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10287000" cx="18288000"/>
  <p:notesSz cx="6858000" cy="9144000"/>
  <p:embeddedFontLst>
    <p:embeddedFont>
      <p:font typeface="Proxima Nova Extrabold"/>
      <p:bold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0" roundtripDataSignature="AMtx7mi/4HmGEOQ2fgga3TXa91AsgxLp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ProximaNovaExtrabold-bold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e18e1d9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35e18e1d97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flipH="1" rot="10800000">
            <a:off x="0" y="-57150"/>
            <a:ext cx="6229350" cy="6229350"/>
          </a:xfrm>
          <a:custGeom>
            <a:rect b="b" l="l" r="r" t="t"/>
            <a:pathLst>
              <a:path extrusionOk="0" h="6229350" w="6229350">
                <a:moveTo>
                  <a:pt x="0" y="6229350"/>
                </a:moveTo>
                <a:lnTo>
                  <a:pt x="6229350" y="6229350"/>
                </a:lnTo>
                <a:lnTo>
                  <a:pt x="6229350" y="0"/>
                </a:lnTo>
                <a:lnTo>
                  <a:pt x="0" y="0"/>
                </a:lnTo>
                <a:lnTo>
                  <a:pt x="0" y="622935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3657600" y="3509328"/>
            <a:ext cx="11316156" cy="1820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093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 flipH="1">
            <a:off x="12058650" y="4143375"/>
            <a:ext cx="6229350" cy="6229350"/>
          </a:xfrm>
          <a:custGeom>
            <a:rect b="b" l="l" r="r" t="t"/>
            <a:pathLst>
              <a:path extrusionOk="0" h="6229350" w="6229350">
                <a:moveTo>
                  <a:pt x="6229350" y="0"/>
                </a:moveTo>
                <a:lnTo>
                  <a:pt x="0" y="0"/>
                </a:lnTo>
                <a:lnTo>
                  <a:pt x="0" y="6229350"/>
                </a:lnTo>
                <a:lnTo>
                  <a:pt x="6229350" y="6229350"/>
                </a:lnTo>
                <a:lnTo>
                  <a:pt x="622935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3485922" y="2280603"/>
            <a:ext cx="11316300" cy="49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99"/>
              <a:buFont typeface="Arial"/>
              <a:buNone/>
            </a:pPr>
            <a:r>
              <a:rPr b="1" i="0" lang="en-US" sz="8499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Transformación digital 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99"/>
              <a:buFont typeface="Arial"/>
              <a:buNone/>
            </a:pPr>
            <a:r>
              <a:rPr b="1" i="0" lang="en-US" sz="8499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PerfulandiaSPA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988779" y="7835901"/>
            <a:ext cx="4841396" cy="28983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723" lvl="1" marL="775446" marR="0" rtl="0" algn="just">
              <a:lnSpc>
                <a:spcPct val="163018"/>
              </a:lnSpc>
              <a:spcBef>
                <a:spcPts val="0"/>
              </a:spcBef>
              <a:spcAft>
                <a:spcPts val="0"/>
              </a:spcAft>
              <a:buClr>
                <a:srgbClr val="F1F6F9"/>
              </a:buClr>
              <a:buSzPts val="3591"/>
              <a:buFont typeface="Arial"/>
              <a:buChar char="•"/>
            </a:pPr>
            <a:r>
              <a:rPr b="0" i="0" lang="en-US" sz="3591" u="none" cap="none" strike="noStrike">
                <a:solidFill>
                  <a:srgbClr val="F1F6F9"/>
                </a:solidFill>
                <a:latin typeface="Arial"/>
                <a:ea typeface="Arial"/>
                <a:cs typeface="Arial"/>
                <a:sym typeface="Arial"/>
              </a:rPr>
              <a:t>Rocío Trujillo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723" lvl="1" marL="775446" marR="0" rtl="0" algn="just">
              <a:lnSpc>
                <a:spcPct val="163018"/>
              </a:lnSpc>
              <a:spcBef>
                <a:spcPts val="0"/>
              </a:spcBef>
              <a:spcAft>
                <a:spcPts val="0"/>
              </a:spcAft>
              <a:buClr>
                <a:srgbClr val="F1F6F9"/>
              </a:buClr>
              <a:buSzPts val="3591"/>
              <a:buFont typeface="Arial"/>
              <a:buChar char="•"/>
            </a:pPr>
            <a:r>
              <a:rPr b="0" i="0" lang="en-US" sz="3591" u="none" cap="none" strike="noStrike">
                <a:solidFill>
                  <a:srgbClr val="F1F6F9"/>
                </a:solidFill>
                <a:latin typeface="Arial"/>
                <a:ea typeface="Arial"/>
                <a:cs typeface="Arial"/>
                <a:sym typeface="Arial"/>
              </a:rPr>
              <a:t>Gabriel Olguin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723" lvl="1" marL="775446" marR="0" rtl="0" algn="just">
              <a:lnSpc>
                <a:spcPct val="163018"/>
              </a:lnSpc>
              <a:spcBef>
                <a:spcPts val="0"/>
              </a:spcBef>
              <a:spcAft>
                <a:spcPts val="0"/>
              </a:spcAft>
              <a:buClr>
                <a:srgbClr val="F1F6F9"/>
              </a:buClr>
              <a:buSzPts val="3591"/>
              <a:buFont typeface="Arial"/>
              <a:buChar char="•"/>
            </a:pPr>
            <a:r>
              <a:rPr b="0" i="0" lang="en-US" sz="3591" u="none" cap="none" strike="noStrike">
                <a:solidFill>
                  <a:srgbClr val="F1F6F9"/>
                </a:solidFill>
                <a:latin typeface="Arial"/>
                <a:ea typeface="Arial"/>
                <a:cs typeface="Arial"/>
                <a:sym typeface="Arial"/>
              </a:rPr>
              <a:t>Matías Olivera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63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</a:pPr>
            <a:r>
              <a:t/>
            </a:r>
            <a:endParaRPr b="0" i="0" sz="3591" u="none" cap="none" strike="noStrike">
              <a:solidFill>
                <a:srgbClr val="F1F6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546598" y="8562975"/>
            <a:ext cx="3662964" cy="955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99"/>
              <a:buFont typeface="Arial"/>
              <a:buNone/>
            </a:pPr>
            <a:r>
              <a:rPr b="1" i="0" lang="en-US" sz="8499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Equipo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11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p11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6" name="Google Shape;206;p11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7" name="Google Shape;207;p11"/>
          <p:cNvGrpSpPr/>
          <p:nvPr/>
        </p:nvGrpSpPr>
        <p:grpSpPr>
          <a:xfrm>
            <a:off x="1028700" y="922658"/>
            <a:ext cx="16230600" cy="8335642"/>
            <a:chOff x="0" y="-38100"/>
            <a:chExt cx="4274726" cy="2195395"/>
          </a:xfrm>
        </p:grpSpPr>
        <p:sp>
          <p:nvSpPr>
            <p:cNvPr id="208" name="Google Shape;208;p11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1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11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productos (DELETE)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5425" y="1162050"/>
            <a:ext cx="16041000" cy="80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12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12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12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0" name="Google Shape;220;p12"/>
          <p:cNvGrpSpPr/>
          <p:nvPr/>
        </p:nvGrpSpPr>
        <p:grpSpPr>
          <a:xfrm>
            <a:off x="1028700" y="922658"/>
            <a:ext cx="16230600" cy="8335642"/>
            <a:chOff x="0" y="-38100"/>
            <a:chExt cx="4274726" cy="2195395"/>
          </a:xfrm>
        </p:grpSpPr>
        <p:sp>
          <p:nvSpPr>
            <p:cNvPr id="221" name="Google Shape;221;p12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2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12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usuarios (GET)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5425" y="1153600"/>
            <a:ext cx="16075049" cy="80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p13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p13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2" name="Google Shape;232;p13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3" name="Google Shape;233;p13"/>
          <p:cNvGrpSpPr/>
          <p:nvPr/>
        </p:nvGrpSpPr>
        <p:grpSpPr>
          <a:xfrm>
            <a:off x="1028700" y="922658"/>
            <a:ext cx="16230600" cy="8335642"/>
            <a:chOff x="0" y="-38100"/>
            <a:chExt cx="4274726" cy="2195395"/>
          </a:xfrm>
        </p:grpSpPr>
        <p:sp>
          <p:nvSpPr>
            <p:cNvPr id="234" name="Google Shape;234;p13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3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13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usuarios (POST)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5425" y="1159075"/>
            <a:ext cx="16153975" cy="80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14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4" name="Google Shape;244;p14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5" name="Google Shape;245;p14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46" name="Google Shape;246;p14"/>
          <p:cNvGrpSpPr/>
          <p:nvPr/>
        </p:nvGrpSpPr>
        <p:grpSpPr>
          <a:xfrm>
            <a:off x="1028700" y="922658"/>
            <a:ext cx="16230600" cy="8335642"/>
            <a:chOff x="0" y="-38100"/>
            <a:chExt cx="4274726" cy="2195395"/>
          </a:xfrm>
        </p:grpSpPr>
        <p:sp>
          <p:nvSpPr>
            <p:cNvPr id="247" name="Google Shape;247;p14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4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usuarios (PUT)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5425" y="1135525"/>
            <a:ext cx="16075049" cy="80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6" name="Google Shape;256;p15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p15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p15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59" name="Google Shape;259;p15"/>
          <p:cNvGrpSpPr/>
          <p:nvPr/>
        </p:nvGrpSpPr>
        <p:grpSpPr>
          <a:xfrm>
            <a:off x="1028700" y="922658"/>
            <a:ext cx="16230600" cy="8335642"/>
            <a:chOff x="0" y="-38100"/>
            <a:chExt cx="4274726" cy="2195395"/>
          </a:xfrm>
        </p:grpSpPr>
        <p:sp>
          <p:nvSpPr>
            <p:cNvPr id="260" name="Google Shape;260;p15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5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usuarios (DELETE)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5425" y="1125000"/>
            <a:ext cx="16075049" cy="80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9" name="Google Shape;269;p16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0" name="Google Shape;270;p16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1" name="Google Shape;271;p16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72" name="Google Shape;272;p16"/>
          <p:cNvGrpSpPr/>
          <p:nvPr/>
        </p:nvGrpSpPr>
        <p:grpSpPr>
          <a:xfrm>
            <a:off x="1028700" y="922658"/>
            <a:ext cx="16230600" cy="8335642"/>
            <a:chOff x="0" y="-38100"/>
            <a:chExt cx="4274726" cy="2195395"/>
          </a:xfrm>
        </p:grpSpPr>
        <p:sp>
          <p:nvSpPr>
            <p:cNvPr id="273" name="Google Shape;273;p16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" name="Google Shape;275;p16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proveedores (GET)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5425" y="1125000"/>
            <a:ext cx="16041000" cy="80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2" name="Google Shape;282;p17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3" name="Google Shape;283;p17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4" name="Google Shape;284;p17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85" name="Google Shape;285;p17"/>
          <p:cNvGrpSpPr/>
          <p:nvPr/>
        </p:nvGrpSpPr>
        <p:grpSpPr>
          <a:xfrm>
            <a:off x="1028700" y="922658"/>
            <a:ext cx="16230600" cy="8335642"/>
            <a:chOff x="0" y="-38100"/>
            <a:chExt cx="4274726" cy="2195395"/>
          </a:xfrm>
        </p:grpSpPr>
        <p:sp>
          <p:nvSpPr>
            <p:cNvPr id="286" name="Google Shape;286;p17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7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7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proveedores (POST)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5425" y="1135825"/>
            <a:ext cx="16075049" cy="80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5" name="Google Shape;295;p18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6" name="Google Shape;296;p18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7" name="Google Shape;297;p18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98" name="Google Shape;298;p18"/>
          <p:cNvGrpSpPr/>
          <p:nvPr/>
        </p:nvGrpSpPr>
        <p:grpSpPr>
          <a:xfrm>
            <a:off x="1028700" y="922658"/>
            <a:ext cx="16230600" cy="8335642"/>
            <a:chOff x="0" y="-38100"/>
            <a:chExt cx="4274726" cy="2195395"/>
          </a:xfrm>
        </p:grpSpPr>
        <p:sp>
          <p:nvSpPr>
            <p:cNvPr id="299" name="Google Shape;299;p18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18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proveedores (PUT)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5425" y="1132150"/>
            <a:ext cx="16075049" cy="80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8" name="Google Shape;308;p19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9" name="Google Shape;309;p19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0" name="Google Shape;310;p19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11" name="Google Shape;311;p19"/>
          <p:cNvGrpSpPr/>
          <p:nvPr/>
        </p:nvGrpSpPr>
        <p:grpSpPr>
          <a:xfrm>
            <a:off x="1028700" y="922658"/>
            <a:ext cx="16230600" cy="8335642"/>
            <a:chOff x="0" y="-38100"/>
            <a:chExt cx="4274726" cy="2195395"/>
          </a:xfrm>
        </p:grpSpPr>
        <p:sp>
          <p:nvSpPr>
            <p:cNvPr id="312" name="Google Shape;312;p19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9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9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proveedores (DELETE)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5425" y="1163925"/>
            <a:ext cx="16041000" cy="80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/>
          <p:nvPr/>
        </p:nvSpPr>
        <p:spPr>
          <a:xfrm flipH="1" rot="10800000">
            <a:off x="0" y="-57150"/>
            <a:ext cx="6229350" cy="6229350"/>
          </a:xfrm>
          <a:custGeom>
            <a:rect b="b" l="l" r="r" t="t"/>
            <a:pathLst>
              <a:path extrusionOk="0" h="6229350" w="6229350">
                <a:moveTo>
                  <a:pt x="0" y="6229350"/>
                </a:moveTo>
                <a:lnTo>
                  <a:pt x="6229350" y="6229350"/>
                </a:lnTo>
                <a:lnTo>
                  <a:pt x="6229350" y="0"/>
                </a:lnTo>
                <a:lnTo>
                  <a:pt x="0" y="0"/>
                </a:lnTo>
                <a:lnTo>
                  <a:pt x="0" y="622935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1" name="Google Shape;321;p21"/>
          <p:cNvSpPr txBox="1"/>
          <p:nvPr/>
        </p:nvSpPr>
        <p:spPr>
          <a:xfrm>
            <a:off x="5915850" y="4143375"/>
            <a:ext cx="64563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Conclusion</a:t>
            </a:r>
            <a:endParaRPr b="0" i="0" sz="9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1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3" name="Google Shape;323;p21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4" name="Google Shape;324;p21"/>
          <p:cNvSpPr/>
          <p:nvPr/>
        </p:nvSpPr>
        <p:spPr>
          <a:xfrm flipH="1">
            <a:off x="12058650" y="4143375"/>
            <a:ext cx="6229350" cy="6229350"/>
          </a:xfrm>
          <a:custGeom>
            <a:rect b="b" l="l" r="r" t="t"/>
            <a:pathLst>
              <a:path extrusionOk="0" h="6229350" w="6229350">
                <a:moveTo>
                  <a:pt x="6229350" y="0"/>
                </a:moveTo>
                <a:lnTo>
                  <a:pt x="0" y="0"/>
                </a:lnTo>
                <a:lnTo>
                  <a:pt x="0" y="6229350"/>
                </a:lnTo>
                <a:lnTo>
                  <a:pt x="6229350" y="6229350"/>
                </a:lnTo>
                <a:lnTo>
                  <a:pt x="622935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 rot="10800000">
            <a:off x="0" y="0"/>
            <a:ext cx="3970782" cy="4114800"/>
          </a:xfrm>
          <a:custGeom>
            <a:rect b="b" l="l" r="r" t="t"/>
            <a:pathLst>
              <a:path extrusionOk="0" h="4114800" w="3970782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2"/>
          <p:cNvSpPr/>
          <p:nvPr/>
        </p:nvSpPr>
        <p:spPr>
          <a:xfrm flipH="1">
            <a:off x="14317218" y="6172200"/>
            <a:ext cx="3970782" cy="4114800"/>
          </a:xfrm>
          <a:custGeom>
            <a:rect b="b" l="l" r="r" t="t"/>
            <a:pathLst>
              <a:path extrusionOk="0" h="4114800" w="3970782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8" name="Google Shape;98;p2"/>
          <p:cNvGrpSpPr/>
          <p:nvPr/>
        </p:nvGrpSpPr>
        <p:grpSpPr>
          <a:xfrm>
            <a:off x="1524467" y="1535809"/>
            <a:ext cx="16230600" cy="8335642"/>
            <a:chOff x="0" y="-38100"/>
            <a:chExt cx="4274726" cy="2195395"/>
          </a:xfrm>
        </p:grpSpPr>
        <p:sp>
          <p:nvSpPr>
            <p:cNvPr id="99" name="Google Shape;99;p2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985391" y="1990725"/>
            <a:ext cx="15309000" cy="7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5703" lvl="1" marL="811408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Clr>
                <a:srgbClr val="14274E"/>
              </a:buClr>
              <a:buSzPts val="3758"/>
              <a:buFont typeface="Arial"/>
              <a:buChar char="•"/>
            </a:pPr>
            <a:r>
              <a:rPr b="0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Perfulandia SPA es una empresa chilena emergente, que se ha destacado por ofrecer productos de alta calidad a precios competitivos.</a:t>
            </a:r>
            <a:endParaRPr b="0" i="0" sz="3758" u="none" cap="none" strike="noStrike">
              <a:solidFill>
                <a:srgbClr val="1427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5703" lvl="1" marL="811408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Clr>
                <a:srgbClr val="14274E"/>
              </a:buClr>
              <a:buSzPts val="3758"/>
              <a:buFont typeface="Arial"/>
              <a:buChar char="•"/>
            </a:pPr>
            <a:r>
              <a:rPr b="0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Tras su crecimiento exponencial y el aumento de nuevos clientes a nivel nacional, este rápido crecimiento ha revelado las limitaciones de su actual sistema de software monolítico.</a:t>
            </a:r>
            <a:endParaRPr b="0" i="0" sz="3758" u="none" cap="none" strike="noStrike">
              <a:solidFill>
                <a:srgbClr val="1427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5703" lvl="1" marL="811408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Clr>
                <a:srgbClr val="14274E"/>
              </a:buClr>
              <a:buSzPts val="3758"/>
              <a:buFont typeface="Arial"/>
              <a:buChar char="•"/>
            </a:pPr>
            <a:r>
              <a:rPr b="0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El sistema ha comenzado a fallar, presentando </a:t>
            </a:r>
            <a:r>
              <a:rPr b="1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problemas de rendimiento</a:t>
            </a:r>
            <a:r>
              <a:rPr b="0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1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disponibilidad</a:t>
            </a:r>
            <a:r>
              <a:rPr b="0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 que ponen en riesgo las </a:t>
            </a:r>
            <a:r>
              <a:rPr b="1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operaciones diarias</a:t>
            </a:r>
            <a:r>
              <a:rPr b="0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 y la </a:t>
            </a:r>
            <a:r>
              <a:rPr b="1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satisfacción del cliente</a:t>
            </a:r>
            <a:r>
              <a:rPr b="0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3549380" y="717551"/>
            <a:ext cx="8008924" cy="955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99"/>
              <a:buFont typeface="Arial"/>
              <a:buNone/>
            </a:pPr>
            <a:r>
              <a:rPr b="1" i="0" lang="en-US" sz="8499" u="none" cap="none" strike="noStrike">
                <a:solidFill>
                  <a:srgbClr val="9BA4B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Introducción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 flipH="1" rot="10800000">
            <a:off x="0" y="0"/>
            <a:ext cx="3970782" cy="4114800"/>
          </a:xfrm>
          <a:custGeom>
            <a:rect b="b" l="l" r="r" t="t"/>
            <a:pathLst>
              <a:path extrusionOk="0" h="4114800" w="3970782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3"/>
          <p:cNvSpPr/>
          <p:nvPr/>
        </p:nvSpPr>
        <p:spPr>
          <a:xfrm flipH="1">
            <a:off x="14317218" y="6172200"/>
            <a:ext cx="3970782" cy="4114800"/>
          </a:xfrm>
          <a:custGeom>
            <a:rect b="b" l="l" r="r" t="t"/>
            <a:pathLst>
              <a:path extrusionOk="0" h="4114800" w="3970782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9" name="Google Shape;109;p3"/>
          <p:cNvGrpSpPr/>
          <p:nvPr/>
        </p:nvGrpSpPr>
        <p:grpSpPr>
          <a:xfrm>
            <a:off x="334625" y="988825"/>
            <a:ext cx="8670919" cy="8941481"/>
            <a:chOff x="0" y="-38100"/>
            <a:chExt cx="4640329" cy="706870"/>
          </a:xfrm>
        </p:grpSpPr>
        <p:sp>
          <p:nvSpPr>
            <p:cNvPr id="110" name="Google Shape;110;p3"/>
            <p:cNvSpPr/>
            <p:nvPr/>
          </p:nvSpPr>
          <p:spPr>
            <a:xfrm>
              <a:off x="0" y="0"/>
              <a:ext cx="4640329" cy="668770"/>
            </a:xfrm>
            <a:custGeom>
              <a:rect b="b" l="l" r="r" t="t"/>
              <a:pathLst>
                <a:path extrusionOk="0" h="668770" w="4640329">
                  <a:moveTo>
                    <a:pt x="22410" y="0"/>
                  </a:moveTo>
                  <a:lnTo>
                    <a:pt x="4617919" y="0"/>
                  </a:lnTo>
                  <a:cubicBezTo>
                    <a:pt x="4630295" y="0"/>
                    <a:pt x="4640329" y="10033"/>
                    <a:pt x="4640329" y="22410"/>
                  </a:cubicBezTo>
                  <a:lnTo>
                    <a:pt x="4640329" y="646359"/>
                  </a:lnTo>
                  <a:cubicBezTo>
                    <a:pt x="4640329" y="658736"/>
                    <a:pt x="4630295" y="668770"/>
                    <a:pt x="4617919" y="668770"/>
                  </a:cubicBezTo>
                  <a:lnTo>
                    <a:pt x="22410" y="668770"/>
                  </a:lnTo>
                  <a:cubicBezTo>
                    <a:pt x="10033" y="668770"/>
                    <a:pt x="0" y="658736"/>
                    <a:pt x="0" y="646359"/>
                  </a:cubicBezTo>
                  <a:lnTo>
                    <a:pt x="0" y="22410"/>
                  </a:lnTo>
                  <a:cubicBezTo>
                    <a:pt x="0" y="10033"/>
                    <a:pt x="10033" y="0"/>
                    <a:pt x="22410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0" y="-38100"/>
              <a:ext cx="4640329" cy="706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3"/>
          <p:cNvSpPr txBox="1"/>
          <p:nvPr/>
        </p:nvSpPr>
        <p:spPr>
          <a:xfrm>
            <a:off x="419688" y="1630825"/>
            <a:ext cx="85008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5703" lvl="1" marL="811408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Clr>
                <a:srgbClr val="14274E"/>
              </a:buClr>
              <a:buSzPts val="3758"/>
              <a:buFont typeface="Arial"/>
              <a:buChar char="•"/>
            </a:pPr>
            <a:r>
              <a:rPr b="0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El proyecto está construido con el framework Spring Boot, y se gestiona con Maven, que es una herramienta que permite automatizar la construcción del proyecto, gestionar librerías y ejecutar tareas de forma eficiente.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438550" y="267150"/>
            <a:ext cx="127251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99"/>
              <a:buFont typeface="Arial"/>
              <a:buNone/>
            </a:pPr>
            <a:r>
              <a:rPr b="1" lang="en-US" sz="7950">
                <a:solidFill>
                  <a:srgbClr val="9BA4B4"/>
                </a:solidFill>
              </a:rPr>
              <a:t>Mejora de la Evaluación 1</a:t>
            </a:r>
            <a:endParaRPr b="0" i="0" sz="7950" u="none" cap="none" strike="noStrike">
              <a:solidFill>
                <a:srgbClr val="9BA4B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e18e1d97c_1_0"/>
          <p:cNvSpPr/>
          <p:nvPr/>
        </p:nvSpPr>
        <p:spPr>
          <a:xfrm flipH="1">
            <a:off x="14317218" y="6172200"/>
            <a:ext cx="3970782" cy="4114800"/>
          </a:xfrm>
          <a:custGeom>
            <a:rect b="b" l="l" r="r" t="t"/>
            <a:pathLst>
              <a:path extrusionOk="0" h="4114800" w="3970782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9" name="Google Shape;119;g35e18e1d97c_1_0"/>
          <p:cNvGrpSpPr/>
          <p:nvPr/>
        </p:nvGrpSpPr>
        <p:grpSpPr>
          <a:xfrm>
            <a:off x="8664952" y="-339625"/>
            <a:ext cx="9271519" cy="10446620"/>
            <a:chOff x="0" y="-38100"/>
            <a:chExt cx="4640400" cy="706870"/>
          </a:xfrm>
        </p:grpSpPr>
        <p:sp>
          <p:nvSpPr>
            <p:cNvPr id="120" name="Google Shape;120;g35e18e1d97c_1_0"/>
            <p:cNvSpPr/>
            <p:nvPr/>
          </p:nvSpPr>
          <p:spPr>
            <a:xfrm>
              <a:off x="0" y="0"/>
              <a:ext cx="4640329" cy="668770"/>
            </a:xfrm>
            <a:custGeom>
              <a:rect b="b" l="l" r="r" t="t"/>
              <a:pathLst>
                <a:path extrusionOk="0" h="668770" w="4640329">
                  <a:moveTo>
                    <a:pt x="22410" y="0"/>
                  </a:moveTo>
                  <a:lnTo>
                    <a:pt x="4617919" y="0"/>
                  </a:lnTo>
                  <a:cubicBezTo>
                    <a:pt x="4630295" y="0"/>
                    <a:pt x="4640329" y="10033"/>
                    <a:pt x="4640329" y="22410"/>
                  </a:cubicBezTo>
                  <a:lnTo>
                    <a:pt x="4640329" y="646359"/>
                  </a:lnTo>
                  <a:cubicBezTo>
                    <a:pt x="4640329" y="658736"/>
                    <a:pt x="4630295" y="668770"/>
                    <a:pt x="4617919" y="668770"/>
                  </a:cubicBezTo>
                  <a:lnTo>
                    <a:pt x="22410" y="668770"/>
                  </a:lnTo>
                  <a:cubicBezTo>
                    <a:pt x="10033" y="668770"/>
                    <a:pt x="0" y="658736"/>
                    <a:pt x="0" y="646359"/>
                  </a:cubicBezTo>
                  <a:lnTo>
                    <a:pt x="0" y="22410"/>
                  </a:lnTo>
                  <a:cubicBezTo>
                    <a:pt x="0" y="10033"/>
                    <a:pt x="10033" y="0"/>
                    <a:pt x="22410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35e18e1d97c_1_0"/>
            <p:cNvSpPr txBox="1"/>
            <p:nvPr/>
          </p:nvSpPr>
          <p:spPr>
            <a:xfrm>
              <a:off x="0" y="-38100"/>
              <a:ext cx="46404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g35e18e1d97c_1_0"/>
          <p:cNvSpPr/>
          <p:nvPr/>
        </p:nvSpPr>
        <p:spPr>
          <a:xfrm flipH="1" rot="10800000">
            <a:off x="0" y="-59633"/>
            <a:ext cx="2663047" cy="3036808"/>
          </a:xfrm>
          <a:custGeom>
            <a:rect b="b" l="l" r="r" t="t"/>
            <a:pathLst>
              <a:path extrusionOk="0" h="6229350" w="6229350">
                <a:moveTo>
                  <a:pt x="0" y="6229350"/>
                </a:moveTo>
                <a:lnTo>
                  <a:pt x="6229350" y="6229350"/>
                </a:lnTo>
                <a:lnTo>
                  <a:pt x="6229350" y="0"/>
                </a:lnTo>
                <a:lnTo>
                  <a:pt x="0" y="0"/>
                </a:lnTo>
                <a:lnTo>
                  <a:pt x="0" y="622935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23" name="Google Shape;123;g35e18e1d97c_1_0" title="ChatGPT Image 29 may 2025, 11_16_18 a.m..png"/>
          <p:cNvPicPr preferRelativeResize="0"/>
          <p:nvPr/>
        </p:nvPicPr>
        <p:blipFill rotWithShape="1">
          <a:blip r:embed="rId5">
            <a:alphaModFix/>
          </a:blip>
          <a:srcRect b="11534" l="0" r="0" t="0"/>
          <a:stretch/>
        </p:blipFill>
        <p:spPr>
          <a:xfrm>
            <a:off x="8750100" y="267150"/>
            <a:ext cx="9111849" cy="98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35e18e1d97c_1_0"/>
          <p:cNvSpPr txBox="1"/>
          <p:nvPr/>
        </p:nvSpPr>
        <p:spPr>
          <a:xfrm>
            <a:off x="1801275" y="239875"/>
            <a:ext cx="6557100" cy="24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99"/>
              <a:buFont typeface="Arial"/>
              <a:buNone/>
            </a:pPr>
            <a:r>
              <a:rPr b="1" i="0" lang="en-US" sz="6599" u="none" cap="none" strike="noStrike">
                <a:solidFill>
                  <a:srgbClr val="9BA4B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Diagrama de</a:t>
            </a:r>
            <a:endParaRPr b="1" i="0" sz="6599" u="none" cap="none" strike="noStrike">
              <a:solidFill>
                <a:srgbClr val="9BA4B4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ctr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99"/>
              <a:buFont typeface="Arial"/>
              <a:buNone/>
            </a:pPr>
            <a:r>
              <a:rPr b="1" i="0" lang="en-US" sz="6599" u="none" cap="none" strike="noStrike">
                <a:solidFill>
                  <a:srgbClr val="9BA4B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Arquitectura de</a:t>
            </a:r>
            <a:endParaRPr b="1" i="0" sz="6599" u="none" cap="none" strike="noStrike">
              <a:solidFill>
                <a:srgbClr val="9BA4B4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ctr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99"/>
              <a:buFont typeface="Arial"/>
              <a:buNone/>
            </a:pPr>
            <a:r>
              <a:rPr b="1" i="0" lang="en-US" sz="6599" u="none" cap="none" strike="noStrike">
                <a:solidFill>
                  <a:srgbClr val="9BA4B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Microservicios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g35e18e1d97c_1_0"/>
          <p:cNvGrpSpPr/>
          <p:nvPr/>
        </p:nvGrpSpPr>
        <p:grpSpPr>
          <a:xfrm>
            <a:off x="234425" y="2892099"/>
            <a:ext cx="8123948" cy="3780906"/>
            <a:chOff x="0" y="-38100"/>
            <a:chExt cx="4640400" cy="706870"/>
          </a:xfrm>
        </p:grpSpPr>
        <p:sp>
          <p:nvSpPr>
            <p:cNvPr id="126" name="Google Shape;126;g35e18e1d97c_1_0"/>
            <p:cNvSpPr/>
            <p:nvPr/>
          </p:nvSpPr>
          <p:spPr>
            <a:xfrm>
              <a:off x="0" y="0"/>
              <a:ext cx="4640329" cy="668770"/>
            </a:xfrm>
            <a:custGeom>
              <a:rect b="b" l="l" r="r" t="t"/>
              <a:pathLst>
                <a:path extrusionOk="0" h="668770" w="4640329">
                  <a:moveTo>
                    <a:pt x="22410" y="0"/>
                  </a:moveTo>
                  <a:lnTo>
                    <a:pt x="4617919" y="0"/>
                  </a:lnTo>
                  <a:cubicBezTo>
                    <a:pt x="4630295" y="0"/>
                    <a:pt x="4640329" y="10033"/>
                    <a:pt x="4640329" y="22410"/>
                  </a:cubicBezTo>
                  <a:lnTo>
                    <a:pt x="4640329" y="646359"/>
                  </a:lnTo>
                  <a:cubicBezTo>
                    <a:pt x="4640329" y="658736"/>
                    <a:pt x="4630295" y="668770"/>
                    <a:pt x="4617919" y="668770"/>
                  </a:cubicBezTo>
                  <a:lnTo>
                    <a:pt x="22410" y="668770"/>
                  </a:lnTo>
                  <a:cubicBezTo>
                    <a:pt x="10033" y="668770"/>
                    <a:pt x="0" y="658736"/>
                    <a:pt x="0" y="646359"/>
                  </a:cubicBezTo>
                  <a:lnTo>
                    <a:pt x="0" y="22410"/>
                  </a:lnTo>
                  <a:cubicBezTo>
                    <a:pt x="0" y="10033"/>
                    <a:pt x="10033" y="0"/>
                    <a:pt x="22410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35e18e1d97c_1_0"/>
            <p:cNvSpPr txBox="1"/>
            <p:nvPr/>
          </p:nvSpPr>
          <p:spPr>
            <a:xfrm>
              <a:off x="0" y="-38100"/>
              <a:ext cx="46404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g35e18e1d97c_1_0"/>
          <p:cNvSpPr txBox="1"/>
          <p:nvPr/>
        </p:nvSpPr>
        <p:spPr>
          <a:xfrm>
            <a:off x="334494" y="3283073"/>
            <a:ext cx="7942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●"/>
            </a:pPr>
            <a:r>
              <a:rPr b="1" i="0" lang="en-US" sz="35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UsuarioService</a:t>
            </a:r>
            <a:r>
              <a:rPr b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Maneja la lógica y rutas relacionadas con usuarios.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●"/>
            </a:pPr>
            <a:r>
              <a:rPr b="1" i="0" lang="en-US" sz="35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ProductoService</a:t>
            </a:r>
            <a:r>
              <a:rPr b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Maneja operaciones sobre productos.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●"/>
            </a:pPr>
            <a:r>
              <a:rPr b="1" i="0" lang="en-US" sz="35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ProveedorService</a:t>
            </a:r>
            <a:r>
              <a:rPr b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Gestiona proveedores.</a:t>
            </a:r>
            <a:endParaRPr b="0" i="0" sz="3500" u="none" cap="none" strike="noStrike">
              <a:solidFill>
                <a:srgbClr val="1427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g35e18e1d97c_1_0"/>
          <p:cNvGrpSpPr/>
          <p:nvPr/>
        </p:nvGrpSpPr>
        <p:grpSpPr>
          <a:xfrm>
            <a:off x="234425" y="6984727"/>
            <a:ext cx="8123948" cy="3122245"/>
            <a:chOff x="0" y="-38100"/>
            <a:chExt cx="4640400" cy="706870"/>
          </a:xfrm>
        </p:grpSpPr>
        <p:sp>
          <p:nvSpPr>
            <p:cNvPr id="130" name="Google Shape;130;g35e18e1d97c_1_0"/>
            <p:cNvSpPr/>
            <p:nvPr/>
          </p:nvSpPr>
          <p:spPr>
            <a:xfrm>
              <a:off x="0" y="0"/>
              <a:ext cx="4640329" cy="668770"/>
            </a:xfrm>
            <a:custGeom>
              <a:rect b="b" l="l" r="r" t="t"/>
              <a:pathLst>
                <a:path extrusionOk="0" h="668770" w="4640329">
                  <a:moveTo>
                    <a:pt x="22410" y="0"/>
                  </a:moveTo>
                  <a:lnTo>
                    <a:pt x="4617919" y="0"/>
                  </a:lnTo>
                  <a:cubicBezTo>
                    <a:pt x="4630295" y="0"/>
                    <a:pt x="4640329" y="10033"/>
                    <a:pt x="4640329" y="22410"/>
                  </a:cubicBezTo>
                  <a:lnTo>
                    <a:pt x="4640329" y="646359"/>
                  </a:lnTo>
                  <a:cubicBezTo>
                    <a:pt x="4640329" y="658736"/>
                    <a:pt x="4630295" y="668770"/>
                    <a:pt x="4617919" y="668770"/>
                  </a:cubicBezTo>
                  <a:lnTo>
                    <a:pt x="22410" y="668770"/>
                  </a:lnTo>
                  <a:cubicBezTo>
                    <a:pt x="10033" y="668770"/>
                    <a:pt x="0" y="658736"/>
                    <a:pt x="0" y="646359"/>
                  </a:cubicBezTo>
                  <a:lnTo>
                    <a:pt x="0" y="22410"/>
                  </a:lnTo>
                  <a:cubicBezTo>
                    <a:pt x="0" y="10033"/>
                    <a:pt x="10033" y="0"/>
                    <a:pt x="22410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35e18e1d97c_1_0"/>
            <p:cNvSpPr txBox="1"/>
            <p:nvPr/>
          </p:nvSpPr>
          <p:spPr>
            <a:xfrm>
              <a:off x="0" y="-38100"/>
              <a:ext cx="46404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g35e18e1d97c_1_0"/>
          <p:cNvSpPr txBox="1"/>
          <p:nvPr/>
        </p:nvSpPr>
        <p:spPr>
          <a:xfrm>
            <a:off x="334494" y="7285810"/>
            <a:ext cx="79428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●"/>
            </a:pPr>
            <a:r>
              <a:rPr b="1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r>
              <a:rPr b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Spring Boot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●"/>
            </a:pPr>
            <a:r>
              <a:rPr b="1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Persistencia</a:t>
            </a:r>
            <a:r>
              <a:rPr b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Spring Data JPA + MySQL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●"/>
            </a:pPr>
            <a:r>
              <a:rPr b="1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dependencias</a:t>
            </a:r>
            <a:r>
              <a:rPr b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Maven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●"/>
            </a:pPr>
            <a:r>
              <a:rPr b="1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versiones</a:t>
            </a:r>
            <a:r>
              <a:rPr b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Git/GitHub</a:t>
            </a:r>
            <a:endParaRPr b="0" i="0" sz="35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 flipH="1" rot="10800000">
            <a:off x="0" y="-57150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9"/>
                </a:moveTo>
                <a:lnTo>
                  <a:pt x="3657759" y="3657759"/>
                </a:lnTo>
                <a:lnTo>
                  <a:pt x="3657759" y="0"/>
                </a:lnTo>
                <a:lnTo>
                  <a:pt x="0" y="0"/>
                </a:lnTo>
                <a:lnTo>
                  <a:pt x="0" y="3657759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6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6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6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1" name="Google Shape;141;p6"/>
          <p:cNvGrpSpPr/>
          <p:nvPr/>
        </p:nvGrpSpPr>
        <p:grpSpPr>
          <a:xfrm>
            <a:off x="309838" y="1087238"/>
            <a:ext cx="7678620" cy="8875472"/>
            <a:chOff x="0" y="-38100"/>
            <a:chExt cx="2022352" cy="2337573"/>
          </a:xfrm>
        </p:grpSpPr>
        <p:sp>
          <p:nvSpPr>
            <p:cNvPr id="142" name="Google Shape;142;p6"/>
            <p:cNvSpPr/>
            <p:nvPr/>
          </p:nvSpPr>
          <p:spPr>
            <a:xfrm>
              <a:off x="0" y="0"/>
              <a:ext cx="2022352" cy="2299473"/>
            </a:xfrm>
            <a:custGeom>
              <a:rect b="b" l="l" r="r" t="t"/>
              <a:pathLst>
                <a:path extrusionOk="0" h="2299473" w="2022352">
                  <a:moveTo>
                    <a:pt x="51420" y="0"/>
                  </a:moveTo>
                  <a:lnTo>
                    <a:pt x="1970931" y="0"/>
                  </a:lnTo>
                  <a:cubicBezTo>
                    <a:pt x="1999330" y="0"/>
                    <a:pt x="2022352" y="23022"/>
                    <a:pt x="2022352" y="51420"/>
                  </a:cubicBezTo>
                  <a:lnTo>
                    <a:pt x="2022352" y="2248053"/>
                  </a:lnTo>
                  <a:cubicBezTo>
                    <a:pt x="2022352" y="2276451"/>
                    <a:pt x="1999330" y="2299473"/>
                    <a:pt x="1970931" y="2299473"/>
                  </a:cubicBezTo>
                  <a:lnTo>
                    <a:pt x="51420" y="2299473"/>
                  </a:lnTo>
                  <a:cubicBezTo>
                    <a:pt x="23022" y="2299473"/>
                    <a:pt x="0" y="2276451"/>
                    <a:pt x="0" y="2248053"/>
                  </a:cubicBezTo>
                  <a:lnTo>
                    <a:pt x="0" y="51420"/>
                  </a:lnTo>
                  <a:cubicBezTo>
                    <a:pt x="0" y="23022"/>
                    <a:pt x="23022" y="0"/>
                    <a:pt x="51420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"/>
            <p:cNvSpPr txBox="1"/>
            <p:nvPr/>
          </p:nvSpPr>
          <p:spPr>
            <a:xfrm>
              <a:off x="0" y="-38100"/>
              <a:ext cx="2022351" cy="2337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6"/>
          <p:cNvSpPr txBox="1"/>
          <p:nvPr/>
        </p:nvSpPr>
        <p:spPr>
          <a:xfrm>
            <a:off x="4529942" y="276225"/>
            <a:ext cx="8909988" cy="955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99"/>
              <a:buFont typeface="Arial"/>
              <a:buNone/>
            </a:pPr>
            <a:r>
              <a:rPr b="1" i="0" lang="en-US" sz="8499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Base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346133" y="1407325"/>
            <a:ext cx="7597013" cy="8410937"/>
          </a:xfrm>
          <a:custGeom>
            <a:rect b="b" l="l" r="r" t="t"/>
            <a:pathLst>
              <a:path extrusionOk="0" h="874427" w="789809">
                <a:moveTo>
                  <a:pt x="45858" y="0"/>
                </a:moveTo>
                <a:lnTo>
                  <a:pt x="743951" y="0"/>
                </a:lnTo>
                <a:cubicBezTo>
                  <a:pt x="756113" y="0"/>
                  <a:pt x="767777" y="4831"/>
                  <a:pt x="776378" y="13432"/>
                </a:cubicBezTo>
                <a:cubicBezTo>
                  <a:pt x="784978" y="22032"/>
                  <a:pt x="789809" y="33696"/>
                  <a:pt x="789809" y="45858"/>
                </a:cubicBezTo>
                <a:lnTo>
                  <a:pt x="789809" y="828569"/>
                </a:lnTo>
                <a:cubicBezTo>
                  <a:pt x="789809" y="853896"/>
                  <a:pt x="769278" y="874427"/>
                  <a:pt x="743951" y="874427"/>
                </a:cubicBezTo>
                <a:lnTo>
                  <a:pt x="45858" y="874427"/>
                </a:lnTo>
                <a:cubicBezTo>
                  <a:pt x="33696" y="874427"/>
                  <a:pt x="22032" y="869596"/>
                  <a:pt x="13432" y="860996"/>
                </a:cubicBezTo>
                <a:cubicBezTo>
                  <a:pt x="4831" y="852396"/>
                  <a:pt x="0" y="840731"/>
                  <a:pt x="0" y="828569"/>
                </a:cubicBezTo>
                <a:lnTo>
                  <a:pt x="0" y="45858"/>
                </a:lnTo>
                <a:cubicBezTo>
                  <a:pt x="0" y="20531"/>
                  <a:pt x="20531" y="0"/>
                  <a:pt x="45858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6"/>
          <p:cNvGrpSpPr/>
          <p:nvPr/>
        </p:nvGrpSpPr>
        <p:grpSpPr>
          <a:xfrm>
            <a:off x="8217325" y="2125499"/>
            <a:ext cx="9736113" cy="5803903"/>
            <a:chOff x="0" y="-38100"/>
            <a:chExt cx="2564227" cy="1235688"/>
          </a:xfrm>
        </p:grpSpPr>
        <p:sp>
          <p:nvSpPr>
            <p:cNvPr id="147" name="Google Shape;147;p6"/>
            <p:cNvSpPr/>
            <p:nvPr/>
          </p:nvSpPr>
          <p:spPr>
            <a:xfrm>
              <a:off x="0" y="0"/>
              <a:ext cx="2564227" cy="1197588"/>
            </a:xfrm>
            <a:custGeom>
              <a:rect b="b" l="l" r="r" t="t"/>
              <a:pathLst>
                <a:path extrusionOk="0" h="1197588" w="2564227">
                  <a:moveTo>
                    <a:pt x="40554" y="0"/>
                  </a:moveTo>
                  <a:lnTo>
                    <a:pt x="2523673" y="0"/>
                  </a:lnTo>
                  <a:cubicBezTo>
                    <a:pt x="2546070" y="0"/>
                    <a:pt x="2564227" y="18157"/>
                    <a:pt x="2564227" y="40554"/>
                  </a:cubicBezTo>
                  <a:lnTo>
                    <a:pt x="2564227" y="1157034"/>
                  </a:lnTo>
                  <a:cubicBezTo>
                    <a:pt x="2564227" y="1179431"/>
                    <a:pt x="2546070" y="1197588"/>
                    <a:pt x="2523673" y="1197588"/>
                  </a:cubicBezTo>
                  <a:lnTo>
                    <a:pt x="40554" y="1197588"/>
                  </a:lnTo>
                  <a:cubicBezTo>
                    <a:pt x="18157" y="1197588"/>
                    <a:pt x="0" y="1179431"/>
                    <a:pt x="0" y="1157034"/>
                  </a:cubicBezTo>
                  <a:lnTo>
                    <a:pt x="0" y="40554"/>
                  </a:lnTo>
                  <a:cubicBezTo>
                    <a:pt x="0" y="18157"/>
                    <a:pt x="18157" y="0"/>
                    <a:pt x="40554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 txBox="1"/>
            <p:nvPr/>
          </p:nvSpPr>
          <p:spPr>
            <a:xfrm>
              <a:off x="0" y="-38100"/>
              <a:ext cx="2564227" cy="1235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6"/>
          <p:cNvSpPr txBox="1"/>
          <p:nvPr/>
        </p:nvSpPr>
        <p:spPr>
          <a:xfrm>
            <a:off x="8217324" y="2516470"/>
            <a:ext cx="9637800" cy="50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22275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4274E"/>
              </a:buClr>
              <a:buSzPts val="3050"/>
              <a:buFont typeface="Arial"/>
              <a:buChar char="•"/>
            </a:pPr>
            <a:r>
              <a:rPr b="0" i="0" lang="en-US" sz="3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utilizó MySQL como motor de base de datos. Cada microservicio tiene asociada al menos una entidad, lo que se refleja en la estructura de la base de datos</a:t>
            </a:r>
            <a:endParaRPr b="0" i="0" sz="3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t/>
            </a:r>
            <a:endParaRPr b="0" i="0" sz="3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275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•"/>
            </a:pPr>
            <a:r>
              <a:rPr b="1" i="0" lang="en-US" sz="3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Productos:</a:t>
            </a:r>
            <a:r>
              <a:rPr b="0" i="0" lang="en-US" sz="3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id, cantidad, descripción, nombre, precio</a:t>
            </a:r>
            <a:endParaRPr b="0" i="0" sz="3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27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•"/>
            </a:pPr>
            <a:r>
              <a:rPr b="1" i="0" lang="en-US" sz="3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Proveedores:</a:t>
            </a:r>
            <a:r>
              <a:rPr b="0" i="0" lang="en-US" sz="3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id, nombre, producto, ubicacion</a:t>
            </a:r>
            <a:endParaRPr b="0" i="0" sz="3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27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050"/>
              <a:buFont typeface="Arial"/>
              <a:buChar char="•"/>
            </a:pPr>
            <a:r>
              <a:rPr b="1" i="0" lang="en-US" sz="3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Usuarios:</a:t>
            </a:r>
            <a:r>
              <a:rPr b="0" i="0" lang="en-US" sz="3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id, nombre, apellido, edad, rut, correo</a:t>
            </a:r>
            <a:endParaRPr b="0" i="0" sz="3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6125" y="1314450"/>
            <a:ext cx="7597025" cy="86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 flipH="1" rot="10800000">
            <a:off x="0" y="-57150"/>
            <a:ext cx="6229350" cy="6229350"/>
          </a:xfrm>
          <a:custGeom>
            <a:rect b="b" l="l" r="r" t="t"/>
            <a:pathLst>
              <a:path extrusionOk="0" h="6229350" w="6229350">
                <a:moveTo>
                  <a:pt x="0" y="6229350"/>
                </a:moveTo>
                <a:lnTo>
                  <a:pt x="6229350" y="6229350"/>
                </a:lnTo>
                <a:lnTo>
                  <a:pt x="6229350" y="0"/>
                </a:lnTo>
                <a:lnTo>
                  <a:pt x="0" y="0"/>
                </a:lnTo>
                <a:lnTo>
                  <a:pt x="0" y="622935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7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7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7"/>
          <p:cNvSpPr/>
          <p:nvPr/>
        </p:nvSpPr>
        <p:spPr>
          <a:xfrm flipH="1">
            <a:off x="12058650" y="4143375"/>
            <a:ext cx="6229350" cy="6229350"/>
          </a:xfrm>
          <a:custGeom>
            <a:rect b="b" l="l" r="r" t="t"/>
            <a:pathLst>
              <a:path extrusionOk="0" h="6229350" w="6229350">
                <a:moveTo>
                  <a:pt x="6229350" y="0"/>
                </a:moveTo>
                <a:lnTo>
                  <a:pt x="0" y="0"/>
                </a:lnTo>
                <a:lnTo>
                  <a:pt x="0" y="6229350"/>
                </a:lnTo>
                <a:lnTo>
                  <a:pt x="6229350" y="6229350"/>
                </a:lnTo>
                <a:lnTo>
                  <a:pt x="622935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p7"/>
          <p:cNvSpPr txBox="1"/>
          <p:nvPr/>
        </p:nvSpPr>
        <p:spPr>
          <a:xfrm>
            <a:off x="2321483" y="3428988"/>
            <a:ext cx="149379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63"/>
              <a:buFont typeface="Arial"/>
              <a:buNone/>
            </a:pPr>
            <a:r>
              <a:rPr b="1" i="0" lang="en-US" sz="12463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IMPLEMENTACIÓN DE 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63"/>
              <a:buFont typeface="Arial"/>
              <a:buNone/>
            </a:pPr>
            <a:r>
              <a:rPr b="1" i="0" lang="en-US" sz="12463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8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8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8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8" name="Google Shape;168;p8"/>
          <p:cNvGrpSpPr/>
          <p:nvPr/>
        </p:nvGrpSpPr>
        <p:grpSpPr>
          <a:xfrm>
            <a:off x="1028650" y="1399532"/>
            <a:ext cx="16230707" cy="8335695"/>
            <a:chOff x="0" y="-38100"/>
            <a:chExt cx="4274726" cy="2195395"/>
          </a:xfrm>
        </p:grpSpPr>
        <p:sp>
          <p:nvSpPr>
            <p:cNvPr id="169" name="Google Shape;169;p8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8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productos (GET)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5425" y="1617125"/>
            <a:ext cx="16075049" cy="80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9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9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9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1" name="Google Shape;181;p9"/>
          <p:cNvGrpSpPr/>
          <p:nvPr/>
        </p:nvGrpSpPr>
        <p:grpSpPr>
          <a:xfrm>
            <a:off x="1028700" y="922658"/>
            <a:ext cx="16230600" cy="8335642"/>
            <a:chOff x="0" y="-38100"/>
            <a:chExt cx="4274726" cy="2195395"/>
          </a:xfrm>
        </p:grpSpPr>
        <p:sp>
          <p:nvSpPr>
            <p:cNvPr id="182" name="Google Shape;182;p9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9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9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productos (POST)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825" y="1157250"/>
            <a:ext cx="16097650" cy="80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10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10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10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4" name="Google Shape;194;p10"/>
          <p:cNvGrpSpPr/>
          <p:nvPr/>
        </p:nvGrpSpPr>
        <p:grpSpPr>
          <a:xfrm>
            <a:off x="1028700" y="922658"/>
            <a:ext cx="16230600" cy="8335642"/>
            <a:chOff x="0" y="-38100"/>
            <a:chExt cx="4274726" cy="2195395"/>
          </a:xfrm>
        </p:grpSpPr>
        <p:sp>
          <p:nvSpPr>
            <p:cNvPr id="195" name="Google Shape;195;p10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0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10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productos (PUT)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1143000"/>
            <a:ext cx="16037476" cy="80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