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Open Sans" panose="020B0604020202020204" charset="0"/>
      <p:regular r:id="rId15"/>
      <p:bold r:id="rId16"/>
      <p:italic r:id="rId17"/>
      <p:boldItalic r:id="rId18"/>
    </p:embeddedFont>
    <p:embeddedFont>
      <p:font typeface="PT Sans Narrow"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D45005-085B-4369-9475-6131ECFBC226}">
  <a:tblStyle styleId="{7AD45005-085B-4369-9475-6131ECFBC22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90" y="15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90137fcf08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90137fcf08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90137fcf08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90137fcf08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90137fcf08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90137fcf08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90137fcf0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90137fc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90137fcf08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90137fcf0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8c83081f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8c83081f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90137fcf0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90137fcf0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90137fcf0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90137fcf0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90137fcf08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90137fcf08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90137fcf08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90137fcf08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90137fcf08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90137fcf0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pdfs.semanticscholar.org/a651/bb7cc7fc68ece0cc66ab921486d163373385.pdf"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Pre Procesamiento</a:t>
            </a:r>
            <a:endParaRPr/>
          </a:p>
          <a:p>
            <a:pPr marL="0" lvl="0" indent="0" algn="ctr" rtl="0">
              <a:spcBef>
                <a:spcPts val="0"/>
              </a:spcBef>
              <a:spcAft>
                <a:spcPts val="0"/>
              </a:spcAft>
              <a:buNone/>
            </a:pPr>
            <a:r>
              <a:rPr lang="es"/>
              <a:t>Y Vectorización De Texto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311700" y="13877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CountVectorizer</a:t>
            </a:r>
            <a:endParaRPr/>
          </a:p>
        </p:txBody>
      </p:sp>
      <p:sp>
        <p:nvSpPr>
          <p:cNvPr id="133" name="Google Shape;133;p22"/>
          <p:cNvSpPr txBox="1">
            <a:spLocks noGrp="1"/>
          </p:cNvSpPr>
          <p:nvPr>
            <p:ph type="body" idx="1"/>
          </p:nvPr>
        </p:nvSpPr>
        <p:spPr>
          <a:xfrm>
            <a:off x="311700" y="811375"/>
            <a:ext cx="8520600" cy="7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Un CountVectorizer cuenta la cantidad de veces que aparece una palabra en cada muestra de texto generando un vector del largo del vocabulario completo.</a:t>
            </a:r>
            <a:endParaRPr/>
          </a:p>
          <a:p>
            <a:pPr marL="0" lvl="0" indent="0" algn="l" rtl="0">
              <a:spcBef>
                <a:spcPts val="1600"/>
              </a:spcBef>
              <a:spcAft>
                <a:spcPts val="0"/>
              </a:spcAft>
              <a:buNone/>
            </a:pPr>
            <a:r>
              <a:rPr lang="es"/>
              <a:t>Ejemplo: Vocabulario a, b, c, d</a:t>
            </a:r>
            <a:endParaRPr/>
          </a:p>
          <a:p>
            <a:pPr marL="0" lvl="0" indent="0" algn="l" rtl="0">
              <a:spcBef>
                <a:spcPts val="1600"/>
              </a:spcBef>
              <a:spcAft>
                <a:spcPts val="0"/>
              </a:spcAft>
              <a:buNone/>
            </a:pPr>
            <a:r>
              <a:rPr lang="es" sz="1700"/>
              <a:t>a b b c	[1, 2, 1, 0]</a:t>
            </a:r>
            <a:br>
              <a:rPr lang="es" sz="1700"/>
            </a:br>
            <a:r>
              <a:rPr lang="es" sz="1700"/>
              <a:t>a d d d	[1, 0, 0, 3]</a:t>
            </a:r>
            <a:br>
              <a:rPr lang="es" sz="1700"/>
            </a:br>
            <a:r>
              <a:rPr lang="es" sz="1700"/>
              <a:t>a c c d	[1, 0, 2, 1]</a:t>
            </a:r>
            <a:endParaRPr sz="1700"/>
          </a:p>
          <a:p>
            <a:pPr marL="0" lvl="0" indent="0" algn="l" rtl="0">
              <a:spcBef>
                <a:spcPts val="1600"/>
              </a:spcBef>
              <a:spcAft>
                <a:spcPts val="0"/>
              </a:spcAft>
              <a:buNone/>
            </a:pPr>
            <a:endParaRPr sz="1700"/>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134" name="Google Shape;13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s"/>
              <a:t>10</a:t>
            </a:fld>
            <a:endParaRPr/>
          </a:p>
        </p:txBody>
      </p:sp>
      <p:graphicFrame>
        <p:nvGraphicFramePr>
          <p:cNvPr id="135" name="Google Shape;135;p22"/>
          <p:cNvGraphicFramePr/>
          <p:nvPr/>
        </p:nvGraphicFramePr>
        <p:xfrm>
          <a:off x="395225" y="3590775"/>
          <a:ext cx="6969025" cy="1413450"/>
        </p:xfrm>
        <a:graphic>
          <a:graphicData uri="http://schemas.openxmlformats.org/drawingml/2006/table">
            <a:tbl>
              <a:tblPr>
                <a:noFill/>
                <a:tableStyleId>{7AD45005-085B-4369-9475-6131ECFBC226}</a:tableStyleId>
              </a:tblPr>
              <a:tblGrid>
                <a:gridCol w="696902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s" b="1">
                          <a:solidFill>
                            <a:schemeClr val="accent1"/>
                          </a:solidFill>
                        </a:rPr>
                        <a:t>Código python</a:t>
                      </a:r>
                      <a:endParaRPr b="1">
                        <a:solidFill>
                          <a:schemeClr val="accent1"/>
                        </a:solidFill>
                      </a:endParaRPr>
                    </a:p>
                  </a:txBody>
                  <a:tcPr marL="91425" marR="91425" marT="91425" marB="91425">
                    <a:solidFill>
                      <a:schemeClr val="lt1"/>
                    </a:solidFill>
                  </a:tcPr>
                </a:tc>
                <a:extLst>
                  <a:ext uri="{0D108BD9-81ED-4DB2-BD59-A6C34878D82A}">
                    <a16:rowId xmlns:a16="http://schemas.microsoft.com/office/drawing/2014/main" val="10000"/>
                  </a:ext>
                </a:extLst>
              </a:tr>
              <a:tr h="613200">
                <a:tc>
                  <a:txBody>
                    <a:bodyPr/>
                    <a:lstStyle/>
                    <a:p>
                      <a:pPr marL="0" lvl="0" indent="0" algn="l" rtl="0">
                        <a:lnSpc>
                          <a:spcPct val="115000"/>
                        </a:lnSpc>
                        <a:spcBef>
                          <a:spcPts val="0"/>
                        </a:spcBef>
                        <a:spcAft>
                          <a:spcPts val="0"/>
                        </a:spcAft>
                        <a:buNone/>
                      </a:pPr>
                      <a:r>
                        <a:rPr lang="es" sz="1050" b="1" dirty="0">
                          <a:solidFill>
                            <a:srgbClr val="008000"/>
                          </a:solidFill>
                          <a:highlight>
                            <a:srgbClr val="F7F7F7"/>
                          </a:highlight>
                        </a:rPr>
                        <a:t>from</a:t>
                      </a:r>
                      <a:r>
                        <a:rPr lang="es" sz="1050" dirty="0">
                          <a:solidFill>
                            <a:srgbClr val="333333"/>
                          </a:solidFill>
                          <a:highlight>
                            <a:srgbClr val="F7F7F7"/>
                          </a:highlight>
                        </a:rPr>
                        <a:t> </a:t>
                      </a:r>
                      <a:r>
                        <a:rPr lang="es" sz="1050" b="1" dirty="0">
                          <a:solidFill>
                            <a:srgbClr val="0000FF"/>
                          </a:solidFill>
                          <a:highlight>
                            <a:srgbClr val="F7F7F7"/>
                          </a:highlight>
                        </a:rPr>
                        <a:t>sklearn.feature_extraction.text</a:t>
                      </a:r>
                      <a:r>
                        <a:rPr lang="es" sz="1050" dirty="0">
                          <a:solidFill>
                            <a:srgbClr val="333333"/>
                          </a:solidFill>
                          <a:highlight>
                            <a:srgbClr val="F7F7F7"/>
                          </a:highlight>
                        </a:rPr>
                        <a:t> </a:t>
                      </a:r>
                      <a:r>
                        <a:rPr lang="es" sz="1050" b="1" dirty="0">
                          <a:solidFill>
                            <a:srgbClr val="008000"/>
                          </a:solidFill>
                          <a:highlight>
                            <a:srgbClr val="F7F7F7"/>
                          </a:highlight>
                        </a:rPr>
                        <a:t>import</a:t>
                      </a:r>
                      <a:r>
                        <a:rPr lang="es" sz="1050" dirty="0">
                          <a:solidFill>
                            <a:srgbClr val="333333"/>
                          </a:solidFill>
                          <a:highlight>
                            <a:srgbClr val="F7F7F7"/>
                          </a:highlight>
                        </a:rPr>
                        <a:t> CountVectorizer</a:t>
                      </a:r>
                      <a:endParaRPr sz="1050" dirty="0">
                        <a:solidFill>
                          <a:srgbClr val="333333"/>
                        </a:solidFill>
                        <a:highlight>
                          <a:srgbClr val="F7F7F7"/>
                        </a:highlight>
                      </a:endParaRPr>
                    </a:p>
                    <a:p>
                      <a:pPr marL="0" lvl="0" indent="0" algn="l" rtl="0">
                        <a:lnSpc>
                          <a:spcPct val="115000"/>
                        </a:lnSpc>
                        <a:spcBef>
                          <a:spcPts val="0"/>
                        </a:spcBef>
                        <a:spcAft>
                          <a:spcPts val="0"/>
                        </a:spcAft>
                        <a:buNone/>
                      </a:pPr>
                      <a:r>
                        <a:rPr lang="es" sz="850" dirty="0">
                          <a:solidFill>
                            <a:srgbClr val="666666"/>
                          </a:solidFill>
                          <a:highlight>
                            <a:srgbClr val="F7F7F7"/>
                          </a:highlight>
                        </a:rPr>
                        <a:t># max_df establece que si aparece en el 80% de los documentos no aporta información</a:t>
                      </a:r>
                      <a:endParaRPr sz="850" dirty="0">
                        <a:solidFill>
                          <a:srgbClr val="666666"/>
                        </a:solidFill>
                        <a:highlight>
                          <a:srgbClr val="F7F7F7"/>
                        </a:highlight>
                      </a:endParaRPr>
                    </a:p>
                    <a:p>
                      <a:pPr marL="0" lvl="0" indent="0" algn="l" rtl="0">
                        <a:lnSpc>
                          <a:spcPct val="115000"/>
                        </a:lnSpc>
                        <a:spcBef>
                          <a:spcPts val="0"/>
                        </a:spcBef>
                        <a:spcAft>
                          <a:spcPts val="0"/>
                        </a:spcAft>
                        <a:buNone/>
                      </a:pPr>
                      <a:r>
                        <a:rPr lang="es" sz="850" dirty="0">
                          <a:solidFill>
                            <a:srgbClr val="666666"/>
                          </a:solidFill>
                          <a:highlight>
                            <a:srgbClr val="F7F7F7"/>
                          </a:highlight>
                        </a:rPr>
                        <a:t># min_df establece que si no aparece en por lo menos 100 documentos tampoco</a:t>
                      </a:r>
                      <a:endParaRPr sz="1050" dirty="0">
                        <a:solidFill>
                          <a:srgbClr val="333333"/>
                        </a:solidFill>
                        <a:highlight>
                          <a:srgbClr val="F7F7F7"/>
                        </a:highlight>
                      </a:endParaRPr>
                    </a:p>
                    <a:p>
                      <a:pPr marL="0" lvl="0" indent="0" algn="l" rtl="0">
                        <a:lnSpc>
                          <a:spcPct val="115000"/>
                        </a:lnSpc>
                        <a:spcBef>
                          <a:spcPts val="0"/>
                        </a:spcBef>
                        <a:spcAft>
                          <a:spcPts val="0"/>
                        </a:spcAft>
                        <a:buNone/>
                      </a:pPr>
                      <a:r>
                        <a:rPr lang="es" sz="1050" dirty="0">
                          <a:solidFill>
                            <a:srgbClr val="333333"/>
                          </a:solidFill>
                          <a:highlight>
                            <a:srgbClr val="F7F7F7"/>
                          </a:highlight>
                        </a:rPr>
                        <a:t>count_vect </a:t>
                      </a:r>
                      <a:r>
                        <a:rPr lang="es" sz="1050" dirty="0">
                          <a:solidFill>
                            <a:srgbClr val="666666"/>
                          </a:solidFill>
                          <a:highlight>
                            <a:srgbClr val="F7F7F7"/>
                          </a:highlight>
                        </a:rPr>
                        <a:t>=</a:t>
                      </a:r>
                      <a:r>
                        <a:rPr lang="es" sz="1050" dirty="0">
                          <a:solidFill>
                            <a:srgbClr val="333333"/>
                          </a:solidFill>
                          <a:highlight>
                            <a:srgbClr val="F7F7F7"/>
                          </a:highlight>
                        </a:rPr>
                        <a:t> CountVectorizer(max_df</a:t>
                      </a:r>
                      <a:r>
                        <a:rPr lang="es" sz="1050" dirty="0">
                          <a:solidFill>
                            <a:srgbClr val="666666"/>
                          </a:solidFill>
                          <a:highlight>
                            <a:srgbClr val="F7F7F7"/>
                          </a:highlight>
                        </a:rPr>
                        <a:t>=0.8</a:t>
                      </a:r>
                      <a:r>
                        <a:rPr lang="es" sz="1050" dirty="0">
                          <a:solidFill>
                            <a:srgbClr val="333333"/>
                          </a:solidFill>
                          <a:highlight>
                            <a:srgbClr val="F7F7F7"/>
                          </a:highlight>
                        </a:rPr>
                        <a:t>,min_df</a:t>
                      </a:r>
                      <a:r>
                        <a:rPr lang="es" sz="1050" dirty="0">
                          <a:solidFill>
                            <a:srgbClr val="666666"/>
                          </a:solidFill>
                          <a:highlight>
                            <a:srgbClr val="F7F7F7"/>
                          </a:highlight>
                        </a:rPr>
                        <a:t>=100</a:t>
                      </a:r>
                      <a:r>
                        <a:rPr lang="es" sz="1050" dirty="0">
                          <a:solidFill>
                            <a:srgbClr val="333333"/>
                          </a:solidFill>
                          <a:highlight>
                            <a:srgbClr val="F7F7F7"/>
                          </a:highlight>
                        </a:rPr>
                        <a:t>)</a:t>
                      </a:r>
                      <a:endParaRPr sz="1050" dirty="0">
                        <a:solidFill>
                          <a:srgbClr val="333333"/>
                        </a:solidFill>
                        <a:highlight>
                          <a:srgbClr val="F7F7F7"/>
                        </a:highlight>
                      </a:endParaRPr>
                    </a:p>
                    <a:p>
                      <a:pPr marL="0" lvl="0" indent="0" algn="l" rtl="0">
                        <a:lnSpc>
                          <a:spcPct val="115000"/>
                        </a:lnSpc>
                        <a:spcBef>
                          <a:spcPts val="0"/>
                        </a:spcBef>
                        <a:spcAft>
                          <a:spcPts val="0"/>
                        </a:spcAft>
                        <a:buNone/>
                      </a:pPr>
                      <a:r>
                        <a:rPr lang="es" sz="1050" dirty="0">
                          <a:solidFill>
                            <a:srgbClr val="333333"/>
                          </a:solidFill>
                          <a:highlight>
                            <a:srgbClr val="F7F7F7"/>
                          </a:highlight>
                        </a:rPr>
                        <a:t>raw_data </a:t>
                      </a:r>
                      <a:r>
                        <a:rPr lang="es" sz="1050" dirty="0">
                          <a:solidFill>
                            <a:srgbClr val="666666"/>
                          </a:solidFill>
                          <a:highlight>
                            <a:srgbClr val="F7F7F7"/>
                          </a:highlight>
                        </a:rPr>
                        <a:t>= </a:t>
                      </a:r>
                      <a:r>
                        <a:rPr lang="es" sz="1050" dirty="0">
                          <a:solidFill>
                            <a:srgbClr val="333333"/>
                          </a:solidFill>
                          <a:highlight>
                            <a:srgbClr val="F7F7F7"/>
                          </a:highlight>
                        </a:rPr>
                        <a:t>count_vect</a:t>
                      </a:r>
                      <a:r>
                        <a:rPr lang="es" sz="1050" dirty="0">
                          <a:solidFill>
                            <a:srgbClr val="666666"/>
                          </a:solidFill>
                          <a:highlight>
                            <a:srgbClr val="F7F7F7"/>
                          </a:highlight>
                        </a:rPr>
                        <a:t>.</a:t>
                      </a:r>
                      <a:r>
                        <a:rPr lang="es" sz="1050" dirty="0">
                          <a:solidFill>
                            <a:srgbClr val="333333"/>
                          </a:solidFill>
                          <a:highlight>
                            <a:srgbClr val="F7F7F7"/>
                          </a:highlight>
                        </a:rPr>
                        <a:t>fit_transform(textos) # Aprende un vocabulario y le asigna un código a cada palabra</a:t>
                      </a:r>
                      <a:endParaRPr sz="1050" b="1" dirty="0">
                        <a:solidFill>
                          <a:srgbClr val="008000"/>
                        </a:solidFill>
                        <a:highlight>
                          <a:srgbClr val="F7F7F7"/>
                        </a:highlight>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311700" y="13877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TF-IDF </a:t>
            </a:r>
            <a:endParaRPr/>
          </a:p>
        </p:txBody>
      </p:sp>
      <p:sp>
        <p:nvSpPr>
          <p:cNvPr id="141" name="Google Shape;141;p23"/>
          <p:cNvSpPr txBox="1">
            <a:spLocks noGrp="1"/>
          </p:cNvSpPr>
          <p:nvPr>
            <p:ph type="body" idx="1"/>
          </p:nvPr>
        </p:nvSpPr>
        <p:spPr>
          <a:xfrm>
            <a:off x="311700" y="811375"/>
            <a:ext cx="8520600" cy="7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accent1"/>
                </a:solidFill>
              </a:rPr>
              <a:t>T</a:t>
            </a:r>
            <a:r>
              <a:rPr lang="es"/>
              <a:t>erm </a:t>
            </a:r>
            <a:r>
              <a:rPr lang="es">
                <a:solidFill>
                  <a:schemeClr val="accent1"/>
                </a:solidFill>
              </a:rPr>
              <a:t>F</a:t>
            </a:r>
            <a:r>
              <a:rPr lang="es"/>
              <a:t>requency - </a:t>
            </a:r>
            <a:r>
              <a:rPr lang="es">
                <a:solidFill>
                  <a:schemeClr val="accent1"/>
                </a:solidFill>
              </a:rPr>
              <a:t>I</a:t>
            </a:r>
            <a:r>
              <a:rPr lang="es"/>
              <a:t>nverse </a:t>
            </a:r>
            <a:r>
              <a:rPr lang="es">
                <a:solidFill>
                  <a:schemeClr val="accent1"/>
                </a:solidFill>
              </a:rPr>
              <a:t>D</a:t>
            </a:r>
            <a:r>
              <a:rPr lang="es"/>
              <a:t>ocument </a:t>
            </a:r>
            <a:r>
              <a:rPr lang="es">
                <a:solidFill>
                  <a:schemeClr val="accent1"/>
                </a:solidFill>
              </a:rPr>
              <a:t>F</a:t>
            </a:r>
            <a:r>
              <a:rPr lang="es"/>
              <a:t>recuency. </a:t>
            </a:r>
            <a:br>
              <a:rPr lang="es"/>
            </a:br>
            <a:r>
              <a:rPr lang="es"/>
              <a:t>TF refiere a cuántas veces un término aparece en todas las muestras de texto que tengamos.</a:t>
            </a:r>
            <a:br>
              <a:rPr lang="es"/>
            </a:br>
            <a:r>
              <a:rPr lang="es"/>
              <a:t>IDF indica si un término es común a todas las muestras o si es rara.</a:t>
            </a:r>
            <a:endParaRPr/>
          </a:p>
          <a:p>
            <a:pPr marL="0" lvl="0" indent="0" algn="l" rtl="0">
              <a:spcBef>
                <a:spcPts val="1600"/>
              </a:spcBef>
              <a:spcAft>
                <a:spcPts val="0"/>
              </a:spcAft>
              <a:buNone/>
            </a:pPr>
            <a:r>
              <a:rPr lang="es"/>
              <a:t>Ejemplo:</a:t>
            </a:r>
            <a:endParaRPr/>
          </a:p>
          <a:p>
            <a:pPr marL="0" lvl="0" indent="0" algn="l" rtl="0">
              <a:spcBef>
                <a:spcPts val="1600"/>
              </a:spcBef>
              <a:spcAft>
                <a:spcPts val="0"/>
              </a:spcAft>
              <a:buNone/>
            </a:pPr>
            <a:r>
              <a:rPr lang="es" sz="1700"/>
              <a:t>Si tomamos todas las noticias de la sección de fútbol del diario Ole es probable que la palabra Jugador sea común por lo no aporta mucha información.</a:t>
            </a:r>
            <a:endParaRPr sz="1700"/>
          </a:p>
          <a:p>
            <a:pPr marL="0" lvl="0" indent="0" algn="l" rtl="0">
              <a:spcBef>
                <a:spcPts val="1600"/>
              </a:spcBef>
              <a:spcAft>
                <a:spcPts val="0"/>
              </a:spcAft>
              <a:buNone/>
            </a:pPr>
            <a:endParaRPr sz="1700"/>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142" name="Google Shape;14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s"/>
              <a:t>11</a:t>
            </a:fld>
            <a:endParaRPr/>
          </a:p>
        </p:txBody>
      </p:sp>
      <p:graphicFrame>
        <p:nvGraphicFramePr>
          <p:cNvPr id="143" name="Google Shape;143;p23"/>
          <p:cNvGraphicFramePr/>
          <p:nvPr/>
        </p:nvGraphicFramePr>
        <p:xfrm>
          <a:off x="395225" y="3590775"/>
          <a:ext cx="3000000" cy="3000000"/>
        </p:xfrm>
        <a:graphic>
          <a:graphicData uri="http://schemas.openxmlformats.org/drawingml/2006/table">
            <a:tbl>
              <a:tblPr>
                <a:noFill/>
                <a:tableStyleId>{7AD45005-085B-4369-9475-6131ECFBC226}</a:tableStyleId>
              </a:tblPr>
              <a:tblGrid>
                <a:gridCol w="75856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s" b="1">
                          <a:solidFill>
                            <a:schemeClr val="accent1"/>
                          </a:solidFill>
                        </a:rPr>
                        <a:t>Código python</a:t>
                      </a:r>
                      <a:endParaRPr b="1">
                        <a:solidFill>
                          <a:schemeClr val="accent1"/>
                        </a:solidFill>
                      </a:endParaRPr>
                    </a:p>
                  </a:txBody>
                  <a:tcPr marL="91425" marR="91425" marT="91425" marB="91425">
                    <a:solidFill>
                      <a:schemeClr val="lt1"/>
                    </a:solidFill>
                  </a:tcPr>
                </a:tc>
                <a:extLst>
                  <a:ext uri="{0D108BD9-81ED-4DB2-BD59-A6C34878D82A}">
                    <a16:rowId xmlns:a16="http://schemas.microsoft.com/office/drawing/2014/main" val="10000"/>
                  </a:ext>
                </a:extLst>
              </a:tr>
              <a:tr h="613200">
                <a:tc>
                  <a:txBody>
                    <a:bodyPr/>
                    <a:lstStyle/>
                    <a:p>
                      <a:pPr marL="0" lvl="0" indent="0" algn="l" rtl="0">
                        <a:lnSpc>
                          <a:spcPct val="115000"/>
                        </a:lnSpc>
                        <a:spcBef>
                          <a:spcPts val="0"/>
                        </a:spcBef>
                        <a:spcAft>
                          <a:spcPts val="0"/>
                        </a:spcAft>
                        <a:buNone/>
                      </a:pPr>
                      <a:r>
                        <a:rPr lang="es" sz="1050" b="1">
                          <a:solidFill>
                            <a:srgbClr val="008000"/>
                          </a:solidFill>
                          <a:highlight>
                            <a:srgbClr val="F7F7F7"/>
                          </a:highlight>
                        </a:rPr>
                        <a:t>from</a:t>
                      </a:r>
                      <a:r>
                        <a:rPr lang="es" sz="1050">
                          <a:solidFill>
                            <a:srgbClr val="333333"/>
                          </a:solidFill>
                          <a:highlight>
                            <a:srgbClr val="F7F7F7"/>
                          </a:highlight>
                        </a:rPr>
                        <a:t> </a:t>
                      </a:r>
                      <a:r>
                        <a:rPr lang="es" sz="1050" b="1">
                          <a:solidFill>
                            <a:srgbClr val="0000FF"/>
                          </a:solidFill>
                          <a:highlight>
                            <a:srgbClr val="F7F7F7"/>
                          </a:highlight>
                        </a:rPr>
                        <a:t>sklearn.feature_extraction.text</a:t>
                      </a:r>
                      <a:r>
                        <a:rPr lang="es" sz="1050">
                          <a:solidFill>
                            <a:srgbClr val="333333"/>
                          </a:solidFill>
                          <a:highlight>
                            <a:srgbClr val="F7F7F7"/>
                          </a:highlight>
                        </a:rPr>
                        <a:t> </a:t>
                      </a:r>
                      <a:r>
                        <a:rPr lang="es" sz="1050" b="1">
                          <a:solidFill>
                            <a:srgbClr val="008000"/>
                          </a:solidFill>
                          <a:highlight>
                            <a:srgbClr val="F7F7F7"/>
                          </a:highlight>
                        </a:rPr>
                        <a:t>import</a:t>
                      </a:r>
                      <a:r>
                        <a:rPr lang="es" sz="1050">
                          <a:solidFill>
                            <a:srgbClr val="333333"/>
                          </a:solidFill>
                          <a:highlight>
                            <a:srgbClr val="F7F7F7"/>
                          </a:highlight>
                        </a:rPr>
                        <a:t> TfidfVectorizer</a:t>
                      </a:r>
                      <a:endParaRPr sz="1050">
                        <a:solidFill>
                          <a:srgbClr val="333333"/>
                        </a:solidFill>
                        <a:highlight>
                          <a:srgbClr val="F7F7F7"/>
                        </a:highlight>
                      </a:endParaRPr>
                    </a:p>
                    <a:p>
                      <a:pPr marL="0" lvl="0" indent="0" algn="l" rtl="0">
                        <a:lnSpc>
                          <a:spcPct val="115000"/>
                        </a:lnSpc>
                        <a:spcBef>
                          <a:spcPts val="0"/>
                        </a:spcBef>
                        <a:spcAft>
                          <a:spcPts val="0"/>
                        </a:spcAft>
                        <a:buNone/>
                      </a:pPr>
                      <a:r>
                        <a:rPr lang="es" sz="850">
                          <a:solidFill>
                            <a:srgbClr val="666666"/>
                          </a:solidFill>
                          <a:highlight>
                            <a:srgbClr val="F7F7F7"/>
                          </a:highlight>
                        </a:rPr>
                        <a:t># max_df establece que si aparece en el 80% de los documentos no aporta información</a:t>
                      </a:r>
                      <a:endParaRPr sz="850">
                        <a:solidFill>
                          <a:srgbClr val="666666"/>
                        </a:solidFill>
                        <a:highlight>
                          <a:srgbClr val="F7F7F7"/>
                        </a:highlight>
                      </a:endParaRPr>
                    </a:p>
                    <a:p>
                      <a:pPr marL="0" lvl="0" indent="0" algn="l" rtl="0">
                        <a:lnSpc>
                          <a:spcPct val="115000"/>
                        </a:lnSpc>
                        <a:spcBef>
                          <a:spcPts val="0"/>
                        </a:spcBef>
                        <a:spcAft>
                          <a:spcPts val="0"/>
                        </a:spcAft>
                        <a:buNone/>
                      </a:pPr>
                      <a:r>
                        <a:rPr lang="es" sz="850">
                          <a:solidFill>
                            <a:srgbClr val="666666"/>
                          </a:solidFill>
                          <a:highlight>
                            <a:srgbClr val="F7F7F7"/>
                          </a:highlight>
                        </a:rPr>
                        <a:t># min_df establece que si no aparece en por lo menos 10 documentos tampoco</a:t>
                      </a:r>
                      <a:endParaRPr sz="850">
                        <a:solidFill>
                          <a:srgbClr val="666666"/>
                        </a:solidFill>
                        <a:highlight>
                          <a:srgbClr val="F7F7F7"/>
                        </a:highlight>
                      </a:endParaRPr>
                    </a:p>
                    <a:p>
                      <a:pPr marL="0" lvl="0" indent="0" algn="l" rtl="0">
                        <a:lnSpc>
                          <a:spcPct val="115000"/>
                        </a:lnSpc>
                        <a:spcBef>
                          <a:spcPts val="0"/>
                        </a:spcBef>
                        <a:spcAft>
                          <a:spcPts val="0"/>
                        </a:spcAft>
                        <a:buNone/>
                      </a:pPr>
                      <a:r>
                        <a:rPr lang="es" sz="1050">
                          <a:solidFill>
                            <a:srgbClr val="333333"/>
                          </a:solidFill>
                          <a:highlight>
                            <a:srgbClr val="F7F7F7"/>
                          </a:highlight>
                        </a:rPr>
                        <a:t>tfidf_vect </a:t>
                      </a:r>
                      <a:r>
                        <a:rPr lang="es" sz="1050">
                          <a:solidFill>
                            <a:srgbClr val="666666"/>
                          </a:solidFill>
                          <a:highlight>
                            <a:srgbClr val="F7F7F7"/>
                          </a:highlight>
                        </a:rPr>
                        <a:t>=</a:t>
                      </a:r>
                      <a:r>
                        <a:rPr lang="es" sz="1050">
                          <a:solidFill>
                            <a:srgbClr val="333333"/>
                          </a:solidFill>
                          <a:highlight>
                            <a:srgbClr val="F7F7F7"/>
                          </a:highlight>
                        </a:rPr>
                        <a:t> TfidfVectorizer(max_df</a:t>
                      </a:r>
                      <a:r>
                        <a:rPr lang="es" sz="1050">
                          <a:solidFill>
                            <a:srgbClr val="666666"/>
                          </a:solidFill>
                          <a:highlight>
                            <a:srgbClr val="F7F7F7"/>
                          </a:highlight>
                        </a:rPr>
                        <a:t>=0.8</a:t>
                      </a:r>
                      <a:r>
                        <a:rPr lang="es" sz="1050">
                          <a:solidFill>
                            <a:srgbClr val="333333"/>
                          </a:solidFill>
                          <a:highlight>
                            <a:srgbClr val="F7F7F7"/>
                          </a:highlight>
                        </a:rPr>
                        <a:t>,min_df</a:t>
                      </a:r>
                      <a:r>
                        <a:rPr lang="es" sz="1050">
                          <a:solidFill>
                            <a:srgbClr val="666666"/>
                          </a:solidFill>
                          <a:highlight>
                            <a:srgbClr val="F7F7F7"/>
                          </a:highlight>
                        </a:rPr>
                        <a:t>=10</a:t>
                      </a:r>
                      <a:r>
                        <a:rPr lang="es" sz="1050">
                          <a:solidFill>
                            <a:srgbClr val="333333"/>
                          </a:solidFill>
                          <a:highlight>
                            <a:srgbClr val="F7F7F7"/>
                          </a:highlight>
                        </a:rPr>
                        <a:t>)</a:t>
                      </a:r>
                      <a:endParaRPr sz="1050">
                        <a:solidFill>
                          <a:srgbClr val="333333"/>
                        </a:solidFill>
                        <a:highlight>
                          <a:srgbClr val="F7F7F7"/>
                        </a:highlight>
                      </a:endParaRPr>
                    </a:p>
                    <a:p>
                      <a:pPr marL="0" lvl="0" indent="0" algn="l" rtl="0">
                        <a:lnSpc>
                          <a:spcPct val="115000"/>
                        </a:lnSpc>
                        <a:spcBef>
                          <a:spcPts val="0"/>
                        </a:spcBef>
                        <a:spcAft>
                          <a:spcPts val="0"/>
                        </a:spcAft>
                        <a:buNone/>
                      </a:pPr>
                      <a:r>
                        <a:rPr lang="es" sz="1050">
                          <a:solidFill>
                            <a:srgbClr val="333333"/>
                          </a:solidFill>
                          <a:highlight>
                            <a:srgbClr val="F7F7F7"/>
                          </a:highlight>
                        </a:rPr>
                        <a:t>raw_data </a:t>
                      </a:r>
                      <a:r>
                        <a:rPr lang="es" sz="1050">
                          <a:solidFill>
                            <a:srgbClr val="666666"/>
                          </a:solidFill>
                          <a:highlight>
                            <a:srgbClr val="F7F7F7"/>
                          </a:highlight>
                        </a:rPr>
                        <a:t>=</a:t>
                      </a:r>
                      <a:r>
                        <a:rPr lang="es" sz="1050">
                          <a:solidFill>
                            <a:srgbClr val="333333"/>
                          </a:solidFill>
                          <a:highlight>
                            <a:srgbClr val="F7F7F7"/>
                          </a:highlight>
                        </a:rPr>
                        <a:t> tfidf_vect</a:t>
                      </a:r>
                      <a:r>
                        <a:rPr lang="es" sz="1050">
                          <a:solidFill>
                            <a:srgbClr val="666666"/>
                          </a:solidFill>
                          <a:highlight>
                            <a:srgbClr val="F7F7F7"/>
                          </a:highlight>
                        </a:rPr>
                        <a:t>.</a:t>
                      </a:r>
                      <a:r>
                        <a:rPr lang="es" sz="1050">
                          <a:solidFill>
                            <a:srgbClr val="333333"/>
                          </a:solidFill>
                          <a:highlight>
                            <a:srgbClr val="F7F7F7"/>
                          </a:highlight>
                        </a:rPr>
                        <a:t>fit_transform(textos)  # Aprende un vocabulario y le asigna un código a cada palabra</a:t>
                      </a:r>
                      <a:endParaRPr sz="1050">
                        <a:solidFill>
                          <a:srgbClr val="333333"/>
                        </a:solidFill>
                        <a:highlight>
                          <a:srgbClr val="F7F7F7"/>
                        </a:highlight>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311700" y="13877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Unigramas y N-Gramas</a:t>
            </a:r>
            <a:endParaRPr/>
          </a:p>
        </p:txBody>
      </p:sp>
      <p:sp>
        <p:nvSpPr>
          <p:cNvPr id="149" name="Google Shape;149;p24"/>
          <p:cNvSpPr txBox="1">
            <a:spLocks noGrp="1"/>
          </p:cNvSpPr>
          <p:nvPr>
            <p:ph type="body" idx="1"/>
          </p:nvPr>
        </p:nvSpPr>
        <p:spPr>
          <a:xfrm>
            <a:off x="311700" y="811375"/>
            <a:ext cx="8520600" cy="7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Un N-Grama es una subsecuencia de n elementos</a:t>
            </a:r>
            <a:r>
              <a:rPr lang="es" sz="1700"/>
              <a:t> tomados de una secuencia deda. Estos pueden ser de caracteres, palabras o fonemas. Unigrama es el caso especial donde N=1.</a:t>
            </a:r>
            <a:br>
              <a:rPr lang="es" sz="1700"/>
            </a:br>
            <a:r>
              <a:rPr lang="es" sz="1700"/>
              <a:t>Por ejemplo las frecuencias de los posibles n-gramas suelen ser características de un idioma, por lo que son útiles para la detección de ellos.</a:t>
            </a:r>
            <a:br>
              <a:rPr lang="es" sz="1700"/>
            </a:br>
            <a:r>
              <a:rPr lang="es" sz="1700"/>
              <a:t>Con ellos pueden armarse modelos probabilísticos sobre el próximo elemento de la secuencia, por lo que también es útil para generación de texto.</a:t>
            </a:r>
            <a:endParaRPr sz="1700"/>
          </a:p>
          <a:p>
            <a:pPr marL="0" lvl="0" indent="0" algn="l" rtl="0">
              <a:spcBef>
                <a:spcPts val="1600"/>
              </a:spcBef>
              <a:spcAft>
                <a:spcPts val="1600"/>
              </a:spcAft>
              <a:buNone/>
            </a:pPr>
            <a:r>
              <a:rPr lang="es" sz="1700"/>
              <a:t>Ejemplo: “Hola me llamo Juan” -&gt; (“Hola”, ”me”) (“me”, “llamo”) (“llamo”, “Juan”)</a:t>
            </a:r>
            <a:endParaRPr sz="1700"/>
          </a:p>
        </p:txBody>
      </p:sp>
      <p:sp>
        <p:nvSpPr>
          <p:cNvPr id="150" name="Google Shape;15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s"/>
              <a:t>12</a:t>
            </a:fld>
            <a:endParaRPr/>
          </a:p>
        </p:txBody>
      </p:sp>
      <p:graphicFrame>
        <p:nvGraphicFramePr>
          <p:cNvPr id="151" name="Google Shape;151;p24"/>
          <p:cNvGraphicFramePr/>
          <p:nvPr/>
        </p:nvGraphicFramePr>
        <p:xfrm>
          <a:off x="422075" y="3490025"/>
          <a:ext cx="3000000" cy="3000000"/>
        </p:xfrm>
        <a:graphic>
          <a:graphicData uri="http://schemas.openxmlformats.org/drawingml/2006/table">
            <a:tbl>
              <a:tblPr>
                <a:noFill/>
                <a:tableStyleId>{7AD45005-085B-4369-9475-6131ECFBC226}</a:tableStyleId>
              </a:tblPr>
              <a:tblGrid>
                <a:gridCol w="5214500">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s" b="1">
                          <a:solidFill>
                            <a:schemeClr val="accent1"/>
                          </a:solidFill>
                        </a:rPr>
                        <a:t>Código python</a:t>
                      </a:r>
                      <a:endParaRPr b="1">
                        <a:solidFill>
                          <a:schemeClr val="accent1"/>
                        </a:solidFill>
                      </a:endParaRPr>
                    </a:p>
                  </a:txBody>
                  <a:tcPr marL="91425" marR="91425" marT="91425" marB="91425">
                    <a:solidFill>
                      <a:schemeClr val="lt1"/>
                    </a:solidFill>
                  </a:tcPr>
                </a:tc>
                <a:extLst>
                  <a:ext uri="{0D108BD9-81ED-4DB2-BD59-A6C34878D82A}">
                    <a16:rowId xmlns:a16="http://schemas.microsoft.com/office/drawing/2014/main" val="10000"/>
                  </a:ext>
                </a:extLst>
              </a:tr>
              <a:tr h="613200">
                <a:tc>
                  <a:txBody>
                    <a:bodyPr/>
                    <a:lstStyle/>
                    <a:p>
                      <a:pPr marL="0" lvl="0" indent="0" algn="l" rtl="0">
                        <a:lnSpc>
                          <a:spcPct val="135714"/>
                        </a:lnSpc>
                        <a:spcBef>
                          <a:spcPts val="0"/>
                        </a:spcBef>
                        <a:spcAft>
                          <a:spcPts val="0"/>
                        </a:spcAft>
                        <a:buNone/>
                      </a:pPr>
                      <a:r>
                        <a:rPr lang="es" sz="1050">
                          <a:solidFill>
                            <a:srgbClr val="AF00DB"/>
                          </a:solidFill>
                          <a:highlight>
                            <a:srgbClr val="FFFFFE"/>
                          </a:highlight>
                          <a:latin typeface="Courier New"/>
                          <a:ea typeface="Courier New"/>
                          <a:cs typeface="Courier New"/>
                          <a:sym typeface="Courier New"/>
                        </a:rPr>
                        <a:t>from</a:t>
                      </a:r>
                      <a:r>
                        <a:rPr lang="es" sz="1050">
                          <a:highlight>
                            <a:srgbClr val="FFFFFE"/>
                          </a:highlight>
                          <a:latin typeface="Courier New"/>
                          <a:ea typeface="Courier New"/>
                          <a:cs typeface="Courier New"/>
                          <a:sym typeface="Courier New"/>
                        </a:rPr>
                        <a:t> nltk </a:t>
                      </a:r>
                      <a:r>
                        <a:rPr lang="es" sz="1050">
                          <a:solidFill>
                            <a:srgbClr val="AF00DB"/>
                          </a:solidFill>
                          <a:highlight>
                            <a:srgbClr val="FFFFFE"/>
                          </a:highlight>
                          <a:latin typeface="Courier New"/>
                          <a:ea typeface="Courier New"/>
                          <a:cs typeface="Courier New"/>
                          <a:sym typeface="Courier New"/>
                        </a:rPr>
                        <a:t>import</a:t>
                      </a:r>
                      <a:r>
                        <a:rPr lang="es" sz="1050">
                          <a:highlight>
                            <a:srgbClr val="FFFFFE"/>
                          </a:highlight>
                          <a:latin typeface="Courier New"/>
                          <a:ea typeface="Courier New"/>
                          <a:cs typeface="Courier New"/>
                          <a:sym typeface="Courier New"/>
                        </a:rPr>
                        <a:t> ngrams</a:t>
                      </a:r>
                      <a:endParaRPr sz="1050" b="1">
                        <a:solidFill>
                          <a:srgbClr val="008000"/>
                        </a:solidFill>
                        <a:highlight>
                          <a:srgbClr val="F7F7F7"/>
                        </a:highlight>
                      </a:endParaRPr>
                    </a:p>
                    <a:p>
                      <a:pPr marL="0" lvl="0" indent="0" algn="l" rtl="0">
                        <a:lnSpc>
                          <a:spcPct val="135714"/>
                        </a:lnSpc>
                        <a:spcBef>
                          <a:spcPts val="0"/>
                        </a:spcBef>
                        <a:spcAft>
                          <a:spcPts val="0"/>
                        </a:spcAft>
                        <a:buNone/>
                      </a:pPr>
                      <a:r>
                        <a:rPr lang="es" sz="1050">
                          <a:highlight>
                            <a:srgbClr val="FFFFFE"/>
                          </a:highlight>
                          <a:latin typeface="Courier New"/>
                          <a:ea typeface="Courier New"/>
                          <a:cs typeface="Courier New"/>
                          <a:sym typeface="Courier New"/>
                        </a:rPr>
                        <a:t>sentence = </a:t>
                      </a:r>
                      <a:r>
                        <a:rPr lang="es" sz="1050">
                          <a:solidFill>
                            <a:srgbClr val="A31515"/>
                          </a:solidFill>
                          <a:highlight>
                            <a:srgbClr val="FFFFFE"/>
                          </a:highlight>
                          <a:latin typeface="Courier New"/>
                          <a:ea typeface="Courier New"/>
                          <a:cs typeface="Courier New"/>
                          <a:sym typeface="Courier New"/>
                        </a:rPr>
                        <a:t>'Hola me llamo Juan'</a:t>
                      </a:r>
                      <a:endParaRPr sz="850">
                        <a:solidFill>
                          <a:srgbClr val="666666"/>
                        </a:solidFill>
                        <a:highlight>
                          <a:srgbClr val="F7F7F7"/>
                        </a:highlight>
                      </a:endParaRPr>
                    </a:p>
                    <a:p>
                      <a:pPr marL="0" lvl="0" indent="0" algn="l" rtl="0">
                        <a:lnSpc>
                          <a:spcPct val="135714"/>
                        </a:lnSpc>
                        <a:spcBef>
                          <a:spcPts val="0"/>
                        </a:spcBef>
                        <a:spcAft>
                          <a:spcPts val="0"/>
                        </a:spcAft>
                        <a:buNone/>
                      </a:pPr>
                      <a:r>
                        <a:rPr lang="es" sz="1050">
                          <a:highlight>
                            <a:srgbClr val="FFFFFE"/>
                          </a:highlight>
                          <a:latin typeface="Courier New"/>
                          <a:ea typeface="Courier New"/>
                          <a:cs typeface="Courier New"/>
                          <a:sym typeface="Courier New"/>
                        </a:rPr>
                        <a:t>n = </a:t>
                      </a:r>
                      <a:r>
                        <a:rPr lang="es" sz="1050">
                          <a:solidFill>
                            <a:srgbClr val="09885A"/>
                          </a:solidFill>
                          <a:highlight>
                            <a:srgbClr val="FFFFFE"/>
                          </a:highlight>
                          <a:latin typeface="Courier New"/>
                          <a:ea typeface="Courier New"/>
                          <a:cs typeface="Courier New"/>
                          <a:sym typeface="Courier New"/>
                        </a:rPr>
                        <a:t>2</a:t>
                      </a:r>
                      <a:endParaRPr sz="1050">
                        <a:solidFill>
                          <a:srgbClr val="09885A"/>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s" sz="1050">
                          <a:highlight>
                            <a:srgbClr val="FFFFFE"/>
                          </a:highlight>
                          <a:latin typeface="Courier New"/>
                          <a:ea typeface="Courier New"/>
                          <a:cs typeface="Courier New"/>
                          <a:sym typeface="Courier New"/>
                        </a:rPr>
                        <a:t>bigram = ngrams(sentence.split(), n)</a:t>
                      </a:r>
                      <a:endParaRPr sz="1050">
                        <a:solidFill>
                          <a:srgbClr val="333333"/>
                        </a:solidFill>
                        <a:highlight>
                          <a:srgbClr val="F7F7F7"/>
                        </a:highlight>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Contenido</a:t>
            </a:r>
            <a:endParaRPr/>
          </a:p>
        </p:txBody>
      </p:sp>
      <p:sp>
        <p:nvSpPr>
          <p:cNvPr id="73" name="Google Shape;73;p14"/>
          <p:cNvSpPr txBox="1">
            <a:spLocks noGrp="1"/>
          </p:cNvSpPr>
          <p:nvPr>
            <p:ph type="body" idx="1"/>
          </p:nvPr>
        </p:nvSpPr>
        <p:spPr>
          <a:xfrm>
            <a:off x="311700" y="1266325"/>
            <a:ext cx="35493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Pre procesamiento:</a:t>
            </a:r>
            <a:endParaRPr/>
          </a:p>
          <a:p>
            <a:pPr marL="457200" lvl="0" indent="-342900" algn="l" rtl="0">
              <a:spcBef>
                <a:spcPts val="1600"/>
              </a:spcBef>
              <a:spcAft>
                <a:spcPts val="0"/>
              </a:spcAft>
              <a:buSzPts val="1800"/>
              <a:buChar char="●"/>
            </a:pPr>
            <a:r>
              <a:rPr lang="es"/>
              <a:t>Tokenización. </a:t>
            </a:r>
            <a:endParaRPr/>
          </a:p>
          <a:p>
            <a:pPr marL="457200" lvl="0" indent="-342900" algn="l" rtl="0">
              <a:spcBef>
                <a:spcPts val="0"/>
              </a:spcBef>
              <a:spcAft>
                <a:spcPts val="0"/>
              </a:spcAft>
              <a:buSzPts val="1800"/>
              <a:buChar char="●"/>
            </a:pPr>
            <a:r>
              <a:rPr lang="es"/>
              <a:t>Lematización.</a:t>
            </a:r>
            <a:endParaRPr/>
          </a:p>
          <a:p>
            <a:pPr marL="457200" lvl="0" indent="-342900" algn="l" rtl="0">
              <a:spcBef>
                <a:spcPts val="0"/>
              </a:spcBef>
              <a:spcAft>
                <a:spcPts val="0"/>
              </a:spcAft>
              <a:buSzPts val="1800"/>
              <a:buChar char="●"/>
            </a:pPr>
            <a:r>
              <a:rPr lang="es"/>
              <a:t>Stopwords. </a:t>
            </a:r>
            <a:endParaRPr/>
          </a:p>
          <a:p>
            <a:pPr marL="457200" lvl="0" indent="-342900" algn="l" rtl="0">
              <a:spcBef>
                <a:spcPts val="0"/>
              </a:spcBef>
              <a:spcAft>
                <a:spcPts val="0"/>
              </a:spcAft>
              <a:buSzPts val="1800"/>
              <a:buChar char="●"/>
            </a:pPr>
            <a:r>
              <a:rPr lang="es"/>
              <a:t>Stemming. </a:t>
            </a:r>
            <a:endParaRPr/>
          </a:p>
          <a:p>
            <a:pPr marL="457200" lvl="0" indent="-342900" algn="l" rtl="0">
              <a:spcBef>
                <a:spcPts val="0"/>
              </a:spcBef>
              <a:spcAft>
                <a:spcPts val="0"/>
              </a:spcAft>
              <a:buSzPts val="1800"/>
              <a:buChar char="●"/>
            </a:pPr>
            <a:r>
              <a:rPr lang="es"/>
              <a:t>Filtrado de palabras.</a:t>
            </a:r>
            <a:endParaRPr/>
          </a:p>
          <a:p>
            <a:pPr marL="0" lvl="0" indent="0" algn="l" rtl="0">
              <a:spcBef>
                <a:spcPts val="1600"/>
              </a:spcBef>
              <a:spcAft>
                <a:spcPts val="1600"/>
              </a:spcAft>
              <a:buNone/>
            </a:pPr>
            <a:endParaRPr/>
          </a:p>
        </p:txBody>
      </p:sp>
      <p:sp>
        <p:nvSpPr>
          <p:cNvPr id="74" name="Google Shape;74;p14"/>
          <p:cNvSpPr txBox="1"/>
          <p:nvPr/>
        </p:nvSpPr>
        <p:spPr>
          <a:xfrm>
            <a:off x="4028850" y="1269100"/>
            <a:ext cx="3867600" cy="331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 sz="1800">
                <a:solidFill>
                  <a:schemeClr val="dk2"/>
                </a:solidFill>
                <a:latin typeface="Open Sans"/>
                <a:ea typeface="Open Sans"/>
                <a:cs typeface="Open Sans"/>
                <a:sym typeface="Open Sans"/>
              </a:rPr>
              <a:t>Vectorización de textos: </a:t>
            </a:r>
            <a:endParaRPr sz="1800">
              <a:solidFill>
                <a:schemeClr val="dk2"/>
              </a:solidFill>
              <a:latin typeface="Open Sans"/>
              <a:ea typeface="Open Sans"/>
              <a:cs typeface="Open Sans"/>
              <a:sym typeface="Open Sans"/>
            </a:endParaRPr>
          </a:p>
          <a:p>
            <a:pPr marL="457200" lvl="0" indent="-342900" algn="l" rtl="0">
              <a:lnSpc>
                <a:spcPct val="115000"/>
              </a:lnSpc>
              <a:spcBef>
                <a:spcPts val="1600"/>
              </a:spcBef>
              <a:spcAft>
                <a:spcPts val="0"/>
              </a:spcAft>
              <a:buClr>
                <a:schemeClr val="dk2"/>
              </a:buClr>
              <a:buSzPts val="1800"/>
              <a:buFont typeface="Open Sans"/>
              <a:buChar char="●"/>
            </a:pPr>
            <a:r>
              <a:rPr lang="es" sz="1800">
                <a:solidFill>
                  <a:schemeClr val="dk2"/>
                </a:solidFill>
                <a:latin typeface="Open Sans"/>
                <a:ea typeface="Open Sans"/>
                <a:cs typeface="Open Sans"/>
                <a:sym typeface="Open Sans"/>
              </a:rPr>
              <a:t>CountVectorizer</a:t>
            </a:r>
            <a:endParaRPr sz="1800">
              <a:solidFill>
                <a:schemeClr val="dk2"/>
              </a:solidFill>
              <a:latin typeface="Open Sans"/>
              <a:ea typeface="Open Sans"/>
              <a:cs typeface="Open Sans"/>
              <a:sym typeface="Open Sans"/>
            </a:endParaRPr>
          </a:p>
          <a:p>
            <a:pPr marL="457200" lvl="0" indent="-342900" algn="l" rtl="0">
              <a:lnSpc>
                <a:spcPct val="115000"/>
              </a:lnSpc>
              <a:spcBef>
                <a:spcPts val="0"/>
              </a:spcBef>
              <a:spcAft>
                <a:spcPts val="0"/>
              </a:spcAft>
              <a:buClr>
                <a:schemeClr val="dk2"/>
              </a:buClr>
              <a:buSzPts val="1800"/>
              <a:buFont typeface="Open Sans"/>
              <a:buChar char="●"/>
            </a:pPr>
            <a:r>
              <a:rPr lang="es" sz="1800">
                <a:solidFill>
                  <a:schemeClr val="dk2"/>
                </a:solidFill>
                <a:latin typeface="Open Sans"/>
                <a:ea typeface="Open Sans"/>
                <a:cs typeface="Open Sans"/>
                <a:sym typeface="Open Sans"/>
              </a:rPr>
              <a:t>TF-IDF</a:t>
            </a:r>
            <a:endParaRPr sz="1800">
              <a:solidFill>
                <a:schemeClr val="dk2"/>
              </a:solidFill>
              <a:latin typeface="Open Sans"/>
              <a:ea typeface="Open Sans"/>
              <a:cs typeface="Open Sans"/>
              <a:sym typeface="Open Sans"/>
            </a:endParaRPr>
          </a:p>
          <a:p>
            <a:pPr marL="457200" lvl="0" indent="-342900" algn="l" rtl="0">
              <a:lnSpc>
                <a:spcPct val="115000"/>
              </a:lnSpc>
              <a:spcBef>
                <a:spcPts val="0"/>
              </a:spcBef>
              <a:spcAft>
                <a:spcPts val="0"/>
              </a:spcAft>
              <a:buClr>
                <a:schemeClr val="dk2"/>
              </a:buClr>
              <a:buSzPts val="1800"/>
              <a:buFont typeface="Open Sans"/>
              <a:buChar char="●"/>
            </a:pPr>
            <a:r>
              <a:rPr lang="es" sz="1800">
                <a:solidFill>
                  <a:schemeClr val="dk2"/>
                </a:solidFill>
                <a:latin typeface="Open Sans"/>
                <a:ea typeface="Open Sans"/>
                <a:cs typeface="Open Sans"/>
                <a:sym typeface="Open Sans"/>
              </a:rPr>
              <a:t>Unigramas y N-gramas. </a:t>
            </a:r>
            <a:endParaRPr>
              <a:latin typeface="Open Sans"/>
              <a:ea typeface="Open Sans"/>
              <a:cs typeface="Open Sans"/>
              <a:sym typeface="Open Sans"/>
            </a:endParaRPr>
          </a:p>
        </p:txBody>
      </p:sp>
      <p:sp>
        <p:nvSpPr>
          <p:cNvPr id="75" name="Google Shape;7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Preprocesamiento</a:t>
            </a:r>
            <a:endParaRPr/>
          </a:p>
        </p:txBody>
      </p:sp>
      <p:sp>
        <p:nvSpPr>
          <p:cNvPr id="81" name="Google Shape;81;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11700" y="13877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Tokenización</a:t>
            </a:r>
            <a:endParaRPr/>
          </a:p>
        </p:txBody>
      </p:sp>
      <p:sp>
        <p:nvSpPr>
          <p:cNvPr id="87" name="Google Shape;87;p16"/>
          <p:cNvSpPr txBox="1">
            <a:spLocks noGrp="1"/>
          </p:cNvSpPr>
          <p:nvPr>
            <p:ph type="body" idx="1"/>
          </p:nvPr>
        </p:nvSpPr>
        <p:spPr>
          <a:xfrm>
            <a:off x="311700" y="811375"/>
            <a:ext cx="8520600" cy="7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Dada una secuencia de caracteres, la tokenización consiste en dividir esta subpartes denominadas tokens. Un token puede ser palabras individuales, sílabas, frases o cualquier combinación de ellos.</a:t>
            </a:r>
            <a:endParaRPr/>
          </a:p>
          <a:p>
            <a:pPr marL="0" lvl="0" indent="0" algn="l" rtl="0">
              <a:spcBef>
                <a:spcPts val="1600"/>
              </a:spcBef>
              <a:spcAft>
                <a:spcPts val="0"/>
              </a:spcAft>
              <a:buNone/>
            </a:pPr>
            <a:r>
              <a:rPr lang="es"/>
              <a:t>Ejemplo:</a:t>
            </a:r>
            <a:endParaRPr/>
          </a:p>
          <a:p>
            <a:pPr marL="0" lvl="0" indent="0" algn="l" rtl="0">
              <a:spcBef>
                <a:spcPts val="1600"/>
              </a:spcBef>
              <a:spcAft>
                <a:spcPts val="0"/>
              </a:spcAft>
              <a:buNone/>
            </a:pPr>
            <a:r>
              <a:rPr lang="es" sz="1700"/>
              <a:t>“I am studying for a final exam.” -&gt; “I”, “am”, “studying”, “for”, “a”, “final”, “exam”, “.”</a:t>
            </a:r>
            <a:endParaRPr sz="1700"/>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88" name="Google Shape;8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s"/>
              <a:t>4</a:t>
            </a:fld>
            <a:endParaRPr/>
          </a:p>
        </p:txBody>
      </p:sp>
      <p:graphicFrame>
        <p:nvGraphicFramePr>
          <p:cNvPr id="89" name="Google Shape;89;p16"/>
          <p:cNvGraphicFramePr/>
          <p:nvPr/>
        </p:nvGraphicFramePr>
        <p:xfrm>
          <a:off x="408625" y="2885725"/>
          <a:ext cx="2860975" cy="1980975"/>
        </p:xfrm>
        <a:graphic>
          <a:graphicData uri="http://schemas.openxmlformats.org/drawingml/2006/table">
            <a:tbl>
              <a:tblPr>
                <a:noFill/>
                <a:tableStyleId>{7AD45005-085B-4369-9475-6131ECFBC226}</a:tableStyleId>
              </a:tblPr>
              <a:tblGrid>
                <a:gridCol w="2860975">
                  <a:extLst>
                    <a:ext uri="{9D8B030D-6E8A-4147-A177-3AD203B41FA5}">
                      <a16:colId xmlns:a16="http://schemas.microsoft.com/office/drawing/2014/main" val="20000"/>
                    </a:ext>
                  </a:extLst>
                </a:gridCol>
              </a:tblGrid>
              <a:tr h="401250">
                <a:tc>
                  <a:txBody>
                    <a:bodyPr/>
                    <a:lstStyle/>
                    <a:p>
                      <a:pPr marL="0" lvl="0" indent="0" algn="l" rtl="0">
                        <a:spcBef>
                          <a:spcPts val="0"/>
                        </a:spcBef>
                        <a:spcAft>
                          <a:spcPts val="0"/>
                        </a:spcAft>
                        <a:buNone/>
                      </a:pPr>
                      <a:r>
                        <a:rPr lang="es" b="1">
                          <a:solidFill>
                            <a:schemeClr val="accent1"/>
                          </a:solidFill>
                        </a:rPr>
                        <a:t>Código python</a:t>
                      </a:r>
                      <a:endParaRPr b="1">
                        <a:solidFill>
                          <a:schemeClr val="accent1"/>
                        </a:solidFill>
                      </a:endParaRPr>
                    </a:p>
                  </a:txBody>
                  <a:tcPr marL="91425" marR="91425" marT="91425" marB="91425">
                    <a:solidFill>
                      <a:schemeClr val="lt1"/>
                    </a:solidFill>
                  </a:tcPr>
                </a:tc>
                <a:extLst>
                  <a:ext uri="{0D108BD9-81ED-4DB2-BD59-A6C34878D82A}">
                    <a16:rowId xmlns:a16="http://schemas.microsoft.com/office/drawing/2014/main" val="10000"/>
                  </a:ext>
                </a:extLst>
              </a:tr>
              <a:tr h="1579725">
                <a:tc>
                  <a:txBody>
                    <a:bodyPr/>
                    <a:lstStyle/>
                    <a:p>
                      <a:pPr marL="0" lvl="0" indent="0" algn="l" rtl="0">
                        <a:spcBef>
                          <a:spcPts val="0"/>
                        </a:spcBef>
                        <a:spcAft>
                          <a:spcPts val="0"/>
                        </a:spcAft>
                        <a:buNone/>
                      </a:pPr>
                      <a:r>
                        <a:rPr lang="es" sz="1050" b="1" dirty="0">
                          <a:solidFill>
                            <a:srgbClr val="008000"/>
                          </a:solidFill>
                          <a:highlight>
                            <a:srgbClr val="F7F7F7"/>
                          </a:highlight>
                        </a:rPr>
                        <a:t>import</a:t>
                      </a:r>
                      <a:r>
                        <a:rPr lang="es" sz="1050" dirty="0">
                          <a:solidFill>
                            <a:srgbClr val="333333"/>
                          </a:solidFill>
                          <a:highlight>
                            <a:srgbClr val="F7F7F7"/>
                          </a:highlight>
                        </a:rPr>
                        <a:t> </a:t>
                      </a:r>
                      <a:r>
                        <a:rPr lang="es" sz="1050" b="1" dirty="0">
                          <a:solidFill>
                            <a:srgbClr val="0000FF"/>
                          </a:solidFill>
                          <a:highlight>
                            <a:srgbClr val="F7F7F7"/>
                          </a:highlight>
                        </a:rPr>
                        <a:t>nltk</a:t>
                      </a:r>
                      <a:endParaRPr sz="1050" dirty="0">
                        <a:solidFill>
                          <a:srgbClr val="333333"/>
                        </a:solidFill>
                        <a:highlight>
                          <a:srgbClr val="F7F7F7"/>
                        </a:highlight>
                      </a:endParaRPr>
                    </a:p>
                    <a:p>
                      <a:pPr marL="0" lvl="0" indent="0" algn="l" rtl="0">
                        <a:spcBef>
                          <a:spcPts val="0"/>
                        </a:spcBef>
                        <a:spcAft>
                          <a:spcPts val="0"/>
                        </a:spcAft>
                        <a:buNone/>
                      </a:pPr>
                      <a:r>
                        <a:rPr lang="es" sz="1050" b="1" dirty="0">
                          <a:solidFill>
                            <a:srgbClr val="008000"/>
                          </a:solidFill>
                          <a:highlight>
                            <a:srgbClr val="F7F7F7"/>
                          </a:highlight>
                        </a:rPr>
                        <a:t>from</a:t>
                      </a:r>
                      <a:r>
                        <a:rPr lang="es" sz="1050" dirty="0">
                          <a:solidFill>
                            <a:srgbClr val="333333"/>
                          </a:solidFill>
                          <a:highlight>
                            <a:srgbClr val="F7F7F7"/>
                          </a:highlight>
                        </a:rPr>
                        <a:t> </a:t>
                      </a:r>
                      <a:r>
                        <a:rPr lang="es" sz="1050" b="1" dirty="0">
                          <a:solidFill>
                            <a:srgbClr val="0000FF"/>
                          </a:solidFill>
                          <a:highlight>
                            <a:srgbClr val="F7F7F7"/>
                          </a:highlight>
                        </a:rPr>
                        <a:t>nltk.tokenize</a:t>
                      </a:r>
                      <a:r>
                        <a:rPr lang="es" sz="1050" dirty="0">
                          <a:solidFill>
                            <a:srgbClr val="333333"/>
                          </a:solidFill>
                          <a:highlight>
                            <a:srgbClr val="F7F7F7"/>
                          </a:highlight>
                        </a:rPr>
                        <a:t> </a:t>
                      </a:r>
                      <a:r>
                        <a:rPr lang="es" sz="1050" b="1" dirty="0">
                          <a:solidFill>
                            <a:srgbClr val="008000"/>
                          </a:solidFill>
                          <a:highlight>
                            <a:srgbClr val="F7F7F7"/>
                          </a:highlight>
                        </a:rPr>
                        <a:t>import</a:t>
                      </a:r>
                      <a:r>
                        <a:rPr lang="es" sz="1050" dirty="0">
                          <a:solidFill>
                            <a:srgbClr val="333333"/>
                          </a:solidFill>
                          <a:highlight>
                            <a:srgbClr val="F7F7F7"/>
                          </a:highlight>
                        </a:rPr>
                        <a:t> word_tokenize</a:t>
                      </a:r>
                      <a:endParaRPr sz="1050" dirty="0">
                        <a:solidFill>
                          <a:srgbClr val="333333"/>
                        </a:solidFill>
                        <a:highlight>
                          <a:srgbClr val="F7F7F7"/>
                        </a:highlight>
                      </a:endParaRPr>
                    </a:p>
                    <a:p>
                      <a:pPr marL="0" lvl="0" indent="0" algn="l" rtl="0">
                        <a:lnSpc>
                          <a:spcPct val="115000"/>
                        </a:lnSpc>
                        <a:spcBef>
                          <a:spcPts val="0"/>
                        </a:spcBef>
                        <a:spcAft>
                          <a:spcPts val="0"/>
                        </a:spcAft>
                        <a:buNone/>
                      </a:pPr>
                      <a:r>
                        <a:rPr lang="es" sz="1050" dirty="0">
                          <a:solidFill>
                            <a:srgbClr val="333333"/>
                          </a:solidFill>
                          <a:highlight>
                            <a:srgbClr val="F7F7F7"/>
                          </a:highlight>
                        </a:rPr>
                        <a:t>nltk</a:t>
                      </a:r>
                      <a:r>
                        <a:rPr lang="es" sz="1050" dirty="0">
                          <a:solidFill>
                            <a:srgbClr val="666666"/>
                          </a:solidFill>
                          <a:highlight>
                            <a:srgbClr val="F7F7F7"/>
                          </a:highlight>
                        </a:rPr>
                        <a:t>.</a:t>
                      </a:r>
                      <a:r>
                        <a:rPr lang="es" sz="1050" dirty="0">
                          <a:solidFill>
                            <a:srgbClr val="333333"/>
                          </a:solidFill>
                          <a:highlight>
                            <a:srgbClr val="F7F7F7"/>
                          </a:highlight>
                        </a:rPr>
                        <a:t>download(</a:t>
                      </a:r>
                      <a:r>
                        <a:rPr lang="es" sz="1050" dirty="0">
                          <a:solidFill>
                            <a:srgbClr val="BA2121"/>
                          </a:solidFill>
                          <a:highlight>
                            <a:srgbClr val="F7F7F7"/>
                          </a:highlight>
                        </a:rPr>
                        <a:t>'punkt'</a:t>
                      </a:r>
                      <a:r>
                        <a:rPr lang="es" sz="1050" dirty="0">
                          <a:solidFill>
                            <a:srgbClr val="333333"/>
                          </a:solidFill>
                          <a:highlight>
                            <a:srgbClr val="F7F7F7"/>
                          </a:highlight>
                        </a:rPr>
                        <a:t>)</a:t>
                      </a:r>
                      <a:endParaRPr sz="1050" dirty="0">
                        <a:solidFill>
                          <a:srgbClr val="333333"/>
                        </a:solidFill>
                        <a:highlight>
                          <a:srgbClr val="F7F7F7"/>
                        </a:highlight>
                      </a:endParaRPr>
                    </a:p>
                    <a:p>
                      <a:pPr marL="0" lvl="0" indent="0" algn="l" rtl="0">
                        <a:spcBef>
                          <a:spcPts val="0"/>
                        </a:spcBef>
                        <a:spcAft>
                          <a:spcPts val="0"/>
                        </a:spcAft>
                        <a:buNone/>
                      </a:pPr>
                      <a:r>
                        <a:rPr lang="es" sz="1050" dirty="0">
                          <a:solidFill>
                            <a:srgbClr val="333333"/>
                          </a:solidFill>
                          <a:highlight>
                            <a:srgbClr val="F7F7F7"/>
                          </a:highlight>
                        </a:rPr>
                        <a:t>text </a:t>
                      </a:r>
                      <a:r>
                        <a:rPr lang="es" sz="1050" dirty="0">
                          <a:solidFill>
                            <a:srgbClr val="666666"/>
                          </a:solidFill>
                          <a:highlight>
                            <a:srgbClr val="F7F7F7"/>
                          </a:highlight>
                        </a:rPr>
                        <a:t>=</a:t>
                      </a:r>
                      <a:r>
                        <a:rPr lang="es" sz="1050" dirty="0">
                          <a:solidFill>
                            <a:srgbClr val="333333"/>
                          </a:solidFill>
                          <a:highlight>
                            <a:srgbClr val="F7F7F7"/>
                          </a:highlight>
                        </a:rPr>
                        <a:t> ‘I am studying for a final exam.’</a:t>
                      </a:r>
                      <a:endParaRPr sz="1050" dirty="0">
                        <a:solidFill>
                          <a:srgbClr val="333333"/>
                        </a:solidFill>
                        <a:highlight>
                          <a:srgbClr val="F7F7F7"/>
                        </a:highlight>
                      </a:endParaRPr>
                    </a:p>
                    <a:p>
                      <a:pPr marL="0" lvl="0" indent="0" algn="l" rtl="0">
                        <a:lnSpc>
                          <a:spcPct val="115000"/>
                        </a:lnSpc>
                        <a:spcBef>
                          <a:spcPts val="0"/>
                        </a:spcBef>
                        <a:spcAft>
                          <a:spcPts val="0"/>
                        </a:spcAft>
                        <a:buNone/>
                      </a:pPr>
                      <a:r>
                        <a:rPr lang="es" sz="1050" dirty="0">
                          <a:solidFill>
                            <a:srgbClr val="333333"/>
                          </a:solidFill>
                          <a:highlight>
                            <a:srgbClr val="F7F7F7"/>
                          </a:highlight>
                        </a:rPr>
                        <a:t>tok </a:t>
                      </a:r>
                      <a:r>
                        <a:rPr lang="es" sz="1050" dirty="0">
                          <a:solidFill>
                            <a:srgbClr val="666666"/>
                          </a:solidFill>
                          <a:highlight>
                            <a:srgbClr val="F7F7F7"/>
                          </a:highlight>
                        </a:rPr>
                        <a:t>= </a:t>
                      </a:r>
                      <a:r>
                        <a:rPr lang="es" sz="1050" dirty="0">
                          <a:solidFill>
                            <a:srgbClr val="333333"/>
                          </a:solidFill>
                          <a:highlight>
                            <a:srgbClr val="F7F7F7"/>
                          </a:highlight>
                        </a:rPr>
                        <a:t>word_tokenize(text)</a:t>
                      </a:r>
                      <a:endParaRPr sz="1050" dirty="0">
                        <a:solidFill>
                          <a:srgbClr val="333333"/>
                        </a:solidFill>
                        <a:highlight>
                          <a:srgbClr val="F7F7F7"/>
                        </a:highlight>
                      </a:endParaRPr>
                    </a:p>
                    <a:p>
                      <a:pPr marL="0" lvl="0" indent="0" algn="l" rtl="0">
                        <a:lnSpc>
                          <a:spcPct val="115000"/>
                        </a:lnSpc>
                        <a:spcBef>
                          <a:spcPts val="0"/>
                        </a:spcBef>
                        <a:spcAft>
                          <a:spcPts val="0"/>
                        </a:spcAft>
                        <a:buNone/>
                      </a:pPr>
                      <a:endParaRPr sz="1050" dirty="0">
                        <a:solidFill>
                          <a:srgbClr val="333333"/>
                        </a:solidFill>
                        <a:highlight>
                          <a:srgbClr val="F7F7F7"/>
                        </a:highlight>
                      </a:endParaRPr>
                    </a:p>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311700" y="13877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Lematización</a:t>
            </a:r>
            <a:endParaRPr/>
          </a:p>
        </p:txBody>
      </p:sp>
      <p:sp>
        <p:nvSpPr>
          <p:cNvPr id="95" name="Google Shape;95;p17"/>
          <p:cNvSpPr txBox="1">
            <a:spLocks noGrp="1"/>
          </p:cNvSpPr>
          <p:nvPr>
            <p:ph type="body" idx="1"/>
          </p:nvPr>
        </p:nvSpPr>
        <p:spPr>
          <a:xfrm>
            <a:off x="311700" y="811375"/>
            <a:ext cx="8520600" cy="7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Consiste en llevar a las distintas conjugaciones de una palabra a su origen.</a:t>
            </a:r>
            <a:endParaRPr/>
          </a:p>
          <a:p>
            <a:pPr marL="0" lvl="0" indent="0" algn="l" rtl="0">
              <a:spcBef>
                <a:spcPts val="1600"/>
              </a:spcBef>
              <a:spcAft>
                <a:spcPts val="0"/>
              </a:spcAft>
              <a:buNone/>
            </a:pPr>
            <a:r>
              <a:rPr lang="es"/>
              <a:t>Ejemplo:</a:t>
            </a:r>
            <a:endParaRPr/>
          </a:p>
          <a:p>
            <a:pPr marL="0" lvl="0" indent="0" algn="l" rtl="0">
              <a:spcBef>
                <a:spcPts val="1600"/>
              </a:spcBef>
              <a:spcAft>
                <a:spcPts val="0"/>
              </a:spcAft>
              <a:buNone/>
            </a:pPr>
            <a:r>
              <a:rPr lang="es" sz="1700"/>
              <a:t>“I”, “studying”, “final”, “exam”, “.” -&gt; “I”, “study”, “final”, “exam”, “.”</a:t>
            </a:r>
            <a:endParaRPr sz="1700"/>
          </a:p>
          <a:p>
            <a:pPr marL="0" lvl="0" indent="0" algn="l" rtl="0">
              <a:spcBef>
                <a:spcPts val="1600"/>
              </a:spcBef>
              <a:spcAft>
                <a:spcPts val="0"/>
              </a:spcAft>
              <a:buNone/>
            </a:pPr>
            <a:endParaRPr sz="1700"/>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96" name="Google Shape;96;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s"/>
              <a:t>5</a:t>
            </a:fld>
            <a:endParaRPr/>
          </a:p>
        </p:txBody>
      </p:sp>
      <p:graphicFrame>
        <p:nvGraphicFramePr>
          <p:cNvPr id="97" name="Google Shape;97;p17"/>
          <p:cNvGraphicFramePr/>
          <p:nvPr/>
        </p:nvGraphicFramePr>
        <p:xfrm>
          <a:off x="401925" y="2288100"/>
          <a:ext cx="3858100" cy="1980975"/>
        </p:xfrm>
        <a:graphic>
          <a:graphicData uri="http://schemas.openxmlformats.org/drawingml/2006/table">
            <a:tbl>
              <a:tblPr>
                <a:noFill/>
                <a:tableStyleId>{7AD45005-085B-4369-9475-6131ECFBC226}</a:tableStyleId>
              </a:tblPr>
              <a:tblGrid>
                <a:gridCol w="3858100">
                  <a:extLst>
                    <a:ext uri="{9D8B030D-6E8A-4147-A177-3AD203B41FA5}">
                      <a16:colId xmlns:a16="http://schemas.microsoft.com/office/drawing/2014/main" val="20000"/>
                    </a:ext>
                  </a:extLst>
                </a:gridCol>
              </a:tblGrid>
              <a:tr h="401250">
                <a:tc>
                  <a:txBody>
                    <a:bodyPr/>
                    <a:lstStyle/>
                    <a:p>
                      <a:pPr marL="0" lvl="0" indent="0" algn="l" rtl="0">
                        <a:spcBef>
                          <a:spcPts val="0"/>
                        </a:spcBef>
                        <a:spcAft>
                          <a:spcPts val="0"/>
                        </a:spcAft>
                        <a:buNone/>
                      </a:pPr>
                      <a:r>
                        <a:rPr lang="es" b="1">
                          <a:solidFill>
                            <a:schemeClr val="accent1"/>
                          </a:solidFill>
                        </a:rPr>
                        <a:t>Código python</a:t>
                      </a:r>
                      <a:endParaRPr b="1">
                        <a:solidFill>
                          <a:schemeClr val="accent1"/>
                        </a:solidFill>
                      </a:endParaRPr>
                    </a:p>
                  </a:txBody>
                  <a:tcPr marL="91425" marR="91425" marT="91425" marB="91425">
                    <a:solidFill>
                      <a:schemeClr val="lt1"/>
                    </a:solidFill>
                  </a:tcPr>
                </a:tc>
                <a:extLst>
                  <a:ext uri="{0D108BD9-81ED-4DB2-BD59-A6C34878D82A}">
                    <a16:rowId xmlns:a16="http://schemas.microsoft.com/office/drawing/2014/main" val="10000"/>
                  </a:ext>
                </a:extLst>
              </a:tr>
              <a:tr h="1579725">
                <a:tc>
                  <a:txBody>
                    <a:bodyPr/>
                    <a:lstStyle/>
                    <a:p>
                      <a:pPr marL="0" lvl="0" indent="0" algn="l" rtl="0">
                        <a:lnSpc>
                          <a:spcPct val="115000"/>
                        </a:lnSpc>
                        <a:spcBef>
                          <a:spcPts val="0"/>
                        </a:spcBef>
                        <a:spcAft>
                          <a:spcPts val="0"/>
                        </a:spcAft>
                        <a:buNone/>
                      </a:pPr>
                      <a:r>
                        <a:rPr lang="es" sz="1050" b="1" dirty="0">
                          <a:solidFill>
                            <a:srgbClr val="008000"/>
                          </a:solidFill>
                          <a:highlight>
                            <a:srgbClr val="F7F7F7"/>
                          </a:highlight>
                        </a:rPr>
                        <a:t>from</a:t>
                      </a:r>
                      <a:r>
                        <a:rPr lang="es" sz="1050" dirty="0">
                          <a:solidFill>
                            <a:srgbClr val="333333"/>
                          </a:solidFill>
                          <a:highlight>
                            <a:srgbClr val="F7F7F7"/>
                          </a:highlight>
                        </a:rPr>
                        <a:t> </a:t>
                      </a:r>
                      <a:r>
                        <a:rPr lang="es" sz="1050" b="1" dirty="0">
                          <a:solidFill>
                            <a:srgbClr val="0000FF"/>
                          </a:solidFill>
                          <a:highlight>
                            <a:srgbClr val="F7F7F7"/>
                          </a:highlight>
                        </a:rPr>
                        <a:t>nltk.stem</a:t>
                      </a:r>
                      <a:r>
                        <a:rPr lang="es" sz="1050" dirty="0">
                          <a:solidFill>
                            <a:srgbClr val="333333"/>
                          </a:solidFill>
                          <a:highlight>
                            <a:srgbClr val="F7F7F7"/>
                          </a:highlight>
                        </a:rPr>
                        <a:t> </a:t>
                      </a:r>
                      <a:r>
                        <a:rPr lang="es" sz="1050" b="1" dirty="0">
                          <a:solidFill>
                            <a:srgbClr val="008000"/>
                          </a:solidFill>
                          <a:highlight>
                            <a:srgbClr val="F7F7F7"/>
                          </a:highlight>
                        </a:rPr>
                        <a:t>import</a:t>
                      </a:r>
                      <a:r>
                        <a:rPr lang="es" sz="1050" dirty="0">
                          <a:solidFill>
                            <a:srgbClr val="333333"/>
                          </a:solidFill>
                          <a:highlight>
                            <a:srgbClr val="F7F7F7"/>
                          </a:highlight>
                        </a:rPr>
                        <a:t> WordNetLemmatizer</a:t>
                      </a:r>
                      <a:endParaRPr sz="1050" dirty="0">
                        <a:solidFill>
                          <a:srgbClr val="333333"/>
                        </a:solidFill>
                        <a:highlight>
                          <a:srgbClr val="F7F7F7"/>
                        </a:highlight>
                      </a:endParaRPr>
                    </a:p>
                    <a:p>
                      <a:pPr marL="0" lvl="0" indent="0" algn="l" rtl="0">
                        <a:lnSpc>
                          <a:spcPct val="115000"/>
                        </a:lnSpc>
                        <a:spcBef>
                          <a:spcPts val="0"/>
                        </a:spcBef>
                        <a:spcAft>
                          <a:spcPts val="0"/>
                        </a:spcAft>
                        <a:buNone/>
                      </a:pPr>
                      <a:r>
                        <a:rPr lang="es" sz="1050" dirty="0">
                          <a:solidFill>
                            <a:srgbClr val="333333"/>
                          </a:solidFill>
                          <a:highlight>
                            <a:srgbClr val="F7F7F7"/>
                          </a:highlight>
                        </a:rPr>
                        <a:t>nltk</a:t>
                      </a:r>
                      <a:r>
                        <a:rPr lang="es" sz="1050" dirty="0">
                          <a:solidFill>
                            <a:srgbClr val="666666"/>
                          </a:solidFill>
                          <a:highlight>
                            <a:srgbClr val="F7F7F7"/>
                          </a:highlight>
                        </a:rPr>
                        <a:t>.</a:t>
                      </a:r>
                      <a:r>
                        <a:rPr lang="es" sz="1050" dirty="0">
                          <a:solidFill>
                            <a:srgbClr val="333333"/>
                          </a:solidFill>
                          <a:highlight>
                            <a:srgbClr val="F7F7F7"/>
                          </a:highlight>
                        </a:rPr>
                        <a:t>download(</a:t>
                      </a:r>
                      <a:r>
                        <a:rPr lang="es" sz="1050" dirty="0">
                          <a:solidFill>
                            <a:srgbClr val="BA2121"/>
                          </a:solidFill>
                          <a:highlight>
                            <a:srgbClr val="F7F7F7"/>
                          </a:highlight>
                        </a:rPr>
                        <a:t>'wordnet'</a:t>
                      </a:r>
                      <a:r>
                        <a:rPr lang="es" sz="1050" dirty="0">
                          <a:solidFill>
                            <a:srgbClr val="333333"/>
                          </a:solidFill>
                          <a:highlight>
                            <a:srgbClr val="F7F7F7"/>
                          </a:highlight>
                        </a:rPr>
                        <a:t>)</a:t>
                      </a:r>
                      <a:endParaRPr sz="1050" dirty="0">
                        <a:solidFill>
                          <a:srgbClr val="333333"/>
                        </a:solidFill>
                        <a:highlight>
                          <a:srgbClr val="F7F7F7"/>
                        </a:highlight>
                      </a:endParaRPr>
                    </a:p>
                    <a:p>
                      <a:pPr marL="0" lvl="0" indent="0" algn="l" rtl="0">
                        <a:lnSpc>
                          <a:spcPct val="115000"/>
                        </a:lnSpc>
                        <a:spcBef>
                          <a:spcPts val="0"/>
                        </a:spcBef>
                        <a:spcAft>
                          <a:spcPts val="0"/>
                        </a:spcAft>
                        <a:buNone/>
                      </a:pPr>
                      <a:r>
                        <a:rPr lang="es" sz="1050" dirty="0">
                          <a:solidFill>
                            <a:srgbClr val="333333"/>
                          </a:solidFill>
                          <a:highlight>
                            <a:srgbClr val="F7F7F7"/>
                          </a:highlight>
                        </a:rPr>
                        <a:t>lemmatizer </a:t>
                      </a:r>
                      <a:r>
                        <a:rPr lang="es" sz="1050" dirty="0">
                          <a:solidFill>
                            <a:srgbClr val="666666"/>
                          </a:solidFill>
                          <a:highlight>
                            <a:srgbClr val="F7F7F7"/>
                          </a:highlight>
                        </a:rPr>
                        <a:t>=</a:t>
                      </a:r>
                      <a:r>
                        <a:rPr lang="es" sz="1050" dirty="0">
                          <a:solidFill>
                            <a:srgbClr val="333333"/>
                          </a:solidFill>
                          <a:highlight>
                            <a:srgbClr val="F7F7F7"/>
                          </a:highlight>
                        </a:rPr>
                        <a:t> WordNetLemmatizer()</a:t>
                      </a:r>
                      <a:endParaRPr sz="1050" dirty="0">
                        <a:solidFill>
                          <a:srgbClr val="333333"/>
                        </a:solidFill>
                        <a:highlight>
                          <a:srgbClr val="F7F7F7"/>
                        </a:highlight>
                      </a:endParaRPr>
                    </a:p>
                    <a:p>
                      <a:pPr marL="0" lvl="0" indent="0" algn="l" rtl="0">
                        <a:lnSpc>
                          <a:spcPct val="115000"/>
                        </a:lnSpc>
                        <a:spcBef>
                          <a:spcPts val="0"/>
                        </a:spcBef>
                        <a:spcAft>
                          <a:spcPts val="0"/>
                        </a:spcAft>
                        <a:buNone/>
                      </a:pPr>
                      <a:r>
                        <a:rPr lang="es" sz="1050" dirty="0">
                          <a:solidFill>
                            <a:srgbClr val="333333"/>
                          </a:solidFill>
                          <a:highlight>
                            <a:srgbClr val="F7F7F7"/>
                          </a:highlight>
                        </a:rPr>
                        <a:t>lem</a:t>
                      </a:r>
                      <a:r>
                        <a:rPr lang="es" sz="1050" dirty="0">
                          <a:solidFill>
                            <a:srgbClr val="666666"/>
                          </a:solidFill>
                          <a:highlight>
                            <a:srgbClr val="F7F7F7"/>
                          </a:highlight>
                        </a:rPr>
                        <a:t>=</a:t>
                      </a:r>
                      <a:r>
                        <a:rPr lang="es" sz="1050" dirty="0">
                          <a:solidFill>
                            <a:srgbClr val="333333"/>
                          </a:solidFill>
                          <a:highlight>
                            <a:srgbClr val="F7F7F7"/>
                          </a:highlight>
                        </a:rPr>
                        <a:t>[lemmatizer</a:t>
                      </a:r>
                      <a:r>
                        <a:rPr lang="es" sz="1050" dirty="0">
                          <a:solidFill>
                            <a:srgbClr val="666666"/>
                          </a:solidFill>
                          <a:highlight>
                            <a:srgbClr val="F7F7F7"/>
                          </a:highlight>
                        </a:rPr>
                        <a:t>.</a:t>
                      </a:r>
                      <a:r>
                        <a:rPr lang="es" sz="1050" dirty="0">
                          <a:solidFill>
                            <a:srgbClr val="333333"/>
                          </a:solidFill>
                          <a:highlight>
                            <a:srgbClr val="F7F7F7"/>
                          </a:highlight>
                        </a:rPr>
                        <a:t>lemmatize(x,pos</a:t>
                      </a:r>
                      <a:r>
                        <a:rPr lang="es" sz="1050" dirty="0">
                          <a:solidFill>
                            <a:srgbClr val="666666"/>
                          </a:solidFill>
                          <a:highlight>
                            <a:srgbClr val="F7F7F7"/>
                          </a:highlight>
                        </a:rPr>
                        <a:t>=</a:t>
                      </a:r>
                      <a:r>
                        <a:rPr lang="es" sz="1050" dirty="0">
                          <a:solidFill>
                            <a:srgbClr val="BA2121"/>
                          </a:solidFill>
                          <a:highlight>
                            <a:srgbClr val="F7F7F7"/>
                          </a:highlight>
                        </a:rPr>
                        <a:t>'v'</a:t>
                      </a:r>
                      <a:r>
                        <a:rPr lang="es" sz="1050" dirty="0">
                          <a:solidFill>
                            <a:srgbClr val="333333"/>
                          </a:solidFill>
                          <a:highlight>
                            <a:srgbClr val="F7F7F7"/>
                          </a:highlight>
                        </a:rPr>
                        <a:t>) </a:t>
                      </a:r>
                      <a:r>
                        <a:rPr lang="es" sz="1050" b="1" dirty="0">
                          <a:solidFill>
                            <a:srgbClr val="008000"/>
                          </a:solidFill>
                          <a:highlight>
                            <a:srgbClr val="F7F7F7"/>
                          </a:highlight>
                        </a:rPr>
                        <a:t>for</a:t>
                      </a:r>
                      <a:r>
                        <a:rPr lang="es" sz="1050" dirty="0">
                          <a:solidFill>
                            <a:srgbClr val="333333"/>
                          </a:solidFill>
                          <a:highlight>
                            <a:srgbClr val="F7F7F7"/>
                          </a:highlight>
                        </a:rPr>
                        <a:t> x </a:t>
                      </a:r>
                      <a:r>
                        <a:rPr lang="es" sz="1050" b="1" dirty="0">
                          <a:solidFill>
                            <a:srgbClr val="AA22FF"/>
                          </a:solidFill>
                          <a:highlight>
                            <a:srgbClr val="F7F7F7"/>
                          </a:highlight>
                        </a:rPr>
                        <a:t>in</a:t>
                      </a:r>
                      <a:r>
                        <a:rPr lang="es" sz="1050" dirty="0">
                          <a:solidFill>
                            <a:srgbClr val="333333"/>
                          </a:solidFill>
                          <a:highlight>
                            <a:srgbClr val="F7F7F7"/>
                          </a:highlight>
                        </a:rPr>
                        <a:t> tok]</a:t>
                      </a:r>
                      <a:endParaRPr sz="1050" b="1" dirty="0">
                        <a:solidFill>
                          <a:srgbClr val="008000"/>
                        </a:solidFill>
                        <a:highlight>
                          <a:srgbClr val="F7F7F7"/>
                        </a:highlight>
                      </a:endParaRPr>
                    </a:p>
                    <a:p>
                      <a:pPr marL="0" lvl="0" indent="0" algn="l" rtl="0">
                        <a:lnSpc>
                          <a:spcPct val="115000"/>
                        </a:lnSpc>
                        <a:spcBef>
                          <a:spcPts val="0"/>
                        </a:spcBef>
                        <a:spcAft>
                          <a:spcPts val="0"/>
                        </a:spcAft>
                        <a:buNone/>
                      </a:pPr>
                      <a:endParaRPr sz="1050" b="1" dirty="0">
                        <a:solidFill>
                          <a:srgbClr val="008000"/>
                        </a:solidFill>
                        <a:highlight>
                          <a:srgbClr val="F7F7F7"/>
                        </a:highlight>
                      </a:endParaRPr>
                    </a:p>
                    <a:p>
                      <a:pPr marL="0" lvl="0" indent="0" algn="l" rtl="0">
                        <a:lnSpc>
                          <a:spcPct val="115000"/>
                        </a:lnSpc>
                        <a:spcBef>
                          <a:spcPts val="0"/>
                        </a:spcBef>
                        <a:spcAft>
                          <a:spcPts val="0"/>
                        </a:spcAft>
                        <a:buNone/>
                      </a:pPr>
                      <a:endParaRPr sz="1050" dirty="0">
                        <a:solidFill>
                          <a:srgbClr val="333333"/>
                        </a:solidFill>
                        <a:highlight>
                          <a:srgbClr val="F7F7F7"/>
                        </a:highlight>
                      </a:endParaRPr>
                    </a:p>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311700" y="13877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Stop Words</a:t>
            </a:r>
            <a:endParaRPr/>
          </a:p>
        </p:txBody>
      </p:sp>
      <p:sp>
        <p:nvSpPr>
          <p:cNvPr id="103" name="Google Shape;103;p18"/>
          <p:cNvSpPr txBox="1">
            <a:spLocks noGrp="1"/>
          </p:cNvSpPr>
          <p:nvPr>
            <p:ph type="body" idx="1"/>
          </p:nvPr>
        </p:nvSpPr>
        <p:spPr>
          <a:xfrm>
            <a:off x="311700" y="811375"/>
            <a:ext cx="8520600" cy="7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Uno de los mayores objetivos del pre procesamiento es remover los datos que no aportan información. Las palabras que no aportan información suelen llamarse Stop Words. Estos pueden ser palabras como un, una, la, etc.</a:t>
            </a:r>
            <a:endParaRPr/>
          </a:p>
          <a:p>
            <a:pPr marL="0" lvl="0" indent="0" algn="l" rtl="0">
              <a:spcBef>
                <a:spcPts val="1600"/>
              </a:spcBef>
              <a:spcAft>
                <a:spcPts val="0"/>
              </a:spcAft>
              <a:buNone/>
            </a:pPr>
            <a:r>
              <a:rPr lang="es"/>
              <a:t>Ejemplo:</a:t>
            </a:r>
            <a:endParaRPr/>
          </a:p>
          <a:p>
            <a:pPr marL="0" lvl="0" indent="0" algn="l" rtl="0">
              <a:spcBef>
                <a:spcPts val="1600"/>
              </a:spcBef>
              <a:spcAft>
                <a:spcPts val="0"/>
              </a:spcAft>
              <a:buNone/>
            </a:pPr>
            <a:r>
              <a:rPr lang="es" sz="1700"/>
              <a:t>“I”, “am”, “studying”, “for”, “a”, “final”, “exam”, “.” -&gt; “I”, </a:t>
            </a:r>
            <a:r>
              <a:rPr lang="es" sz="1700" strike="sngStrike">
                <a:solidFill>
                  <a:srgbClr val="E06666"/>
                </a:solidFill>
              </a:rPr>
              <a:t>“am”,</a:t>
            </a:r>
            <a:r>
              <a:rPr lang="es" sz="1700"/>
              <a:t> “studying”, </a:t>
            </a:r>
            <a:r>
              <a:rPr lang="es" sz="1700" strike="sngStrike">
                <a:solidFill>
                  <a:srgbClr val="E06666"/>
                </a:solidFill>
              </a:rPr>
              <a:t>“for”</a:t>
            </a:r>
            <a:r>
              <a:rPr lang="es" sz="1700"/>
              <a:t>, </a:t>
            </a:r>
            <a:r>
              <a:rPr lang="es" sz="1700" strike="sngStrike">
                <a:solidFill>
                  <a:srgbClr val="E06666"/>
                </a:solidFill>
              </a:rPr>
              <a:t>“a”,</a:t>
            </a:r>
            <a:r>
              <a:rPr lang="es" sz="1700"/>
              <a:t> “final”, “exam”, “.”</a:t>
            </a:r>
            <a:endParaRPr sz="1700"/>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104" name="Google Shape;10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s"/>
              <a:t>6</a:t>
            </a:fld>
            <a:endParaRPr/>
          </a:p>
        </p:txBody>
      </p:sp>
      <p:graphicFrame>
        <p:nvGraphicFramePr>
          <p:cNvPr id="105" name="Google Shape;105;p18"/>
          <p:cNvGraphicFramePr/>
          <p:nvPr/>
        </p:nvGraphicFramePr>
        <p:xfrm>
          <a:off x="375050" y="3248600"/>
          <a:ext cx="3915175" cy="1299531"/>
        </p:xfrm>
        <a:graphic>
          <a:graphicData uri="http://schemas.openxmlformats.org/drawingml/2006/table">
            <a:tbl>
              <a:tblPr>
                <a:noFill/>
                <a:tableStyleId>{7AD45005-085B-4369-9475-6131ECFBC226}</a:tableStyleId>
              </a:tblPr>
              <a:tblGrid>
                <a:gridCol w="39151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s" b="1">
                          <a:solidFill>
                            <a:schemeClr val="accent1"/>
                          </a:solidFill>
                        </a:rPr>
                        <a:t>Código python</a:t>
                      </a:r>
                      <a:endParaRPr b="1">
                        <a:solidFill>
                          <a:schemeClr val="accent1"/>
                        </a:solidFill>
                      </a:endParaRPr>
                    </a:p>
                  </a:txBody>
                  <a:tcPr marL="91425" marR="91425" marT="91425" marB="91425">
                    <a:solidFill>
                      <a:schemeClr val="lt1"/>
                    </a:solidFill>
                  </a:tcPr>
                </a:tc>
                <a:extLst>
                  <a:ext uri="{0D108BD9-81ED-4DB2-BD59-A6C34878D82A}">
                    <a16:rowId xmlns:a16="http://schemas.microsoft.com/office/drawing/2014/main" val="10000"/>
                  </a:ext>
                </a:extLst>
              </a:tr>
              <a:tr h="867225">
                <a:tc>
                  <a:txBody>
                    <a:bodyPr/>
                    <a:lstStyle/>
                    <a:p>
                      <a:pPr marL="0" lvl="0" indent="0" algn="l" rtl="0">
                        <a:lnSpc>
                          <a:spcPct val="115000"/>
                        </a:lnSpc>
                        <a:spcBef>
                          <a:spcPts val="0"/>
                        </a:spcBef>
                        <a:spcAft>
                          <a:spcPts val="0"/>
                        </a:spcAft>
                        <a:buNone/>
                      </a:pPr>
                      <a:r>
                        <a:rPr lang="es" sz="1050" b="1" dirty="0">
                          <a:solidFill>
                            <a:srgbClr val="008000"/>
                          </a:solidFill>
                          <a:highlight>
                            <a:srgbClr val="F7F7F7"/>
                          </a:highlight>
                        </a:rPr>
                        <a:t>from</a:t>
                      </a:r>
                      <a:r>
                        <a:rPr lang="es" sz="1050" dirty="0">
                          <a:solidFill>
                            <a:srgbClr val="333333"/>
                          </a:solidFill>
                          <a:highlight>
                            <a:srgbClr val="F7F7F7"/>
                          </a:highlight>
                        </a:rPr>
                        <a:t> </a:t>
                      </a:r>
                      <a:r>
                        <a:rPr lang="es" sz="1050" b="1" dirty="0">
                          <a:solidFill>
                            <a:srgbClr val="0000FF"/>
                          </a:solidFill>
                          <a:highlight>
                            <a:srgbClr val="F7F7F7"/>
                          </a:highlight>
                        </a:rPr>
                        <a:t>nltk.corpus</a:t>
                      </a:r>
                      <a:r>
                        <a:rPr lang="es" sz="1050" dirty="0">
                          <a:solidFill>
                            <a:srgbClr val="333333"/>
                          </a:solidFill>
                          <a:highlight>
                            <a:srgbClr val="F7F7F7"/>
                          </a:highlight>
                        </a:rPr>
                        <a:t> </a:t>
                      </a:r>
                      <a:r>
                        <a:rPr lang="es" sz="1050" b="1" dirty="0">
                          <a:solidFill>
                            <a:srgbClr val="008000"/>
                          </a:solidFill>
                          <a:highlight>
                            <a:srgbClr val="F7F7F7"/>
                          </a:highlight>
                        </a:rPr>
                        <a:t>import</a:t>
                      </a:r>
                      <a:r>
                        <a:rPr lang="es" sz="1050" dirty="0">
                          <a:solidFill>
                            <a:srgbClr val="333333"/>
                          </a:solidFill>
                          <a:highlight>
                            <a:srgbClr val="F7F7F7"/>
                          </a:highlight>
                        </a:rPr>
                        <a:t> stopwords</a:t>
                      </a:r>
                      <a:endParaRPr sz="1050" dirty="0">
                        <a:solidFill>
                          <a:srgbClr val="333333"/>
                        </a:solidFill>
                        <a:highlight>
                          <a:srgbClr val="F7F7F7"/>
                        </a:highlight>
                      </a:endParaRPr>
                    </a:p>
                    <a:p>
                      <a:pPr marL="0" lvl="0" indent="0" algn="l" rtl="0">
                        <a:lnSpc>
                          <a:spcPct val="115000"/>
                        </a:lnSpc>
                        <a:spcBef>
                          <a:spcPts val="0"/>
                        </a:spcBef>
                        <a:spcAft>
                          <a:spcPts val="0"/>
                        </a:spcAft>
                        <a:buNone/>
                      </a:pPr>
                      <a:endParaRPr sz="1050" dirty="0">
                        <a:solidFill>
                          <a:srgbClr val="333333"/>
                        </a:solidFill>
                        <a:highlight>
                          <a:srgbClr val="F7F7F7"/>
                        </a:highlight>
                      </a:endParaRPr>
                    </a:p>
                    <a:p>
                      <a:pPr marL="0" lvl="0" indent="0" algn="l" rtl="0">
                        <a:lnSpc>
                          <a:spcPct val="115000"/>
                        </a:lnSpc>
                        <a:spcBef>
                          <a:spcPts val="0"/>
                        </a:spcBef>
                        <a:spcAft>
                          <a:spcPts val="0"/>
                        </a:spcAft>
                        <a:buNone/>
                      </a:pPr>
                      <a:r>
                        <a:rPr lang="es" sz="1050" dirty="0">
                          <a:solidFill>
                            <a:srgbClr val="333333"/>
                          </a:solidFill>
                          <a:highlight>
                            <a:srgbClr val="F7F7F7"/>
                          </a:highlight>
                        </a:rPr>
                        <a:t>nltk</a:t>
                      </a:r>
                      <a:r>
                        <a:rPr lang="es" sz="1050" dirty="0">
                          <a:solidFill>
                            <a:srgbClr val="666666"/>
                          </a:solidFill>
                          <a:highlight>
                            <a:srgbClr val="F7F7F7"/>
                          </a:highlight>
                        </a:rPr>
                        <a:t>.</a:t>
                      </a:r>
                      <a:r>
                        <a:rPr lang="es" sz="1050" dirty="0">
                          <a:solidFill>
                            <a:srgbClr val="333333"/>
                          </a:solidFill>
                          <a:highlight>
                            <a:srgbClr val="F7F7F7"/>
                          </a:highlight>
                        </a:rPr>
                        <a:t>download(</a:t>
                      </a:r>
                      <a:r>
                        <a:rPr lang="es" sz="1050" dirty="0">
                          <a:solidFill>
                            <a:srgbClr val="BA2121"/>
                          </a:solidFill>
                          <a:highlight>
                            <a:srgbClr val="F7F7F7"/>
                          </a:highlight>
                        </a:rPr>
                        <a:t>'stopwords'</a:t>
                      </a:r>
                      <a:r>
                        <a:rPr lang="es" sz="1050" dirty="0">
                          <a:solidFill>
                            <a:srgbClr val="333333"/>
                          </a:solidFill>
                          <a:highlight>
                            <a:srgbClr val="F7F7F7"/>
                          </a:highlight>
                        </a:rPr>
                        <a:t>)</a:t>
                      </a:r>
                      <a:endParaRPr sz="1050" dirty="0">
                        <a:solidFill>
                          <a:srgbClr val="333333"/>
                        </a:solidFill>
                        <a:highlight>
                          <a:srgbClr val="F7F7F7"/>
                        </a:highlight>
                      </a:endParaRPr>
                    </a:p>
                    <a:p>
                      <a:pPr marL="0" lvl="0" indent="0" algn="l" rtl="0">
                        <a:lnSpc>
                          <a:spcPct val="115000"/>
                        </a:lnSpc>
                        <a:spcBef>
                          <a:spcPts val="0"/>
                        </a:spcBef>
                        <a:spcAft>
                          <a:spcPts val="0"/>
                        </a:spcAft>
                        <a:buNone/>
                      </a:pPr>
                      <a:r>
                        <a:rPr lang="es" sz="1050" dirty="0">
                          <a:solidFill>
                            <a:srgbClr val="333333"/>
                          </a:solidFill>
                          <a:highlight>
                            <a:srgbClr val="F7F7F7"/>
                          </a:highlight>
                        </a:rPr>
                        <a:t>stop </a:t>
                      </a:r>
                      <a:r>
                        <a:rPr lang="es" sz="1050" dirty="0">
                          <a:solidFill>
                            <a:srgbClr val="666666"/>
                          </a:solidFill>
                          <a:highlight>
                            <a:srgbClr val="F7F7F7"/>
                          </a:highlight>
                        </a:rPr>
                        <a:t>=</a:t>
                      </a:r>
                      <a:r>
                        <a:rPr lang="es" sz="1050" dirty="0">
                          <a:solidFill>
                            <a:srgbClr val="333333"/>
                          </a:solidFill>
                          <a:highlight>
                            <a:srgbClr val="F7F7F7"/>
                          </a:highlight>
                        </a:rPr>
                        <a:t> [x </a:t>
                      </a:r>
                      <a:r>
                        <a:rPr lang="es" sz="1050" b="1" dirty="0">
                          <a:solidFill>
                            <a:srgbClr val="008000"/>
                          </a:solidFill>
                          <a:highlight>
                            <a:srgbClr val="F7F7F7"/>
                          </a:highlight>
                        </a:rPr>
                        <a:t>for</a:t>
                      </a:r>
                      <a:r>
                        <a:rPr lang="es" sz="1050" dirty="0">
                          <a:solidFill>
                            <a:srgbClr val="333333"/>
                          </a:solidFill>
                          <a:highlight>
                            <a:srgbClr val="F7F7F7"/>
                          </a:highlight>
                        </a:rPr>
                        <a:t> x </a:t>
                      </a:r>
                      <a:r>
                        <a:rPr lang="es" sz="1050" b="1" dirty="0">
                          <a:solidFill>
                            <a:srgbClr val="AA22FF"/>
                          </a:solidFill>
                          <a:highlight>
                            <a:srgbClr val="F7F7F7"/>
                          </a:highlight>
                        </a:rPr>
                        <a:t>in</a:t>
                      </a:r>
                      <a:r>
                        <a:rPr lang="es" sz="1050" dirty="0">
                          <a:solidFill>
                            <a:srgbClr val="333333"/>
                          </a:solidFill>
                          <a:highlight>
                            <a:srgbClr val="F7F7F7"/>
                          </a:highlight>
                        </a:rPr>
                        <a:t> lem </a:t>
                      </a:r>
                      <a:r>
                        <a:rPr lang="es" sz="1050" b="1" dirty="0">
                          <a:solidFill>
                            <a:srgbClr val="008000"/>
                          </a:solidFill>
                          <a:highlight>
                            <a:srgbClr val="F7F7F7"/>
                          </a:highlight>
                        </a:rPr>
                        <a:t>if</a:t>
                      </a:r>
                      <a:r>
                        <a:rPr lang="es" sz="1050" dirty="0">
                          <a:solidFill>
                            <a:srgbClr val="333333"/>
                          </a:solidFill>
                          <a:highlight>
                            <a:srgbClr val="F7F7F7"/>
                          </a:highlight>
                        </a:rPr>
                        <a:t> x </a:t>
                      </a:r>
                      <a:r>
                        <a:rPr lang="es" sz="1050" b="1" dirty="0">
                          <a:solidFill>
                            <a:srgbClr val="AA22FF"/>
                          </a:solidFill>
                          <a:highlight>
                            <a:srgbClr val="F7F7F7"/>
                          </a:highlight>
                        </a:rPr>
                        <a:t>not</a:t>
                      </a:r>
                      <a:r>
                        <a:rPr lang="es" sz="1050" dirty="0">
                          <a:solidFill>
                            <a:srgbClr val="333333"/>
                          </a:solidFill>
                          <a:highlight>
                            <a:srgbClr val="F7F7F7"/>
                          </a:highlight>
                        </a:rPr>
                        <a:t> </a:t>
                      </a:r>
                      <a:r>
                        <a:rPr lang="es" sz="1050" b="1" dirty="0">
                          <a:solidFill>
                            <a:srgbClr val="AA22FF"/>
                          </a:solidFill>
                          <a:highlight>
                            <a:srgbClr val="F7F7F7"/>
                          </a:highlight>
                        </a:rPr>
                        <a:t>in</a:t>
                      </a:r>
                      <a:r>
                        <a:rPr lang="es" sz="1050" dirty="0">
                          <a:solidFill>
                            <a:srgbClr val="333333"/>
                          </a:solidFill>
                          <a:highlight>
                            <a:srgbClr val="F7F7F7"/>
                          </a:highlight>
                        </a:rPr>
                        <a:t> stopwords</a:t>
                      </a:r>
                      <a:r>
                        <a:rPr lang="es" sz="1050" dirty="0">
                          <a:solidFill>
                            <a:srgbClr val="666666"/>
                          </a:solidFill>
                          <a:highlight>
                            <a:srgbClr val="F7F7F7"/>
                          </a:highlight>
                        </a:rPr>
                        <a:t>.</a:t>
                      </a:r>
                      <a:r>
                        <a:rPr lang="es" sz="1050" dirty="0">
                          <a:solidFill>
                            <a:srgbClr val="333333"/>
                          </a:solidFill>
                          <a:highlight>
                            <a:srgbClr val="F7F7F7"/>
                          </a:highlight>
                        </a:rPr>
                        <a:t>words(</a:t>
                      </a:r>
                      <a:r>
                        <a:rPr lang="es" sz="1050" dirty="0">
                          <a:solidFill>
                            <a:srgbClr val="BA2121"/>
                          </a:solidFill>
                          <a:highlight>
                            <a:srgbClr val="F7F7F7"/>
                          </a:highlight>
                        </a:rPr>
                        <a:t>'english'</a:t>
                      </a:r>
                      <a:r>
                        <a:rPr lang="es" sz="1050" dirty="0">
                          <a:solidFill>
                            <a:srgbClr val="333333"/>
                          </a:solidFill>
                          <a:highlight>
                            <a:srgbClr val="F7F7F7"/>
                          </a:highlight>
                        </a:rPr>
                        <a:t>)]</a:t>
                      </a:r>
                      <a:endParaRPr dirty="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311700" y="13877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Stemming</a:t>
            </a:r>
            <a:endParaRPr/>
          </a:p>
        </p:txBody>
      </p:sp>
      <p:sp>
        <p:nvSpPr>
          <p:cNvPr id="111" name="Google Shape;111;p19"/>
          <p:cNvSpPr txBox="1">
            <a:spLocks noGrp="1"/>
          </p:cNvSpPr>
          <p:nvPr>
            <p:ph type="body" idx="1"/>
          </p:nvPr>
        </p:nvSpPr>
        <p:spPr>
          <a:xfrm>
            <a:off x="311700" y="811375"/>
            <a:ext cx="8520600" cy="7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Es un método para reducir la palabra a su raíz. El algoritmo más usado es el </a:t>
            </a:r>
            <a:r>
              <a:rPr lang="es" u="sng">
                <a:solidFill>
                  <a:schemeClr val="hlink"/>
                </a:solidFill>
                <a:hlinkClick r:id="rId3"/>
              </a:rPr>
              <a:t>algoritmo de Porter</a:t>
            </a:r>
            <a:r>
              <a:rPr lang="es"/>
              <a:t>.</a:t>
            </a:r>
            <a:endParaRPr/>
          </a:p>
          <a:p>
            <a:pPr marL="0" lvl="0" indent="0" algn="l" rtl="0">
              <a:spcBef>
                <a:spcPts val="1600"/>
              </a:spcBef>
              <a:spcAft>
                <a:spcPts val="0"/>
              </a:spcAft>
              <a:buNone/>
            </a:pPr>
            <a:r>
              <a:rPr lang="es"/>
              <a:t>Ejemplo:</a:t>
            </a:r>
            <a:endParaRPr/>
          </a:p>
          <a:p>
            <a:pPr marL="0" lvl="0" indent="0" algn="l" rtl="0">
              <a:spcBef>
                <a:spcPts val="1600"/>
              </a:spcBef>
              <a:spcAft>
                <a:spcPts val="0"/>
              </a:spcAft>
              <a:buNone/>
            </a:pPr>
            <a:r>
              <a:rPr lang="es" sz="1700"/>
              <a:t>“I”, “study”, “final”, “exam”, “.” -&gt; “I”, “studi”, “final”, “exam”, “.”</a:t>
            </a:r>
            <a:endParaRPr sz="1700"/>
          </a:p>
          <a:p>
            <a:pPr marL="0" lvl="0" indent="0" algn="l" rtl="0">
              <a:spcBef>
                <a:spcPts val="1600"/>
              </a:spcBef>
              <a:spcAft>
                <a:spcPts val="0"/>
              </a:spcAft>
              <a:buNone/>
            </a:pPr>
            <a:endParaRPr sz="1700"/>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112" name="Google Shape;11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s"/>
              <a:t>7</a:t>
            </a:fld>
            <a:endParaRPr/>
          </a:p>
        </p:txBody>
      </p:sp>
      <p:graphicFrame>
        <p:nvGraphicFramePr>
          <p:cNvPr id="113" name="Google Shape;113;p19"/>
          <p:cNvGraphicFramePr/>
          <p:nvPr/>
        </p:nvGraphicFramePr>
        <p:xfrm>
          <a:off x="408650" y="2623850"/>
          <a:ext cx="3858100" cy="1980975"/>
        </p:xfrm>
        <a:graphic>
          <a:graphicData uri="http://schemas.openxmlformats.org/drawingml/2006/table">
            <a:tbl>
              <a:tblPr>
                <a:noFill/>
                <a:tableStyleId>{7AD45005-085B-4369-9475-6131ECFBC226}</a:tableStyleId>
              </a:tblPr>
              <a:tblGrid>
                <a:gridCol w="3858100">
                  <a:extLst>
                    <a:ext uri="{9D8B030D-6E8A-4147-A177-3AD203B41FA5}">
                      <a16:colId xmlns:a16="http://schemas.microsoft.com/office/drawing/2014/main" val="20000"/>
                    </a:ext>
                  </a:extLst>
                </a:gridCol>
              </a:tblGrid>
              <a:tr h="401250">
                <a:tc>
                  <a:txBody>
                    <a:bodyPr/>
                    <a:lstStyle/>
                    <a:p>
                      <a:pPr marL="0" lvl="0" indent="0" algn="l" rtl="0">
                        <a:spcBef>
                          <a:spcPts val="0"/>
                        </a:spcBef>
                        <a:spcAft>
                          <a:spcPts val="0"/>
                        </a:spcAft>
                        <a:buNone/>
                      </a:pPr>
                      <a:r>
                        <a:rPr lang="es" b="1">
                          <a:solidFill>
                            <a:schemeClr val="accent1"/>
                          </a:solidFill>
                        </a:rPr>
                        <a:t>Código python</a:t>
                      </a:r>
                      <a:endParaRPr b="1">
                        <a:solidFill>
                          <a:schemeClr val="accent1"/>
                        </a:solidFill>
                      </a:endParaRPr>
                    </a:p>
                  </a:txBody>
                  <a:tcPr marL="91425" marR="91425" marT="91425" marB="91425">
                    <a:solidFill>
                      <a:schemeClr val="lt1"/>
                    </a:solidFill>
                  </a:tcPr>
                </a:tc>
                <a:extLst>
                  <a:ext uri="{0D108BD9-81ED-4DB2-BD59-A6C34878D82A}">
                    <a16:rowId xmlns:a16="http://schemas.microsoft.com/office/drawing/2014/main" val="10000"/>
                  </a:ext>
                </a:extLst>
              </a:tr>
              <a:tr h="1579725">
                <a:tc>
                  <a:txBody>
                    <a:bodyPr/>
                    <a:lstStyle/>
                    <a:p>
                      <a:pPr marL="0" lvl="0" indent="0" algn="l" rtl="0">
                        <a:lnSpc>
                          <a:spcPct val="115000"/>
                        </a:lnSpc>
                        <a:spcBef>
                          <a:spcPts val="0"/>
                        </a:spcBef>
                        <a:spcAft>
                          <a:spcPts val="0"/>
                        </a:spcAft>
                        <a:buNone/>
                      </a:pPr>
                      <a:r>
                        <a:rPr lang="es" sz="1050" b="1" dirty="0">
                          <a:solidFill>
                            <a:srgbClr val="008000"/>
                          </a:solidFill>
                          <a:highlight>
                            <a:srgbClr val="F7F7F7"/>
                          </a:highlight>
                        </a:rPr>
                        <a:t>from</a:t>
                      </a:r>
                      <a:r>
                        <a:rPr lang="es" sz="1050" dirty="0">
                          <a:solidFill>
                            <a:srgbClr val="333333"/>
                          </a:solidFill>
                          <a:highlight>
                            <a:srgbClr val="F7F7F7"/>
                          </a:highlight>
                        </a:rPr>
                        <a:t> </a:t>
                      </a:r>
                      <a:r>
                        <a:rPr lang="es" sz="1050" b="1" dirty="0">
                          <a:solidFill>
                            <a:srgbClr val="0000FF"/>
                          </a:solidFill>
                          <a:highlight>
                            <a:srgbClr val="F7F7F7"/>
                          </a:highlight>
                        </a:rPr>
                        <a:t>nltk.stem</a:t>
                      </a:r>
                      <a:r>
                        <a:rPr lang="es" sz="1050" dirty="0">
                          <a:solidFill>
                            <a:srgbClr val="333333"/>
                          </a:solidFill>
                          <a:highlight>
                            <a:srgbClr val="F7F7F7"/>
                          </a:highlight>
                        </a:rPr>
                        <a:t> </a:t>
                      </a:r>
                      <a:r>
                        <a:rPr lang="es" sz="1050" b="1" dirty="0">
                          <a:solidFill>
                            <a:srgbClr val="008000"/>
                          </a:solidFill>
                          <a:highlight>
                            <a:srgbClr val="F7F7F7"/>
                          </a:highlight>
                        </a:rPr>
                        <a:t>import</a:t>
                      </a:r>
                      <a:r>
                        <a:rPr lang="es" sz="1050" dirty="0">
                          <a:solidFill>
                            <a:srgbClr val="333333"/>
                          </a:solidFill>
                          <a:highlight>
                            <a:srgbClr val="F7F7F7"/>
                          </a:highlight>
                        </a:rPr>
                        <a:t> PorterStemmer</a:t>
                      </a:r>
                      <a:endParaRPr sz="1050" dirty="0">
                        <a:solidFill>
                          <a:srgbClr val="333333"/>
                        </a:solidFill>
                        <a:highlight>
                          <a:srgbClr val="F7F7F7"/>
                        </a:highlight>
                      </a:endParaRPr>
                    </a:p>
                    <a:p>
                      <a:pPr marL="0" lvl="0" indent="0" algn="l" rtl="0">
                        <a:lnSpc>
                          <a:spcPct val="115000"/>
                        </a:lnSpc>
                        <a:spcBef>
                          <a:spcPts val="0"/>
                        </a:spcBef>
                        <a:spcAft>
                          <a:spcPts val="0"/>
                        </a:spcAft>
                        <a:buNone/>
                      </a:pPr>
                      <a:r>
                        <a:rPr lang="es" sz="1050" dirty="0">
                          <a:solidFill>
                            <a:srgbClr val="333333"/>
                          </a:solidFill>
                          <a:highlight>
                            <a:srgbClr val="F7F7F7"/>
                          </a:highlight>
                        </a:rPr>
                        <a:t>stemmer </a:t>
                      </a:r>
                      <a:r>
                        <a:rPr lang="es" sz="1050" dirty="0">
                          <a:solidFill>
                            <a:srgbClr val="666666"/>
                          </a:solidFill>
                          <a:highlight>
                            <a:srgbClr val="F7F7F7"/>
                          </a:highlight>
                        </a:rPr>
                        <a:t>=</a:t>
                      </a:r>
                      <a:r>
                        <a:rPr lang="es" sz="1050" dirty="0">
                          <a:solidFill>
                            <a:srgbClr val="333333"/>
                          </a:solidFill>
                          <a:highlight>
                            <a:srgbClr val="F7F7F7"/>
                          </a:highlight>
                        </a:rPr>
                        <a:t> PorterStemmer()</a:t>
                      </a:r>
                      <a:endParaRPr sz="1050" dirty="0">
                        <a:solidFill>
                          <a:srgbClr val="333333"/>
                        </a:solidFill>
                        <a:highlight>
                          <a:srgbClr val="F7F7F7"/>
                        </a:highlight>
                      </a:endParaRPr>
                    </a:p>
                    <a:p>
                      <a:pPr marL="0" lvl="0" indent="0" algn="l" rtl="0">
                        <a:lnSpc>
                          <a:spcPct val="115000"/>
                        </a:lnSpc>
                        <a:spcBef>
                          <a:spcPts val="0"/>
                        </a:spcBef>
                        <a:spcAft>
                          <a:spcPts val="0"/>
                        </a:spcAft>
                        <a:buNone/>
                      </a:pPr>
                      <a:r>
                        <a:rPr lang="es" sz="1050" dirty="0">
                          <a:solidFill>
                            <a:srgbClr val="333333"/>
                          </a:solidFill>
                          <a:highlight>
                            <a:srgbClr val="F7F7F7"/>
                          </a:highlight>
                        </a:rPr>
                        <a:t>stem</a:t>
                      </a:r>
                      <a:r>
                        <a:rPr lang="es" sz="1050" dirty="0">
                          <a:solidFill>
                            <a:srgbClr val="666666"/>
                          </a:solidFill>
                          <a:highlight>
                            <a:srgbClr val="F7F7F7"/>
                          </a:highlight>
                        </a:rPr>
                        <a:t>=</a:t>
                      </a:r>
                      <a:r>
                        <a:rPr lang="es" sz="1050" dirty="0">
                          <a:solidFill>
                            <a:srgbClr val="333333"/>
                          </a:solidFill>
                          <a:highlight>
                            <a:srgbClr val="F7F7F7"/>
                          </a:highlight>
                        </a:rPr>
                        <a:t>[stemmer</a:t>
                      </a:r>
                      <a:r>
                        <a:rPr lang="es" sz="1050" dirty="0">
                          <a:solidFill>
                            <a:srgbClr val="666666"/>
                          </a:solidFill>
                          <a:highlight>
                            <a:srgbClr val="F7F7F7"/>
                          </a:highlight>
                        </a:rPr>
                        <a:t>.</a:t>
                      </a:r>
                      <a:r>
                        <a:rPr lang="es" sz="1050" dirty="0">
                          <a:solidFill>
                            <a:srgbClr val="333333"/>
                          </a:solidFill>
                          <a:highlight>
                            <a:srgbClr val="F7F7F7"/>
                          </a:highlight>
                        </a:rPr>
                        <a:t>stem(x) </a:t>
                      </a:r>
                      <a:r>
                        <a:rPr lang="es" sz="1050" b="1" dirty="0">
                          <a:solidFill>
                            <a:srgbClr val="008000"/>
                          </a:solidFill>
                          <a:highlight>
                            <a:srgbClr val="F7F7F7"/>
                          </a:highlight>
                        </a:rPr>
                        <a:t>for</a:t>
                      </a:r>
                      <a:r>
                        <a:rPr lang="es" sz="1050" dirty="0">
                          <a:solidFill>
                            <a:srgbClr val="333333"/>
                          </a:solidFill>
                          <a:highlight>
                            <a:srgbClr val="F7F7F7"/>
                          </a:highlight>
                        </a:rPr>
                        <a:t> x </a:t>
                      </a:r>
                      <a:r>
                        <a:rPr lang="es" sz="1050" b="1" dirty="0">
                          <a:solidFill>
                            <a:srgbClr val="AA22FF"/>
                          </a:solidFill>
                          <a:highlight>
                            <a:srgbClr val="F7F7F7"/>
                          </a:highlight>
                        </a:rPr>
                        <a:t>in</a:t>
                      </a:r>
                      <a:r>
                        <a:rPr lang="es" sz="1050" dirty="0">
                          <a:solidFill>
                            <a:srgbClr val="333333"/>
                          </a:solidFill>
                          <a:highlight>
                            <a:srgbClr val="F7F7F7"/>
                          </a:highlight>
                        </a:rPr>
                        <a:t> stop]</a:t>
                      </a:r>
                      <a:endParaRPr sz="1050" dirty="0">
                        <a:solidFill>
                          <a:srgbClr val="333333"/>
                        </a:solidFill>
                        <a:highlight>
                          <a:srgbClr val="F7F7F7"/>
                        </a:highlight>
                      </a:endParaRPr>
                    </a:p>
                    <a:p>
                      <a:pPr marL="0" lvl="0" indent="0" algn="l" rtl="0">
                        <a:lnSpc>
                          <a:spcPct val="115000"/>
                        </a:lnSpc>
                        <a:spcBef>
                          <a:spcPts val="0"/>
                        </a:spcBef>
                        <a:spcAft>
                          <a:spcPts val="0"/>
                        </a:spcAft>
                        <a:buNone/>
                      </a:pPr>
                      <a:endParaRPr sz="1050" b="1" dirty="0">
                        <a:solidFill>
                          <a:srgbClr val="008000"/>
                        </a:solidFill>
                        <a:highlight>
                          <a:srgbClr val="F7F7F7"/>
                        </a:highlight>
                      </a:endParaRPr>
                    </a:p>
                    <a:p>
                      <a:pPr marL="0" lvl="0" indent="0" algn="l" rtl="0">
                        <a:lnSpc>
                          <a:spcPct val="115000"/>
                        </a:lnSpc>
                        <a:spcBef>
                          <a:spcPts val="0"/>
                        </a:spcBef>
                        <a:spcAft>
                          <a:spcPts val="0"/>
                        </a:spcAft>
                        <a:buNone/>
                      </a:pPr>
                      <a:endParaRPr sz="1050" b="1" dirty="0">
                        <a:solidFill>
                          <a:srgbClr val="008000"/>
                        </a:solidFill>
                        <a:highlight>
                          <a:srgbClr val="F7F7F7"/>
                        </a:highlight>
                      </a:endParaRPr>
                    </a:p>
                    <a:p>
                      <a:pPr marL="0" lvl="0" indent="0" algn="l" rtl="0">
                        <a:lnSpc>
                          <a:spcPct val="115000"/>
                        </a:lnSpc>
                        <a:spcBef>
                          <a:spcPts val="0"/>
                        </a:spcBef>
                        <a:spcAft>
                          <a:spcPts val="0"/>
                        </a:spcAft>
                        <a:buNone/>
                      </a:pPr>
                      <a:endParaRPr sz="1050" dirty="0">
                        <a:solidFill>
                          <a:srgbClr val="333333"/>
                        </a:solidFill>
                        <a:highlight>
                          <a:srgbClr val="F7F7F7"/>
                        </a:highlight>
                      </a:endParaRPr>
                    </a:p>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311700" y="13877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Filtrado de palabras</a:t>
            </a:r>
            <a:endParaRPr/>
          </a:p>
        </p:txBody>
      </p:sp>
      <p:sp>
        <p:nvSpPr>
          <p:cNvPr id="119" name="Google Shape;119;p20"/>
          <p:cNvSpPr txBox="1">
            <a:spLocks noGrp="1"/>
          </p:cNvSpPr>
          <p:nvPr>
            <p:ph type="body" idx="1"/>
          </p:nvPr>
        </p:nvSpPr>
        <p:spPr>
          <a:xfrm>
            <a:off x="311700" y="811375"/>
            <a:ext cx="8520600" cy="7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Removemos todo lo que no sean palabras.</a:t>
            </a:r>
            <a:endParaRPr/>
          </a:p>
          <a:p>
            <a:pPr marL="0" lvl="0" indent="0" algn="l" rtl="0">
              <a:spcBef>
                <a:spcPts val="1600"/>
              </a:spcBef>
              <a:spcAft>
                <a:spcPts val="0"/>
              </a:spcAft>
              <a:buNone/>
            </a:pPr>
            <a:r>
              <a:rPr lang="es"/>
              <a:t>Ejemplo:</a:t>
            </a:r>
            <a:endParaRPr/>
          </a:p>
          <a:p>
            <a:pPr marL="0" lvl="0" indent="0" algn="l" rtl="0">
              <a:spcBef>
                <a:spcPts val="1600"/>
              </a:spcBef>
              <a:spcAft>
                <a:spcPts val="0"/>
              </a:spcAft>
              <a:buNone/>
            </a:pPr>
            <a:r>
              <a:rPr lang="es" sz="1700"/>
              <a:t>“I”, “studi”, “final”, “exam”, “.” -&gt; “I”, “studi”, “final”, “exam”</a:t>
            </a:r>
            <a:endParaRPr sz="1700"/>
          </a:p>
          <a:p>
            <a:pPr marL="0" lvl="0" indent="0" algn="l" rtl="0">
              <a:spcBef>
                <a:spcPts val="1600"/>
              </a:spcBef>
              <a:spcAft>
                <a:spcPts val="0"/>
              </a:spcAft>
              <a:buNone/>
            </a:pPr>
            <a:endParaRPr sz="1700"/>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120" name="Google Shape;120;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s"/>
              <a:t>8</a:t>
            </a:fld>
            <a:endParaRPr/>
          </a:p>
        </p:txBody>
      </p:sp>
      <p:graphicFrame>
        <p:nvGraphicFramePr>
          <p:cNvPr id="121" name="Google Shape;121;p20"/>
          <p:cNvGraphicFramePr/>
          <p:nvPr/>
        </p:nvGraphicFramePr>
        <p:xfrm>
          <a:off x="408650" y="2388825"/>
          <a:ext cx="3858100" cy="1009410"/>
        </p:xfrm>
        <a:graphic>
          <a:graphicData uri="http://schemas.openxmlformats.org/drawingml/2006/table">
            <a:tbl>
              <a:tblPr>
                <a:noFill/>
                <a:tableStyleId>{7AD45005-085B-4369-9475-6131ECFBC226}</a:tableStyleId>
              </a:tblPr>
              <a:tblGrid>
                <a:gridCol w="3858100">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s" b="1">
                          <a:solidFill>
                            <a:schemeClr val="accent1"/>
                          </a:solidFill>
                        </a:rPr>
                        <a:t>Código python</a:t>
                      </a:r>
                      <a:endParaRPr b="1">
                        <a:solidFill>
                          <a:schemeClr val="accent1"/>
                        </a:solidFill>
                      </a:endParaRPr>
                    </a:p>
                  </a:txBody>
                  <a:tcPr marL="91425" marR="91425" marT="91425" marB="91425">
                    <a:solidFill>
                      <a:schemeClr val="lt1"/>
                    </a:solidFill>
                  </a:tcPr>
                </a:tc>
                <a:extLst>
                  <a:ext uri="{0D108BD9-81ED-4DB2-BD59-A6C34878D82A}">
                    <a16:rowId xmlns:a16="http://schemas.microsoft.com/office/drawing/2014/main" val="10000"/>
                  </a:ext>
                </a:extLst>
              </a:tr>
              <a:tr h="613200">
                <a:tc>
                  <a:txBody>
                    <a:bodyPr/>
                    <a:lstStyle/>
                    <a:p>
                      <a:pPr marL="0" lvl="0" indent="0" algn="l" rtl="0">
                        <a:lnSpc>
                          <a:spcPct val="115000"/>
                        </a:lnSpc>
                        <a:spcBef>
                          <a:spcPts val="0"/>
                        </a:spcBef>
                        <a:spcAft>
                          <a:spcPts val="0"/>
                        </a:spcAft>
                        <a:buNone/>
                      </a:pPr>
                      <a:r>
                        <a:rPr lang="es" sz="1050" dirty="0">
                          <a:solidFill>
                            <a:srgbClr val="333333"/>
                          </a:solidFill>
                          <a:highlight>
                            <a:srgbClr val="F7F7F7"/>
                          </a:highlight>
                        </a:rPr>
                        <a:t>alpha </a:t>
                      </a:r>
                      <a:r>
                        <a:rPr lang="es" sz="1050" dirty="0">
                          <a:solidFill>
                            <a:srgbClr val="666666"/>
                          </a:solidFill>
                          <a:highlight>
                            <a:srgbClr val="F7F7F7"/>
                          </a:highlight>
                        </a:rPr>
                        <a:t>= </a:t>
                      </a:r>
                      <a:r>
                        <a:rPr lang="es" sz="1050" dirty="0">
                          <a:solidFill>
                            <a:srgbClr val="333333"/>
                          </a:solidFill>
                          <a:highlight>
                            <a:srgbClr val="F7F7F7"/>
                          </a:highlight>
                        </a:rPr>
                        <a:t>[x </a:t>
                      </a:r>
                      <a:r>
                        <a:rPr lang="es" sz="1050" b="1" dirty="0">
                          <a:solidFill>
                            <a:srgbClr val="008000"/>
                          </a:solidFill>
                          <a:highlight>
                            <a:srgbClr val="F7F7F7"/>
                          </a:highlight>
                        </a:rPr>
                        <a:t>for</a:t>
                      </a:r>
                      <a:r>
                        <a:rPr lang="es" sz="1050" dirty="0">
                          <a:solidFill>
                            <a:srgbClr val="333333"/>
                          </a:solidFill>
                          <a:highlight>
                            <a:srgbClr val="F7F7F7"/>
                          </a:highlight>
                        </a:rPr>
                        <a:t> x </a:t>
                      </a:r>
                      <a:r>
                        <a:rPr lang="es" sz="1050" b="1" dirty="0">
                          <a:solidFill>
                            <a:srgbClr val="AA22FF"/>
                          </a:solidFill>
                          <a:highlight>
                            <a:srgbClr val="F7F7F7"/>
                          </a:highlight>
                        </a:rPr>
                        <a:t>in</a:t>
                      </a:r>
                      <a:r>
                        <a:rPr lang="es" sz="1050" dirty="0">
                          <a:solidFill>
                            <a:srgbClr val="333333"/>
                          </a:solidFill>
                          <a:highlight>
                            <a:srgbClr val="F7F7F7"/>
                          </a:highlight>
                        </a:rPr>
                        <a:t> stem </a:t>
                      </a:r>
                      <a:r>
                        <a:rPr lang="es" sz="1050" b="1" dirty="0">
                          <a:solidFill>
                            <a:srgbClr val="008000"/>
                          </a:solidFill>
                          <a:highlight>
                            <a:srgbClr val="F7F7F7"/>
                          </a:highlight>
                        </a:rPr>
                        <a:t>if</a:t>
                      </a:r>
                      <a:r>
                        <a:rPr lang="es" sz="1050" dirty="0">
                          <a:solidFill>
                            <a:srgbClr val="333333"/>
                          </a:solidFill>
                          <a:highlight>
                            <a:srgbClr val="F7F7F7"/>
                          </a:highlight>
                        </a:rPr>
                        <a:t> x</a:t>
                      </a:r>
                      <a:r>
                        <a:rPr lang="es" sz="1050" dirty="0">
                          <a:solidFill>
                            <a:srgbClr val="666666"/>
                          </a:solidFill>
                          <a:highlight>
                            <a:srgbClr val="F7F7F7"/>
                          </a:highlight>
                        </a:rPr>
                        <a:t>.</a:t>
                      </a:r>
                      <a:r>
                        <a:rPr lang="es" sz="1050" dirty="0">
                          <a:solidFill>
                            <a:srgbClr val="333333"/>
                          </a:solidFill>
                          <a:highlight>
                            <a:srgbClr val="F7F7F7"/>
                          </a:highlight>
                        </a:rPr>
                        <a:t>isalpha()]</a:t>
                      </a:r>
                      <a:endParaRPr dirty="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Vectorización de Palabras</a:t>
            </a:r>
            <a:endParaRPr/>
          </a:p>
        </p:txBody>
      </p:sp>
      <p:sp>
        <p:nvSpPr>
          <p:cNvPr id="127" name="Google Shape;127;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s"/>
              <a:t>9</a:t>
            </a:fld>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958</Words>
  <Application>Microsoft Office PowerPoint</Application>
  <PresentationFormat>On-screen Show (16:9)</PresentationFormat>
  <Paragraphs>104</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Open Sans</vt:lpstr>
      <vt:lpstr>PT Sans Narrow</vt:lpstr>
      <vt:lpstr>Arial</vt:lpstr>
      <vt:lpstr>Courier New</vt:lpstr>
      <vt:lpstr>Tropic</vt:lpstr>
      <vt:lpstr>Pre Procesamiento Y Vectorización De Texto</vt:lpstr>
      <vt:lpstr>Contenido</vt:lpstr>
      <vt:lpstr>Preprocesamiento</vt:lpstr>
      <vt:lpstr>Tokenización</vt:lpstr>
      <vt:lpstr>Lematización</vt:lpstr>
      <vt:lpstr>Stop Words</vt:lpstr>
      <vt:lpstr>Stemming</vt:lpstr>
      <vt:lpstr>Filtrado de palabras</vt:lpstr>
      <vt:lpstr>Vectorización de Palabras</vt:lpstr>
      <vt:lpstr>CountVectorizer</vt:lpstr>
      <vt:lpstr>TF-IDF </vt:lpstr>
      <vt:lpstr>Unigramas y N-Gramas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 Procesamiento Y Vectorización De Texto</dc:title>
  <cp:lastModifiedBy>Rocío Parra</cp:lastModifiedBy>
  <cp:revision>1</cp:revision>
  <dcterms:modified xsi:type="dcterms:W3CDTF">2020-09-02T16:58:39Z</dcterms:modified>
</cp:coreProperties>
</file>