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8" r:id="rId2"/>
    <p:sldId id="401" r:id="rId3"/>
    <p:sldId id="359" r:id="rId4"/>
    <p:sldId id="402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77" r:id="rId23"/>
    <p:sldId id="379" r:id="rId24"/>
    <p:sldId id="380" r:id="rId25"/>
    <p:sldId id="381" r:id="rId26"/>
    <p:sldId id="382" r:id="rId27"/>
    <p:sldId id="383" r:id="rId28"/>
    <p:sldId id="384" r:id="rId29"/>
    <p:sldId id="385" r:id="rId30"/>
    <p:sldId id="386" r:id="rId31"/>
    <p:sldId id="387" r:id="rId32"/>
    <p:sldId id="388" r:id="rId33"/>
    <p:sldId id="389" r:id="rId34"/>
    <p:sldId id="390" r:id="rId35"/>
    <p:sldId id="391" r:id="rId36"/>
    <p:sldId id="392" r:id="rId37"/>
    <p:sldId id="393" r:id="rId38"/>
    <p:sldId id="394" r:id="rId39"/>
    <p:sldId id="395" r:id="rId40"/>
    <p:sldId id="396" r:id="rId41"/>
    <p:sldId id="397" r:id="rId42"/>
    <p:sldId id="398" r:id="rId43"/>
    <p:sldId id="399" r:id="rId44"/>
    <p:sldId id="400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44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28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40" name="Rectangle 114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1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2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9" name="Group 5"/>
              <p:cNvGrpSpPr>
                <a:grpSpLocks/>
              </p:cNvGrpSpPr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37" name="Rectangle 84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" name="Rectangle 85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9" name="Rectangle 113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0" name="Group 9"/>
              <p:cNvGrpSpPr>
                <a:grpSpLocks/>
              </p:cNvGrpSpPr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34" name="Rectangle 77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5" name="Rectangle 78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6" name="Rectangle 80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31" name="Rectangle 74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" name="Rectangle 75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" name="Rectangle 76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6" name="Freeform 44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Freeform 47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Freeform 48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Freeform 50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Freeform 51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Hexagon 52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Hexagon 53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Hexagon 54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Hexagon 55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Hexagon 56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Freeform 57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Hexagon 58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Hexagon 59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Hexagon 60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Hexagon 61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Hexagon 62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Hexagon 63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Hexagon 64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Hexagon 65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Hexagon 66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Freeform 67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Freeform 68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3" name="Rectangle 45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Rectangle 46"/>
          <p:cNvSpPr/>
          <p:nvPr/>
        </p:nvSpPr>
        <p:spPr>
          <a:xfrm>
            <a:off x="4649788" y="-22225"/>
            <a:ext cx="3505200" cy="2312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Rectangle 49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Rectangle 88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4657725" y="4437063"/>
            <a:ext cx="3505200" cy="17732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8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688" y="1516063"/>
            <a:ext cx="2133600" cy="752475"/>
          </a:xfrm>
        </p:spPr>
        <p:txBody>
          <a:bodyPr anchor="b"/>
          <a:lstStyle>
            <a:lvl1pPr algn="l">
              <a:defRPr sz="2400"/>
            </a:lvl1pPr>
          </a:lstStyle>
          <a:p>
            <a:pPr>
              <a:defRPr/>
            </a:pPr>
            <a:fld id="{1B8F717B-37AC-41AD-B86A-D49B46424298}" type="datetimeFigureOut">
              <a:rPr lang="es-ES"/>
              <a:pPr>
                <a:defRPr/>
              </a:pPr>
              <a:t>18/04/2024</a:t>
            </a:fld>
            <a:endParaRPr lang="es-ES"/>
          </a:p>
        </p:txBody>
      </p:sp>
      <p:sp>
        <p:nvSpPr>
          <p:cNvPr id="4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838" y="5719763"/>
            <a:ext cx="283051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788" y="5719763"/>
            <a:ext cx="642937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E12193B-9D07-453D-8626-7F6B8F8998B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7763B-F6AD-402F-B389-02964EB09DE4}" type="datetimeFigureOut">
              <a:rPr lang="es-ES"/>
              <a:pPr>
                <a:defRPr/>
              </a:pPr>
              <a:t>18/04/2024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75880-5D1F-4601-9619-D88B09F597D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A2179-C569-4570-B0DD-5400374DA74E}" type="datetimeFigureOut">
              <a:rPr lang="es-ES"/>
              <a:pPr>
                <a:defRPr/>
              </a:pPr>
              <a:t>18/04/2024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1DC72-A5CE-4130-8E93-08BE76965BF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>
            <a:spLocks noChangeArrowheads="1"/>
          </p:cNvSpPr>
          <p:nvPr userDrawn="1"/>
        </p:nvSpPr>
        <p:spPr bwMode="auto">
          <a:xfrm>
            <a:off x="4724400" y="0"/>
            <a:ext cx="3352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s-AR" dirty="0">
                <a:solidFill>
                  <a:schemeClr val="bg1"/>
                </a:solidFill>
              </a:rPr>
              <a:t>Diseño de Aplicaciones en la Web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156A3-F7EE-490C-9534-232F1312991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>
            <a:spLocks noChangeArrowheads="1"/>
          </p:cNvSpPr>
          <p:nvPr userDrawn="1"/>
        </p:nvSpPr>
        <p:spPr bwMode="auto">
          <a:xfrm>
            <a:off x="4724400" y="0"/>
            <a:ext cx="3352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s-AR" dirty="0">
                <a:solidFill>
                  <a:schemeClr val="bg1"/>
                </a:solidFill>
              </a:rPr>
              <a:t>Diseño de Aplicaciones en la Web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0 Rectángulo"/>
          <p:cNvSpPr>
            <a:spLocks noChangeArrowheads="1"/>
          </p:cNvSpPr>
          <p:nvPr userDrawn="1"/>
        </p:nvSpPr>
        <p:spPr bwMode="auto">
          <a:xfrm>
            <a:off x="4648200" y="-53975"/>
            <a:ext cx="3505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>
                <a:solidFill>
                  <a:schemeClr val="bg1"/>
                </a:solidFill>
              </a:rPr>
              <a:t>Diseño de Aplicaciones en la Web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/>
          <a:lstStyle>
            <a:lvl1pPr algn="l">
              <a:defRPr sz="4000" b="0" cap="none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F5AA-6E6E-40AB-811D-695A8214F582}" type="datetimeFigureOut">
              <a:rPr lang="es-ES"/>
              <a:pPr>
                <a:defRPr/>
              </a:pPr>
              <a:t>18/04/2024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A4387-FCE4-4E92-A59A-3BC72929F8B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55FE8-C1A5-430D-B35B-B74982A27219}" type="datetimeFigureOut">
              <a:rPr lang="es-ES"/>
              <a:pPr>
                <a:defRPr/>
              </a:pPr>
              <a:t>18/04/2024</a:t>
            </a:fld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EDE91-8674-465C-A798-DCDC271A663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73F55-907D-432B-ACF1-CA13FE4E856D}" type="datetimeFigureOut">
              <a:rPr lang="es-ES"/>
              <a:pPr>
                <a:defRPr/>
              </a:pPr>
              <a:t>18/04/2024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AE229-F5D1-408E-96BF-D3C10DD4545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>
            <a:spLocks noChangeArrowheads="1"/>
          </p:cNvSpPr>
          <p:nvPr userDrawn="1"/>
        </p:nvSpPr>
        <p:spPr bwMode="auto">
          <a:xfrm>
            <a:off x="4724400" y="0"/>
            <a:ext cx="3352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s-AR" dirty="0">
                <a:solidFill>
                  <a:schemeClr val="bg1"/>
                </a:solidFill>
              </a:rPr>
              <a:t>Diseño de Aplicaciones en la Web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6" name="Group 44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29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41" name="Rectangle 83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2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3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0" name="Group 5"/>
              <p:cNvGrpSpPr>
                <a:grpSpLocks/>
              </p:cNvGrpSpPr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38" name="Rectangle 80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9" name="Rectangle 81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0" name="Rectangle 82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1" name="Group 9"/>
              <p:cNvGrpSpPr>
                <a:grpSpLocks/>
              </p:cNvGrpSpPr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35" name="Rectangle 77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6" name="Rectangle 78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" name="Rectangle 79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32" name="Rectangle 74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" name="Rectangle 75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" name="Rectangle 76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7" name="Freeform 46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Freeform 47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Freeform 48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Freeform 49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Freeform 50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Hexagon 51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Hexagon 52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Hexagon 53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Hexagon 54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Hexagon 55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 58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Hexagon 59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Hexagon 61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Hexagon 62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Hexagon 63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Hexagon 64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Hexagon 65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Hexagon 66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Hexagon 67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Hexagon 68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Freeform 69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Freeform 70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4" name="Rectangle 45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Rectangle 56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Rectangle 57"/>
          <p:cNvSpPr/>
          <p:nvPr/>
        </p:nvSpPr>
        <p:spPr>
          <a:xfrm>
            <a:off x="904875" y="601663"/>
            <a:ext cx="3562350" cy="56483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Rectangle 60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BBADA-99EF-409C-8053-30A5F477C92C}" type="datetimeFigureOut">
              <a:rPr lang="es-ES"/>
              <a:pPr>
                <a:defRPr/>
              </a:pPr>
              <a:t>18/04/2024</a:t>
            </a:fld>
            <a:endParaRPr lang="es-ES"/>
          </a:p>
        </p:txBody>
      </p:sp>
      <p:sp>
        <p:nvSpPr>
          <p:cNvPr id="49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9313F-A65C-4781-BBDD-7F4BB58100A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1850" y="5724525"/>
            <a:ext cx="3492500" cy="36512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6" name="Group 44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29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41" name="Rectangle 86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2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3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0" name="Group 5"/>
              <p:cNvGrpSpPr>
                <a:grpSpLocks/>
              </p:cNvGrpSpPr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38" name="Rectangle 83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9" name="Rectangle 84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0" name="Rectangle 85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1" name="Group 9"/>
              <p:cNvGrpSpPr>
                <a:grpSpLocks/>
              </p:cNvGrpSpPr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35" name="Rectangle 80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6" name="Rectangle 81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" name="Rectangle 82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32" name="Rectangle 77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" name="Rectangle 78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" name="Rectangle 79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7" name="Freeform 45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Freeform 46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Freeform 47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Freeform 48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Freeform 49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Hexagon 50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Hexagon 51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Hexagon 59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Hexagon 60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Hexagon 61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 62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Hexagon 63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Hexagon 64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Hexagon 65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Hexagon 66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Hexagon 67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Hexagon 68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Hexagon 69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Hexagon 70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Hexagon 71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Freeform 72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Freeform 73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4" name="Rectangle 93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Rectangle 100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Rectangle 101"/>
          <p:cNvSpPr/>
          <p:nvPr/>
        </p:nvSpPr>
        <p:spPr>
          <a:xfrm>
            <a:off x="904875" y="601663"/>
            <a:ext cx="3562350" cy="564832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Rectangle 104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E61BB-5A51-40D1-BC78-05B077537DAA}" type="datetimeFigureOut">
              <a:rPr lang="es-ES"/>
              <a:pPr>
                <a:defRPr/>
              </a:pPr>
              <a:t>18/04/2024</a:t>
            </a:fld>
            <a:endParaRPr lang="es-ES"/>
          </a:p>
        </p:txBody>
      </p:sp>
      <p:sp>
        <p:nvSpPr>
          <p:cNvPr id="4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850" y="5724525"/>
            <a:ext cx="3492500" cy="36512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CDDC3-204C-4DEC-8BEB-072FAAFEF41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1"/>
          <p:cNvGrpSpPr>
            <a:grpSpLocks/>
          </p:cNvGrpSpPr>
          <p:nvPr/>
        </p:nvGrpSpPr>
        <p:grpSpPr bwMode="auto">
          <a:xfrm>
            <a:off x="-304800" y="0"/>
            <a:ext cx="9932988" cy="6858000"/>
            <a:chOff x="-382404" y="0"/>
            <a:chExt cx="9932332" cy="6858000"/>
          </a:xfrm>
        </p:grpSpPr>
        <p:grpSp>
          <p:nvGrpSpPr>
            <p:cNvPr id="1035" name="Group 44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58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1059" name="Group 5"/>
              <p:cNvGrpSpPr>
                <a:grpSpLocks/>
              </p:cNvGrpSpPr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1060" name="Group 9"/>
              <p:cNvGrpSpPr>
                <a:grpSpLocks/>
              </p:cNvGrpSpPr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2540" y="5035550"/>
              <a:ext cx="9144983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2540" y="3467100"/>
              <a:ext cx="9144983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2540" y="5284788"/>
              <a:ext cx="9144983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6793" y="5132388"/>
              <a:ext cx="6982951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5573" y="28590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19425" y="41259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8949" y="15922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6524" y="32543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2326" y="53832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3969" y="54022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542" y="28495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394" y="41259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09771" y="54117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8820" y="28590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443" y="15636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997" y="4056063"/>
              <a:ext cx="1242931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997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375"/>
            <a:ext cx="8229600" cy="6186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0888" y="-22225"/>
            <a:ext cx="3679825" cy="70008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1042988" y="1027113"/>
            <a:ext cx="70246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42988" y="2324100"/>
            <a:ext cx="6777037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575" y="2238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pPr>
              <a:defRPr/>
            </a:pPr>
            <a:fld id="{4504E3C6-5DAF-4919-A1C1-1BFC9B0FF61B}" type="datetimeFigureOut">
              <a:rPr lang="es-ES"/>
              <a:pPr>
                <a:defRPr/>
              </a:pPr>
              <a:t>18/04/2024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850" y="5851525"/>
            <a:ext cx="350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788" y="223838"/>
            <a:ext cx="1331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pPr>
              <a:defRPr/>
            </a:pPr>
            <a:fld id="{DFF8515E-C6A1-4959-AE65-7D853E0F076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68" r:id="rId4"/>
    <p:sldLayoutId id="2147483769" r:id="rId5"/>
    <p:sldLayoutId id="2147483770" r:id="rId6"/>
    <p:sldLayoutId id="2147483776" r:id="rId7"/>
    <p:sldLayoutId id="2147483777" r:id="rId8"/>
    <p:sldLayoutId id="2147483778" r:id="rId9"/>
    <p:sldLayoutId id="2147483771" r:id="rId10"/>
    <p:sldLayoutId id="2147483772" r:id="rId11"/>
    <p:sldLayoutId id="214748377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39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3255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787900" y="2492375"/>
            <a:ext cx="3313113" cy="1701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DISEÑO DE APLICCIONES EN LA WEB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107" name="Subtitle 2"/>
          <p:cNvSpPr>
            <a:spLocks noGrp="1"/>
          </p:cNvSpPr>
          <p:nvPr>
            <p:ph type="subTitle" idx="1"/>
          </p:nvPr>
        </p:nvSpPr>
        <p:spPr>
          <a:xfrm>
            <a:off x="4713288" y="4860925"/>
            <a:ext cx="3309937" cy="82867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s-ES" sz="2200" b="1">
                <a:solidFill>
                  <a:schemeClr val="bg1"/>
                </a:solidFill>
              </a:rPr>
              <a:t>HTML – </a:t>
            </a:r>
          </a:p>
          <a:p>
            <a:pPr eaLnBrk="1" hangingPunct="1">
              <a:defRPr/>
            </a:pPr>
            <a:r>
              <a:rPr lang="es-ES" sz="2200" b="1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689475" y="457200"/>
            <a:ext cx="3314700" cy="1701800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s-CO" dirty="0">
                <a:solidFill>
                  <a:schemeClr val="bg1"/>
                </a:solidFill>
              </a:rPr>
              <a:t>LICENCIATURA EN SISTEMA DE INFORMACIÓN 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23850" y="3860800"/>
            <a:ext cx="4176713" cy="1990725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s-CO" dirty="0">
                <a:solidFill>
                  <a:schemeClr val="bg1"/>
                </a:solidFill>
              </a:rPr>
              <a:t>UNIVERSIDAD NACIONAL DE MISIONES</a:t>
            </a:r>
          </a:p>
          <a:p>
            <a:pPr fontAlgn="auto">
              <a:spcAft>
                <a:spcPts val="0"/>
              </a:spcAft>
              <a:defRPr/>
            </a:pPr>
            <a:endParaRPr lang="es-CO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84188" y="765175"/>
            <a:ext cx="8207375" cy="719138"/>
          </a:xfrm>
        </p:spPr>
        <p:txBody>
          <a:bodyPr/>
          <a:lstStyle/>
          <a:p>
            <a:pPr eaLnBrk="1" hangingPunct="1"/>
            <a:r>
              <a:rPr lang="es-CO"/>
              <a:t>Creación de la primera pagina</a:t>
            </a:r>
            <a:endParaRPr lang="es-ES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892175"/>
          </a:xfrm>
        </p:spPr>
        <p:txBody>
          <a:bodyPr/>
          <a:lstStyle/>
          <a:p>
            <a:pPr eaLnBrk="1" hangingPunct="1"/>
            <a:r>
              <a:rPr lang="es-CO" sz="1800"/>
              <a:t>Crear un directorio de trabajo para la pagina.</a:t>
            </a:r>
          </a:p>
          <a:p>
            <a:pPr eaLnBrk="1" hangingPunct="1"/>
            <a:r>
              <a:rPr lang="es-CO" sz="1800"/>
              <a:t>Con el bloc de notas escribir el siguiente código:</a:t>
            </a:r>
            <a:endParaRPr lang="es-ES" sz="1800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2411413" y="2492375"/>
            <a:ext cx="3152775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&lt;html&gt;</a:t>
            </a:r>
          </a:p>
          <a:p>
            <a:r>
              <a:rPr lang="en-US"/>
              <a:t>&lt;head&gt;</a:t>
            </a:r>
          </a:p>
          <a:p>
            <a:r>
              <a:rPr lang="en-US"/>
              <a:t>&lt;title&gt;pagina  de inicio&lt;/title&gt;</a:t>
            </a:r>
          </a:p>
          <a:p>
            <a:r>
              <a:rPr lang="en-US"/>
              <a:t>&lt;/head&gt;</a:t>
            </a:r>
          </a:p>
          <a:p>
            <a:r>
              <a:rPr lang="en-US"/>
              <a:t>&lt;body  bgcolor="99CC99" &gt;</a:t>
            </a:r>
          </a:p>
          <a:p>
            <a:r>
              <a:rPr lang="en-US"/>
              <a:t>&lt;/body&gt;</a:t>
            </a:r>
          </a:p>
          <a:p>
            <a:r>
              <a:rPr lang="en-US"/>
              <a:t>&lt;/html&gt;</a:t>
            </a:r>
            <a:endParaRPr lang="es-ES"/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684213" y="5013325"/>
            <a:ext cx="48434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s-CO"/>
              <a:t> Guardar el archivo con el nombre inicio.html</a:t>
            </a:r>
            <a:endParaRPr lang="es-E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5550" y="1058863"/>
            <a:ext cx="6697663" cy="502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323" name="Text Box 5"/>
          <p:cNvSpPr txBox="1">
            <a:spLocks noChangeArrowheads="1"/>
          </p:cNvSpPr>
          <p:nvPr/>
        </p:nvSpPr>
        <p:spPr bwMode="auto">
          <a:xfrm>
            <a:off x="2339975" y="692150"/>
            <a:ext cx="412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 b="1"/>
              <a:t>La pagina resultante es como sigue</a:t>
            </a:r>
            <a:r>
              <a:rPr lang="es-CO"/>
              <a:t>:</a:t>
            </a:r>
            <a:endParaRPr lang="es-E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es-CO" sz="2400" u="sng">
                <a:solidFill>
                  <a:schemeClr val="accent2"/>
                </a:solidFill>
              </a:rPr>
              <a:t>TEXTO</a:t>
            </a:r>
            <a:endParaRPr lang="es-ES" sz="2400" u="sng">
              <a:solidFill>
                <a:schemeClr val="accent2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125538"/>
            <a:ext cx="4038600" cy="46037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s-CO" sz="1800"/>
              <a:t>Se requiere dar formato al texto</a:t>
            </a:r>
            <a:endParaRPr lang="es-ES" sz="1800"/>
          </a:p>
        </p:txBody>
      </p:sp>
      <p:graphicFrame>
        <p:nvGraphicFramePr>
          <p:cNvPr id="13070" name="Group 782"/>
          <p:cNvGraphicFramePr>
            <a:graphicFrameLocks noGrp="1"/>
          </p:cNvGraphicFramePr>
          <p:nvPr>
            <p:ph sz="half" idx="2"/>
          </p:nvPr>
        </p:nvGraphicFramePr>
        <p:xfrm>
          <a:off x="4500563" y="2133600"/>
          <a:ext cx="3095625" cy="4389440"/>
        </p:xfrm>
        <a:graphic>
          <a:graphicData uri="http://schemas.openxmlformats.org/drawingml/2006/table">
            <a:tbl>
              <a:tblPr/>
              <a:tblGrid>
                <a:gridCol w="1096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8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Carácter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Representación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&lt;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&amp;lt;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&gt;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&amp;gt;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á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&amp;aacute;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Á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&amp;Aacute;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é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&amp;eacute;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É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&amp;Eacute;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í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&amp;iacute;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Í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&amp;Iacute;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ó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&amp;oacute;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Ó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&amp;Oacute;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ú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&amp;uacute;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Ú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&amp;Uacute;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ñ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&amp;ntilde;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Ñ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&amp;Ntilde;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™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&amp;#153;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7401" name="Rectangle 4"/>
          <p:cNvSpPr>
            <a:spLocks noChangeArrowheads="1"/>
          </p:cNvSpPr>
          <p:nvPr/>
        </p:nvSpPr>
        <p:spPr bwMode="auto">
          <a:xfrm>
            <a:off x="539750" y="3141663"/>
            <a:ext cx="321786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s-CO" sz="2000"/>
              <a:t>Algunos caracteres</a:t>
            </a:r>
          </a:p>
          <a:p>
            <a:pPr marL="342900" indent="-342900">
              <a:spcBef>
                <a:spcPct val="20000"/>
              </a:spcBef>
            </a:pPr>
            <a:r>
              <a:rPr lang="es-CO" sz="2000"/>
              <a:t>especiales</a:t>
            </a:r>
            <a:endParaRPr lang="es-ES" sz="2000"/>
          </a:p>
        </p:txBody>
      </p:sp>
      <p:sp>
        <p:nvSpPr>
          <p:cNvPr id="57402" name="Rectangle 5"/>
          <p:cNvSpPr>
            <a:spLocks noChangeArrowheads="1"/>
          </p:cNvSpPr>
          <p:nvPr/>
        </p:nvSpPr>
        <p:spPr bwMode="auto">
          <a:xfrm>
            <a:off x="1258888" y="1628775"/>
            <a:ext cx="4997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Char char="•"/>
            </a:pPr>
            <a:r>
              <a:rPr lang="es-ES" b="1"/>
              <a:t> 	</a:t>
            </a:r>
            <a:r>
              <a:rPr lang="es-ES" b="1">
                <a:solidFill>
                  <a:srgbClr val="FF0000"/>
                </a:solidFill>
              </a:rPr>
              <a:t>&lt;</a:t>
            </a:r>
            <a:r>
              <a:rPr lang="es-ES" b="1"/>
              <a:t> </a:t>
            </a:r>
            <a:r>
              <a:rPr lang="es-ES"/>
              <a:t>y</a:t>
            </a:r>
            <a:r>
              <a:rPr lang="es-ES" b="1"/>
              <a:t> </a:t>
            </a:r>
            <a:r>
              <a:rPr lang="es-ES" b="1">
                <a:solidFill>
                  <a:srgbClr val="FF0000"/>
                </a:solidFill>
              </a:rPr>
              <a:t>&gt;</a:t>
            </a:r>
            <a:r>
              <a:rPr lang="es-ES">
                <a:solidFill>
                  <a:srgbClr val="FF0000"/>
                </a:solidFill>
              </a:rPr>
              <a:t> </a:t>
            </a:r>
            <a:r>
              <a:rPr lang="es-ES"/>
              <a:t>	indican inicio y fin de etiqueta</a:t>
            </a:r>
            <a:endParaRPr lang="es-ES" b="1"/>
          </a:p>
        </p:txBody>
      </p:sp>
      <p:sp>
        <p:nvSpPr>
          <p:cNvPr id="57403" name="Text Box 783"/>
          <p:cNvSpPr txBox="1">
            <a:spLocks noChangeArrowheads="1"/>
          </p:cNvSpPr>
          <p:nvPr/>
        </p:nvSpPr>
        <p:spPr bwMode="auto">
          <a:xfrm>
            <a:off x="755650" y="4005263"/>
            <a:ext cx="3346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/>
              <a:t>Se puede escribir directamente</a:t>
            </a:r>
          </a:p>
          <a:p>
            <a:r>
              <a:rPr lang="es-CO"/>
              <a:t>sin la representación en HTML</a:t>
            </a:r>
            <a:endParaRPr lang="es-ES"/>
          </a:p>
        </p:txBody>
      </p:sp>
      <p:sp>
        <p:nvSpPr>
          <p:cNvPr id="57404" name="Rectangle 784"/>
          <p:cNvSpPr>
            <a:spLocks noChangeArrowheads="1"/>
          </p:cNvSpPr>
          <p:nvPr/>
        </p:nvSpPr>
        <p:spPr bwMode="auto">
          <a:xfrm>
            <a:off x="852488" y="4697413"/>
            <a:ext cx="3152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&amp;nbsp	espacio en blanco</a:t>
            </a:r>
            <a:r>
              <a:rPr lang="es-ES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ChangeArrowheads="1"/>
          </p:cNvSpPr>
          <p:nvPr/>
        </p:nvSpPr>
        <p:spPr bwMode="auto">
          <a:xfrm>
            <a:off x="1187450" y="620713"/>
            <a:ext cx="3321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&lt;!--</a:t>
            </a:r>
            <a:r>
              <a:rPr lang="es-ES"/>
              <a:t> y </a:t>
            </a:r>
            <a:r>
              <a:rPr lang="es-ES" b="1"/>
              <a:t>//--&gt;</a:t>
            </a:r>
            <a:r>
              <a:rPr lang="es-ES"/>
              <a:t>.	comentarios </a:t>
            </a:r>
          </a:p>
        </p:txBody>
      </p:sp>
      <p:sp>
        <p:nvSpPr>
          <p:cNvPr id="58371" name="Rectangle 5"/>
          <p:cNvSpPr>
            <a:spLocks noChangeArrowheads="1"/>
          </p:cNvSpPr>
          <p:nvPr/>
        </p:nvSpPr>
        <p:spPr bwMode="auto">
          <a:xfrm>
            <a:off x="1187450" y="1341438"/>
            <a:ext cx="7156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&lt;br&gt;</a:t>
            </a:r>
            <a:r>
              <a:rPr lang="es-ES"/>
              <a:t>	 		Saltos de línea,no requiere fin de etiqueta</a:t>
            </a:r>
          </a:p>
        </p:txBody>
      </p:sp>
      <p:sp>
        <p:nvSpPr>
          <p:cNvPr id="58372" name="Rectangle 6"/>
          <p:cNvSpPr>
            <a:spLocks noChangeArrowheads="1"/>
          </p:cNvSpPr>
          <p:nvPr/>
        </p:nvSpPr>
        <p:spPr bwMode="auto">
          <a:xfrm>
            <a:off x="1258888" y="2125663"/>
            <a:ext cx="1944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s-ES" b="1"/>
              <a:t>&lt;pre&gt;</a:t>
            </a:r>
            <a:r>
              <a:rPr lang="es-ES"/>
              <a:t> y </a:t>
            </a:r>
            <a:r>
              <a:rPr lang="es-ES" b="1"/>
              <a:t>&lt;/pre&gt;</a:t>
            </a:r>
            <a:r>
              <a:rPr lang="es-ES"/>
              <a:t> </a:t>
            </a:r>
          </a:p>
        </p:txBody>
      </p:sp>
      <p:sp>
        <p:nvSpPr>
          <p:cNvPr id="58373" name="Text Box 7"/>
          <p:cNvSpPr txBox="1">
            <a:spLocks noChangeArrowheads="1"/>
          </p:cNvSpPr>
          <p:nvPr/>
        </p:nvSpPr>
        <p:spPr bwMode="auto">
          <a:xfrm>
            <a:off x="3924300" y="1989138"/>
            <a:ext cx="4751388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b="1"/>
              <a:t>texto preformateado</a:t>
            </a:r>
            <a:r>
              <a:rPr lang="es-ES"/>
              <a:t>. Aparece tal como se lo escribe,</a:t>
            </a:r>
            <a:r>
              <a:rPr lang="es-CO"/>
              <a:t> no requiere saltos de linea ni espacios en blanco en HTML</a:t>
            </a:r>
          </a:p>
          <a:p>
            <a:endParaRPr lang="es-CO"/>
          </a:p>
          <a:p>
            <a:r>
              <a:rPr lang="es-CO"/>
              <a:t>No permite incluir en el texto etiquetas:</a:t>
            </a:r>
          </a:p>
          <a:p>
            <a:r>
              <a:rPr lang="es-ES" b="1"/>
              <a:t>&lt;img&gt;</a:t>
            </a:r>
            <a:r>
              <a:rPr lang="es-ES"/>
              <a:t> (para incluir imágenes), </a:t>
            </a:r>
            <a:r>
              <a:rPr lang="es-ES" b="1"/>
              <a:t>&lt;object&gt;</a:t>
            </a:r>
            <a:r>
              <a:rPr lang="es-ES"/>
              <a:t> (para incluir objetos como animaciones), </a:t>
            </a:r>
            <a:r>
              <a:rPr lang="es-ES" b="1"/>
              <a:t>&lt;big&gt;</a:t>
            </a:r>
            <a:r>
              <a:rPr lang="es-ES"/>
              <a:t>, </a:t>
            </a:r>
            <a:r>
              <a:rPr lang="es-ES" b="1"/>
              <a:t>&lt;small&gt;</a:t>
            </a:r>
            <a:r>
              <a:rPr lang="es-ES"/>
              <a:t>, </a:t>
            </a:r>
            <a:r>
              <a:rPr lang="es-ES" b="1"/>
              <a:t>&lt;sub&gt;</a:t>
            </a:r>
            <a:r>
              <a:rPr lang="es-ES"/>
              <a:t> ni </a:t>
            </a:r>
            <a:r>
              <a:rPr lang="es-ES" b="1"/>
              <a:t>&lt;sup&gt;</a:t>
            </a:r>
            <a:r>
              <a:rPr lang="es-ES"/>
              <a:t> </a:t>
            </a:r>
          </a:p>
        </p:txBody>
      </p:sp>
      <p:sp>
        <p:nvSpPr>
          <p:cNvPr id="58374" name="Rectangle 8"/>
          <p:cNvSpPr>
            <a:spLocks noChangeArrowheads="1"/>
          </p:cNvSpPr>
          <p:nvPr/>
        </p:nvSpPr>
        <p:spPr bwMode="auto">
          <a:xfrm>
            <a:off x="1403350" y="4581525"/>
            <a:ext cx="1835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&lt;hr&gt;</a:t>
            </a:r>
            <a:endParaRPr lang="es-ES"/>
          </a:p>
          <a:p>
            <a:r>
              <a:rPr lang="es-CO"/>
              <a:t>Regla horizontal</a:t>
            </a:r>
            <a:endParaRPr lang="es-ES"/>
          </a:p>
        </p:txBody>
      </p:sp>
      <p:sp>
        <p:nvSpPr>
          <p:cNvPr id="58375" name="Rectangle 9"/>
          <p:cNvSpPr>
            <a:spLocks noChangeArrowheads="1"/>
          </p:cNvSpPr>
          <p:nvPr/>
        </p:nvSpPr>
        <p:spPr bwMode="auto">
          <a:xfrm>
            <a:off x="4067175" y="4508500"/>
            <a:ext cx="437673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s-ES"/>
              <a:t>separar secciones dentro de una misma página.</a:t>
            </a:r>
          </a:p>
          <a:p>
            <a:r>
              <a:rPr lang="es-ES"/>
              <a:t>no precisa ninguna etiqueta de cierre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ChangeArrowheads="1"/>
          </p:cNvSpPr>
          <p:nvPr/>
        </p:nvSpPr>
        <p:spPr bwMode="auto">
          <a:xfrm>
            <a:off x="738188" y="758825"/>
            <a:ext cx="38623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sz="1600"/>
              <a:t>algunos atributos de la regla horizontal:</a:t>
            </a:r>
          </a:p>
        </p:txBody>
      </p:sp>
      <p:graphicFrame>
        <p:nvGraphicFramePr>
          <p:cNvPr id="18539" name="Group 107"/>
          <p:cNvGraphicFramePr>
            <a:graphicFrameLocks noGrp="1"/>
          </p:cNvGraphicFramePr>
          <p:nvPr/>
        </p:nvGraphicFramePr>
        <p:xfrm>
          <a:off x="900113" y="1268413"/>
          <a:ext cx="6573837" cy="3251199"/>
        </p:xfrm>
        <a:graphic>
          <a:graphicData uri="http://schemas.openxmlformats.org/drawingml/2006/table">
            <a:tbl>
              <a:tblPr/>
              <a:tblGrid>
                <a:gridCol w="935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0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Atributo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Significado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Posibles valores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5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align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alineación de la regla dentro de la página</a:t>
                      </a: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left</a:t>
                      </a: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(izquierda)</a:t>
                      </a:r>
                      <a:b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right</a:t>
                      </a: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(derecha)</a:t>
                      </a:r>
                      <a:b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center</a:t>
                      </a: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(centro)</a:t>
                      </a: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width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ancho de la regla</a:t>
                      </a: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número, acompañado de % cuando se desee que sea en porcentaje</a:t>
                      </a: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5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size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alto de la regla</a:t>
                      </a: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número</a:t>
                      </a: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noshade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eliminar el sombreado de la regla</a:t>
                      </a: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puede tomar valores</a:t>
                      </a: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9421" name="Rectangle 104"/>
          <p:cNvSpPr>
            <a:spLocks noChangeArrowheads="1"/>
          </p:cNvSpPr>
          <p:nvPr/>
        </p:nvSpPr>
        <p:spPr bwMode="auto">
          <a:xfrm>
            <a:off x="531813" y="5013325"/>
            <a:ext cx="81375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s-ES" i="1"/>
              <a:t>Inicio</a:t>
            </a:r>
          </a:p>
          <a:p>
            <a:r>
              <a:rPr lang="es-ES" b="1"/>
              <a:t>&lt;hr align="left" width=</a:t>
            </a:r>
            <a:r>
              <a:rPr lang="es-ES" b="1" i="1"/>
              <a:t>“50%"</a:t>
            </a:r>
            <a:r>
              <a:rPr lang="es-ES" b="1"/>
              <a:t> size=</a:t>
            </a:r>
            <a:r>
              <a:rPr lang="es-ES" b="1" i="1"/>
              <a:t>“10"</a:t>
            </a:r>
            <a:r>
              <a:rPr lang="es-ES" b="1"/>
              <a:t> noshade&gt;</a:t>
            </a:r>
            <a:r>
              <a:rPr lang="es-ES" i="1"/>
              <a:t>Bienvenidos a mi página.</a:t>
            </a:r>
            <a:r>
              <a:rPr lang="es-ES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ChangeArrowheads="1"/>
          </p:cNvSpPr>
          <p:nvPr/>
        </p:nvSpPr>
        <p:spPr bwMode="auto">
          <a:xfrm>
            <a:off x="539750" y="1557338"/>
            <a:ext cx="7921625" cy="5078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/>
              <a:t>&lt;html&gt;</a:t>
            </a:r>
          </a:p>
          <a:p>
            <a:pPr lvl="1"/>
            <a:r>
              <a:rPr lang="es-ES"/>
              <a:t>&lt;head&gt;</a:t>
            </a:r>
          </a:p>
          <a:p>
            <a:pPr lvl="1"/>
            <a:r>
              <a:rPr lang="es-ES"/>
              <a:t>	&lt;title&gt;pagina  de inicio&lt;/title&gt;</a:t>
            </a:r>
          </a:p>
          <a:p>
            <a:pPr lvl="1"/>
            <a:r>
              <a:rPr lang="es-ES"/>
              <a:t>&lt;/head&gt;</a:t>
            </a:r>
          </a:p>
          <a:p>
            <a:pPr lvl="1"/>
            <a:r>
              <a:rPr lang="es-ES"/>
              <a:t>&lt;body  bgcolor="99CC99" background="imagenes/fondopatas.gif" leftmargin="40" topmargin="40" marginwidth="40" marginheight="40"&gt;</a:t>
            </a:r>
          </a:p>
          <a:p>
            <a:pPr lvl="1"/>
            <a:endParaRPr lang="es-ES"/>
          </a:p>
          <a:p>
            <a:pPr lvl="2"/>
            <a:r>
              <a:rPr lang="es-ES"/>
              <a:t>hola mundo este es un texto común</a:t>
            </a:r>
          </a:p>
          <a:p>
            <a:pPr lvl="2"/>
            <a:r>
              <a:rPr lang="es-ES"/>
              <a:t>como están,   canción&amp;oacute&lt;br&gt;</a:t>
            </a:r>
          </a:p>
          <a:p>
            <a:pPr lvl="2"/>
            <a:r>
              <a:rPr lang="es-ES"/>
              <a:t>cuando se esta pensando</a:t>
            </a:r>
          </a:p>
          <a:p>
            <a:pPr lvl="2"/>
            <a:r>
              <a:rPr lang="es-ES"/>
              <a:t>&lt;pre&gt;Hola,                      BIENVENIDOS</a:t>
            </a:r>
          </a:p>
          <a:p>
            <a:pPr lvl="2"/>
            <a:r>
              <a:rPr lang="es-ES"/>
              <a:t>esta     ES MI PÁGINA WEB</a:t>
            </a:r>
          </a:p>
          <a:p>
            <a:pPr lvl="2"/>
            <a:r>
              <a:rPr lang="es-ES"/>
              <a:t>     y esto un texto preformateado</a:t>
            </a:r>
          </a:p>
          <a:p>
            <a:pPr lvl="2"/>
            <a:r>
              <a:rPr lang="es-ES"/>
              <a:t>&lt;/pre&gt;</a:t>
            </a:r>
          </a:p>
          <a:p>
            <a:pPr lvl="2"/>
            <a:r>
              <a:rPr lang="es-ES"/>
              <a:t>Inicio de un separador horizontal&lt;hr align="left" width="50%" size="10" noshade&gt;Bienvenidos a mi página.</a:t>
            </a:r>
          </a:p>
          <a:p>
            <a:pPr lvl="1"/>
            <a:r>
              <a:rPr lang="es-ES"/>
              <a:t>&lt;/body&gt;</a:t>
            </a:r>
          </a:p>
          <a:p>
            <a:r>
              <a:rPr lang="es-ES"/>
              <a:t>&lt;/html&gt;</a:t>
            </a:r>
          </a:p>
        </p:txBody>
      </p:sp>
      <p:sp>
        <p:nvSpPr>
          <p:cNvPr id="60419" name="Text Box 6"/>
          <p:cNvSpPr txBox="1">
            <a:spLocks noChangeArrowheads="1"/>
          </p:cNvSpPr>
          <p:nvPr/>
        </p:nvSpPr>
        <p:spPr bwMode="auto">
          <a:xfrm>
            <a:off x="611188" y="704850"/>
            <a:ext cx="2295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 sz="2000" u="sng">
                <a:solidFill>
                  <a:schemeClr val="accent2"/>
                </a:solidFill>
              </a:rPr>
              <a:t>Un ejemplo simple</a:t>
            </a:r>
            <a:endParaRPr lang="es-ES" sz="2000" u="sng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60350"/>
            <a:ext cx="8353425" cy="62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ChangeArrowheads="1"/>
          </p:cNvSpPr>
          <p:nvPr/>
        </p:nvSpPr>
        <p:spPr bwMode="auto">
          <a:xfrm>
            <a:off x="676275" y="868363"/>
            <a:ext cx="188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&lt;font&gt;</a:t>
            </a:r>
            <a:r>
              <a:rPr lang="es-ES"/>
              <a:t> y </a:t>
            </a:r>
            <a:r>
              <a:rPr lang="es-ES" b="1"/>
              <a:t>&lt;/font&gt;</a:t>
            </a:r>
            <a:endParaRPr lang="es-ES"/>
          </a:p>
        </p:txBody>
      </p:sp>
      <p:sp>
        <p:nvSpPr>
          <p:cNvPr id="62467" name="Text Box 5"/>
          <p:cNvSpPr txBox="1">
            <a:spLocks noChangeArrowheads="1"/>
          </p:cNvSpPr>
          <p:nvPr/>
        </p:nvSpPr>
        <p:spPr bwMode="auto">
          <a:xfrm>
            <a:off x="539750" y="476250"/>
            <a:ext cx="243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/>
              <a:t>propiedades del texto </a:t>
            </a:r>
          </a:p>
        </p:txBody>
      </p:sp>
      <p:sp>
        <p:nvSpPr>
          <p:cNvPr id="62468" name="Rectangle 6"/>
          <p:cNvSpPr>
            <a:spLocks noChangeArrowheads="1"/>
          </p:cNvSpPr>
          <p:nvPr/>
        </p:nvSpPr>
        <p:spPr bwMode="auto">
          <a:xfrm>
            <a:off x="0" y="2625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AR"/>
          </a:p>
        </p:txBody>
      </p:sp>
      <p:graphicFrame>
        <p:nvGraphicFramePr>
          <p:cNvPr id="20569" name="Group 89"/>
          <p:cNvGraphicFramePr>
            <a:graphicFrameLocks noGrp="1"/>
          </p:cNvGraphicFramePr>
          <p:nvPr/>
        </p:nvGraphicFramePr>
        <p:xfrm>
          <a:off x="755650" y="1341438"/>
          <a:ext cx="7345363" cy="1646238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Atributo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Significado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Posibles valores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face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fuente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nombre de la fuente, o fuentes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color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color del texto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número hexadecimal o texto predefinido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6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size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tamaño del texto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valores del 1 al 7, siendo por defecto el 3,</a:t>
                      </a:r>
                      <a:b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 desplazamiento respecto al tamaño por defecto,</a:t>
                      </a:r>
                      <a:b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añadiendo </a:t>
                      </a: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 </a:t>
                      </a: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delante del valor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491" name="Rectangle 90"/>
          <p:cNvSpPr>
            <a:spLocks noChangeArrowheads="1"/>
          </p:cNvSpPr>
          <p:nvPr/>
        </p:nvSpPr>
        <p:spPr bwMode="auto">
          <a:xfrm>
            <a:off x="1908175" y="3352800"/>
            <a:ext cx="554355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s-ES" b="1"/>
              <a:t>&lt;font color=</a:t>
            </a:r>
            <a:r>
              <a:rPr lang="es-ES" b="1" i="1"/>
              <a:t>"#993366"</a:t>
            </a:r>
            <a:r>
              <a:rPr lang="es-ES" b="1"/>
              <a:t> size=</a:t>
            </a:r>
            <a:r>
              <a:rPr lang="es-ES" b="1" i="1"/>
              <a:t>"4"</a:t>
            </a:r>
            <a:r>
              <a:rPr lang="es-ES" b="1"/>
              <a:t> face=</a:t>
            </a:r>
            <a:r>
              <a:rPr lang="es-ES" b="1" i="1"/>
              <a:t>"Arial"</a:t>
            </a:r>
            <a:r>
              <a:rPr lang="es-ES" b="1"/>
              <a:t>&gt;</a:t>
            </a:r>
          </a:p>
          <a:p>
            <a:r>
              <a:rPr lang="es-ES" b="1" i="1"/>
              <a:t>Bienvenidos a mi página, texto con propiedades</a:t>
            </a:r>
          </a:p>
          <a:p>
            <a:r>
              <a:rPr lang="es-ES" b="1"/>
              <a:t>&lt;/font&gt;</a:t>
            </a:r>
          </a:p>
        </p:txBody>
      </p:sp>
      <p:sp>
        <p:nvSpPr>
          <p:cNvPr id="62492" name="Rectangle 91"/>
          <p:cNvSpPr>
            <a:spLocks noChangeArrowheads="1"/>
          </p:cNvSpPr>
          <p:nvPr/>
        </p:nvSpPr>
        <p:spPr bwMode="auto">
          <a:xfrm>
            <a:off x="1619250" y="5084763"/>
            <a:ext cx="56134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&lt;body&gt;</a:t>
            </a:r>
            <a:br>
              <a:rPr lang="es-ES" b="1"/>
            </a:br>
            <a:r>
              <a:rPr lang="es-ES" b="1"/>
              <a:t>&lt;basefont color=</a:t>
            </a:r>
            <a:r>
              <a:rPr lang="es-ES" b="1" i="1"/>
              <a:t>"#006699"</a:t>
            </a:r>
            <a:r>
              <a:rPr lang="es-ES" b="1"/>
              <a:t> size=</a:t>
            </a:r>
            <a:r>
              <a:rPr lang="es-ES" b="1" i="1"/>
              <a:t>"4"</a:t>
            </a:r>
            <a:r>
              <a:rPr lang="es-ES" b="1"/>
              <a:t> face=</a:t>
            </a:r>
            <a:r>
              <a:rPr lang="es-ES" b="1" i="1"/>
              <a:t>"Arial"</a:t>
            </a:r>
            <a:r>
              <a:rPr lang="es-ES" b="1"/>
              <a:t>&gt;</a:t>
            </a:r>
            <a:br>
              <a:rPr lang="es-ES"/>
            </a:br>
            <a:endParaRPr lang="es-ES"/>
          </a:p>
        </p:txBody>
      </p:sp>
      <p:sp>
        <p:nvSpPr>
          <p:cNvPr id="62493" name="Text Box 92"/>
          <p:cNvSpPr txBox="1">
            <a:spLocks noChangeArrowheads="1"/>
          </p:cNvSpPr>
          <p:nvPr/>
        </p:nvSpPr>
        <p:spPr bwMode="auto">
          <a:xfrm>
            <a:off x="755650" y="4556125"/>
            <a:ext cx="3963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2000" b="1">
                <a:solidFill>
                  <a:schemeClr val="accent2"/>
                </a:solidFill>
              </a:rPr>
              <a:t>fuente para todo el documento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0" y="61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AR"/>
          </a:p>
        </p:txBody>
      </p:sp>
      <p:graphicFrame>
        <p:nvGraphicFramePr>
          <p:cNvPr id="30883" name="Group 163"/>
          <p:cNvGraphicFramePr>
            <a:graphicFrameLocks noGrp="1"/>
          </p:cNvGraphicFramePr>
          <p:nvPr/>
        </p:nvGraphicFramePr>
        <p:xfrm>
          <a:off x="792163" y="1454150"/>
          <a:ext cx="7559675" cy="4694237"/>
        </p:xfrm>
        <a:graphic>
          <a:graphicData uri="http://schemas.openxmlformats.org/drawingml/2006/table">
            <a:tbl>
              <a:tblPr/>
              <a:tblGrid>
                <a:gridCol w="2037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7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Etiqueta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1" marR="91421"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Significado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1" marR="91421"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Ejemplo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1" marR="91421"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&lt;b&gt;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1" marR="91421"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negrita</a:t>
                      </a:r>
                    </a:p>
                  </a:txBody>
                  <a:tcPr marL="91421" marR="91421"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curso HTML aulaclic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1" marR="91421"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&lt;i&gt;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1" marR="91421"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cursiva</a:t>
                      </a:r>
                    </a:p>
                  </a:txBody>
                  <a:tcPr marL="91421" marR="91421"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curso HTML aulaclic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1" marR="91421"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&lt;u&gt;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1" marR="91421"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subrayado</a:t>
                      </a:r>
                    </a:p>
                  </a:txBody>
                  <a:tcPr marL="91421" marR="91421"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curso HTML aulaclic</a:t>
                      </a:r>
                      <a:b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1" marR="91421"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&lt;s&gt;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1" marR="91421"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tachado</a:t>
                      </a:r>
                    </a:p>
                  </a:txBody>
                  <a:tcPr marL="91421" marR="91421"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curso HTML aulaclic</a:t>
                      </a:r>
                    </a:p>
                  </a:txBody>
                  <a:tcPr marL="91421" marR="91421"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&lt;tt&gt;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1" marR="91421"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teletipo (máquina de escribir)</a:t>
                      </a:r>
                    </a:p>
                  </a:txBody>
                  <a:tcPr marL="91421" marR="91421"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curso HTML aulaclic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1" marR="91421"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&lt;big&gt;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1" marR="91421"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aumenta el tamaño de la fuente</a:t>
                      </a:r>
                    </a:p>
                  </a:txBody>
                  <a:tcPr marL="91421" marR="91421"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curso HTML aulaclic</a:t>
                      </a:r>
                    </a:p>
                  </a:txBody>
                  <a:tcPr marL="91421" marR="91421"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059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&lt;small&gt;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1" marR="91421"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disminuye el tamaño de la fuente</a:t>
                      </a:r>
                    </a:p>
                  </a:txBody>
                  <a:tcPr marL="91421" marR="91421"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curso HTML </a:t>
                      </a:r>
                      <a:r>
                        <a:rPr kumimoji="0" lang="es-E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aulaclic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1" marR="91421"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3529" name="Rectangle 158"/>
          <p:cNvSpPr>
            <a:spLocks noChangeArrowheads="1"/>
          </p:cNvSpPr>
          <p:nvPr/>
        </p:nvSpPr>
        <p:spPr bwMode="auto">
          <a:xfrm>
            <a:off x="0" y="6011863"/>
            <a:ext cx="3492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sz="900"/>
              <a:t> </a:t>
            </a:r>
            <a:endParaRPr lang="es-ES"/>
          </a:p>
        </p:txBody>
      </p:sp>
      <p:sp>
        <p:nvSpPr>
          <p:cNvPr id="63530" name="Rectangle 164"/>
          <p:cNvSpPr>
            <a:spLocks noChangeArrowheads="1"/>
          </p:cNvSpPr>
          <p:nvPr/>
        </p:nvSpPr>
        <p:spPr bwMode="auto">
          <a:xfrm>
            <a:off x="468313" y="692150"/>
            <a:ext cx="5049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sz="2400"/>
              <a:t>etiquetas asociadas al tipo de letra: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ChangeArrowheads="1"/>
          </p:cNvSpPr>
          <p:nvPr/>
        </p:nvSpPr>
        <p:spPr bwMode="auto">
          <a:xfrm>
            <a:off x="684213" y="620713"/>
            <a:ext cx="1365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&lt;p&gt;</a:t>
            </a:r>
            <a:r>
              <a:rPr lang="es-ES"/>
              <a:t> y </a:t>
            </a:r>
            <a:r>
              <a:rPr lang="es-ES" b="1"/>
              <a:t>&lt;/p&gt;</a:t>
            </a:r>
            <a:r>
              <a:rPr lang="es-ES"/>
              <a:t> </a:t>
            </a:r>
          </a:p>
        </p:txBody>
      </p:sp>
      <p:sp>
        <p:nvSpPr>
          <p:cNvPr id="64515" name="Text Box 5"/>
          <p:cNvSpPr txBox="1">
            <a:spLocks noChangeArrowheads="1"/>
          </p:cNvSpPr>
          <p:nvPr/>
        </p:nvSpPr>
        <p:spPr bwMode="auto">
          <a:xfrm>
            <a:off x="2967038" y="568325"/>
            <a:ext cx="534987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CO"/>
              <a:t>Parráfos</a:t>
            </a:r>
          </a:p>
          <a:p>
            <a:r>
              <a:rPr lang="es-ES"/>
              <a:t>atributo </a:t>
            </a:r>
            <a:r>
              <a:rPr lang="es-ES" b="1"/>
              <a:t>align</a:t>
            </a:r>
            <a:r>
              <a:rPr lang="es-ES"/>
              <a:t>: cuyos valores pueden ser </a:t>
            </a:r>
            <a:r>
              <a:rPr lang="es-ES" b="1"/>
              <a:t>left</a:t>
            </a:r>
            <a:r>
              <a:rPr lang="es-ES"/>
              <a:t> (izquierda), </a:t>
            </a:r>
            <a:r>
              <a:rPr lang="es-ES" b="1"/>
              <a:t>right </a:t>
            </a:r>
            <a:r>
              <a:rPr lang="es-ES"/>
              <a:t>(derecha), </a:t>
            </a:r>
            <a:r>
              <a:rPr lang="es-ES" b="1"/>
              <a:t>center </a:t>
            </a:r>
            <a:r>
              <a:rPr lang="es-ES"/>
              <a:t>(centrado) o </a:t>
            </a:r>
            <a:r>
              <a:rPr lang="es-ES" b="1"/>
              <a:t>justify </a:t>
            </a:r>
            <a:r>
              <a:rPr lang="es-ES"/>
              <a:t>(justificado). </a:t>
            </a:r>
          </a:p>
          <a:p>
            <a:endParaRPr lang="es-ES"/>
          </a:p>
        </p:txBody>
      </p:sp>
      <p:sp>
        <p:nvSpPr>
          <p:cNvPr id="64516" name="Rectangle 6"/>
          <p:cNvSpPr>
            <a:spLocks noChangeArrowheads="1"/>
          </p:cNvSpPr>
          <p:nvPr/>
        </p:nvSpPr>
        <p:spPr bwMode="auto">
          <a:xfrm>
            <a:off x="611188" y="3571875"/>
            <a:ext cx="168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&lt;div&gt;</a:t>
            </a:r>
            <a:r>
              <a:rPr lang="es-ES"/>
              <a:t> y </a:t>
            </a:r>
            <a:r>
              <a:rPr lang="es-ES" b="1"/>
              <a:t>&lt;/div&gt;</a:t>
            </a:r>
            <a:endParaRPr lang="es-ES"/>
          </a:p>
        </p:txBody>
      </p:sp>
      <p:sp>
        <p:nvSpPr>
          <p:cNvPr id="64517" name="Text Box 7"/>
          <p:cNvSpPr txBox="1">
            <a:spLocks noChangeArrowheads="1"/>
          </p:cNvSpPr>
          <p:nvPr/>
        </p:nvSpPr>
        <p:spPr bwMode="auto">
          <a:xfrm>
            <a:off x="2771775" y="3500438"/>
            <a:ext cx="426878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/>
              <a:t>agrupar bloques de texto, pero con la diferencia de que la separación entre ellos es menor.  Tiene los mismos atributos de alineación. </a:t>
            </a:r>
          </a:p>
        </p:txBody>
      </p:sp>
      <p:sp>
        <p:nvSpPr>
          <p:cNvPr id="64518" name="Rectangle 8"/>
          <p:cNvSpPr>
            <a:spLocks noChangeArrowheads="1"/>
          </p:cNvSpPr>
          <p:nvPr/>
        </p:nvSpPr>
        <p:spPr bwMode="auto">
          <a:xfrm>
            <a:off x="1076325" y="5702300"/>
            <a:ext cx="2520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s-ES" b="1"/>
              <a:t>&lt;center&gt;</a:t>
            </a:r>
            <a:r>
              <a:rPr lang="es-ES"/>
              <a:t> y </a:t>
            </a:r>
            <a:r>
              <a:rPr lang="es-ES" b="1"/>
              <a:t>&lt;/center&gt;</a:t>
            </a:r>
            <a:r>
              <a:rPr lang="es-ES"/>
              <a:t> </a:t>
            </a:r>
          </a:p>
        </p:txBody>
      </p:sp>
      <p:sp>
        <p:nvSpPr>
          <p:cNvPr id="64519" name="Text Box 9"/>
          <p:cNvSpPr txBox="1">
            <a:spLocks noChangeArrowheads="1"/>
          </p:cNvSpPr>
          <p:nvPr/>
        </p:nvSpPr>
        <p:spPr bwMode="auto">
          <a:xfrm>
            <a:off x="3597275" y="5702300"/>
            <a:ext cx="177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s-ES"/>
              <a:t>Texto centrado </a:t>
            </a:r>
          </a:p>
        </p:txBody>
      </p:sp>
      <p:sp>
        <p:nvSpPr>
          <p:cNvPr id="64520" name="Rectangle 10"/>
          <p:cNvSpPr>
            <a:spLocks noChangeArrowheads="1"/>
          </p:cNvSpPr>
          <p:nvPr/>
        </p:nvSpPr>
        <p:spPr bwMode="auto">
          <a:xfrm>
            <a:off x="1403350" y="2060575"/>
            <a:ext cx="45720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CO"/>
              <a:t>&lt;p align="center"&gt;este es un parrafo</a:t>
            </a:r>
          </a:p>
          <a:p>
            <a:r>
              <a:rPr lang="es-CO"/>
              <a:t> muy simple (centrado)&lt;/p&gt;</a:t>
            </a:r>
          </a:p>
          <a:p>
            <a:r>
              <a:rPr lang="es-CO"/>
              <a:t>&lt;p&gt;Aqu&amp;iacute encontra otro párrafo (la separacion es amplia).&lt;/p&gt;</a:t>
            </a:r>
            <a:endParaRPr lang="es-ES"/>
          </a:p>
        </p:txBody>
      </p:sp>
      <p:sp>
        <p:nvSpPr>
          <p:cNvPr id="64521" name="Rectangle 11"/>
          <p:cNvSpPr>
            <a:spLocks noChangeArrowheads="1"/>
          </p:cNvSpPr>
          <p:nvPr/>
        </p:nvSpPr>
        <p:spPr bwMode="auto">
          <a:xfrm>
            <a:off x="1476375" y="4724400"/>
            <a:ext cx="457200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CO"/>
              <a:t>&lt;div align="center"&gt;otro parrafo con agrupacion de bloques &lt;/div&gt;</a:t>
            </a:r>
          </a:p>
          <a:p>
            <a:r>
              <a:rPr lang="es-CO"/>
              <a:t>&lt;div&gt;note que el espacio es menor&lt;/div&gt;</a:t>
            </a:r>
            <a:endParaRPr lang="es-ES"/>
          </a:p>
        </p:txBody>
      </p:sp>
      <p:sp>
        <p:nvSpPr>
          <p:cNvPr id="64522" name="Rectangle 12"/>
          <p:cNvSpPr>
            <a:spLocks noChangeArrowheads="1"/>
          </p:cNvSpPr>
          <p:nvPr/>
        </p:nvSpPr>
        <p:spPr bwMode="auto">
          <a:xfrm>
            <a:off x="2373313" y="6134100"/>
            <a:ext cx="349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/>
              <a:t>&lt;center&gt;texto centrado&lt;/center&gt;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3DFBDDF-BEAE-40C2-8B88-405C49546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85800"/>
            <a:ext cx="78486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2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Grp="1" noChangeArrowheads="1"/>
          </p:cNvSpPr>
          <p:nvPr>
            <p:ph type="title"/>
          </p:nvPr>
        </p:nvSpPr>
        <p:spPr>
          <a:xfrm>
            <a:off x="519113" y="404813"/>
            <a:ext cx="7024687" cy="1143000"/>
          </a:xfrm>
        </p:spPr>
        <p:txBody>
          <a:bodyPr/>
          <a:lstStyle/>
          <a:p>
            <a:pPr eaLnBrk="1" hangingPunct="1"/>
            <a:r>
              <a:rPr lang="es-CO"/>
              <a:t>Encabezados - Títulos</a:t>
            </a:r>
            <a:endParaRPr lang="es-ES"/>
          </a:p>
        </p:txBody>
      </p:sp>
      <p:sp>
        <p:nvSpPr>
          <p:cNvPr id="65539" name="Rectangle 5"/>
          <p:cNvSpPr>
            <a:spLocks noChangeArrowheads="1"/>
          </p:cNvSpPr>
          <p:nvPr/>
        </p:nvSpPr>
        <p:spPr bwMode="auto">
          <a:xfrm>
            <a:off x="0" y="1831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AR"/>
          </a:p>
        </p:txBody>
      </p:sp>
      <p:graphicFrame>
        <p:nvGraphicFramePr>
          <p:cNvPr id="22632" name="Group 104"/>
          <p:cNvGraphicFramePr>
            <a:graphicFrameLocks noGrp="1"/>
          </p:cNvGraphicFramePr>
          <p:nvPr/>
        </p:nvGraphicFramePr>
        <p:xfrm>
          <a:off x="1403350" y="1628775"/>
          <a:ext cx="6192838" cy="4054475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16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Etiqueta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Ejemplo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1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&lt;H1&gt;</a:t>
                      </a:r>
                      <a:endParaRPr kumimoji="0" lang="es-E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Título 1: HTML</a:t>
                      </a: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&lt;H2&gt;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Título 2: HTML</a:t>
                      </a: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0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&lt;H3&gt;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Título 3: HTML</a:t>
                      </a:r>
                      <a:br>
                        <a:rPr kumimoji="0" lang="es-E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&lt;H4&gt;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Título 4: HTML</a:t>
                      </a: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&lt;H5&gt;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Título 5: HTML</a:t>
                      </a: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&lt;H6&gt;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Título 6: HTML</a:t>
                      </a: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5566" name="Rectangle 93"/>
          <p:cNvSpPr>
            <a:spLocks noChangeArrowheads="1"/>
          </p:cNvSpPr>
          <p:nvPr/>
        </p:nvSpPr>
        <p:spPr bwMode="auto">
          <a:xfrm>
            <a:off x="0" y="4799013"/>
            <a:ext cx="3492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sz="900"/>
              <a:t> </a:t>
            </a:r>
            <a:endParaRPr lang="es-ES"/>
          </a:p>
        </p:txBody>
      </p:sp>
      <p:sp>
        <p:nvSpPr>
          <p:cNvPr id="65567" name="Rectangle 105"/>
          <p:cNvSpPr>
            <a:spLocks noChangeArrowheads="1"/>
          </p:cNvSpPr>
          <p:nvPr/>
        </p:nvSpPr>
        <p:spPr bwMode="auto">
          <a:xfrm>
            <a:off x="539750" y="5949950"/>
            <a:ext cx="7969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s-ES" sz="1600" b="1"/>
              <a:t>&lt;H2 align="center"&gt;</a:t>
            </a:r>
            <a:r>
              <a:rPr lang="es-ES" sz="1600" b="1" i="1"/>
              <a:t>El lenguaje HTML</a:t>
            </a:r>
            <a:r>
              <a:rPr lang="es-ES" sz="1600" b="1"/>
              <a:t>&lt;/H2&gt;&lt;H4&gt;</a:t>
            </a:r>
            <a:r>
              <a:rPr lang="es-ES" sz="1600" b="1" i="1"/>
              <a:t>Apartado 1: Las etiquetas</a:t>
            </a:r>
            <a:r>
              <a:rPr lang="es-ES" sz="1600" b="1"/>
              <a:t>&lt;/H4&gt;</a:t>
            </a:r>
            <a:r>
              <a:rPr lang="es-ES" sz="1600"/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title"/>
          </p:nvPr>
        </p:nvSpPr>
        <p:spPr>
          <a:xfrm>
            <a:off x="327025" y="400050"/>
            <a:ext cx="8229600" cy="777875"/>
          </a:xfrm>
        </p:spPr>
        <p:txBody>
          <a:bodyPr/>
          <a:lstStyle/>
          <a:p>
            <a:pPr eaLnBrk="1" hangingPunct="1"/>
            <a:r>
              <a:rPr lang="es-CO" dirty="0"/>
              <a:t>Marquesinas (Obsoletas)</a:t>
            </a:r>
            <a:endParaRPr lang="es-ES" dirty="0"/>
          </a:p>
        </p:txBody>
      </p:sp>
      <p:sp>
        <p:nvSpPr>
          <p:cNvPr id="66563" name="Rectangle 5"/>
          <p:cNvSpPr>
            <a:spLocks noChangeArrowheads="1"/>
          </p:cNvSpPr>
          <p:nvPr/>
        </p:nvSpPr>
        <p:spPr bwMode="auto">
          <a:xfrm>
            <a:off x="403225" y="1557338"/>
            <a:ext cx="83629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&lt;marquee</a:t>
            </a:r>
            <a:r>
              <a:rPr lang="es-ES"/>
              <a:t> </a:t>
            </a:r>
            <a:r>
              <a:rPr lang="es-ES" b="1"/>
              <a:t>bgcolor=</a:t>
            </a:r>
            <a:r>
              <a:rPr lang="es-ES" b="1" i="1"/>
              <a:t>"#006699"</a:t>
            </a:r>
            <a:r>
              <a:rPr lang="es-ES"/>
              <a:t> </a:t>
            </a:r>
            <a:r>
              <a:rPr lang="es-ES" b="1"/>
              <a:t>behavior="alternate"</a:t>
            </a:r>
            <a:r>
              <a:rPr lang="es-ES"/>
              <a:t> </a:t>
            </a:r>
            <a:r>
              <a:rPr lang="es-ES" b="1"/>
              <a:t>direction="right"&gt;</a:t>
            </a:r>
            <a:br>
              <a:rPr lang="es-ES"/>
            </a:br>
            <a:r>
              <a:rPr lang="es-ES" b="1"/>
              <a:t>  &lt;b&gt;&lt;font</a:t>
            </a:r>
            <a:r>
              <a:rPr lang="es-ES"/>
              <a:t> </a:t>
            </a:r>
            <a:r>
              <a:rPr lang="es-ES" b="1"/>
              <a:t>color=</a:t>
            </a:r>
            <a:r>
              <a:rPr lang="es-ES" b="1" i="1"/>
              <a:t>"#FFFFCC"</a:t>
            </a:r>
            <a:r>
              <a:rPr lang="es-ES"/>
              <a:t> </a:t>
            </a:r>
            <a:r>
              <a:rPr lang="es-ES" b="1"/>
              <a:t>size=</a:t>
            </a:r>
            <a:r>
              <a:rPr lang="es-ES" b="1" i="1"/>
              <a:t>"5"</a:t>
            </a:r>
            <a:r>
              <a:rPr lang="es-ES" b="1"/>
              <a:t>&gt;</a:t>
            </a:r>
            <a:r>
              <a:rPr lang="es-ES" b="1" i="1"/>
              <a:t>Esto es una marquesina</a:t>
            </a:r>
            <a:r>
              <a:rPr lang="es-ES"/>
              <a:t> </a:t>
            </a:r>
            <a:r>
              <a:rPr lang="es-ES" b="1"/>
              <a:t>&lt;/font&gt;&lt;/b&gt;</a:t>
            </a:r>
            <a:r>
              <a:rPr lang="es-ES"/>
              <a:t> </a:t>
            </a:r>
            <a:br>
              <a:rPr lang="es-ES"/>
            </a:br>
            <a:r>
              <a:rPr lang="es-ES" b="1"/>
              <a:t>&lt;/marquee&gt;</a:t>
            </a:r>
            <a:r>
              <a:rPr lang="es-ES"/>
              <a:t> </a:t>
            </a:r>
          </a:p>
        </p:txBody>
      </p:sp>
      <p:sp>
        <p:nvSpPr>
          <p:cNvPr id="66564" name="Text Box 6"/>
          <p:cNvSpPr txBox="1">
            <a:spLocks noChangeArrowheads="1"/>
          </p:cNvSpPr>
          <p:nvPr/>
        </p:nvSpPr>
        <p:spPr bwMode="auto">
          <a:xfrm>
            <a:off x="889000" y="3630613"/>
            <a:ext cx="19446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3200" b="1"/>
              <a:t>Listas</a:t>
            </a:r>
            <a:endParaRPr lang="es-ES" sz="3200" b="1"/>
          </a:p>
        </p:txBody>
      </p:sp>
      <p:sp>
        <p:nvSpPr>
          <p:cNvPr id="66565" name="Rectangle 7"/>
          <p:cNvSpPr>
            <a:spLocks noChangeArrowheads="1"/>
          </p:cNvSpPr>
          <p:nvPr/>
        </p:nvSpPr>
        <p:spPr bwMode="auto">
          <a:xfrm>
            <a:off x="971550" y="4333875"/>
            <a:ext cx="209867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&lt;li&gt;</a:t>
            </a:r>
            <a:r>
              <a:rPr lang="es-ES" b="1" i="1"/>
              <a:t>Perro</a:t>
            </a:r>
            <a:r>
              <a:rPr lang="es-ES" b="1"/>
              <a:t>&lt;/li&gt;</a:t>
            </a:r>
            <a:br>
              <a:rPr lang="es-ES" b="1"/>
            </a:br>
            <a:r>
              <a:rPr lang="es-ES" b="1"/>
              <a:t>&lt;li&gt;</a:t>
            </a:r>
            <a:r>
              <a:rPr lang="es-ES" b="1" i="1"/>
              <a:t>Gato</a:t>
            </a:r>
            <a:r>
              <a:rPr lang="es-ES" b="1"/>
              <a:t>&lt;/li&gt;</a:t>
            </a:r>
            <a:br>
              <a:rPr lang="es-ES" b="1"/>
            </a:br>
            <a:r>
              <a:rPr lang="es-ES" b="1"/>
              <a:t>&lt;li&gt;</a:t>
            </a:r>
            <a:r>
              <a:rPr lang="es-ES" b="1" i="1"/>
              <a:t>Periquito</a:t>
            </a:r>
            <a:r>
              <a:rPr lang="es-ES" b="1"/>
              <a:t>&lt;/li&gt;</a:t>
            </a:r>
            <a:r>
              <a:rPr lang="es-ES"/>
              <a:t> </a:t>
            </a:r>
          </a:p>
        </p:txBody>
      </p:sp>
      <p:sp>
        <p:nvSpPr>
          <p:cNvPr id="66566" name="Rectangle 8"/>
          <p:cNvSpPr>
            <a:spLocks noChangeArrowheads="1"/>
          </p:cNvSpPr>
          <p:nvPr/>
        </p:nvSpPr>
        <p:spPr bwMode="auto">
          <a:xfrm>
            <a:off x="4859338" y="4329113"/>
            <a:ext cx="1439862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endParaRPr lang="es-ES"/>
          </a:p>
          <a:p>
            <a:pPr>
              <a:buFontTx/>
              <a:buChar char="•"/>
            </a:pPr>
            <a:r>
              <a:rPr lang="es-ES" b="1"/>
              <a:t>Perro </a:t>
            </a:r>
          </a:p>
          <a:p>
            <a:pPr>
              <a:buFontTx/>
              <a:buChar char="•"/>
            </a:pPr>
            <a:r>
              <a:rPr lang="es-ES" b="1"/>
              <a:t>Gato </a:t>
            </a:r>
          </a:p>
          <a:p>
            <a:pPr>
              <a:buFontTx/>
              <a:buChar char="•"/>
            </a:pPr>
            <a:r>
              <a:rPr lang="es-ES" b="1"/>
              <a:t>Periquito </a:t>
            </a:r>
            <a:endParaRPr lang="es-ES"/>
          </a:p>
          <a:p>
            <a:pPr algn="ctr" eaLnBrk="0" hangingPunct="0"/>
            <a:endParaRPr lang="es-ES"/>
          </a:p>
        </p:txBody>
      </p:sp>
      <p:sp>
        <p:nvSpPr>
          <p:cNvPr id="66567" name="Rectangle 9"/>
          <p:cNvSpPr>
            <a:spLocks noChangeArrowheads="1"/>
          </p:cNvSpPr>
          <p:nvPr/>
        </p:nvSpPr>
        <p:spPr bwMode="auto">
          <a:xfrm>
            <a:off x="889000" y="1106250"/>
            <a:ext cx="30187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 dirty="0"/>
              <a:t>&lt;</a:t>
            </a:r>
            <a:r>
              <a:rPr lang="es-ES" b="1" dirty="0" err="1"/>
              <a:t>marquee</a:t>
            </a:r>
            <a:r>
              <a:rPr lang="es-ES" b="1" dirty="0"/>
              <a:t>&gt;</a:t>
            </a:r>
            <a:r>
              <a:rPr lang="es-ES" dirty="0"/>
              <a:t> y </a:t>
            </a:r>
            <a:r>
              <a:rPr lang="es-ES" b="1" dirty="0"/>
              <a:t>&lt;/</a:t>
            </a:r>
            <a:r>
              <a:rPr lang="es-ES" b="1" dirty="0" err="1"/>
              <a:t>marquee</a:t>
            </a:r>
            <a:r>
              <a:rPr lang="es-ES" b="1" dirty="0"/>
              <a:t>&gt;</a:t>
            </a:r>
            <a:r>
              <a:rPr lang="es-ES" dirty="0"/>
              <a:t>.</a:t>
            </a:r>
          </a:p>
        </p:txBody>
      </p:sp>
      <p:sp>
        <p:nvSpPr>
          <p:cNvPr id="66568" name="Rectangle 10"/>
          <p:cNvSpPr>
            <a:spLocks noChangeArrowheads="1"/>
          </p:cNvSpPr>
          <p:nvPr/>
        </p:nvSpPr>
        <p:spPr bwMode="auto">
          <a:xfrm>
            <a:off x="611188" y="2636838"/>
            <a:ext cx="1200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behavior</a:t>
            </a:r>
            <a:r>
              <a:rPr lang="es-ES"/>
              <a:t> </a:t>
            </a:r>
          </a:p>
        </p:txBody>
      </p:sp>
      <p:sp>
        <p:nvSpPr>
          <p:cNvPr id="66569" name="Rectangle 11"/>
          <p:cNvSpPr>
            <a:spLocks noChangeArrowheads="1"/>
          </p:cNvSpPr>
          <p:nvPr/>
        </p:nvSpPr>
        <p:spPr bwMode="auto">
          <a:xfrm>
            <a:off x="2411413" y="2636838"/>
            <a:ext cx="1200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alternate</a:t>
            </a:r>
            <a:r>
              <a:rPr lang="es-ES"/>
              <a:t> </a:t>
            </a:r>
          </a:p>
        </p:txBody>
      </p:sp>
      <p:sp>
        <p:nvSpPr>
          <p:cNvPr id="66570" name="Rectangle 12"/>
          <p:cNvSpPr>
            <a:spLocks noChangeArrowheads="1"/>
          </p:cNvSpPr>
          <p:nvPr/>
        </p:nvSpPr>
        <p:spPr bwMode="auto">
          <a:xfrm>
            <a:off x="3492500" y="2636838"/>
            <a:ext cx="857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scroll</a:t>
            </a:r>
            <a:r>
              <a:rPr lang="es-ES"/>
              <a:t> </a:t>
            </a:r>
          </a:p>
        </p:txBody>
      </p:sp>
      <p:sp>
        <p:nvSpPr>
          <p:cNvPr id="66571" name="Rectangle 13"/>
          <p:cNvSpPr>
            <a:spLocks noChangeArrowheads="1"/>
          </p:cNvSpPr>
          <p:nvPr/>
        </p:nvSpPr>
        <p:spPr bwMode="auto">
          <a:xfrm>
            <a:off x="4284663" y="2636838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slide</a:t>
            </a:r>
            <a:r>
              <a:rPr lang="es-ES"/>
              <a:t> </a:t>
            </a:r>
          </a:p>
        </p:txBody>
      </p:sp>
      <p:sp>
        <p:nvSpPr>
          <p:cNvPr id="66572" name="Rectangle 14"/>
          <p:cNvSpPr>
            <a:spLocks noChangeArrowheads="1"/>
          </p:cNvSpPr>
          <p:nvPr/>
        </p:nvSpPr>
        <p:spPr bwMode="auto">
          <a:xfrm>
            <a:off x="684213" y="3213100"/>
            <a:ext cx="1212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direction</a:t>
            </a:r>
            <a:r>
              <a:rPr lang="es-ES"/>
              <a:t> </a:t>
            </a:r>
          </a:p>
        </p:txBody>
      </p:sp>
      <p:sp>
        <p:nvSpPr>
          <p:cNvPr id="66573" name="Rectangle 15"/>
          <p:cNvSpPr>
            <a:spLocks noChangeArrowheads="1"/>
          </p:cNvSpPr>
          <p:nvPr/>
        </p:nvSpPr>
        <p:spPr bwMode="auto">
          <a:xfrm>
            <a:off x="2411413" y="3141663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down</a:t>
            </a:r>
            <a:r>
              <a:rPr lang="es-ES"/>
              <a:t> </a:t>
            </a:r>
          </a:p>
        </p:txBody>
      </p:sp>
      <p:sp>
        <p:nvSpPr>
          <p:cNvPr id="66574" name="Rectangle 16"/>
          <p:cNvSpPr>
            <a:spLocks noChangeArrowheads="1"/>
          </p:cNvSpPr>
          <p:nvPr/>
        </p:nvSpPr>
        <p:spPr bwMode="auto">
          <a:xfrm>
            <a:off x="3276600" y="3141663"/>
            <a:ext cx="527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up</a:t>
            </a:r>
            <a:r>
              <a:rPr lang="es-ES"/>
              <a:t> </a:t>
            </a:r>
          </a:p>
        </p:txBody>
      </p:sp>
      <p:sp>
        <p:nvSpPr>
          <p:cNvPr id="66575" name="Rectangle 17"/>
          <p:cNvSpPr>
            <a:spLocks noChangeArrowheads="1"/>
          </p:cNvSpPr>
          <p:nvPr/>
        </p:nvSpPr>
        <p:spPr bwMode="auto">
          <a:xfrm>
            <a:off x="3851275" y="3141663"/>
            <a:ext cx="590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left</a:t>
            </a:r>
            <a:r>
              <a:rPr lang="es-ES"/>
              <a:t> </a:t>
            </a:r>
          </a:p>
        </p:txBody>
      </p:sp>
      <p:sp>
        <p:nvSpPr>
          <p:cNvPr id="66576" name="Rectangle 19"/>
          <p:cNvSpPr>
            <a:spLocks noChangeArrowheads="1"/>
          </p:cNvSpPr>
          <p:nvPr/>
        </p:nvSpPr>
        <p:spPr bwMode="auto">
          <a:xfrm>
            <a:off x="4427538" y="3141663"/>
            <a:ext cx="75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right</a:t>
            </a:r>
            <a:r>
              <a:rPr lang="es-ES"/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"/>
          <p:cNvSpPr>
            <a:spLocks noChangeArrowheads="1"/>
          </p:cNvSpPr>
          <p:nvPr/>
        </p:nvSpPr>
        <p:spPr bwMode="auto">
          <a:xfrm>
            <a:off x="900113" y="1370013"/>
            <a:ext cx="155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&lt;ul&gt;</a:t>
            </a:r>
            <a:r>
              <a:rPr lang="es-ES"/>
              <a:t> y </a:t>
            </a:r>
            <a:r>
              <a:rPr lang="es-ES" b="1"/>
              <a:t>&lt;/ul&gt;</a:t>
            </a:r>
            <a:r>
              <a:rPr lang="es-ES"/>
              <a:t>. </a:t>
            </a:r>
          </a:p>
        </p:txBody>
      </p:sp>
      <p:sp>
        <p:nvSpPr>
          <p:cNvPr id="67587" name="Text Box 5"/>
          <p:cNvSpPr txBox="1">
            <a:spLocks noChangeArrowheads="1"/>
          </p:cNvSpPr>
          <p:nvPr/>
        </p:nvSpPr>
        <p:spPr bwMode="auto">
          <a:xfrm>
            <a:off x="684213" y="496888"/>
            <a:ext cx="2063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/>
              <a:t>Lista desordenada</a:t>
            </a:r>
            <a:endParaRPr lang="es-ES"/>
          </a:p>
        </p:txBody>
      </p:sp>
      <p:sp>
        <p:nvSpPr>
          <p:cNvPr id="67588" name="Rectangle 6"/>
          <p:cNvSpPr>
            <a:spLocks noChangeArrowheads="1"/>
          </p:cNvSpPr>
          <p:nvPr/>
        </p:nvSpPr>
        <p:spPr bwMode="auto">
          <a:xfrm>
            <a:off x="3203575" y="1728788"/>
            <a:ext cx="857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/>
              <a:t>viñeta </a:t>
            </a:r>
          </a:p>
        </p:txBody>
      </p:sp>
      <p:sp>
        <p:nvSpPr>
          <p:cNvPr id="67589" name="Rectangle 7"/>
          <p:cNvSpPr>
            <a:spLocks noChangeArrowheads="1"/>
          </p:cNvSpPr>
          <p:nvPr/>
        </p:nvSpPr>
        <p:spPr bwMode="auto">
          <a:xfrm>
            <a:off x="3419475" y="2233613"/>
            <a:ext cx="5302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circle</a:t>
            </a:r>
            <a:r>
              <a:rPr lang="es-ES"/>
              <a:t> (círculo), </a:t>
            </a:r>
            <a:r>
              <a:rPr lang="es-ES" b="1"/>
              <a:t>disc</a:t>
            </a:r>
            <a:r>
              <a:rPr lang="es-ES"/>
              <a:t> (disco) o </a:t>
            </a:r>
            <a:r>
              <a:rPr lang="es-ES" b="1"/>
              <a:t>square</a:t>
            </a:r>
            <a:r>
              <a:rPr lang="es-ES"/>
              <a:t> (cuadrado). </a:t>
            </a:r>
          </a:p>
        </p:txBody>
      </p:sp>
      <p:sp>
        <p:nvSpPr>
          <p:cNvPr id="67590" name="Rectangle 8"/>
          <p:cNvSpPr>
            <a:spLocks noChangeArrowheads="1"/>
          </p:cNvSpPr>
          <p:nvPr/>
        </p:nvSpPr>
        <p:spPr bwMode="auto">
          <a:xfrm>
            <a:off x="684213" y="1946275"/>
            <a:ext cx="2143125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&lt;ul type="circle"&gt;</a:t>
            </a:r>
            <a:br>
              <a:rPr lang="es-ES" b="1"/>
            </a:br>
            <a:r>
              <a:rPr lang="es-ES" b="1"/>
              <a:t>&lt;li&gt;</a:t>
            </a:r>
            <a:r>
              <a:rPr lang="es-ES" b="1" i="1"/>
              <a:t>Perro</a:t>
            </a:r>
            <a:r>
              <a:rPr lang="es-ES" b="1"/>
              <a:t>&lt;/li&gt;</a:t>
            </a:r>
            <a:br>
              <a:rPr lang="es-ES" b="1"/>
            </a:br>
            <a:r>
              <a:rPr lang="es-ES" b="1"/>
              <a:t>&lt;li&gt;</a:t>
            </a:r>
            <a:r>
              <a:rPr lang="es-ES" b="1" i="1"/>
              <a:t>Gato</a:t>
            </a:r>
            <a:r>
              <a:rPr lang="es-ES" b="1"/>
              <a:t>&lt;/li&gt;</a:t>
            </a:r>
            <a:br>
              <a:rPr lang="es-ES" b="1"/>
            </a:br>
            <a:r>
              <a:rPr lang="es-ES" b="1"/>
              <a:t>&lt;li&gt;</a:t>
            </a:r>
            <a:r>
              <a:rPr lang="es-ES" b="1" i="1"/>
              <a:t>Periquito</a:t>
            </a:r>
            <a:r>
              <a:rPr lang="es-ES" b="1"/>
              <a:t>&lt;/li&gt;</a:t>
            </a:r>
            <a:br>
              <a:rPr lang="es-ES" b="1"/>
            </a:br>
            <a:r>
              <a:rPr lang="es-ES" b="1"/>
              <a:t>&lt;/ul&gt;</a:t>
            </a:r>
          </a:p>
        </p:txBody>
      </p:sp>
      <p:sp>
        <p:nvSpPr>
          <p:cNvPr id="67591" name="Rectangle 9"/>
          <p:cNvSpPr>
            <a:spLocks noChangeArrowheads="1"/>
          </p:cNvSpPr>
          <p:nvPr/>
        </p:nvSpPr>
        <p:spPr bwMode="auto">
          <a:xfrm>
            <a:off x="827088" y="3495675"/>
            <a:ext cx="1555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&lt;ol&gt;</a:t>
            </a:r>
            <a:r>
              <a:rPr lang="es-ES"/>
              <a:t> y </a:t>
            </a:r>
            <a:r>
              <a:rPr lang="es-ES" b="1"/>
              <a:t>&lt;/ol&gt;</a:t>
            </a:r>
            <a:r>
              <a:rPr lang="es-ES"/>
              <a:t>. </a:t>
            </a:r>
          </a:p>
        </p:txBody>
      </p:sp>
      <p:sp>
        <p:nvSpPr>
          <p:cNvPr id="67592" name="Text Box 10"/>
          <p:cNvSpPr txBox="1">
            <a:spLocks noChangeArrowheads="1"/>
          </p:cNvSpPr>
          <p:nvPr/>
        </p:nvSpPr>
        <p:spPr bwMode="auto">
          <a:xfrm>
            <a:off x="3132138" y="3422650"/>
            <a:ext cx="1695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/>
              <a:t>Lista ordenada</a:t>
            </a:r>
            <a:endParaRPr lang="es-ES"/>
          </a:p>
        </p:txBody>
      </p:sp>
      <p:sp>
        <p:nvSpPr>
          <p:cNvPr id="67593" name="Rectangle 11"/>
          <p:cNvSpPr>
            <a:spLocks noChangeArrowheads="1"/>
          </p:cNvSpPr>
          <p:nvPr/>
        </p:nvSpPr>
        <p:spPr bwMode="auto">
          <a:xfrm>
            <a:off x="3203575" y="3783013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type</a:t>
            </a:r>
            <a:r>
              <a:rPr lang="es-ES"/>
              <a:t> </a:t>
            </a:r>
          </a:p>
        </p:txBody>
      </p:sp>
      <p:sp>
        <p:nvSpPr>
          <p:cNvPr id="67594" name="Rectangle 12"/>
          <p:cNvSpPr>
            <a:spLocks noChangeArrowheads="1"/>
          </p:cNvSpPr>
          <p:nvPr/>
        </p:nvSpPr>
        <p:spPr bwMode="auto">
          <a:xfrm>
            <a:off x="3276600" y="4143375"/>
            <a:ext cx="529272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s-ES" b="1"/>
              <a:t>1</a:t>
            </a:r>
            <a:r>
              <a:rPr lang="es-ES"/>
              <a:t> (números), </a:t>
            </a:r>
            <a:r>
              <a:rPr lang="es-ES" b="1"/>
              <a:t>a</a:t>
            </a:r>
            <a:r>
              <a:rPr lang="es-ES"/>
              <a:t> (letras minúsculas), </a:t>
            </a:r>
            <a:r>
              <a:rPr lang="es-ES" b="1"/>
              <a:t>A</a:t>
            </a:r>
            <a:r>
              <a:rPr lang="es-ES"/>
              <a:t> (letras mayúsculas), </a:t>
            </a:r>
            <a:r>
              <a:rPr lang="es-ES" b="1"/>
              <a:t>i</a:t>
            </a:r>
            <a:r>
              <a:rPr lang="es-ES"/>
              <a:t> (numeros romanos en minúsculas) o </a:t>
            </a:r>
            <a:r>
              <a:rPr lang="es-ES" b="1"/>
              <a:t>I</a:t>
            </a:r>
            <a:r>
              <a:rPr lang="es-ES"/>
              <a:t> (números romanos en mayúsculas). </a:t>
            </a:r>
          </a:p>
        </p:txBody>
      </p:sp>
      <p:sp>
        <p:nvSpPr>
          <p:cNvPr id="67595" name="Text Box 13"/>
          <p:cNvSpPr txBox="1">
            <a:spLocks noChangeArrowheads="1"/>
          </p:cNvSpPr>
          <p:nvPr/>
        </p:nvSpPr>
        <p:spPr bwMode="auto">
          <a:xfrm>
            <a:off x="673100" y="5445125"/>
            <a:ext cx="5060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/>
              <a:t>Listas anidadas:  combinación de las anteriores.</a:t>
            </a:r>
            <a:endParaRPr lang="es-E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eaLnBrk="1" hangingPunct="1"/>
            <a:r>
              <a:rPr lang="es-CO" u="sng">
                <a:solidFill>
                  <a:schemeClr val="accent2"/>
                </a:solidFill>
              </a:rPr>
              <a:t>ENLACES</a:t>
            </a:r>
            <a:endParaRPr lang="es-ES" u="sng">
              <a:solidFill>
                <a:schemeClr val="accent2"/>
              </a:solidFill>
            </a:endParaRPr>
          </a:p>
        </p:txBody>
      </p:sp>
      <p:sp>
        <p:nvSpPr>
          <p:cNvPr id="69635" name="Rectangle 5"/>
          <p:cNvSpPr>
            <a:spLocks noChangeArrowheads="1"/>
          </p:cNvSpPr>
          <p:nvPr/>
        </p:nvSpPr>
        <p:spPr bwMode="auto">
          <a:xfrm>
            <a:off x="900113" y="1412875"/>
            <a:ext cx="3829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/>
              <a:t>hiperenlace, hipervínculo, o vínculo </a:t>
            </a:r>
          </a:p>
        </p:txBody>
      </p:sp>
      <p:sp>
        <p:nvSpPr>
          <p:cNvPr id="69636" name="Rectangle 6"/>
          <p:cNvSpPr>
            <a:spLocks noChangeArrowheads="1"/>
          </p:cNvSpPr>
          <p:nvPr/>
        </p:nvSpPr>
        <p:spPr bwMode="auto">
          <a:xfrm>
            <a:off x="971550" y="1916113"/>
            <a:ext cx="1403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&lt;a&gt;</a:t>
            </a:r>
            <a:r>
              <a:rPr lang="es-ES"/>
              <a:t> y </a:t>
            </a:r>
            <a:r>
              <a:rPr lang="es-ES" b="1"/>
              <a:t>&lt;/a&gt;</a:t>
            </a:r>
            <a:r>
              <a:rPr lang="es-ES"/>
              <a:t>. </a:t>
            </a:r>
          </a:p>
        </p:txBody>
      </p:sp>
      <p:sp>
        <p:nvSpPr>
          <p:cNvPr id="69637" name="Rectangle 7"/>
          <p:cNvSpPr>
            <a:spLocks noChangeArrowheads="1"/>
          </p:cNvSpPr>
          <p:nvPr/>
        </p:nvSpPr>
        <p:spPr bwMode="auto">
          <a:xfrm>
            <a:off x="1042988" y="2420938"/>
            <a:ext cx="6496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href</a:t>
            </a:r>
            <a:r>
              <a:rPr lang="es-ES"/>
              <a:t> 	especifica la página a la que está asociado el enlace </a:t>
            </a:r>
          </a:p>
        </p:txBody>
      </p:sp>
      <p:sp>
        <p:nvSpPr>
          <p:cNvPr id="69638" name="Rectangle 9"/>
          <p:cNvSpPr>
            <a:spLocks noChangeArrowheads="1"/>
          </p:cNvSpPr>
          <p:nvPr/>
        </p:nvSpPr>
        <p:spPr bwMode="auto">
          <a:xfrm>
            <a:off x="755650" y="2997200"/>
            <a:ext cx="673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Referencia absoluta: </a:t>
            </a:r>
            <a:r>
              <a:rPr lang="es-ES"/>
              <a:t> Conduce a una ubicación externa al sitio </a:t>
            </a:r>
          </a:p>
        </p:txBody>
      </p:sp>
      <p:sp>
        <p:nvSpPr>
          <p:cNvPr id="69639" name="Rectangle 11"/>
          <p:cNvSpPr>
            <a:spLocks noChangeArrowheads="1"/>
          </p:cNvSpPr>
          <p:nvPr/>
        </p:nvSpPr>
        <p:spPr bwMode="auto">
          <a:xfrm>
            <a:off x="684213" y="4149725"/>
            <a:ext cx="7200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s-ES" b="1"/>
              <a:t>Referencia relativa al sitio: Conduce a un documento situado </a:t>
            </a:r>
          </a:p>
          <a:p>
            <a:r>
              <a:rPr lang="es-ES" b="1"/>
              <a:t>			    dentro del mismo sitio</a:t>
            </a:r>
            <a:r>
              <a:rPr lang="es-ES"/>
              <a:t>  </a:t>
            </a:r>
          </a:p>
        </p:txBody>
      </p:sp>
      <p:sp>
        <p:nvSpPr>
          <p:cNvPr id="69640" name="Rectangle 12"/>
          <p:cNvSpPr>
            <a:spLocks noChangeArrowheads="1"/>
          </p:cNvSpPr>
          <p:nvPr/>
        </p:nvSpPr>
        <p:spPr bwMode="auto">
          <a:xfrm>
            <a:off x="1042988" y="3429000"/>
            <a:ext cx="73374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pt-BR" sz="2000"/>
              <a:t>&lt;a href="http://www.aulaclic.com"&gt;Visita www.aulaclic.com&lt;/a&gt;</a:t>
            </a:r>
          </a:p>
        </p:txBody>
      </p:sp>
      <p:sp>
        <p:nvSpPr>
          <p:cNvPr id="69641" name="Rectangle 13"/>
          <p:cNvSpPr>
            <a:spLocks noChangeArrowheads="1"/>
          </p:cNvSpPr>
          <p:nvPr/>
        </p:nvSpPr>
        <p:spPr bwMode="auto">
          <a:xfrm>
            <a:off x="539750" y="5013325"/>
            <a:ext cx="8281988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CO" sz="2000"/>
              <a:t>&lt;a href="inicio1.html"&gt;cambiar a otro documento "ref. relativa"&lt;/a&gt; </a:t>
            </a:r>
          </a:p>
          <a:p>
            <a:r>
              <a:rPr lang="es-CO" sz="2000"/>
              <a:t>&lt;a href="../mipagina/imagenes/inicio1.html"&gt;otra carpeta &lt;/a&gt;</a:t>
            </a:r>
          </a:p>
        </p:txBody>
      </p:sp>
      <p:sp>
        <p:nvSpPr>
          <p:cNvPr id="69642" name="Rectangle 14"/>
          <p:cNvSpPr>
            <a:spLocks noChangeArrowheads="1"/>
          </p:cNvSpPr>
          <p:nvPr/>
        </p:nvSpPr>
        <p:spPr bwMode="auto">
          <a:xfrm>
            <a:off x="611188" y="5876925"/>
            <a:ext cx="8064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CO"/>
              <a:t>&lt;a href="//D:/diplomado/tutoriales/www.aulaclic.es/html/index.htm"&gt;navegar por el tutorial&lt;/a&gt;</a:t>
            </a:r>
            <a:endParaRPr lang="es-E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ChangeArrowheads="1"/>
          </p:cNvSpPr>
          <p:nvPr/>
        </p:nvSpPr>
        <p:spPr bwMode="auto">
          <a:xfrm>
            <a:off x="755650" y="576263"/>
            <a:ext cx="2779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sz="2400">
                <a:solidFill>
                  <a:schemeClr val="accent2"/>
                </a:solidFill>
              </a:rPr>
              <a:t>Destino del enlace</a:t>
            </a:r>
            <a:r>
              <a:rPr lang="es-ES" sz="2400"/>
              <a:t> </a:t>
            </a:r>
          </a:p>
        </p:txBody>
      </p:sp>
      <p:sp>
        <p:nvSpPr>
          <p:cNvPr id="70659" name="Rectangle 8"/>
          <p:cNvSpPr>
            <a:spLocks noChangeArrowheads="1"/>
          </p:cNvSpPr>
          <p:nvPr/>
        </p:nvSpPr>
        <p:spPr bwMode="auto">
          <a:xfrm>
            <a:off x="1258888" y="1125538"/>
            <a:ext cx="6559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/>
              <a:t>determina en qué ventana va a ser abierta la página vinculada </a:t>
            </a:r>
          </a:p>
        </p:txBody>
      </p:sp>
      <p:sp>
        <p:nvSpPr>
          <p:cNvPr id="70660" name="Rectangle 9"/>
          <p:cNvSpPr>
            <a:spLocks noChangeArrowheads="1"/>
          </p:cNvSpPr>
          <p:nvPr/>
        </p:nvSpPr>
        <p:spPr bwMode="auto">
          <a:xfrm>
            <a:off x="900113" y="1844675"/>
            <a:ext cx="170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/>
              <a:t>atributo </a:t>
            </a:r>
            <a:r>
              <a:rPr lang="es-ES" b="1"/>
              <a:t>target</a:t>
            </a:r>
            <a:r>
              <a:rPr lang="es-ES"/>
              <a:t> </a:t>
            </a:r>
          </a:p>
        </p:txBody>
      </p:sp>
      <p:sp>
        <p:nvSpPr>
          <p:cNvPr id="70661" name="Rectangle 10"/>
          <p:cNvSpPr>
            <a:spLocks noChangeArrowheads="1"/>
          </p:cNvSpPr>
          <p:nvPr/>
        </p:nvSpPr>
        <p:spPr bwMode="auto">
          <a:xfrm>
            <a:off x="3276600" y="1779588"/>
            <a:ext cx="53276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s-ES" b="1"/>
              <a:t>_blank</a:t>
            </a:r>
            <a:r>
              <a:rPr lang="es-ES"/>
              <a:t>     Abre el documento vinculado en una ventana nueva del navegador. </a:t>
            </a:r>
          </a:p>
          <a:p>
            <a:r>
              <a:rPr lang="es-ES"/>
              <a:t> </a:t>
            </a:r>
            <a:r>
              <a:rPr lang="es-ES" b="1"/>
              <a:t>_self</a:t>
            </a:r>
            <a:r>
              <a:rPr lang="es-ES"/>
              <a:t>      Abre el documento vinculado en el mismo marco o ventana que el vínculo </a:t>
            </a:r>
          </a:p>
        </p:txBody>
      </p:sp>
      <p:sp>
        <p:nvSpPr>
          <p:cNvPr id="70662" name="Rectangle 11"/>
          <p:cNvSpPr>
            <a:spLocks noChangeArrowheads="1"/>
          </p:cNvSpPr>
          <p:nvPr/>
        </p:nvSpPr>
        <p:spPr bwMode="auto">
          <a:xfrm>
            <a:off x="682625" y="4032250"/>
            <a:ext cx="3897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sz="2400">
                <a:solidFill>
                  <a:schemeClr val="accent2"/>
                </a:solidFill>
              </a:rPr>
              <a:t>Anclas o puntos de fijación</a:t>
            </a:r>
            <a:r>
              <a:rPr lang="es-ES" sz="2400"/>
              <a:t> </a:t>
            </a:r>
          </a:p>
        </p:txBody>
      </p:sp>
      <p:sp>
        <p:nvSpPr>
          <p:cNvPr id="70663" name="Rectangle 12"/>
          <p:cNvSpPr>
            <a:spLocks noChangeArrowheads="1"/>
          </p:cNvSpPr>
          <p:nvPr/>
        </p:nvSpPr>
        <p:spPr bwMode="auto">
          <a:xfrm>
            <a:off x="1258888" y="4652963"/>
            <a:ext cx="735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/>
              <a:t>permite ir directamente al apartado deseado en un documento extenso</a:t>
            </a:r>
          </a:p>
        </p:txBody>
      </p:sp>
      <p:sp>
        <p:nvSpPr>
          <p:cNvPr id="70664" name="Rectangle 13"/>
          <p:cNvSpPr>
            <a:spLocks noChangeArrowheads="1"/>
          </p:cNvSpPr>
          <p:nvPr/>
        </p:nvSpPr>
        <p:spPr bwMode="auto">
          <a:xfrm>
            <a:off x="827088" y="5299075"/>
            <a:ext cx="7315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&lt;a name=</a:t>
            </a:r>
            <a:r>
              <a:rPr lang="es-ES" b="1" i="1"/>
              <a:t>"miancla"</a:t>
            </a:r>
            <a:r>
              <a:rPr lang="es-ES" b="1"/>
              <a:t>&gt;</a:t>
            </a:r>
            <a:r>
              <a:rPr lang="es-ES" b="1" i="1"/>
              <a:t>Texto con ancla </a:t>
            </a:r>
            <a:r>
              <a:rPr lang="es-ES" b="1"/>
              <a:t>&lt;/a&gt;</a:t>
            </a:r>
            <a:r>
              <a:rPr lang="es-ES" b="1" i="1"/>
              <a:t>	 	</a:t>
            </a:r>
            <a:r>
              <a:rPr lang="es-ES" b="1"/>
              <a:t>define el ancla</a:t>
            </a:r>
          </a:p>
        </p:txBody>
      </p:sp>
      <p:sp>
        <p:nvSpPr>
          <p:cNvPr id="70665" name="Rectangle 14"/>
          <p:cNvSpPr>
            <a:spLocks noChangeArrowheads="1"/>
          </p:cNvSpPr>
          <p:nvPr/>
        </p:nvSpPr>
        <p:spPr bwMode="auto">
          <a:xfrm>
            <a:off x="827088" y="5772150"/>
            <a:ext cx="7632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s-ES" b="1"/>
              <a:t>&lt;a href=</a:t>
            </a:r>
            <a:r>
              <a:rPr lang="es-ES" b="1" i="1"/>
              <a:t>"#miancla"</a:t>
            </a:r>
            <a:r>
              <a:rPr lang="es-ES" b="1"/>
              <a:t>&gt;</a:t>
            </a:r>
            <a:r>
              <a:rPr lang="es-ES" b="1" i="1"/>
              <a:t>Enlace al ancla</a:t>
            </a:r>
            <a:r>
              <a:rPr lang="es-ES" b="1"/>
              <a:t>&lt;/a&gt;		lleva al ancla	</a:t>
            </a:r>
            <a:br>
              <a:rPr lang="es-ES" b="1"/>
            </a:br>
            <a:r>
              <a:rPr lang="es-ES" b="1"/>
              <a:t>	</a:t>
            </a:r>
          </a:p>
        </p:txBody>
      </p:sp>
      <p:sp>
        <p:nvSpPr>
          <p:cNvPr id="70666" name="Rectangle 15"/>
          <p:cNvSpPr>
            <a:spLocks noChangeArrowheads="1"/>
          </p:cNvSpPr>
          <p:nvPr/>
        </p:nvSpPr>
        <p:spPr bwMode="auto">
          <a:xfrm>
            <a:off x="1116013" y="3141663"/>
            <a:ext cx="51943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/>
              <a:t>&lt;a href="inicio1.html" target="_blank"&gt;</a:t>
            </a:r>
          </a:p>
          <a:p>
            <a:r>
              <a:rPr lang="es-ES"/>
              <a:t>cambiar a otro documento "ref. relativa"&lt;/a&gt; &lt;br&gt;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ChangeArrowheads="1"/>
          </p:cNvSpPr>
          <p:nvPr/>
        </p:nvSpPr>
        <p:spPr bwMode="auto">
          <a:xfrm>
            <a:off x="827088" y="431800"/>
            <a:ext cx="307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sz="2400" b="1">
                <a:solidFill>
                  <a:schemeClr val="accent2"/>
                </a:solidFill>
              </a:rPr>
              <a:t>Correo</a:t>
            </a:r>
            <a:r>
              <a:rPr lang="es-ES" sz="2400" b="1"/>
              <a:t> </a:t>
            </a:r>
            <a:r>
              <a:rPr lang="es-ES" sz="2400" b="1">
                <a:solidFill>
                  <a:schemeClr val="accent2"/>
                </a:solidFill>
              </a:rPr>
              <a:t>electrónico</a:t>
            </a:r>
            <a:r>
              <a:rPr lang="es-ES" sz="2400" b="1"/>
              <a:t>:</a:t>
            </a:r>
            <a:r>
              <a:rPr lang="es-ES" sz="2400"/>
              <a:t> </a:t>
            </a:r>
          </a:p>
        </p:txBody>
      </p:sp>
      <p:sp>
        <p:nvSpPr>
          <p:cNvPr id="71683" name="Rectangle 5"/>
          <p:cNvSpPr>
            <a:spLocks noChangeArrowheads="1"/>
          </p:cNvSpPr>
          <p:nvPr/>
        </p:nvSpPr>
        <p:spPr bwMode="auto">
          <a:xfrm>
            <a:off x="827088" y="1268413"/>
            <a:ext cx="629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&lt;a href=</a:t>
            </a:r>
            <a:r>
              <a:rPr lang="es-ES" b="1" i="1"/>
              <a:t>"</a:t>
            </a:r>
            <a:r>
              <a:rPr lang="es-ES" b="1"/>
              <a:t>mailto:</a:t>
            </a:r>
            <a:r>
              <a:rPr lang="es-ES" b="1" i="1"/>
              <a:t>jucebeva@hotmail.com"</a:t>
            </a:r>
            <a:r>
              <a:rPr lang="es-ES" b="1"/>
              <a:t>&gt;mi </a:t>
            </a:r>
            <a:r>
              <a:rPr lang="es-ES" b="1" i="1"/>
              <a:t>e-mail </a:t>
            </a:r>
            <a:r>
              <a:rPr lang="es-ES" b="1"/>
              <a:t>&lt;/a&gt;</a:t>
            </a:r>
            <a:r>
              <a:rPr lang="es-ES"/>
              <a:t> </a:t>
            </a:r>
          </a:p>
        </p:txBody>
      </p:sp>
      <p:sp>
        <p:nvSpPr>
          <p:cNvPr id="71684" name="Rectangle 6"/>
          <p:cNvSpPr>
            <a:spLocks noChangeArrowheads="1"/>
          </p:cNvSpPr>
          <p:nvPr/>
        </p:nvSpPr>
        <p:spPr bwMode="auto">
          <a:xfrm>
            <a:off x="971550" y="1844675"/>
            <a:ext cx="75977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/>
              <a:t>&lt;a href="mailto:jucebeva@hotmail.com?subject=el asunto del mensaje"&gt;</a:t>
            </a:r>
          </a:p>
          <a:p>
            <a:r>
              <a:rPr lang="es-ES"/>
              <a:t>    mi e-mail &lt;/a&gt;</a:t>
            </a:r>
          </a:p>
        </p:txBody>
      </p:sp>
      <p:sp>
        <p:nvSpPr>
          <p:cNvPr id="71685" name="Rectangle 7"/>
          <p:cNvSpPr>
            <a:spLocks noChangeArrowheads="1"/>
          </p:cNvSpPr>
          <p:nvPr/>
        </p:nvSpPr>
        <p:spPr bwMode="auto">
          <a:xfrm>
            <a:off x="684213" y="2952750"/>
            <a:ext cx="5145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sz="2400" b="1">
                <a:solidFill>
                  <a:schemeClr val="accent2"/>
                </a:solidFill>
              </a:rPr>
              <a:t>Vínculo a ficheros para descarga:</a:t>
            </a:r>
            <a:r>
              <a:rPr lang="es-ES" sz="24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1686" name="Rectangle 8"/>
          <p:cNvSpPr>
            <a:spLocks noChangeArrowheads="1"/>
          </p:cNvSpPr>
          <p:nvPr/>
        </p:nvSpPr>
        <p:spPr bwMode="auto">
          <a:xfrm>
            <a:off x="1763713" y="3716338"/>
            <a:ext cx="6619875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 sz="2400"/>
              <a:t>&lt;a href="sib1.doc" tarjet=_blank &gt;</a:t>
            </a:r>
          </a:p>
          <a:p>
            <a:r>
              <a:rPr lang="es-CO" sz="2400"/>
              <a:t>haz clic aqu&amp;iacute; para descargarte el fichero</a:t>
            </a:r>
          </a:p>
          <a:p>
            <a:r>
              <a:rPr lang="es-CO" sz="2400"/>
              <a:t>&lt;/a&gt;</a:t>
            </a:r>
            <a:endParaRPr lang="es-ES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692150"/>
            <a:ext cx="7024687" cy="5762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CO" u="sng" dirty="0">
                <a:solidFill>
                  <a:schemeClr val="accent2"/>
                </a:solidFill>
              </a:rPr>
              <a:t>IMAGENES</a:t>
            </a:r>
            <a:endParaRPr lang="es-ES" u="sng" dirty="0">
              <a:solidFill>
                <a:schemeClr val="accent2"/>
              </a:solidFill>
            </a:endParaRPr>
          </a:p>
        </p:txBody>
      </p:sp>
      <p:sp>
        <p:nvSpPr>
          <p:cNvPr id="72707" name="Rectangle 5"/>
          <p:cNvSpPr>
            <a:spLocks noChangeArrowheads="1"/>
          </p:cNvSpPr>
          <p:nvPr/>
        </p:nvSpPr>
        <p:spPr bwMode="auto">
          <a:xfrm>
            <a:off x="1116013" y="1700213"/>
            <a:ext cx="857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&lt;img&gt;</a:t>
            </a:r>
            <a:endParaRPr lang="es-ES"/>
          </a:p>
        </p:txBody>
      </p:sp>
      <p:sp>
        <p:nvSpPr>
          <p:cNvPr id="72708" name="Rectangle 6"/>
          <p:cNvSpPr>
            <a:spLocks noChangeArrowheads="1"/>
          </p:cNvSpPr>
          <p:nvPr/>
        </p:nvSpPr>
        <p:spPr bwMode="auto">
          <a:xfrm>
            <a:off x="1116013" y="2349500"/>
            <a:ext cx="424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src</a:t>
            </a:r>
            <a:r>
              <a:rPr lang="es-ES"/>
              <a:t> : especifica el nombre de la imagen </a:t>
            </a:r>
          </a:p>
        </p:txBody>
      </p:sp>
      <p:sp>
        <p:nvSpPr>
          <p:cNvPr id="72709" name="Rectangle 7"/>
          <p:cNvSpPr>
            <a:spLocks noChangeArrowheads="1"/>
          </p:cNvSpPr>
          <p:nvPr/>
        </p:nvSpPr>
        <p:spPr bwMode="auto">
          <a:xfrm>
            <a:off x="1187450" y="2852738"/>
            <a:ext cx="701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/>
              <a:t>Las imágenes pueden ser de formatos diferentes: bmp, gif, jpg, etc </a:t>
            </a:r>
          </a:p>
        </p:txBody>
      </p:sp>
      <p:sp>
        <p:nvSpPr>
          <p:cNvPr id="72710" name="Rectangle 9"/>
          <p:cNvSpPr>
            <a:spLocks noChangeArrowheads="1"/>
          </p:cNvSpPr>
          <p:nvPr/>
        </p:nvSpPr>
        <p:spPr bwMode="auto">
          <a:xfrm>
            <a:off x="1547813" y="3429000"/>
            <a:ext cx="633730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/>
              <a:t>&lt;img src="imagenes/gatito.gif" alt="imagen ejemplo"&gt;</a:t>
            </a:r>
          </a:p>
          <a:p>
            <a:endParaRPr lang="es-ES"/>
          </a:p>
          <a:p>
            <a:r>
              <a:rPr lang="es-ES"/>
              <a:t>&lt;img src="imagenes/foto.gif" alt="mi fiesta"&gt;</a:t>
            </a:r>
          </a:p>
        </p:txBody>
      </p:sp>
      <p:sp>
        <p:nvSpPr>
          <p:cNvPr id="72711" name="Rectangle 10"/>
          <p:cNvSpPr>
            <a:spLocks noChangeArrowheads="1"/>
          </p:cNvSpPr>
          <p:nvPr/>
        </p:nvSpPr>
        <p:spPr bwMode="auto">
          <a:xfrm>
            <a:off x="1187450" y="4652963"/>
            <a:ext cx="532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/>
              <a:t>El atributo </a:t>
            </a:r>
            <a:r>
              <a:rPr lang="es-ES" b="1"/>
              <a:t>border</a:t>
            </a:r>
            <a:r>
              <a:rPr lang="es-ES"/>
              <a:t> puede tomar valores numéricos </a:t>
            </a:r>
          </a:p>
        </p:txBody>
      </p:sp>
      <p:sp>
        <p:nvSpPr>
          <p:cNvPr id="72712" name="Rectangle 11"/>
          <p:cNvSpPr>
            <a:spLocks noChangeArrowheads="1"/>
          </p:cNvSpPr>
          <p:nvPr/>
        </p:nvSpPr>
        <p:spPr bwMode="auto">
          <a:xfrm>
            <a:off x="1331913" y="5157788"/>
            <a:ext cx="67691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/>
              <a:t>&lt;img src="imagenes/gatito.gif" alt="imagen ejemplo" border="4"&gt;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5"/>
          <p:cNvSpPr>
            <a:spLocks noChangeArrowheads="1"/>
          </p:cNvSpPr>
          <p:nvPr/>
        </p:nvSpPr>
        <p:spPr bwMode="auto">
          <a:xfrm>
            <a:off x="684213" y="576263"/>
            <a:ext cx="5016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sz="2400"/>
              <a:t>imagen con borde y con un enlace: </a:t>
            </a:r>
          </a:p>
        </p:txBody>
      </p:sp>
      <p:sp>
        <p:nvSpPr>
          <p:cNvPr id="73731" name="Rectangle 6"/>
          <p:cNvSpPr>
            <a:spLocks noChangeArrowheads="1"/>
          </p:cNvSpPr>
          <p:nvPr/>
        </p:nvSpPr>
        <p:spPr bwMode="auto">
          <a:xfrm>
            <a:off x="1476375" y="1268413"/>
            <a:ext cx="461962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&lt;a href="inicio1.html" target="_blank" &gt;</a:t>
            </a:r>
          </a:p>
          <a:p>
            <a:r>
              <a:rPr lang="en-US"/>
              <a:t>&lt;img src="imagenes/gatito.gif" border="4" &gt;</a:t>
            </a:r>
          </a:p>
          <a:p>
            <a:r>
              <a:rPr lang="en-US"/>
              <a:t>&lt;/a&gt;</a:t>
            </a:r>
            <a:endParaRPr lang="es-ES"/>
          </a:p>
        </p:txBody>
      </p:sp>
      <p:sp>
        <p:nvSpPr>
          <p:cNvPr id="73732" name="Rectangle 7"/>
          <p:cNvSpPr>
            <a:spLocks noChangeArrowheads="1"/>
          </p:cNvSpPr>
          <p:nvPr/>
        </p:nvSpPr>
        <p:spPr bwMode="auto">
          <a:xfrm>
            <a:off x="1476375" y="3500438"/>
            <a:ext cx="3600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width</a:t>
            </a:r>
            <a:r>
              <a:rPr lang="es-ES"/>
              <a:t> (anchura) y </a:t>
            </a:r>
            <a:r>
              <a:rPr lang="es-ES" b="1"/>
              <a:t>height</a:t>
            </a:r>
            <a:r>
              <a:rPr lang="es-ES"/>
              <a:t> (altura) </a:t>
            </a:r>
          </a:p>
        </p:txBody>
      </p:sp>
      <p:sp>
        <p:nvSpPr>
          <p:cNvPr id="73733" name="Rectangle 8"/>
          <p:cNvSpPr>
            <a:spLocks noChangeArrowheads="1"/>
          </p:cNvSpPr>
          <p:nvPr/>
        </p:nvSpPr>
        <p:spPr bwMode="auto">
          <a:xfrm>
            <a:off x="827088" y="2736850"/>
            <a:ext cx="3117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sz="2400"/>
              <a:t>tamaño de la imagen </a:t>
            </a:r>
          </a:p>
        </p:txBody>
      </p:sp>
      <p:sp>
        <p:nvSpPr>
          <p:cNvPr id="73734" name="Rectangle 9"/>
          <p:cNvSpPr>
            <a:spLocks noChangeArrowheads="1"/>
          </p:cNvSpPr>
          <p:nvPr/>
        </p:nvSpPr>
        <p:spPr bwMode="auto">
          <a:xfrm>
            <a:off x="900113" y="4149725"/>
            <a:ext cx="7318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/>
              <a:t>&lt;img src="imagenes/foto.gif" alt="mi fiesta" width="500" height="400"&gt;</a:t>
            </a:r>
            <a:endParaRPr lang="es-ES"/>
          </a:p>
        </p:txBody>
      </p:sp>
      <p:sp>
        <p:nvSpPr>
          <p:cNvPr id="73735" name="Text Box 10"/>
          <p:cNvSpPr txBox="1">
            <a:spLocks noChangeArrowheads="1"/>
          </p:cNvSpPr>
          <p:nvPr/>
        </p:nvSpPr>
        <p:spPr bwMode="auto">
          <a:xfrm>
            <a:off x="879475" y="4672013"/>
            <a:ext cx="445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 sz="2400"/>
              <a:t>Alineacion de la imagen	 </a:t>
            </a:r>
            <a:r>
              <a:rPr lang="es-ES" b="1"/>
              <a:t>align</a:t>
            </a:r>
          </a:p>
        </p:txBody>
      </p:sp>
      <p:sp>
        <p:nvSpPr>
          <p:cNvPr id="73736" name="Rectangle 11"/>
          <p:cNvSpPr>
            <a:spLocks noChangeArrowheads="1"/>
          </p:cNvSpPr>
          <p:nvPr/>
        </p:nvSpPr>
        <p:spPr bwMode="auto">
          <a:xfrm>
            <a:off x="1476375" y="5300663"/>
            <a:ext cx="597693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s-ES"/>
              <a:t>Este atributo indica la alineación de las imágenes con respecto a la línea de texto en la que se encuentran.</a:t>
            </a:r>
          </a:p>
          <a:p>
            <a:pPr algn="ctr"/>
            <a:endParaRPr lang="es-E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4"/>
          <p:cNvSpPr>
            <a:spLocks noChangeArrowheads="1"/>
          </p:cNvSpPr>
          <p:nvPr/>
        </p:nvSpPr>
        <p:spPr bwMode="auto">
          <a:xfrm>
            <a:off x="530225" y="646113"/>
            <a:ext cx="5861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/>
              <a:t>Los valores del atributo </a:t>
            </a:r>
            <a:r>
              <a:rPr lang="es-ES" b="1"/>
              <a:t>align </a:t>
            </a:r>
            <a:r>
              <a:rPr lang="es-ES"/>
              <a:t>pueden ser los siguientes:</a:t>
            </a:r>
          </a:p>
        </p:txBody>
      </p:sp>
      <p:graphicFrame>
        <p:nvGraphicFramePr>
          <p:cNvPr id="37947" name="Group 59"/>
          <p:cNvGraphicFramePr>
            <a:graphicFrameLocks noGrp="1"/>
          </p:cNvGraphicFramePr>
          <p:nvPr/>
        </p:nvGraphicFramePr>
        <p:xfrm>
          <a:off x="2124075" y="1125538"/>
          <a:ext cx="4608513" cy="3430590"/>
        </p:xfrm>
        <a:graphic>
          <a:graphicData uri="http://schemas.openxmlformats.org/drawingml/2006/table">
            <a:tbl>
              <a:tblPr/>
              <a:tblGrid>
                <a:gridCol w="117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5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bottom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inferior</a:t>
                      </a:r>
                    </a:p>
                  </a:txBody>
                  <a:tcPr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left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izquierda</a:t>
                      </a:r>
                    </a:p>
                  </a:txBody>
                  <a:tcPr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                </a:t>
                      </a:r>
                    </a:p>
                  </a:txBody>
                  <a:tcPr marT="45715" marB="45715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middle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medio</a:t>
                      </a:r>
                    </a:p>
                  </a:txBody>
                  <a:tcPr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                </a:t>
                      </a:r>
                    </a:p>
                  </a:txBody>
                  <a:tcPr marT="45715" marB="45715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right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derecha</a:t>
                      </a:r>
                    </a:p>
                  </a:txBody>
                  <a:tcPr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              </a:t>
                      </a:r>
                    </a:p>
                  </a:txBody>
                  <a:tcPr marT="45715" marB="45715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texttop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texto superior</a:t>
                      </a:r>
                    </a:p>
                  </a:txBody>
                  <a:tcPr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         </a:t>
                      </a:r>
                    </a:p>
                  </a:txBody>
                  <a:tcPr marT="45715" marB="45715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5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top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superior</a:t>
                      </a:r>
                    </a:p>
                  </a:txBody>
                  <a:tcPr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4774" name="Rectangle 57"/>
          <p:cNvSpPr>
            <a:spLocks noChangeArrowheads="1"/>
          </p:cNvSpPr>
          <p:nvPr/>
        </p:nvSpPr>
        <p:spPr bwMode="auto">
          <a:xfrm>
            <a:off x="539750" y="4868863"/>
            <a:ext cx="828357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/>
              <a:t>Este</a:t>
            </a:r>
          </a:p>
          <a:p>
            <a:r>
              <a:rPr lang="es-CO"/>
              <a:t>&lt;img src="imagenes/gatito.gif" alt="imagen ejemplo" border="4" align="middle"&gt;</a:t>
            </a:r>
          </a:p>
          <a:p>
            <a:r>
              <a:rPr lang="es-CO"/>
              <a:t> es un grafico</a:t>
            </a:r>
            <a:endParaRPr lang="es-E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4338"/>
            <a:ext cx="7026275" cy="1143000"/>
          </a:xfrm>
        </p:spPr>
        <p:txBody>
          <a:bodyPr/>
          <a:lstStyle/>
          <a:p>
            <a:pPr eaLnBrk="1" hangingPunct="1"/>
            <a:r>
              <a:rPr lang="es-CO" u="sng">
                <a:solidFill>
                  <a:schemeClr val="accent2"/>
                </a:solidFill>
              </a:rPr>
              <a:t>TABLAS</a:t>
            </a:r>
            <a:endParaRPr lang="es-ES" u="sng">
              <a:solidFill>
                <a:schemeClr val="accent2"/>
              </a:solidFill>
            </a:endParaRPr>
          </a:p>
        </p:txBody>
      </p:sp>
      <p:sp>
        <p:nvSpPr>
          <p:cNvPr id="75779" name="Rectangle 5"/>
          <p:cNvSpPr>
            <a:spLocks noChangeArrowheads="1"/>
          </p:cNvSpPr>
          <p:nvPr/>
        </p:nvSpPr>
        <p:spPr bwMode="auto">
          <a:xfrm>
            <a:off x="900113" y="1557338"/>
            <a:ext cx="629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&lt;table&gt;</a:t>
            </a:r>
            <a:r>
              <a:rPr lang="es-ES"/>
              <a:t> y </a:t>
            </a:r>
            <a:r>
              <a:rPr lang="es-ES" b="1"/>
              <a:t>&lt;/table&gt;</a:t>
            </a:r>
            <a:r>
              <a:rPr lang="es-ES"/>
              <a:t>		INICO Y FIN DE TABLA</a:t>
            </a:r>
          </a:p>
        </p:txBody>
      </p:sp>
      <p:sp>
        <p:nvSpPr>
          <p:cNvPr id="75780" name="Rectangle 7"/>
          <p:cNvSpPr>
            <a:spLocks noChangeArrowheads="1"/>
          </p:cNvSpPr>
          <p:nvPr/>
        </p:nvSpPr>
        <p:spPr bwMode="auto">
          <a:xfrm>
            <a:off x="1042988" y="2205038"/>
            <a:ext cx="4616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&lt;tr&gt;</a:t>
            </a:r>
            <a:r>
              <a:rPr lang="es-ES"/>
              <a:t> y </a:t>
            </a:r>
            <a:r>
              <a:rPr lang="es-ES" b="1"/>
              <a:t>&lt;/tr&gt;</a:t>
            </a:r>
            <a:r>
              <a:rPr lang="es-ES"/>
              <a:t> 		Inicio y fin de fila</a:t>
            </a:r>
          </a:p>
        </p:txBody>
      </p:sp>
      <p:sp>
        <p:nvSpPr>
          <p:cNvPr id="75781" name="Rectangle 8"/>
          <p:cNvSpPr>
            <a:spLocks noChangeArrowheads="1"/>
          </p:cNvSpPr>
          <p:nvPr/>
        </p:nvSpPr>
        <p:spPr bwMode="auto">
          <a:xfrm>
            <a:off x="1042988" y="2708275"/>
            <a:ext cx="465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&lt;td&gt;</a:t>
            </a:r>
            <a:r>
              <a:rPr lang="es-ES"/>
              <a:t> y </a:t>
            </a:r>
            <a:r>
              <a:rPr lang="es-ES" b="1"/>
              <a:t>&lt;/td&gt;		</a:t>
            </a:r>
            <a:r>
              <a:rPr lang="es-ES"/>
              <a:t>columna o celda </a:t>
            </a:r>
          </a:p>
        </p:txBody>
      </p:sp>
      <p:sp>
        <p:nvSpPr>
          <p:cNvPr id="75782" name="Rectangle 9"/>
          <p:cNvSpPr>
            <a:spLocks noChangeArrowheads="1"/>
          </p:cNvSpPr>
          <p:nvPr/>
        </p:nvSpPr>
        <p:spPr bwMode="auto">
          <a:xfrm>
            <a:off x="1979613" y="3309938"/>
            <a:ext cx="6121400" cy="3122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s-ES" b="1">
                <a:solidFill>
                  <a:srgbClr val="FF0000"/>
                </a:solidFill>
              </a:rPr>
              <a:t>&lt;table&gt;</a:t>
            </a:r>
            <a:r>
              <a:rPr lang="es-ES" b="1"/>
              <a:t>			</a:t>
            </a:r>
            <a:r>
              <a:rPr lang="es-ES" b="1">
                <a:solidFill>
                  <a:srgbClr val="FF0000"/>
                </a:solidFill>
              </a:rPr>
              <a:t>inicio de tabla</a:t>
            </a:r>
            <a:br>
              <a:rPr lang="es-ES" b="1"/>
            </a:br>
            <a:r>
              <a:rPr lang="es-ES" b="1"/>
              <a:t>  </a:t>
            </a:r>
            <a:r>
              <a:rPr lang="es-ES" b="1">
                <a:solidFill>
                  <a:srgbClr val="0070C0"/>
                </a:solidFill>
              </a:rPr>
              <a:t>&lt;tr&gt;</a:t>
            </a:r>
            <a:r>
              <a:rPr lang="es-ES" b="1"/>
              <a:t>			  </a:t>
            </a:r>
            <a:r>
              <a:rPr lang="es-ES" b="1">
                <a:solidFill>
                  <a:srgbClr val="0070C0"/>
                </a:solidFill>
              </a:rPr>
              <a:t>inicio de fila 1</a:t>
            </a:r>
          </a:p>
          <a:p>
            <a:r>
              <a:rPr lang="es-CO" b="1"/>
              <a:t>       </a:t>
            </a:r>
            <a:r>
              <a:rPr lang="es-ES" b="1">
                <a:solidFill>
                  <a:srgbClr val="C00000"/>
                </a:solidFill>
              </a:rPr>
              <a:t>&lt;td&gt;…&lt;/td&gt;</a:t>
            </a:r>
            <a:r>
              <a:rPr lang="es-ES" b="1"/>
              <a:t>		    </a:t>
            </a:r>
            <a:r>
              <a:rPr lang="es-ES" b="1">
                <a:solidFill>
                  <a:srgbClr val="C00000"/>
                </a:solidFill>
              </a:rPr>
              <a:t>celda 1 de la fila </a:t>
            </a:r>
            <a:r>
              <a:rPr lang="es-ES" b="1"/>
              <a:t>1</a:t>
            </a:r>
          </a:p>
          <a:p>
            <a:r>
              <a:rPr lang="es-ES" b="1"/>
              <a:t>       </a:t>
            </a:r>
            <a:r>
              <a:rPr lang="es-ES" b="1">
                <a:solidFill>
                  <a:srgbClr val="C00000"/>
                </a:solidFill>
              </a:rPr>
              <a:t>&lt;td&gt;…&lt;/td&gt;	</a:t>
            </a:r>
            <a:r>
              <a:rPr lang="es-ES" b="1"/>
              <a:t>	    </a:t>
            </a:r>
            <a:r>
              <a:rPr lang="es-ES" b="1">
                <a:solidFill>
                  <a:srgbClr val="C00000"/>
                </a:solidFill>
              </a:rPr>
              <a:t>celda 2 de la fila </a:t>
            </a:r>
            <a:r>
              <a:rPr lang="es-ES" b="1"/>
              <a:t>1</a:t>
            </a:r>
          </a:p>
          <a:p>
            <a:r>
              <a:rPr lang="es-ES" b="1"/>
              <a:t>  </a:t>
            </a:r>
            <a:r>
              <a:rPr lang="es-ES" b="1">
                <a:solidFill>
                  <a:srgbClr val="0070C0"/>
                </a:solidFill>
              </a:rPr>
              <a:t>&lt;/tr&gt;</a:t>
            </a:r>
            <a:r>
              <a:rPr lang="es-ES" b="1"/>
              <a:t>			  </a:t>
            </a:r>
            <a:r>
              <a:rPr lang="es-ES" b="1">
                <a:solidFill>
                  <a:srgbClr val="0070C0"/>
                </a:solidFill>
              </a:rPr>
              <a:t>fin de la fila 1</a:t>
            </a:r>
          </a:p>
          <a:p>
            <a:r>
              <a:rPr lang="es-ES" b="1"/>
              <a:t>  </a:t>
            </a:r>
            <a:r>
              <a:rPr lang="es-ES" b="1">
                <a:solidFill>
                  <a:srgbClr val="0070C0"/>
                </a:solidFill>
              </a:rPr>
              <a:t>&lt;tr&gt;</a:t>
            </a:r>
            <a:r>
              <a:rPr lang="es-ES" b="1"/>
              <a:t>			  </a:t>
            </a:r>
            <a:r>
              <a:rPr lang="es-ES" b="1">
                <a:solidFill>
                  <a:srgbClr val="0070C0"/>
                </a:solidFill>
              </a:rPr>
              <a:t>inicio de fila 2</a:t>
            </a:r>
          </a:p>
          <a:p>
            <a:r>
              <a:rPr lang="es-ES" b="1">
                <a:solidFill>
                  <a:srgbClr val="C00000"/>
                </a:solidFill>
              </a:rPr>
              <a:t>       &lt;td&gt;…&lt;/td&gt;</a:t>
            </a:r>
            <a:r>
              <a:rPr lang="es-ES" b="1"/>
              <a:t>	                  </a:t>
            </a:r>
            <a:r>
              <a:rPr lang="es-ES" b="1">
                <a:solidFill>
                  <a:srgbClr val="C00000"/>
                </a:solidFill>
              </a:rPr>
              <a:t>celda 1 de la fila 2</a:t>
            </a:r>
          </a:p>
          <a:p>
            <a:r>
              <a:rPr lang="es-ES" b="1">
                <a:solidFill>
                  <a:srgbClr val="C00000"/>
                </a:solidFill>
              </a:rPr>
              <a:t>       &lt;td&gt;…&lt;/td&gt;</a:t>
            </a:r>
            <a:r>
              <a:rPr lang="es-ES" b="1"/>
              <a:t>		    </a:t>
            </a:r>
            <a:r>
              <a:rPr lang="es-ES" b="1">
                <a:solidFill>
                  <a:srgbClr val="C00000"/>
                </a:solidFill>
              </a:rPr>
              <a:t>celda 2 de la fila 2</a:t>
            </a:r>
          </a:p>
          <a:p>
            <a:r>
              <a:rPr lang="es-ES" b="1"/>
              <a:t>  </a:t>
            </a:r>
            <a:r>
              <a:rPr lang="es-ES" b="1">
                <a:solidFill>
                  <a:srgbClr val="0070C0"/>
                </a:solidFill>
              </a:rPr>
              <a:t>&lt;/tr&gt;</a:t>
            </a:r>
            <a:r>
              <a:rPr lang="es-ES" b="1"/>
              <a:t>		                </a:t>
            </a:r>
            <a:r>
              <a:rPr lang="es-ES" b="1">
                <a:solidFill>
                  <a:srgbClr val="0070C0"/>
                </a:solidFill>
              </a:rPr>
              <a:t>fin de la fila 2</a:t>
            </a:r>
          </a:p>
          <a:p>
            <a:r>
              <a:rPr lang="es-ES" b="1"/>
              <a:t>……..</a:t>
            </a:r>
            <a:br>
              <a:rPr lang="es-ES" b="1"/>
            </a:br>
            <a:r>
              <a:rPr lang="es-ES" b="1">
                <a:solidFill>
                  <a:srgbClr val="FF0000"/>
                </a:solidFill>
              </a:rPr>
              <a:t>&lt;/table&gt; </a:t>
            </a:r>
            <a:r>
              <a:rPr lang="es-ES"/>
              <a:t>		</a:t>
            </a:r>
            <a:r>
              <a:rPr lang="es-ES" b="1">
                <a:solidFill>
                  <a:srgbClr val="FF0000"/>
                </a:solidFill>
              </a:rPr>
              <a:t>fin de la tabla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92150"/>
            <a:ext cx="7024687" cy="1143000"/>
          </a:xfrm>
        </p:spPr>
        <p:txBody>
          <a:bodyPr/>
          <a:lstStyle/>
          <a:p>
            <a:pPr eaLnBrk="1" hangingPunct="1"/>
            <a:r>
              <a:rPr lang="es-CO"/>
              <a:t>CONCEPTOS</a:t>
            </a:r>
            <a:endParaRPr lang="es-ES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73238"/>
            <a:ext cx="8229600" cy="4708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CO"/>
              <a:t>HTML </a:t>
            </a:r>
            <a:r>
              <a:rPr lang="es-ES"/>
              <a:t>(</a:t>
            </a:r>
            <a:r>
              <a:rPr lang="es-ES" b="1"/>
              <a:t>Hyper Text Markup Language</a:t>
            </a:r>
            <a:r>
              <a:rPr lang="es-ES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s-CO"/>
              <a:t>Lenguaje con el que se escriben paginas web.</a:t>
            </a:r>
          </a:p>
          <a:p>
            <a:pPr lvl="1" eaLnBrk="1" hangingPunct="1">
              <a:lnSpc>
                <a:spcPct val="90000"/>
              </a:lnSpc>
            </a:pPr>
            <a:r>
              <a:rPr lang="es-CO"/>
              <a:t>Es un lenguaje de hipertexto.</a:t>
            </a:r>
          </a:p>
          <a:p>
            <a:pPr lvl="1" eaLnBrk="1" hangingPunct="1">
              <a:lnSpc>
                <a:spcPct val="90000"/>
              </a:lnSpc>
            </a:pPr>
            <a:r>
              <a:rPr lang="es-CO"/>
              <a:t>Permite escribir texto de forma estructurada.</a:t>
            </a:r>
          </a:p>
          <a:p>
            <a:pPr lvl="1" eaLnBrk="1" hangingPunct="1">
              <a:lnSpc>
                <a:spcPct val="90000"/>
              </a:lnSpc>
            </a:pPr>
            <a:r>
              <a:rPr lang="es-CO"/>
              <a:t>Compuesto por etiquetas (marcan el inicio y fin de cada elemento del documento)</a:t>
            </a:r>
          </a:p>
          <a:p>
            <a:pPr lvl="1" eaLnBrk="1" hangingPunct="1">
              <a:lnSpc>
                <a:spcPct val="90000"/>
              </a:lnSpc>
            </a:pPr>
            <a:r>
              <a:rPr lang="es-CO"/>
              <a:t>Documento hipertexto contiene texto, imágenes sonido y video (documento multimedia).</a:t>
            </a:r>
            <a:endParaRPr lang="es-E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ChangeArrowheads="1"/>
          </p:cNvSpPr>
          <p:nvPr/>
        </p:nvSpPr>
        <p:spPr bwMode="auto">
          <a:xfrm>
            <a:off x="465138" y="371475"/>
            <a:ext cx="2854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sz="2000">
                <a:solidFill>
                  <a:schemeClr val="accent2"/>
                </a:solidFill>
              </a:rPr>
              <a:t>Atributos de una tabla:</a:t>
            </a:r>
          </a:p>
        </p:txBody>
      </p:sp>
      <p:graphicFrame>
        <p:nvGraphicFramePr>
          <p:cNvPr id="41163" name="Group 203"/>
          <p:cNvGraphicFramePr>
            <a:graphicFrameLocks noGrp="1"/>
          </p:cNvGraphicFramePr>
          <p:nvPr/>
        </p:nvGraphicFramePr>
        <p:xfrm>
          <a:off x="561975" y="908050"/>
          <a:ext cx="7921625" cy="4816473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Atributo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Significado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Posibles valores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width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ancho de la tabla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número, acompañado de % cuando se desee que sea en porcentaje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height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altura de la tabla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número, acompañado de % cuando se desee que sea en porcentaje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cellpadding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espacio entre el contenido de las celdas y el borde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número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cellspacing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espacio entre celdas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número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border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grosor del borde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número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3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align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alineación de la tabla dentro de la página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left</a:t>
                      </a: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(izquierda)</a:t>
                      </a:r>
                      <a:b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right</a:t>
                      </a: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(derecha)</a:t>
                      </a:r>
                      <a:b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center</a:t>
                      </a: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(centro)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bgcolor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color de fondo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número hexadecimal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background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imagen de fondo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número hexadecimal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bordercolor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color del borde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número hexadecimal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6849" name="Rectangle 196"/>
          <p:cNvSpPr>
            <a:spLocks noChangeArrowheads="1"/>
          </p:cNvSpPr>
          <p:nvPr/>
        </p:nvSpPr>
        <p:spPr bwMode="auto">
          <a:xfrm>
            <a:off x="1892300" y="5191125"/>
            <a:ext cx="3492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sz="900"/>
              <a:t> </a:t>
            </a:r>
            <a:endParaRPr lang="es-ES"/>
          </a:p>
        </p:txBody>
      </p:sp>
      <p:sp>
        <p:nvSpPr>
          <p:cNvPr id="76850" name="Rectangle 204"/>
          <p:cNvSpPr>
            <a:spLocks noChangeArrowheads="1"/>
          </p:cNvSpPr>
          <p:nvPr/>
        </p:nvSpPr>
        <p:spPr bwMode="auto">
          <a:xfrm>
            <a:off x="539750" y="5732463"/>
            <a:ext cx="7561263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&lt;table width="50%" border="2" align="center" cellspacing="0" </a:t>
            </a:r>
          </a:p>
          <a:p>
            <a:r>
              <a:rPr lang="en-US" sz="2000"/>
              <a:t>bordercolor="green" bgcolor="blue"&gt;</a:t>
            </a:r>
            <a:endParaRPr lang="es-ES"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90" name="Group 86"/>
          <p:cNvGraphicFramePr>
            <a:graphicFrameLocks noGrp="1"/>
          </p:cNvGraphicFramePr>
          <p:nvPr/>
        </p:nvGraphicFramePr>
        <p:xfrm>
          <a:off x="755650" y="1268413"/>
          <a:ext cx="7632700" cy="4392613"/>
        </p:xfrm>
        <a:graphic>
          <a:graphicData uri="http://schemas.openxmlformats.org/drawingml/2006/table">
            <a:tbl>
              <a:tblPr/>
              <a:tblGrid>
                <a:gridCol w="299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nombre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descripción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FOTOGRAFIA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2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FIESTA 3 DE JULIO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POR EL CENTENARIO DE LA FACULTAD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aqui va texto, imagenes, video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GATITO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GRAFICO EXTARIDO DEL TUTORIAL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s-ES" sz="9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</a:t>
                      </a: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                           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OTRO CUALQUIERA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PUEDE IR CUALQUIER COSA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 SIMPLEMENTE TEXTO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7848" name="Picture 14" descr="imagen ejempl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788" y="2997200"/>
            <a:ext cx="18954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/>
          <p:cNvSpPr>
            <a:spLocks noChangeArrowheads="1"/>
          </p:cNvSpPr>
          <p:nvPr/>
        </p:nvSpPr>
        <p:spPr bwMode="auto">
          <a:xfrm>
            <a:off x="395288" y="476250"/>
            <a:ext cx="8459787" cy="6143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/>
              <a:t>&lt;table border="2"&gt;</a:t>
            </a:r>
          </a:p>
          <a:p>
            <a:r>
              <a:rPr lang="es-ES"/>
              <a:t>  &lt;tr&gt;</a:t>
            </a:r>
          </a:p>
          <a:p>
            <a:r>
              <a:rPr lang="es-ES"/>
              <a:t>    &lt;td&gt;nombre&lt;/td&gt;</a:t>
            </a:r>
          </a:p>
          <a:p>
            <a:r>
              <a:rPr lang="es-ES"/>
              <a:t>    &lt;td&gt;descripocion&lt;/td&gt;</a:t>
            </a:r>
          </a:p>
          <a:p>
            <a:r>
              <a:rPr lang="es-ES"/>
              <a:t>   &lt;td&gt;FOTOGRAFIA&lt;/td&gt;</a:t>
            </a:r>
          </a:p>
          <a:p>
            <a:r>
              <a:rPr lang="es-ES"/>
              <a:t>  &lt;/tr&gt;</a:t>
            </a:r>
          </a:p>
          <a:p>
            <a:r>
              <a:rPr lang="es-ES"/>
              <a:t>  &lt;tr&gt;</a:t>
            </a:r>
          </a:p>
          <a:p>
            <a:r>
              <a:rPr lang="es-ES"/>
              <a:t>    &lt;td&gt;FIESTA 3 DE JULIO&lt;/td&gt;</a:t>
            </a:r>
          </a:p>
          <a:p>
            <a:r>
              <a:rPr lang="es-ES"/>
              <a:t>    &lt;td&gt;POR EL CENTENARIO DE LA FACULTAD&lt;/td&gt;</a:t>
            </a:r>
          </a:p>
          <a:p>
            <a:r>
              <a:rPr lang="es-ES"/>
              <a:t>    &lt;td&gt;aqui va texto, imagenes, video&lt;/td&gt;</a:t>
            </a:r>
          </a:p>
          <a:p>
            <a:r>
              <a:rPr lang="es-ES"/>
              <a:t>  &lt;/tr&gt;</a:t>
            </a:r>
          </a:p>
          <a:p>
            <a:r>
              <a:rPr lang="es-ES"/>
              <a:t>  &lt;tr&gt;</a:t>
            </a:r>
          </a:p>
          <a:p>
            <a:r>
              <a:rPr lang="es-ES"/>
              <a:t>    &lt;td&gt;GATITO&lt;/td&gt;</a:t>
            </a:r>
          </a:p>
          <a:p>
            <a:r>
              <a:rPr lang="es-ES"/>
              <a:t>    &lt;td&gt;GRAFICO EXTARIDO DEL TUTORIAL&lt;/td&gt;</a:t>
            </a:r>
          </a:p>
          <a:p>
            <a:r>
              <a:rPr lang="es-ES"/>
              <a:t>    &lt;td&gt;&lt;img src="imagenes/gatito.gif" alt="imagen ejemplo" border="4"&gt;&lt;/td&gt;</a:t>
            </a:r>
          </a:p>
          <a:p>
            <a:r>
              <a:rPr lang="es-ES"/>
              <a:t>  &lt;/tr&gt;</a:t>
            </a:r>
          </a:p>
          <a:p>
            <a:r>
              <a:rPr lang="es-ES"/>
              <a:t>   &lt;tr&gt;</a:t>
            </a:r>
          </a:p>
          <a:p>
            <a:r>
              <a:rPr lang="es-ES"/>
              <a:t>    &lt;td&gt;OTRO CUALQUIERA&lt;/td&gt;</a:t>
            </a:r>
          </a:p>
          <a:p>
            <a:r>
              <a:rPr lang="es-ES"/>
              <a:t>    &lt;td&gt;PUEDE IR CUALQUIER COSA&lt;/td&gt;</a:t>
            </a:r>
          </a:p>
          <a:p>
            <a:r>
              <a:rPr lang="es-ES"/>
              <a:t>    &lt;td&gt;O SIMPLEMENTE TEXTO&lt;/td&gt;</a:t>
            </a:r>
          </a:p>
          <a:p>
            <a:r>
              <a:rPr lang="es-ES"/>
              <a:t>  &lt;/tr&gt;</a:t>
            </a:r>
          </a:p>
          <a:p>
            <a:r>
              <a:rPr lang="es-ES"/>
              <a:t>&lt;/table&gt;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5"/>
          <p:cNvSpPr>
            <a:spLocks noChangeArrowheads="1"/>
          </p:cNvSpPr>
          <p:nvPr/>
        </p:nvSpPr>
        <p:spPr bwMode="auto">
          <a:xfrm>
            <a:off x="436563" y="404813"/>
            <a:ext cx="2911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sz="2000">
                <a:solidFill>
                  <a:schemeClr val="accent2"/>
                </a:solidFill>
              </a:rPr>
              <a:t>Atributos de una celda:</a:t>
            </a:r>
          </a:p>
        </p:txBody>
      </p:sp>
      <p:graphicFrame>
        <p:nvGraphicFramePr>
          <p:cNvPr id="43171" name="Group 163"/>
          <p:cNvGraphicFramePr>
            <a:graphicFrameLocks noGrp="1"/>
          </p:cNvGraphicFramePr>
          <p:nvPr/>
        </p:nvGraphicFramePr>
        <p:xfrm>
          <a:off x="539750" y="981075"/>
          <a:ext cx="8135938" cy="4805363"/>
        </p:xfrm>
        <a:graphic>
          <a:graphicData uri="http://schemas.openxmlformats.org/drawingml/2006/table">
            <a:tbl>
              <a:tblPr/>
              <a:tblGrid>
                <a:gridCol w="1356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7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Atributo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Significado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Posibles valores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width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ancho de la tabla</a:t>
                      </a:r>
                    </a:p>
                  </a:txBody>
                  <a:tcPr marL="91429" marR="914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número, acompañado de % cuando se desee que sea en porcentaje</a:t>
                      </a:r>
                    </a:p>
                  </a:txBody>
                  <a:tcPr marL="91429" marR="914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height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altura de la tabla</a:t>
                      </a:r>
                    </a:p>
                  </a:txBody>
                  <a:tcPr marL="91429" marR="914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número, acompañado de % cuando se desee que sea en porcentaje</a:t>
                      </a:r>
                    </a:p>
                  </a:txBody>
                  <a:tcPr marL="91429" marR="914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align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alineación horizontal del contenido de la celda</a:t>
                      </a:r>
                    </a:p>
                  </a:txBody>
                  <a:tcPr marL="91429" marR="914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left</a:t>
                      </a: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(izquierda)</a:t>
                      </a:r>
                      <a:b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right</a:t>
                      </a: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(derecha)</a:t>
                      </a:r>
                      <a:b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center</a:t>
                      </a: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(centro)</a:t>
                      </a:r>
                    </a:p>
                  </a:txBody>
                  <a:tcPr marL="91429" marR="914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valign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alineación vertical del contenido de la celda</a:t>
                      </a:r>
                    </a:p>
                  </a:txBody>
                  <a:tcPr marL="91429" marR="914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baseline</a:t>
                      </a: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(línea de base)</a:t>
                      </a:r>
                      <a:b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bottom</a:t>
                      </a: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(inferior)</a:t>
                      </a:r>
                      <a:b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middle</a:t>
                      </a: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(medio)</a:t>
                      </a:r>
                      <a:b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top</a:t>
                      </a: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(superior)</a:t>
                      </a:r>
                    </a:p>
                  </a:txBody>
                  <a:tcPr marL="91429" marR="914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bgcolor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color de fondo</a:t>
                      </a:r>
                    </a:p>
                  </a:txBody>
                  <a:tcPr marL="91429" marR="914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número hexadecimal</a:t>
                      </a:r>
                    </a:p>
                  </a:txBody>
                  <a:tcPr marL="91429" marR="914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background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imagen de fondo</a:t>
                      </a:r>
                    </a:p>
                  </a:txBody>
                  <a:tcPr marL="91429" marR="914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número hexadecimal</a:t>
                      </a:r>
                    </a:p>
                  </a:txBody>
                  <a:tcPr marL="91429" marR="914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bordercolor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color del borde</a:t>
                      </a:r>
                    </a:p>
                  </a:txBody>
                  <a:tcPr marL="91429" marR="914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número hexadecimal</a:t>
                      </a:r>
                    </a:p>
                  </a:txBody>
                  <a:tcPr marL="91429" marR="914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9913" name="Rectangle 159"/>
          <p:cNvSpPr>
            <a:spLocks noChangeArrowheads="1"/>
          </p:cNvSpPr>
          <p:nvPr/>
        </p:nvSpPr>
        <p:spPr bwMode="auto">
          <a:xfrm>
            <a:off x="1892300" y="5118100"/>
            <a:ext cx="3492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es-ES" sz="900"/>
              <a:t> </a:t>
            </a:r>
            <a:endParaRPr lang="es-E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"/>
          <p:cNvSpPr>
            <a:spLocks noChangeArrowheads="1"/>
          </p:cNvSpPr>
          <p:nvPr/>
        </p:nvSpPr>
        <p:spPr bwMode="auto">
          <a:xfrm>
            <a:off x="684213" y="836613"/>
            <a:ext cx="426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 &lt;tr align="center" bgcolor="yellow"&gt;</a:t>
            </a:r>
            <a:endParaRPr lang="es-ES" b="1"/>
          </a:p>
        </p:txBody>
      </p:sp>
      <p:sp>
        <p:nvSpPr>
          <p:cNvPr id="80899" name="Rectangle 5"/>
          <p:cNvSpPr>
            <a:spLocks noChangeArrowheads="1"/>
          </p:cNvSpPr>
          <p:nvPr/>
        </p:nvSpPr>
        <p:spPr bwMode="auto">
          <a:xfrm>
            <a:off x="827088" y="1700213"/>
            <a:ext cx="4025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&lt;td bgcolor="purple"&gt;GATITO&lt;/td&gt;</a:t>
            </a:r>
            <a:endParaRPr lang="es-ES" b="1"/>
          </a:p>
        </p:txBody>
      </p:sp>
      <p:sp>
        <p:nvSpPr>
          <p:cNvPr id="80900" name="Text Box 6"/>
          <p:cNvSpPr txBox="1">
            <a:spLocks noChangeArrowheads="1"/>
          </p:cNvSpPr>
          <p:nvPr/>
        </p:nvSpPr>
        <p:spPr bwMode="auto">
          <a:xfrm>
            <a:off x="5076825" y="765175"/>
            <a:ext cx="3409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/>
              <a:t>Para toda la fila la alineación es</a:t>
            </a:r>
          </a:p>
          <a:p>
            <a:r>
              <a:rPr lang="es-CO"/>
              <a:t>Centrado y el fondo amarillo</a:t>
            </a:r>
            <a:endParaRPr lang="es-ES"/>
          </a:p>
        </p:txBody>
      </p:sp>
      <p:sp>
        <p:nvSpPr>
          <p:cNvPr id="80901" name="Text Box 7"/>
          <p:cNvSpPr txBox="1">
            <a:spLocks noChangeArrowheads="1"/>
          </p:cNvSpPr>
          <p:nvPr/>
        </p:nvSpPr>
        <p:spPr bwMode="auto">
          <a:xfrm>
            <a:off x="4859338" y="1628775"/>
            <a:ext cx="4044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/>
              <a:t>Solo para la celda el fondo es púrpura</a:t>
            </a:r>
            <a:endParaRPr lang="es-ES"/>
          </a:p>
        </p:txBody>
      </p:sp>
      <p:sp>
        <p:nvSpPr>
          <p:cNvPr id="80902" name="Rectangle 8"/>
          <p:cNvSpPr>
            <a:spLocks noChangeArrowheads="1"/>
          </p:cNvSpPr>
          <p:nvPr/>
        </p:nvSpPr>
        <p:spPr bwMode="auto">
          <a:xfrm>
            <a:off x="2484438" y="3068638"/>
            <a:ext cx="575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&lt;th&gt;</a:t>
            </a:r>
            <a:r>
              <a:rPr lang="es-ES"/>
              <a:t> y </a:t>
            </a:r>
            <a:r>
              <a:rPr lang="es-ES" b="1"/>
              <a:t>&lt;/th&gt;</a:t>
            </a:r>
            <a:r>
              <a:rPr lang="es-ES"/>
              <a:t>	idéntico a td pero centrado y negrilla </a:t>
            </a:r>
          </a:p>
        </p:txBody>
      </p:sp>
      <p:sp>
        <p:nvSpPr>
          <p:cNvPr id="80903" name="Text Box 9"/>
          <p:cNvSpPr txBox="1">
            <a:spLocks noChangeArrowheads="1"/>
          </p:cNvSpPr>
          <p:nvPr/>
        </p:nvSpPr>
        <p:spPr bwMode="auto">
          <a:xfrm>
            <a:off x="879475" y="2343150"/>
            <a:ext cx="2189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 sz="2000">
                <a:solidFill>
                  <a:schemeClr val="accent2"/>
                </a:solidFill>
              </a:rPr>
              <a:t>Titulo de columna</a:t>
            </a:r>
            <a:endParaRPr lang="es-ES" sz="2000">
              <a:solidFill>
                <a:schemeClr val="accent2"/>
              </a:solidFill>
            </a:endParaRPr>
          </a:p>
        </p:txBody>
      </p:sp>
      <p:sp>
        <p:nvSpPr>
          <p:cNvPr id="80904" name="Rectangle 10"/>
          <p:cNvSpPr>
            <a:spLocks noChangeArrowheads="1"/>
          </p:cNvSpPr>
          <p:nvPr/>
        </p:nvSpPr>
        <p:spPr bwMode="auto">
          <a:xfrm>
            <a:off x="1692275" y="4292600"/>
            <a:ext cx="229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colspan</a:t>
            </a:r>
            <a:r>
              <a:rPr lang="es-ES"/>
              <a:t> y </a:t>
            </a:r>
            <a:r>
              <a:rPr lang="es-ES" b="1"/>
              <a:t>rowspan</a:t>
            </a:r>
            <a:r>
              <a:rPr lang="es-ES"/>
              <a:t> </a:t>
            </a:r>
          </a:p>
        </p:txBody>
      </p:sp>
      <p:sp>
        <p:nvSpPr>
          <p:cNvPr id="80905" name="Text Box 11"/>
          <p:cNvSpPr txBox="1">
            <a:spLocks noChangeArrowheads="1"/>
          </p:cNvSpPr>
          <p:nvPr/>
        </p:nvSpPr>
        <p:spPr bwMode="auto">
          <a:xfrm>
            <a:off x="900113" y="3763963"/>
            <a:ext cx="2825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 sz="2000">
                <a:solidFill>
                  <a:schemeClr val="accent2"/>
                </a:solidFill>
              </a:rPr>
              <a:t>Combinación de celdas</a:t>
            </a:r>
            <a:endParaRPr lang="es-ES" sz="2000">
              <a:solidFill>
                <a:schemeClr val="accent2"/>
              </a:solidFill>
            </a:endParaRPr>
          </a:p>
        </p:txBody>
      </p:sp>
      <p:sp>
        <p:nvSpPr>
          <p:cNvPr id="80906" name="Rectangle 12"/>
          <p:cNvSpPr>
            <a:spLocks noChangeArrowheads="1"/>
          </p:cNvSpPr>
          <p:nvPr/>
        </p:nvSpPr>
        <p:spPr bwMode="auto">
          <a:xfrm>
            <a:off x="539750" y="4868863"/>
            <a:ext cx="812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colspan</a:t>
            </a:r>
            <a:r>
              <a:rPr lang="es-ES"/>
              <a:t>  especifica el número de columnas por las que se extenderá la celda </a:t>
            </a:r>
          </a:p>
        </p:txBody>
      </p:sp>
      <p:sp>
        <p:nvSpPr>
          <p:cNvPr id="80907" name="Rectangle 13"/>
          <p:cNvSpPr>
            <a:spLocks noChangeArrowheads="1"/>
          </p:cNvSpPr>
          <p:nvPr/>
        </p:nvSpPr>
        <p:spPr bwMode="auto">
          <a:xfrm>
            <a:off x="611188" y="5373688"/>
            <a:ext cx="762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rowspan</a:t>
            </a:r>
            <a:r>
              <a:rPr lang="es-ES"/>
              <a:t>  especifica el número de filas por las que se extenderá la celda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167" name="Group 111"/>
          <p:cNvGraphicFramePr>
            <a:graphicFrameLocks noGrp="1"/>
          </p:cNvGraphicFramePr>
          <p:nvPr/>
        </p:nvGraphicFramePr>
        <p:xfrm>
          <a:off x="684213" y="1557338"/>
          <a:ext cx="7775575" cy="2879726"/>
        </p:xfrm>
        <a:graphic>
          <a:graphicData uri="http://schemas.openxmlformats.org/drawingml/2006/table">
            <a:tbl>
              <a:tblPr/>
              <a:tblGrid>
                <a:gridCol w="1944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5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combinación de 4 columnas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1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NOMBRE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DATOS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FECHA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NOTA 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NOTA 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3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JUAN CARLOS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10.75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12.97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16/AGOSTO/2007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LUISA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20.65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2.65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30/AGOSTO/2007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"/>
          <p:cNvSpPr>
            <a:spLocks noChangeArrowheads="1"/>
          </p:cNvSpPr>
          <p:nvPr/>
        </p:nvSpPr>
        <p:spPr bwMode="auto">
          <a:xfrm>
            <a:off x="468313" y="333375"/>
            <a:ext cx="7561262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 sz="1500"/>
          </a:p>
          <a:p>
            <a:r>
              <a:rPr lang="es-ES" sz="1500"/>
              <a:t>&lt;table width="575" border="2" cellspacing="2"&gt;</a:t>
            </a:r>
          </a:p>
          <a:p>
            <a:r>
              <a:rPr lang="es-ES" sz="1500"/>
              <a:t>  &lt;tr align="center" valign="middle"&gt; </a:t>
            </a:r>
          </a:p>
          <a:p>
            <a:r>
              <a:rPr lang="es-ES" sz="1500"/>
              <a:t>    </a:t>
            </a:r>
            <a:r>
              <a:rPr lang="es-ES" sz="1500" b="1">
                <a:solidFill>
                  <a:srgbClr val="FF0000"/>
                </a:solidFill>
              </a:rPr>
              <a:t>&lt;th colspan="4"&gt;combinacion de 4 columnas&lt;/th&gt;</a:t>
            </a:r>
          </a:p>
          <a:p>
            <a:r>
              <a:rPr lang="es-ES" sz="1500"/>
              <a:t>  &lt;/tr&gt;</a:t>
            </a:r>
          </a:p>
          <a:p>
            <a:r>
              <a:rPr lang="es-ES" sz="1500"/>
              <a:t>  &lt;tr align="center" valign="middle"&gt; </a:t>
            </a:r>
          </a:p>
          <a:p>
            <a:r>
              <a:rPr lang="es-ES" sz="1500"/>
              <a:t>    &lt;th rowspan="2"&gt;NOMBRE&lt;/th&gt;</a:t>
            </a:r>
          </a:p>
          <a:p>
            <a:r>
              <a:rPr lang="es-ES" sz="1500"/>
              <a:t>    &lt;th colspan="2"&gt;DATOS&lt;/th&gt;</a:t>
            </a:r>
          </a:p>
          <a:p>
            <a:r>
              <a:rPr lang="es-ES" sz="1500"/>
              <a:t>    &lt;th rowspan="2"&gt;FECHA&lt;/th&gt;</a:t>
            </a:r>
          </a:p>
          <a:p>
            <a:r>
              <a:rPr lang="es-ES" sz="1500"/>
              <a:t>  &lt;/tr&gt;</a:t>
            </a:r>
          </a:p>
          <a:p>
            <a:r>
              <a:rPr lang="es-ES" sz="1500"/>
              <a:t>  &lt;tr align="center" valign="middle"&gt; </a:t>
            </a:r>
          </a:p>
          <a:p>
            <a:r>
              <a:rPr lang="es-ES" sz="1500"/>
              <a:t>    &lt;th&gt;NOTA 1&lt;/th&gt;</a:t>
            </a:r>
          </a:p>
          <a:p>
            <a:r>
              <a:rPr lang="es-ES" sz="1500"/>
              <a:t>    &lt;th&gt;NOTA 2&lt;/th&gt;</a:t>
            </a:r>
          </a:p>
          <a:p>
            <a:r>
              <a:rPr lang="es-ES" sz="1500"/>
              <a:t>  &lt;/tr&gt;</a:t>
            </a:r>
          </a:p>
          <a:p>
            <a:r>
              <a:rPr lang="es-ES" sz="1500"/>
              <a:t>  &lt;tr align="center" valign="middle"&gt; </a:t>
            </a:r>
          </a:p>
          <a:p>
            <a:r>
              <a:rPr lang="es-ES" sz="1500"/>
              <a:t>    &lt;td&gt;JUAN CARLOS&lt;/td&gt;</a:t>
            </a:r>
          </a:p>
          <a:p>
            <a:r>
              <a:rPr lang="es-ES" sz="1500"/>
              <a:t>    &lt;td&gt;10.75&lt;/td&gt;</a:t>
            </a:r>
          </a:p>
          <a:p>
            <a:r>
              <a:rPr lang="es-ES" sz="1500"/>
              <a:t>    &lt;td&gt;12.97&lt;/td&gt;</a:t>
            </a:r>
          </a:p>
          <a:p>
            <a:r>
              <a:rPr lang="es-ES" sz="1500"/>
              <a:t>    &lt;td&gt;16/AGOSTO/2007&lt;/td&gt;</a:t>
            </a:r>
          </a:p>
          <a:p>
            <a:r>
              <a:rPr lang="es-ES" sz="1500"/>
              <a:t>  &lt;/tr&gt;</a:t>
            </a:r>
          </a:p>
          <a:p>
            <a:r>
              <a:rPr lang="es-ES" sz="1500"/>
              <a:t>  &lt;tr align="center" valign="middle"&gt; </a:t>
            </a:r>
          </a:p>
          <a:p>
            <a:r>
              <a:rPr lang="es-ES" sz="1500"/>
              <a:t>    &lt;td&gt;LUISA&lt;/td&gt;</a:t>
            </a:r>
          </a:p>
          <a:p>
            <a:r>
              <a:rPr lang="es-ES" sz="1500"/>
              <a:t>    &lt;td &gt;20.65&lt;/td&gt;</a:t>
            </a:r>
          </a:p>
          <a:p>
            <a:r>
              <a:rPr lang="es-ES" sz="1500"/>
              <a:t>    &lt;td &gt;2.65&lt;/td&gt;</a:t>
            </a:r>
          </a:p>
          <a:p>
            <a:r>
              <a:rPr lang="es-ES" sz="1500"/>
              <a:t>    &lt;td&gt;30/AGOSTO/2007&lt;/td&gt;</a:t>
            </a:r>
          </a:p>
          <a:p>
            <a:r>
              <a:rPr lang="es-ES" sz="1500"/>
              <a:t>  &lt;/tr&gt;</a:t>
            </a:r>
          </a:p>
          <a:p>
            <a:r>
              <a:rPr lang="es-ES" sz="1500"/>
              <a:t> &lt;/table&gt;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024687" cy="842963"/>
          </a:xfrm>
        </p:spPr>
        <p:txBody>
          <a:bodyPr/>
          <a:lstStyle/>
          <a:p>
            <a:pPr eaLnBrk="1" hangingPunct="1"/>
            <a:r>
              <a:rPr lang="es-CO" u="sng">
                <a:solidFill>
                  <a:schemeClr val="accent2"/>
                </a:solidFill>
              </a:rPr>
              <a:t>MARCOS (FRAME)</a:t>
            </a:r>
            <a:endParaRPr lang="es-ES" u="sng">
              <a:solidFill>
                <a:schemeClr val="accent2"/>
              </a:solidFill>
            </a:endParaRPr>
          </a:p>
        </p:txBody>
      </p:sp>
      <p:sp>
        <p:nvSpPr>
          <p:cNvPr id="83971" name="Rectangle 5"/>
          <p:cNvSpPr>
            <a:spLocks noChangeArrowheads="1"/>
          </p:cNvSpPr>
          <p:nvPr/>
        </p:nvSpPr>
        <p:spPr bwMode="auto">
          <a:xfrm>
            <a:off x="719138" y="1427163"/>
            <a:ext cx="77057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s-ES" b="1"/>
              <a:t>&lt;frameset&gt;</a:t>
            </a:r>
            <a:r>
              <a:rPr lang="es-ES"/>
              <a:t> y </a:t>
            </a:r>
            <a:r>
              <a:rPr lang="es-ES" b="1"/>
              <a:t>&lt;/frameset&gt;</a:t>
            </a:r>
            <a:r>
              <a:rPr lang="es-ES"/>
              <a:t>	Define el conjunto de marcos </a:t>
            </a:r>
          </a:p>
          <a:p>
            <a:r>
              <a:rPr lang="es-ES"/>
              <a:t>				no requiere las etiquetas </a:t>
            </a:r>
            <a:r>
              <a:rPr lang="es-ES" b="1"/>
              <a:t>&lt;body&gt;</a:t>
            </a:r>
            <a:r>
              <a:rPr lang="es-ES"/>
              <a:t> y</a:t>
            </a:r>
          </a:p>
          <a:p>
            <a:r>
              <a:rPr lang="es-ES"/>
              <a:t>				 </a:t>
            </a:r>
            <a:r>
              <a:rPr lang="es-ES" b="1"/>
              <a:t>&lt;/body&gt;</a:t>
            </a:r>
            <a:endParaRPr lang="es-ES"/>
          </a:p>
        </p:txBody>
      </p:sp>
      <p:sp>
        <p:nvSpPr>
          <p:cNvPr id="83972" name="Rectangle 6"/>
          <p:cNvSpPr>
            <a:spLocks noChangeArrowheads="1"/>
          </p:cNvSpPr>
          <p:nvPr/>
        </p:nvSpPr>
        <p:spPr bwMode="auto">
          <a:xfrm>
            <a:off x="0" y="192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AR"/>
          </a:p>
        </p:txBody>
      </p:sp>
      <p:graphicFrame>
        <p:nvGraphicFramePr>
          <p:cNvPr id="48276" name="Group 148"/>
          <p:cNvGraphicFramePr>
            <a:graphicFrameLocks noGrp="1"/>
          </p:cNvGraphicFramePr>
          <p:nvPr/>
        </p:nvGraphicFramePr>
        <p:xfrm>
          <a:off x="468313" y="2420938"/>
          <a:ext cx="8064500" cy="4222826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9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Atributo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Significado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Posibles valores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cols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tamaño de cada una de las columnas en que se divide el documento</a:t>
                      </a: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número (acompañado de % cuando se desee que sea en porcentaje) por cada columna, separados por comas.</a:t>
                      </a: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rows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tamaño de cada una de las columnas en que se divide el documento</a:t>
                      </a: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número (acompañado de % cuando se desee que sea en porcentaje) por cada fila, separados por comas.</a:t>
                      </a: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frameborder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aparece o no el borde de los marcos</a:t>
                      </a: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yes</a:t>
                      </a:r>
                      <a:b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no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0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framespacing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separación entre los marcos</a:t>
                      </a: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número </a:t>
                      </a: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border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grosor del borde</a:t>
                      </a: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número, acompañado de % cuando se desee que sea en porcentaje</a:t>
                      </a: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bordercolor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color del borde</a:t>
                      </a: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número hexadecimal</a:t>
                      </a: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4007" name="Rectangle 141"/>
          <p:cNvSpPr>
            <a:spLocks noChangeArrowheads="1"/>
          </p:cNvSpPr>
          <p:nvPr/>
        </p:nvSpPr>
        <p:spPr bwMode="auto">
          <a:xfrm>
            <a:off x="0" y="4705350"/>
            <a:ext cx="3492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sz="900"/>
              <a:t> </a:t>
            </a:r>
            <a:endParaRPr lang="es-E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5"/>
          <p:cNvSpPr>
            <a:spLocks noChangeArrowheads="1"/>
          </p:cNvSpPr>
          <p:nvPr/>
        </p:nvSpPr>
        <p:spPr bwMode="auto">
          <a:xfrm>
            <a:off x="715963" y="873125"/>
            <a:ext cx="6737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sz="2000"/>
              <a:t>&lt;frame&gt;	indica el documento a cargar en el marco </a:t>
            </a:r>
          </a:p>
        </p:txBody>
      </p:sp>
      <p:sp>
        <p:nvSpPr>
          <p:cNvPr id="84995" name="Rectangle 6"/>
          <p:cNvSpPr>
            <a:spLocks noChangeArrowheads="1"/>
          </p:cNvSpPr>
          <p:nvPr/>
        </p:nvSpPr>
        <p:spPr bwMode="auto">
          <a:xfrm>
            <a:off x="3313113" y="1449388"/>
            <a:ext cx="2590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/>
              <a:t>atributos de un marco:</a:t>
            </a:r>
          </a:p>
        </p:txBody>
      </p:sp>
      <p:graphicFrame>
        <p:nvGraphicFramePr>
          <p:cNvPr id="50339" name="Group 163"/>
          <p:cNvGraphicFramePr>
            <a:graphicFrameLocks noGrp="1"/>
          </p:cNvGraphicFramePr>
          <p:nvPr/>
        </p:nvGraphicFramePr>
        <p:xfrm>
          <a:off x="395288" y="1908175"/>
          <a:ext cx="8497887" cy="4145120"/>
        </p:xfrm>
        <a:graphic>
          <a:graphicData uri="http://schemas.openxmlformats.org/drawingml/2006/table">
            <a:tbl>
              <a:tblPr/>
              <a:tblGrid>
                <a:gridCol w="1360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Atributo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Significado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Posibles valores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frameborder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aparece o no el borde del marco</a:t>
                      </a:r>
                    </a:p>
                  </a:txBody>
                  <a:tcPr marT="45710" marB="45710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yes</a:t>
                      </a: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 </a:t>
                      </a: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1</a:t>
                      </a:r>
                      <a:b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no </a:t>
                      </a: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 0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name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nombre del marco</a:t>
                      </a:r>
                    </a:p>
                  </a:txBody>
                  <a:tcPr marT="45710" marB="45710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cualquier valor</a:t>
                      </a:r>
                    </a:p>
                  </a:txBody>
                  <a:tcPr marT="45710" marB="45710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noresize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 aparece, el usuario no podrá redimensionar el tamaño de este marco</a:t>
                      </a:r>
                    </a:p>
                  </a:txBody>
                  <a:tcPr marT="45710" marB="45710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puede tomar valores</a:t>
                      </a:r>
                    </a:p>
                  </a:txBody>
                  <a:tcPr marT="45710" marB="45710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marginwidth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anchura del margen con respecto a los bordes del marco</a:t>
                      </a:r>
                    </a:p>
                  </a:txBody>
                  <a:tcPr marT="45710" marB="45710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número, acompañado de % cuando se desee que sea en porcentaje</a:t>
                      </a:r>
                    </a:p>
                  </a:txBody>
                  <a:tcPr marT="45710" marB="45710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marginheight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altura del margen con respecto a los bordes del marco</a:t>
                      </a:r>
                    </a:p>
                  </a:txBody>
                  <a:tcPr marT="45710" marB="45710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número, acompañado de % cuando se desee que sea en porcentaje</a:t>
                      </a:r>
                    </a:p>
                  </a:txBody>
                  <a:tcPr marT="45710" marB="45710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48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scrolling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 mostrará o no la barra de desplazamiento cuando la página del marco no se pueda visualizar completamente en él</a:t>
                      </a:r>
                    </a:p>
                  </a:txBody>
                  <a:tcPr marT="45710" marB="45710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yes</a:t>
                      </a:r>
                      <a:b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no</a:t>
                      </a:r>
                      <a:b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auto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src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documento que se cargará en el marco</a:t>
                      </a:r>
                    </a:p>
                  </a:txBody>
                  <a:tcPr marT="45710" marB="45710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ruta y nombre del documento</a:t>
                      </a:r>
                    </a:p>
                  </a:txBody>
                  <a:tcPr marT="45710" marB="45710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5034" name="Rectangle 160"/>
          <p:cNvSpPr>
            <a:spLocks noChangeArrowheads="1"/>
          </p:cNvSpPr>
          <p:nvPr/>
        </p:nvSpPr>
        <p:spPr bwMode="auto">
          <a:xfrm>
            <a:off x="1782763" y="4949825"/>
            <a:ext cx="3492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sz="900"/>
              <a:t> </a:t>
            </a:r>
            <a:endParaRPr lang="es-E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4"/>
          <p:cNvSpPr>
            <a:spLocks noChangeArrowheads="1"/>
          </p:cNvSpPr>
          <p:nvPr/>
        </p:nvSpPr>
        <p:spPr bwMode="auto">
          <a:xfrm>
            <a:off x="395288" y="4724400"/>
            <a:ext cx="842486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400"/>
              <a:t>&lt;frameset rows="90,*" framespacing="3" frameborder="yes" border="3" bordercolor="blue"&gt;</a:t>
            </a:r>
          </a:p>
          <a:p>
            <a:r>
              <a:rPr lang="es-ES" sz="1400"/>
              <a:t>  &lt;frame src="titulo.html" name="marcosuperior" frameborder="yes" scrolling="yes" noresize&gt;</a:t>
            </a:r>
          </a:p>
          <a:p>
            <a:r>
              <a:rPr lang="es-ES" sz="1400"/>
              <a:t>  &lt;frameset cols="150,*" framespacing="3" frameborder="yes" border="3" bordercolor="red"&gt;</a:t>
            </a:r>
          </a:p>
          <a:p>
            <a:r>
              <a:rPr lang="es-ES" sz="1400"/>
              <a:t>    &lt;frame src="menu.html" name="marcoizquierdo" scrolling="yes" noresize&gt;</a:t>
            </a:r>
          </a:p>
          <a:p>
            <a:r>
              <a:rPr lang="es-ES" sz="1400"/>
              <a:t>    &lt;frame src="inicio.html" name="marcoderecho"&gt;</a:t>
            </a:r>
          </a:p>
          <a:p>
            <a:r>
              <a:rPr lang="es-ES" sz="1400"/>
              <a:t>  &lt;/frameset&gt;</a:t>
            </a:r>
          </a:p>
          <a:p>
            <a:r>
              <a:rPr lang="es-ES" sz="1400"/>
              <a:t>&lt;/frameset&gt;</a:t>
            </a:r>
          </a:p>
        </p:txBody>
      </p:sp>
      <p:pic>
        <p:nvPicPr>
          <p:cNvPr id="8601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765175"/>
            <a:ext cx="6049962" cy="3925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4BD6D6D-411B-4247-8573-0F2D642FF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675322"/>
            <a:ext cx="8103637" cy="572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113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5"/>
          <p:cNvSpPr txBox="1">
            <a:spLocks noChangeArrowheads="1"/>
          </p:cNvSpPr>
          <p:nvPr/>
        </p:nvSpPr>
        <p:spPr bwMode="auto">
          <a:xfrm>
            <a:off x="468313" y="687388"/>
            <a:ext cx="421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 sz="2000">
                <a:solidFill>
                  <a:schemeClr val="accent2"/>
                </a:solidFill>
              </a:rPr>
              <a:t>Destino de los enlaces de un marco</a:t>
            </a:r>
            <a:endParaRPr lang="es-ES" sz="2000">
              <a:solidFill>
                <a:schemeClr val="accent2"/>
              </a:solidFill>
            </a:endParaRPr>
          </a:p>
        </p:txBody>
      </p:sp>
      <p:sp>
        <p:nvSpPr>
          <p:cNvPr id="87043" name="Rectangle 6"/>
          <p:cNvSpPr>
            <a:spLocks noChangeArrowheads="1"/>
          </p:cNvSpPr>
          <p:nvPr/>
        </p:nvSpPr>
        <p:spPr bwMode="auto">
          <a:xfrm>
            <a:off x="1116013" y="3213100"/>
            <a:ext cx="6629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/>
              <a:t>&lt;a href="inicio1.html" target="</a:t>
            </a:r>
            <a:r>
              <a:rPr lang="es-ES">
                <a:solidFill>
                  <a:schemeClr val="accent2"/>
                </a:solidFill>
              </a:rPr>
              <a:t>marcoderecho</a:t>
            </a:r>
            <a:r>
              <a:rPr lang="es-ES"/>
              <a:t>"&gt;matematicas&lt;/a&gt;</a:t>
            </a:r>
          </a:p>
        </p:txBody>
      </p:sp>
      <p:sp>
        <p:nvSpPr>
          <p:cNvPr id="87044" name="Text Box 7"/>
          <p:cNvSpPr txBox="1">
            <a:spLocks noChangeArrowheads="1"/>
          </p:cNvSpPr>
          <p:nvPr/>
        </p:nvSpPr>
        <p:spPr bwMode="auto">
          <a:xfrm>
            <a:off x="1743075" y="1289050"/>
            <a:ext cx="6394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/>
              <a:t>Los nombres de los marcos pueden constituirse en el destino</a:t>
            </a:r>
          </a:p>
          <a:p>
            <a:r>
              <a:rPr lang="es-CO"/>
              <a:t>De un documento</a:t>
            </a:r>
            <a:endParaRPr lang="es-ES"/>
          </a:p>
        </p:txBody>
      </p:sp>
      <p:sp>
        <p:nvSpPr>
          <p:cNvPr id="87045" name="Text Box 8"/>
          <p:cNvSpPr txBox="1">
            <a:spLocks noChangeArrowheads="1"/>
          </p:cNvSpPr>
          <p:nvPr/>
        </p:nvSpPr>
        <p:spPr bwMode="auto">
          <a:xfrm>
            <a:off x="468313" y="2349500"/>
            <a:ext cx="7397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/>
              <a:t>En la página del marco izquierdo (menu.html) crear el siguiente enlace:</a:t>
            </a:r>
            <a:endParaRPr lang="es-E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024687" cy="1143000"/>
          </a:xfrm>
        </p:spPr>
        <p:txBody>
          <a:bodyPr/>
          <a:lstStyle/>
          <a:p>
            <a:pPr eaLnBrk="1" hangingPunct="1"/>
            <a:r>
              <a:rPr lang="es-CO" u="sng">
                <a:solidFill>
                  <a:schemeClr val="accent2"/>
                </a:solidFill>
              </a:rPr>
              <a:t>FORMULARIOS</a:t>
            </a:r>
            <a:endParaRPr lang="es-ES" u="sng">
              <a:solidFill>
                <a:schemeClr val="accent2"/>
              </a:solidFill>
            </a:endParaRPr>
          </a:p>
        </p:txBody>
      </p:sp>
      <p:sp>
        <p:nvSpPr>
          <p:cNvPr id="88067" name="Rectangle 5"/>
          <p:cNvSpPr>
            <a:spLocks noChangeArrowheads="1"/>
          </p:cNvSpPr>
          <p:nvPr/>
        </p:nvSpPr>
        <p:spPr bwMode="auto">
          <a:xfrm>
            <a:off x="971550" y="1700213"/>
            <a:ext cx="5302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/>
              <a:t>Permite recoger datos introducidos por el usuario. </a:t>
            </a:r>
          </a:p>
        </p:txBody>
      </p:sp>
      <p:sp>
        <p:nvSpPr>
          <p:cNvPr id="88068" name="Rectangle 6"/>
          <p:cNvSpPr>
            <a:spLocks noChangeArrowheads="1"/>
          </p:cNvSpPr>
          <p:nvPr/>
        </p:nvSpPr>
        <p:spPr bwMode="auto">
          <a:xfrm>
            <a:off x="1042988" y="2276475"/>
            <a:ext cx="69834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s-ES"/>
              <a:t>Un formulario está formado, entre otras cosas, por etiquetas, campos de texto, menús desplegables, y botones </a:t>
            </a:r>
          </a:p>
        </p:txBody>
      </p:sp>
      <p:sp>
        <p:nvSpPr>
          <p:cNvPr id="88069" name="Rectangle 7"/>
          <p:cNvSpPr>
            <a:spLocks noChangeArrowheads="1"/>
          </p:cNvSpPr>
          <p:nvPr/>
        </p:nvSpPr>
        <p:spPr bwMode="auto">
          <a:xfrm>
            <a:off x="1116013" y="3284538"/>
            <a:ext cx="667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&lt;form&gt;</a:t>
            </a:r>
            <a:r>
              <a:rPr lang="es-ES"/>
              <a:t> y </a:t>
            </a:r>
            <a:r>
              <a:rPr lang="es-ES" b="1"/>
              <a:t>&lt;/form&gt;</a:t>
            </a:r>
            <a:r>
              <a:rPr lang="es-ES"/>
              <a:t>	indican el inicio y fin de un formulario</a:t>
            </a:r>
          </a:p>
        </p:txBody>
      </p:sp>
      <p:sp>
        <p:nvSpPr>
          <p:cNvPr id="88070" name="Rectangle 8"/>
          <p:cNvSpPr>
            <a:spLocks noChangeArrowheads="1"/>
          </p:cNvSpPr>
          <p:nvPr/>
        </p:nvSpPr>
        <p:spPr bwMode="auto">
          <a:xfrm>
            <a:off x="1116013" y="3789363"/>
            <a:ext cx="76327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s-ES"/>
              <a:t>El atributo </a:t>
            </a:r>
            <a:r>
              <a:rPr lang="es-ES" b="1"/>
              <a:t>action</a:t>
            </a:r>
            <a:r>
              <a:rPr lang="es-ES"/>
              <a:t> indica una dirección de correo electrónico o la dirección del programa que se encargará de procesar el contenido del formulario.</a:t>
            </a:r>
          </a:p>
        </p:txBody>
      </p:sp>
      <p:sp>
        <p:nvSpPr>
          <p:cNvPr id="88071" name="Rectangle 9"/>
          <p:cNvSpPr>
            <a:spLocks noChangeArrowheads="1"/>
          </p:cNvSpPr>
          <p:nvPr/>
        </p:nvSpPr>
        <p:spPr bwMode="auto">
          <a:xfrm>
            <a:off x="1331913" y="4933950"/>
            <a:ext cx="698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s-ES"/>
              <a:t>El atributo </a:t>
            </a:r>
            <a:r>
              <a:rPr lang="es-ES" b="1"/>
              <a:t>method</a:t>
            </a:r>
            <a:r>
              <a:rPr lang="es-ES"/>
              <a:t> indica el metodo mediante el que se transfieren las variables del formulario. Su valor puede ser </a:t>
            </a:r>
            <a:r>
              <a:rPr lang="es-ES" b="1"/>
              <a:t>get</a:t>
            </a:r>
            <a:r>
              <a:rPr lang="es-ES"/>
              <a:t> o </a:t>
            </a:r>
            <a:r>
              <a:rPr lang="es-ES" b="1"/>
              <a:t>post</a:t>
            </a:r>
            <a:r>
              <a:rPr lang="es-ES"/>
              <a:t>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4"/>
          <p:cNvSpPr>
            <a:spLocks noGrp="1" noChangeArrowheads="1"/>
          </p:cNvSpPr>
          <p:nvPr>
            <p:ph type="title"/>
          </p:nvPr>
        </p:nvSpPr>
        <p:spPr>
          <a:xfrm>
            <a:off x="479425" y="490538"/>
            <a:ext cx="8229600" cy="850900"/>
          </a:xfrm>
        </p:spPr>
        <p:txBody>
          <a:bodyPr/>
          <a:lstStyle/>
          <a:p>
            <a:pPr eaLnBrk="1" hangingPunct="1"/>
            <a:r>
              <a:rPr lang="es-CO" sz="3600" u="sng">
                <a:solidFill>
                  <a:schemeClr val="accent2"/>
                </a:solidFill>
              </a:rPr>
              <a:t>ELEMENTOS DE UN FORMULARIO</a:t>
            </a:r>
            <a:endParaRPr lang="es-ES" sz="3600" u="sng">
              <a:solidFill>
                <a:schemeClr val="accent2"/>
              </a:solidFill>
            </a:endParaRPr>
          </a:p>
        </p:txBody>
      </p:sp>
      <p:sp>
        <p:nvSpPr>
          <p:cNvPr id="89091" name="Rectangle 5"/>
          <p:cNvSpPr>
            <a:spLocks noChangeArrowheads="1"/>
          </p:cNvSpPr>
          <p:nvPr/>
        </p:nvSpPr>
        <p:spPr bwMode="auto">
          <a:xfrm>
            <a:off x="755650" y="1341438"/>
            <a:ext cx="537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&lt;textarea&gt;</a:t>
            </a:r>
            <a:r>
              <a:rPr lang="es-ES"/>
              <a:t> y </a:t>
            </a:r>
            <a:r>
              <a:rPr lang="es-ES" b="1"/>
              <a:t>&lt;/textarea&gt;		área de texto</a:t>
            </a:r>
            <a:r>
              <a:rPr lang="es-ES"/>
              <a:t>  </a:t>
            </a:r>
          </a:p>
        </p:txBody>
      </p:sp>
      <p:sp>
        <p:nvSpPr>
          <p:cNvPr id="89092" name="Rectangle 6"/>
          <p:cNvSpPr>
            <a:spLocks noChangeArrowheads="1"/>
          </p:cNvSpPr>
          <p:nvPr/>
        </p:nvSpPr>
        <p:spPr bwMode="auto">
          <a:xfrm>
            <a:off x="1763713" y="1844675"/>
            <a:ext cx="47736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/>
              <a:t>&lt;textarea name=“area1" cols="30" rows="3"&gt;</a:t>
            </a:r>
          </a:p>
          <a:p>
            <a:r>
              <a:rPr lang="es-ES"/>
              <a:t>Aquí se escribe el texto&lt;/textarea&gt; </a:t>
            </a:r>
          </a:p>
        </p:txBody>
      </p:sp>
      <p:sp>
        <p:nvSpPr>
          <p:cNvPr id="89093" name="Rectangle 7"/>
          <p:cNvSpPr>
            <a:spLocks noChangeArrowheads="1"/>
          </p:cNvSpPr>
          <p:nvPr/>
        </p:nvSpPr>
        <p:spPr bwMode="auto">
          <a:xfrm>
            <a:off x="900113" y="2781300"/>
            <a:ext cx="410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&lt;input&gt;</a:t>
            </a:r>
            <a:r>
              <a:rPr lang="es-ES"/>
              <a:t> 		elemento de entrada</a:t>
            </a:r>
          </a:p>
        </p:txBody>
      </p:sp>
      <p:sp>
        <p:nvSpPr>
          <p:cNvPr id="89094" name="Rectangle 8"/>
          <p:cNvSpPr>
            <a:spLocks noChangeArrowheads="1"/>
          </p:cNvSpPr>
          <p:nvPr/>
        </p:nvSpPr>
        <p:spPr bwMode="auto">
          <a:xfrm>
            <a:off x="2771775" y="3213100"/>
            <a:ext cx="5937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/>
              <a:t>atributo </a:t>
            </a:r>
            <a:r>
              <a:rPr lang="es-ES" b="1"/>
              <a:t>name</a:t>
            </a:r>
            <a:r>
              <a:rPr lang="es-ES"/>
              <a:t> indica el nombre del elemento de entrada </a:t>
            </a:r>
          </a:p>
        </p:txBody>
      </p:sp>
      <p:sp>
        <p:nvSpPr>
          <p:cNvPr id="89095" name="Rectangle 9"/>
          <p:cNvSpPr>
            <a:spLocks noChangeArrowheads="1"/>
          </p:cNvSpPr>
          <p:nvPr/>
        </p:nvSpPr>
        <p:spPr bwMode="auto">
          <a:xfrm>
            <a:off x="2771775" y="3644900"/>
            <a:ext cx="541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/>
              <a:t>atributo </a:t>
            </a:r>
            <a:r>
              <a:rPr lang="es-ES" b="1"/>
              <a:t>type</a:t>
            </a:r>
            <a:r>
              <a:rPr lang="es-ES"/>
              <a:t> indica el tipo de elemento de entrada. </a:t>
            </a:r>
          </a:p>
        </p:txBody>
      </p:sp>
      <p:sp>
        <p:nvSpPr>
          <p:cNvPr id="89096" name="Rectangle 10"/>
          <p:cNvSpPr>
            <a:spLocks noChangeArrowheads="1"/>
          </p:cNvSpPr>
          <p:nvPr/>
        </p:nvSpPr>
        <p:spPr bwMode="auto">
          <a:xfrm>
            <a:off x="2843213" y="4076700"/>
            <a:ext cx="4959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/>
              <a:t>El atributo </a:t>
            </a:r>
            <a:r>
              <a:rPr lang="es-ES" b="1"/>
              <a:t>size</a:t>
            </a:r>
            <a:r>
              <a:rPr lang="es-ES"/>
              <a:t> indica el número de caracteres </a:t>
            </a:r>
          </a:p>
        </p:txBody>
      </p:sp>
      <p:sp>
        <p:nvSpPr>
          <p:cNvPr id="89097" name="Rectangle 11"/>
          <p:cNvSpPr>
            <a:spLocks noChangeArrowheads="1"/>
          </p:cNvSpPr>
          <p:nvPr/>
        </p:nvSpPr>
        <p:spPr bwMode="auto">
          <a:xfrm>
            <a:off x="2916238" y="4581525"/>
            <a:ext cx="5670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/>
              <a:t>El atributo </a:t>
            </a:r>
            <a:r>
              <a:rPr lang="es-ES" b="1"/>
              <a:t>maxlenght</a:t>
            </a:r>
            <a:r>
              <a:rPr lang="es-ES"/>
              <a:t> indica el número de caracteres </a:t>
            </a:r>
          </a:p>
        </p:txBody>
      </p:sp>
      <p:sp>
        <p:nvSpPr>
          <p:cNvPr id="89098" name="Rectangle 12"/>
          <p:cNvSpPr>
            <a:spLocks noChangeArrowheads="1"/>
          </p:cNvSpPr>
          <p:nvPr/>
        </p:nvSpPr>
        <p:spPr bwMode="auto">
          <a:xfrm>
            <a:off x="2916238" y="5084763"/>
            <a:ext cx="601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/>
              <a:t>El atributo </a:t>
            </a:r>
            <a:r>
              <a:rPr lang="es-ES" b="1"/>
              <a:t>value</a:t>
            </a:r>
            <a:r>
              <a:rPr lang="es-ES"/>
              <a:t> indica el valor inicial del campo de texto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4"/>
          <p:cNvSpPr txBox="1">
            <a:spLocks noChangeArrowheads="1"/>
          </p:cNvSpPr>
          <p:nvPr/>
        </p:nvSpPr>
        <p:spPr bwMode="auto">
          <a:xfrm>
            <a:off x="539750" y="527050"/>
            <a:ext cx="27193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 sz="2000" b="1" u="sng">
                <a:solidFill>
                  <a:schemeClr val="accent2"/>
                </a:solidFill>
              </a:rPr>
              <a:t>Elementos para </a:t>
            </a:r>
            <a:r>
              <a:rPr lang="es-CO" sz="2000" u="sng">
                <a:solidFill>
                  <a:schemeClr val="accent2"/>
                </a:solidFill>
              </a:rPr>
              <a:t>type:</a:t>
            </a:r>
            <a:endParaRPr lang="es-ES" sz="2000" u="sng">
              <a:solidFill>
                <a:schemeClr val="accent2"/>
              </a:solidFill>
            </a:endParaRPr>
          </a:p>
        </p:txBody>
      </p:sp>
      <p:sp>
        <p:nvSpPr>
          <p:cNvPr id="90115" name="Rectangle 5"/>
          <p:cNvSpPr>
            <a:spLocks noChangeArrowheads="1"/>
          </p:cNvSpPr>
          <p:nvPr/>
        </p:nvSpPr>
        <p:spPr bwMode="auto">
          <a:xfrm>
            <a:off x="1692275" y="1125538"/>
            <a:ext cx="7200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s-ES" b="1"/>
              <a:t>&lt;input</a:t>
            </a:r>
            <a:r>
              <a:rPr lang="es-ES"/>
              <a:t> </a:t>
            </a:r>
            <a:r>
              <a:rPr lang="es-ES" b="1"/>
              <a:t>name=</a:t>
            </a:r>
            <a:r>
              <a:rPr lang="es-ES" b="1" i="1"/>
              <a:t>"campo"</a:t>
            </a:r>
            <a:r>
              <a:rPr lang="es-ES"/>
              <a:t> </a:t>
            </a:r>
            <a:r>
              <a:rPr lang="es-ES" b="1"/>
              <a:t>type="text"</a:t>
            </a:r>
            <a:r>
              <a:rPr lang="es-ES"/>
              <a:t> </a:t>
            </a:r>
            <a:r>
              <a:rPr lang="es-ES" b="1"/>
              <a:t>value=</a:t>
            </a:r>
            <a:r>
              <a:rPr lang="es-ES" b="1" i="1"/>
              <a:t>"Campo de texto"</a:t>
            </a:r>
            <a:r>
              <a:rPr lang="es-ES"/>
              <a:t> </a:t>
            </a:r>
            <a:r>
              <a:rPr lang="es-ES" b="1"/>
              <a:t>size=</a:t>
            </a:r>
            <a:r>
              <a:rPr lang="es-ES" b="1" i="1"/>
              <a:t>"20"</a:t>
            </a:r>
            <a:r>
              <a:rPr lang="es-ES"/>
              <a:t> </a:t>
            </a:r>
            <a:r>
              <a:rPr lang="es-ES" b="1"/>
              <a:t>maxlength=</a:t>
            </a:r>
            <a:r>
              <a:rPr lang="es-ES" b="1" i="1"/>
              <a:t>"15"</a:t>
            </a:r>
            <a:r>
              <a:rPr lang="es-ES" b="1"/>
              <a:t>&gt;</a:t>
            </a:r>
            <a:r>
              <a:rPr lang="es-ES"/>
              <a:t> </a:t>
            </a:r>
          </a:p>
        </p:txBody>
      </p:sp>
      <p:sp>
        <p:nvSpPr>
          <p:cNvPr id="90116" name="Rectangle 6"/>
          <p:cNvSpPr>
            <a:spLocks noChangeArrowheads="1"/>
          </p:cNvSpPr>
          <p:nvPr/>
        </p:nvSpPr>
        <p:spPr bwMode="auto">
          <a:xfrm>
            <a:off x="2700338" y="2341563"/>
            <a:ext cx="6048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s-ES" b="1"/>
              <a:t>&lt;input</a:t>
            </a:r>
            <a:r>
              <a:rPr lang="es-ES"/>
              <a:t> </a:t>
            </a:r>
            <a:r>
              <a:rPr lang="es-ES" b="1"/>
              <a:t>name=</a:t>
            </a:r>
            <a:r>
              <a:rPr lang="es-ES" b="1" i="1"/>
              <a:t>"contra"</a:t>
            </a:r>
            <a:r>
              <a:rPr lang="es-ES"/>
              <a:t> </a:t>
            </a:r>
            <a:r>
              <a:rPr lang="es-ES" b="1"/>
              <a:t>type="password"</a:t>
            </a:r>
            <a:r>
              <a:rPr lang="es-ES"/>
              <a:t> </a:t>
            </a:r>
            <a:r>
              <a:rPr lang="es-ES" b="1"/>
              <a:t>value=</a:t>
            </a:r>
            <a:r>
              <a:rPr lang="es-ES" b="1" i="1"/>
              <a:t>"contraseña"</a:t>
            </a:r>
            <a:r>
              <a:rPr lang="es-ES"/>
              <a:t> </a:t>
            </a:r>
            <a:r>
              <a:rPr lang="es-ES" b="1"/>
              <a:t>size=</a:t>
            </a:r>
            <a:r>
              <a:rPr lang="es-ES" b="1" i="1"/>
              <a:t>"20"</a:t>
            </a:r>
            <a:r>
              <a:rPr lang="es-ES"/>
              <a:t> </a:t>
            </a:r>
            <a:r>
              <a:rPr lang="es-ES" b="1"/>
              <a:t>maxlength=</a:t>
            </a:r>
            <a:r>
              <a:rPr lang="es-ES" b="1" i="1"/>
              <a:t>"15"</a:t>
            </a:r>
            <a:r>
              <a:rPr lang="es-ES" b="1"/>
              <a:t>&gt;</a:t>
            </a:r>
            <a:r>
              <a:rPr lang="es-ES"/>
              <a:t> </a:t>
            </a:r>
          </a:p>
        </p:txBody>
      </p:sp>
      <p:sp>
        <p:nvSpPr>
          <p:cNvPr id="90117" name="Text Box 7"/>
          <p:cNvSpPr txBox="1">
            <a:spLocks noChangeArrowheads="1"/>
          </p:cNvSpPr>
          <p:nvPr/>
        </p:nvSpPr>
        <p:spPr bwMode="auto">
          <a:xfrm>
            <a:off x="395288" y="1196975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/>
              <a:t>TEXTO</a:t>
            </a:r>
            <a:endParaRPr lang="es-ES"/>
          </a:p>
        </p:txBody>
      </p:sp>
      <p:sp>
        <p:nvSpPr>
          <p:cNvPr id="90118" name="Text Box 8"/>
          <p:cNvSpPr txBox="1">
            <a:spLocks noChangeArrowheads="1"/>
          </p:cNvSpPr>
          <p:nvPr/>
        </p:nvSpPr>
        <p:spPr bwMode="auto">
          <a:xfrm>
            <a:off x="539750" y="2420938"/>
            <a:ext cx="177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/>
              <a:t>CONTRASEÑA</a:t>
            </a:r>
            <a:endParaRPr lang="es-ES"/>
          </a:p>
        </p:txBody>
      </p:sp>
      <p:sp>
        <p:nvSpPr>
          <p:cNvPr id="90119" name="Rectangle 9"/>
          <p:cNvSpPr>
            <a:spLocks noChangeArrowheads="1"/>
          </p:cNvSpPr>
          <p:nvPr/>
        </p:nvSpPr>
        <p:spPr bwMode="auto">
          <a:xfrm>
            <a:off x="2051050" y="3141663"/>
            <a:ext cx="49672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s-ES" b="1"/>
              <a:t>&lt;input</a:t>
            </a:r>
            <a:r>
              <a:rPr lang="es-ES"/>
              <a:t> </a:t>
            </a:r>
            <a:r>
              <a:rPr lang="es-ES" b="1"/>
              <a:t>name=</a:t>
            </a:r>
            <a:r>
              <a:rPr lang="es-ES" b="1" i="1"/>
              <a:t>"boton"</a:t>
            </a:r>
            <a:r>
              <a:rPr lang="es-ES"/>
              <a:t> </a:t>
            </a:r>
            <a:r>
              <a:rPr lang="es-ES" b="1"/>
              <a:t>type="submit"</a:t>
            </a:r>
            <a:r>
              <a:rPr lang="es-ES"/>
              <a:t> </a:t>
            </a:r>
            <a:r>
              <a:rPr lang="es-ES" b="1"/>
              <a:t>value=</a:t>
            </a:r>
            <a:r>
              <a:rPr lang="es-ES" b="1" i="1"/>
              <a:t>"Enviar"</a:t>
            </a:r>
            <a:r>
              <a:rPr lang="es-ES" b="1"/>
              <a:t>&gt;</a:t>
            </a:r>
            <a:r>
              <a:rPr lang="es-ES"/>
              <a:t> </a:t>
            </a:r>
          </a:p>
        </p:txBody>
      </p:sp>
      <p:sp>
        <p:nvSpPr>
          <p:cNvPr id="90120" name="Text Box 10"/>
          <p:cNvSpPr txBox="1">
            <a:spLocks noChangeArrowheads="1"/>
          </p:cNvSpPr>
          <p:nvPr/>
        </p:nvSpPr>
        <p:spPr bwMode="auto">
          <a:xfrm>
            <a:off x="592138" y="3232150"/>
            <a:ext cx="996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/>
              <a:t>BOTON</a:t>
            </a:r>
            <a:endParaRPr lang="es-ES"/>
          </a:p>
        </p:txBody>
      </p:sp>
      <p:sp>
        <p:nvSpPr>
          <p:cNvPr id="90121" name="Rectangle 11"/>
          <p:cNvSpPr>
            <a:spLocks noChangeArrowheads="1"/>
          </p:cNvSpPr>
          <p:nvPr/>
        </p:nvSpPr>
        <p:spPr bwMode="auto">
          <a:xfrm>
            <a:off x="2843213" y="4076700"/>
            <a:ext cx="57610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s-ES" b="1"/>
              <a:t>&lt;input</a:t>
            </a:r>
            <a:r>
              <a:rPr lang="es-ES"/>
              <a:t> </a:t>
            </a:r>
            <a:r>
              <a:rPr lang="es-ES" b="1"/>
              <a:t>name=</a:t>
            </a:r>
            <a:r>
              <a:rPr lang="es-ES" b="1" i="1"/>
              <a:t>"casilla"</a:t>
            </a:r>
            <a:r>
              <a:rPr lang="es-ES"/>
              <a:t> </a:t>
            </a:r>
            <a:r>
              <a:rPr lang="es-ES" b="1"/>
              <a:t>type="checkbox"</a:t>
            </a:r>
            <a:r>
              <a:rPr lang="es-ES"/>
              <a:t> </a:t>
            </a:r>
            <a:r>
              <a:rPr lang="es-ES" b="1"/>
              <a:t>value=</a:t>
            </a:r>
            <a:r>
              <a:rPr lang="es-ES" b="1" i="1"/>
              <a:t>"acepto" </a:t>
            </a:r>
            <a:r>
              <a:rPr lang="es-ES" b="1"/>
              <a:t>checked&gt;</a:t>
            </a:r>
          </a:p>
        </p:txBody>
      </p:sp>
      <p:sp>
        <p:nvSpPr>
          <p:cNvPr id="90122" name="Text Box 12"/>
          <p:cNvSpPr txBox="1">
            <a:spLocks noChangeArrowheads="1"/>
          </p:cNvSpPr>
          <p:nvPr/>
        </p:nvSpPr>
        <p:spPr bwMode="auto">
          <a:xfrm>
            <a:off x="755650" y="4076700"/>
            <a:ext cx="1820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CO"/>
              <a:t>CASILLA DE VERIFICACION</a:t>
            </a:r>
            <a:endParaRPr lang="es-ES"/>
          </a:p>
        </p:txBody>
      </p:sp>
      <p:sp>
        <p:nvSpPr>
          <p:cNvPr id="90123" name="Rectangle 13"/>
          <p:cNvSpPr>
            <a:spLocks noChangeArrowheads="1"/>
          </p:cNvSpPr>
          <p:nvPr/>
        </p:nvSpPr>
        <p:spPr bwMode="auto">
          <a:xfrm>
            <a:off x="2916238" y="4941888"/>
            <a:ext cx="532923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s-ES" b="1"/>
              <a:t>&lt;input</a:t>
            </a:r>
            <a:r>
              <a:rPr lang="es-ES"/>
              <a:t> </a:t>
            </a:r>
            <a:r>
              <a:rPr lang="es-ES" b="1"/>
              <a:t>name=</a:t>
            </a:r>
            <a:r>
              <a:rPr lang="es-ES" b="1" i="1"/>
              <a:t>"prefiere"</a:t>
            </a:r>
            <a:r>
              <a:rPr lang="es-ES"/>
              <a:t> </a:t>
            </a:r>
            <a:r>
              <a:rPr lang="es-ES" b="1"/>
              <a:t>type="radio"</a:t>
            </a:r>
            <a:r>
              <a:rPr lang="es-ES"/>
              <a:t> </a:t>
            </a:r>
            <a:r>
              <a:rPr lang="es-ES" b="1"/>
              <a:t>value=</a:t>
            </a:r>
            <a:r>
              <a:rPr lang="es-ES" b="1" i="1"/>
              <a:t>"estudiar"</a:t>
            </a:r>
            <a:r>
              <a:rPr lang="es-ES" b="1"/>
              <a:t> checked&gt;</a:t>
            </a:r>
            <a:br>
              <a:rPr lang="es-ES"/>
            </a:br>
            <a:r>
              <a:rPr lang="es-ES" b="1"/>
              <a:t>&lt;input</a:t>
            </a:r>
            <a:r>
              <a:rPr lang="es-ES"/>
              <a:t> </a:t>
            </a:r>
            <a:r>
              <a:rPr lang="es-ES" b="1"/>
              <a:t>name=</a:t>
            </a:r>
            <a:r>
              <a:rPr lang="es-ES" b="1" i="1"/>
              <a:t>"prefiere"</a:t>
            </a:r>
            <a:r>
              <a:rPr lang="es-ES"/>
              <a:t> </a:t>
            </a:r>
            <a:r>
              <a:rPr lang="es-ES" b="1"/>
              <a:t>type="radio"</a:t>
            </a:r>
            <a:r>
              <a:rPr lang="es-ES"/>
              <a:t> </a:t>
            </a:r>
            <a:r>
              <a:rPr lang="es-ES" b="1"/>
              <a:t>value=</a:t>
            </a:r>
            <a:r>
              <a:rPr lang="es-ES" b="1" i="1"/>
              <a:t>"trabajar"</a:t>
            </a:r>
            <a:r>
              <a:rPr lang="es-ES" b="1"/>
              <a:t>&gt;</a:t>
            </a:r>
            <a:r>
              <a:rPr lang="es-ES"/>
              <a:t> </a:t>
            </a:r>
          </a:p>
        </p:txBody>
      </p:sp>
      <p:sp>
        <p:nvSpPr>
          <p:cNvPr id="90124" name="Text Box 14"/>
          <p:cNvSpPr txBox="1">
            <a:spLocks noChangeArrowheads="1"/>
          </p:cNvSpPr>
          <p:nvPr/>
        </p:nvSpPr>
        <p:spPr bwMode="auto">
          <a:xfrm>
            <a:off x="468313" y="5373688"/>
            <a:ext cx="234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/>
              <a:t>BOTON DE OPCION</a:t>
            </a:r>
            <a:endParaRPr lang="es-E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4"/>
          <p:cNvSpPr>
            <a:spLocks noChangeArrowheads="1"/>
          </p:cNvSpPr>
          <p:nvPr/>
        </p:nvSpPr>
        <p:spPr bwMode="auto">
          <a:xfrm>
            <a:off x="3059113" y="1625600"/>
            <a:ext cx="532765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&lt;select</a:t>
            </a:r>
            <a:r>
              <a:rPr lang="es-ES"/>
              <a:t> </a:t>
            </a:r>
            <a:r>
              <a:rPr lang="es-ES" b="1"/>
              <a:t>name=</a:t>
            </a:r>
            <a:r>
              <a:rPr lang="es-ES" b="1" i="1"/>
              <a:t>"animal"</a:t>
            </a:r>
            <a:r>
              <a:rPr lang="es-ES" b="1"/>
              <a:t> size=</a:t>
            </a:r>
            <a:r>
              <a:rPr lang="es-ES" b="1" i="1"/>
              <a:t>"3"</a:t>
            </a:r>
            <a:r>
              <a:rPr lang="es-ES"/>
              <a:t> </a:t>
            </a:r>
            <a:r>
              <a:rPr lang="es-ES" b="1"/>
              <a:t>multiple&gt;</a:t>
            </a:r>
            <a:br>
              <a:rPr lang="es-ES"/>
            </a:br>
            <a:r>
              <a:rPr lang="es-ES"/>
              <a:t>  </a:t>
            </a:r>
            <a:r>
              <a:rPr lang="es-ES" b="1"/>
              <a:t>&lt;option selected&gt;</a:t>
            </a:r>
            <a:r>
              <a:rPr lang="es-ES" b="1" i="1"/>
              <a:t>---Elige animales---</a:t>
            </a:r>
            <a:r>
              <a:rPr lang="es-ES" b="1"/>
              <a:t>&lt;/option&gt;</a:t>
            </a:r>
            <a:br>
              <a:rPr lang="es-ES"/>
            </a:br>
            <a:r>
              <a:rPr lang="es-ES"/>
              <a:t>  </a:t>
            </a:r>
            <a:r>
              <a:rPr lang="es-ES" b="1"/>
              <a:t>&lt;option value=</a:t>
            </a:r>
            <a:r>
              <a:rPr lang="es-ES" b="1" i="1"/>
              <a:t>"ave"</a:t>
            </a:r>
            <a:r>
              <a:rPr lang="es-ES" b="1"/>
              <a:t>&gt;</a:t>
            </a:r>
            <a:r>
              <a:rPr lang="es-ES" b="1" i="1"/>
              <a:t>Loro</a:t>
            </a:r>
            <a:r>
              <a:rPr lang="es-ES" b="1"/>
              <a:t>&lt;/option&gt;</a:t>
            </a:r>
            <a:br>
              <a:rPr lang="es-ES"/>
            </a:br>
            <a:r>
              <a:rPr lang="es-ES"/>
              <a:t>  </a:t>
            </a:r>
            <a:r>
              <a:rPr lang="es-ES" b="1"/>
              <a:t>&lt;option&gt;</a:t>
            </a:r>
            <a:r>
              <a:rPr lang="es-ES" b="1" i="1"/>
              <a:t>Perro</a:t>
            </a:r>
            <a:r>
              <a:rPr lang="es-ES" b="1"/>
              <a:t>&lt;/option&gt;</a:t>
            </a:r>
            <a:br>
              <a:rPr lang="es-ES"/>
            </a:br>
            <a:r>
              <a:rPr lang="es-ES"/>
              <a:t>  </a:t>
            </a:r>
            <a:r>
              <a:rPr lang="es-ES" b="1"/>
              <a:t>&lt;option&gt;</a:t>
            </a:r>
            <a:r>
              <a:rPr lang="es-ES" b="1" i="1"/>
              <a:t>Gato</a:t>
            </a:r>
            <a:r>
              <a:rPr lang="es-ES" b="1"/>
              <a:t>&lt;/option&gt;</a:t>
            </a:r>
            <a:r>
              <a:rPr lang="es-ES"/>
              <a:t>   </a:t>
            </a:r>
            <a:br>
              <a:rPr lang="es-ES"/>
            </a:br>
            <a:r>
              <a:rPr lang="es-ES"/>
              <a:t>  </a:t>
            </a:r>
            <a:r>
              <a:rPr lang="es-ES" b="1"/>
              <a:t>&lt;option&gt;</a:t>
            </a:r>
            <a:r>
              <a:rPr lang="es-ES" b="1" i="1"/>
              <a:t>Pez</a:t>
            </a:r>
            <a:r>
              <a:rPr lang="es-ES" b="1"/>
              <a:t>&lt;/option&gt;</a:t>
            </a:r>
            <a:br>
              <a:rPr lang="es-ES"/>
            </a:br>
            <a:r>
              <a:rPr lang="es-ES" b="1"/>
              <a:t>&lt;/select&gt;</a:t>
            </a:r>
          </a:p>
        </p:txBody>
      </p:sp>
      <p:sp>
        <p:nvSpPr>
          <p:cNvPr id="91139" name="Text Box 5"/>
          <p:cNvSpPr txBox="1">
            <a:spLocks noChangeArrowheads="1"/>
          </p:cNvSpPr>
          <p:nvPr/>
        </p:nvSpPr>
        <p:spPr bwMode="auto">
          <a:xfrm>
            <a:off x="395288" y="2346325"/>
            <a:ext cx="2520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/>
              <a:t>SELECION MULTIPLE</a:t>
            </a:r>
            <a:endParaRPr lang="es-ES"/>
          </a:p>
        </p:txBody>
      </p:sp>
      <p:sp>
        <p:nvSpPr>
          <p:cNvPr id="91140" name="Rectangle 6"/>
          <p:cNvSpPr>
            <a:spLocks noChangeArrowheads="1"/>
          </p:cNvSpPr>
          <p:nvPr/>
        </p:nvSpPr>
        <p:spPr bwMode="auto">
          <a:xfrm>
            <a:off x="2555875" y="4002088"/>
            <a:ext cx="612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v-SE" b="1"/>
              <a:t>&lt;input name="borrar" type="reset" id="borrar" value="borrar"&gt;</a:t>
            </a:r>
            <a:endParaRPr lang="es-ES" b="1"/>
          </a:p>
        </p:txBody>
      </p:sp>
      <p:sp>
        <p:nvSpPr>
          <p:cNvPr id="91141" name="Text Box 7"/>
          <p:cNvSpPr txBox="1">
            <a:spLocks noChangeArrowheads="1"/>
          </p:cNvSpPr>
          <p:nvPr/>
        </p:nvSpPr>
        <p:spPr bwMode="auto">
          <a:xfrm>
            <a:off x="539750" y="4002088"/>
            <a:ext cx="1860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/>
              <a:t>RESTABLECER</a:t>
            </a:r>
            <a:endParaRPr lang="es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7024688" cy="1143000"/>
          </a:xfrm>
        </p:spPr>
        <p:txBody>
          <a:bodyPr/>
          <a:lstStyle/>
          <a:p>
            <a:pPr eaLnBrk="1" hangingPunct="1"/>
            <a:r>
              <a:rPr lang="es-CO" sz="3200">
                <a:solidFill>
                  <a:schemeClr val="accent2"/>
                </a:solidFill>
              </a:rPr>
              <a:t>NAVEGADORES</a:t>
            </a:r>
            <a:endParaRPr lang="es-ES" sz="3200">
              <a:solidFill>
                <a:schemeClr val="accent2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96975"/>
            <a:ext cx="8229600" cy="1252538"/>
          </a:xfrm>
        </p:spPr>
        <p:txBody>
          <a:bodyPr/>
          <a:lstStyle/>
          <a:p>
            <a:pPr eaLnBrk="1" hangingPunct="1"/>
            <a:r>
              <a:rPr lang="es-CO"/>
              <a:t>Interpreta </a:t>
            </a:r>
            <a:r>
              <a:rPr lang="es-ES"/>
              <a:t>el código HTML de la página.</a:t>
            </a:r>
          </a:p>
          <a:p>
            <a:pPr eaLnBrk="1" hangingPunct="1"/>
            <a:r>
              <a:rPr lang="es-ES"/>
              <a:t>Internet Explorer y Netscape Navigator </a:t>
            </a:r>
          </a:p>
        </p:txBody>
      </p:sp>
      <p:pic>
        <p:nvPicPr>
          <p:cNvPr id="50180" name="Picture 6" descr="miprimpa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625" y="2584450"/>
            <a:ext cx="3384550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4300" y="2560638"/>
            <a:ext cx="4465638" cy="334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539750" y="404813"/>
            <a:ext cx="22621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 sz="3200">
                <a:solidFill>
                  <a:schemeClr val="accent2"/>
                </a:solidFill>
              </a:rPr>
              <a:t>EDITORES</a:t>
            </a:r>
            <a:endParaRPr lang="es-ES" sz="3200">
              <a:solidFill>
                <a:schemeClr val="accent2"/>
              </a:solidFill>
            </a:endParaRPr>
          </a:p>
        </p:txBody>
      </p:sp>
      <p:sp>
        <p:nvSpPr>
          <p:cNvPr id="51203" name="Text Box 5"/>
          <p:cNvSpPr txBox="1">
            <a:spLocks noChangeArrowheads="1"/>
          </p:cNvSpPr>
          <p:nvPr/>
        </p:nvSpPr>
        <p:spPr bwMode="auto">
          <a:xfrm>
            <a:off x="682625" y="1154113"/>
            <a:ext cx="7632700" cy="197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s-ES" sz="2800"/>
              <a:t> Programa que permite redactar documentos.</a:t>
            </a:r>
          </a:p>
          <a:p>
            <a:pPr lvl="1">
              <a:buFont typeface="Wingdings" pitchFamily="2" charset="2"/>
              <a:buChar char="ü"/>
            </a:pPr>
            <a:r>
              <a:rPr lang="es-ES"/>
              <a:t> 	</a:t>
            </a:r>
            <a:r>
              <a:rPr lang="es-ES" sz="2400"/>
              <a:t>Editores visuales. Evitan la escritura de código 	HTML (la pagina se construye).</a:t>
            </a:r>
          </a:p>
          <a:p>
            <a:pPr lvl="1">
              <a:buFont typeface="Wingdings" pitchFamily="2" charset="2"/>
              <a:buChar char="ü"/>
            </a:pPr>
            <a:r>
              <a:rPr lang="es-CO" sz="2400"/>
              <a:t>  Editores de texto. La pagina se crea a través del 	código HTML.</a:t>
            </a:r>
            <a:endParaRPr lang="es-ES" sz="2400"/>
          </a:p>
        </p:txBody>
      </p:sp>
      <p:pic>
        <p:nvPicPr>
          <p:cNvPr id="51204" name="Picture 6" descr="dreamwea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3500438"/>
            <a:ext cx="3240087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5" name="Picture 7" descr="blo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6100" y="3500438"/>
            <a:ext cx="3240088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024687" cy="792163"/>
          </a:xfrm>
        </p:spPr>
        <p:txBody>
          <a:bodyPr anchor="ctr"/>
          <a:lstStyle/>
          <a:p>
            <a:pPr eaLnBrk="1" hangingPunct="1"/>
            <a:r>
              <a:rPr lang="es-AR" sz="3200">
                <a:solidFill>
                  <a:schemeClr val="accent2"/>
                </a:solidFill>
              </a:rPr>
              <a:t>Etiquetas (Tags)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052513"/>
            <a:ext cx="8229600" cy="4392612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s-AR" sz="2000" dirty="0">
                <a:solidFill>
                  <a:schemeClr val="tx1"/>
                </a:solidFill>
              </a:rPr>
              <a:t>Un documento HTML está formado por elementos.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s-AR" sz="2000" dirty="0">
                <a:solidFill>
                  <a:schemeClr val="tx1"/>
                </a:solidFill>
              </a:rPr>
              <a:t>Por ejemplo: </a:t>
            </a:r>
          </a:p>
          <a:p>
            <a:pPr eaLnBrk="1" hangingPunct="1">
              <a:defRPr/>
            </a:pPr>
            <a:r>
              <a:rPr lang="it-IT" sz="2000" dirty="0">
                <a:solidFill>
                  <a:schemeClr val="tx1"/>
                </a:solidFill>
              </a:rPr>
              <a:t>un elemento P representa un párrafo </a:t>
            </a:r>
          </a:p>
          <a:p>
            <a:pPr eaLnBrk="1" hangingPunct="1">
              <a:defRPr/>
            </a:pPr>
            <a:r>
              <a:rPr lang="es-AR" sz="2000" dirty="0">
                <a:solidFill>
                  <a:schemeClr val="tx1"/>
                </a:solidFill>
              </a:rPr>
              <a:t>un elemento OL representa una lista </a:t>
            </a:r>
          </a:p>
          <a:p>
            <a:pPr eaLnBrk="1" hangingPunct="1">
              <a:defRPr/>
            </a:pPr>
            <a:r>
              <a:rPr lang="it-IT" sz="2000" dirty="0">
                <a:solidFill>
                  <a:schemeClr val="tx1"/>
                </a:solidFill>
              </a:rPr>
              <a:t>un elemento TITLE representa un documento…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s-AR" sz="2000" dirty="0">
                <a:solidFill>
                  <a:schemeClr val="tx1"/>
                </a:solidFill>
              </a:rPr>
              <a:t>En general, cada elemento se divide en tres partes: una etiqueta inicial, el contenido del elemento, y una etiqueta final.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s-AR" sz="2500" b="1" dirty="0">
                <a:solidFill>
                  <a:schemeClr val="tx1"/>
                </a:solidFill>
              </a:rPr>
              <a:t>           &lt;p </a:t>
            </a:r>
            <a:r>
              <a:rPr lang="es-ES" sz="2500" b="1" dirty="0" err="1">
                <a:solidFill>
                  <a:srgbClr val="003399"/>
                </a:solidFill>
                <a:latin typeface="Arial" charset="0"/>
              </a:rPr>
              <a:t>align</a:t>
            </a:r>
            <a:r>
              <a:rPr lang="es-ES" sz="2500" b="1" dirty="0">
                <a:solidFill>
                  <a:srgbClr val="003399"/>
                </a:solidFill>
                <a:latin typeface="Arial" charset="0"/>
              </a:rPr>
              <a:t>= “</a:t>
            </a:r>
            <a:r>
              <a:rPr lang="es-ES" sz="2500" b="1" dirty="0" err="1">
                <a:solidFill>
                  <a:srgbClr val="003399"/>
                </a:solidFill>
                <a:latin typeface="Arial" charset="0"/>
              </a:rPr>
              <a:t>left</a:t>
            </a:r>
            <a:r>
              <a:rPr lang="es-ES" sz="2500" b="1" dirty="0">
                <a:solidFill>
                  <a:srgbClr val="003399"/>
                </a:solidFill>
                <a:latin typeface="Arial" charset="0"/>
              </a:rPr>
              <a:t>” </a:t>
            </a:r>
            <a:r>
              <a:rPr lang="es-AR" sz="2500" b="1" dirty="0">
                <a:solidFill>
                  <a:schemeClr val="tx1"/>
                </a:solidFill>
              </a:rPr>
              <a:t>&gt;  Esto es un párrafo.    &lt;</a:t>
            </a:r>
            <a:r>
              <a:rPr lang="es-AR" sz="2500" b="1" dirty="0">
                <a:solidFill>
                  <a:srgbClr val="FF0000"/>
                </a:solidFill>
              </a:rPr>
              <a:t>/</a:t>
            </a:r>
            <a:r>
              <a:rPr lang="es-AR" sz="2500" b="1" dirty="0">
                <a:solidFill>
                  <a:schemeClr val="tx1"/>
                </a:solidFill>
              </a:rPr>
              <a:t>p&gt;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es-AR" sz="3000" dirty="0">
              <a:solidFill>
                <a:schemeClr val="tx1"/>
              </a:solidFill>
            </a:endParaRPr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es-AR" sz="2000" i="1" dirty="0">
              <a:solidFill>
                <a:schemeClr val="tx1"/>
              </a:solidFill>
            </a:endParaRPr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es-AR" sz="2000" dirty="0">
              <a:solidFill>
                <a:schemeClr val="tx1"/>
              </a:solidFill>
            </a:endParaRPr>
          </a:p>
          <a:p>
            <a:pPr marL="0" indent="0" algn="ctr" eaLnBrk="1" hangingPunct="1">
              <a:buFont typeface="Wingdings 2" pitchFamily="18" charset="2"/>
              <a:buNone/>
              <a:defRPr/>
            </a:pPr>
            <a:endParaRPr lang="es-AR" sz="2000" b="1" i="1" dirty="0">
              <a:solidFill>
                <a:schemeClr val="tx1"/>
              </a:solidFill>
            </a:endParaRPr>
          </a:p>
          <a:p>
            <a:pPr marL="0" indent="0" algn="ctr" eaLnBrk="1" hangingPunct="1">
              <a:buFont typeface="Wingdings 2" pitchFamily="18" charset="2"/>
              <a:buNone/>
              <a:defRPr/>
            </a:pPr>
            <a:r>
              <a:rPr lang="es-AR" sz="2000" b="1" i="1" dirty="0">
                <a:solidFill>
                  <a:schemeClr val="tx1"/>
                </a:solidFill>
              </a:rPr>
              <a:t>Una etiqueta es parte de un elemento</a:t>
            </a:r>
            <a:r>
              <a:rPr lang="es-AR" sz="2000" dirty="0">
                <a:solidFill>
                  <a:schemeClr val="tx1"/>
                </a:solidFill>
              </a:rPr>
              <a:t>. </a:t>
            </a:r>
            <a:endParaRPr lang="es-ES" sz="2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745685" y="4572587"/>
            <a:ext cx="1728192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s-AR" sz="1400" i="1" dirty="0">
                <a:solidFill>
                  <a:schemeClr val="tx1"/>
                </a:solidFill>
              </a:rPr>
              <a:t>Etiqueta inicial </a:t>
            </a:r>
            <a:endParaRPr lang="es-AR" sz="1400" dirty="0">
              <a:solidFill>
                <a:schemeClr val="tx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481990" y="4464866"/>
            <a:ext cx="1728192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s-AR" sz="1400" i="1" dirty="0">
                <a:solidFill>
                  <a:schemeClr val="tx1"/>
                </a:solidFill>
              </a:rPr>
              <a:t>Contenido de la etiqueta</a:t>
            </a:r>
            <a:endParaRPr lang="es-AR" sz="1400" dirty="0">
              <a:solidFill>
                <a:schemeClr val="tx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606226" y="4423495"/>
            <a:ext cx="1728192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s-AR" sz="1400" i="1" dirty="0">
                <a:solidFill>
                  <a:schemeClr val="tx1"/>
                </a:solidFill>
              </a:rPr>
              <a:t>Etiqueta Final </a:t>
            </a:r>
            <a:endParaRPr lang="es-AR" sz="1400" dirty="0">
              <a:solidFill>
                <a:schemeClr val="tx1"/>
              </a:solidFill>
            </a:endParaRPr>
          </a:p>
        </p:txBody>
      </p:sp>
      <p:sp>
        <p:nvSpPr>
          <p:cNvPr id="8" name="7 Abrir llave"/>
          <p:cNvSpPr/>
          <p:nvPr/>
        </p:nvSpPr>
        <p:spPr>
          <a:xfrm rot="16200000">
            <a:off x="2393951" y="3090862"/>
            <a:ext cx="431800" cy="2232025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0" name="9 Abrir llave"/>
          <p:cNvSpPr/>
          <p:nvPr/>
        </p:nvSpPr>
        <p:spPr>
          <a:xfrm rot="16200000">
            <a:off x="5130007" y="2817019"/>
            <a:ext cx="431800" cy="2808287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" name="10 Abrir llave"/>
          <p:cNvSpPr/>
          <p:nvPr/>
        </p:nvSpPr>
        <p:spPr>
          <a:xfrm rot="16200000">
            <a:off x="7164388" y="3662363"/>
            <a:ext cx="431800" cy="1117600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2" name="11 CuadroTexto"/>
          <p:cNvSpPr txBox="1"/>
          <p:nvPr/>
        </p:nvSpPr>
        <p:spPr>
          <a:xfrm>
            <a:off x="1924235" y="3683670"/>
            <a:ext cx="1728192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s-AR" sz="1400" i="1" dirty="0">
                <a:solidFill>
                  <a:schemeClr val="tx1"/>
                </a:solidFill>
              </a:rPr>
              <a:t>atributos</a:t>
            </a:r>
            <a:endParaRPr lang="es-AR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49263"/>
            <a:ext cx="7024687" cy="892175"/>
          </a:xfrm>
        </p:spPr>
        <p:txBody>
          <a:bodyPr/>
          <a:lstStyle/>
          <a:p>
            <a:pPr eaLnBrk="1" hangingPunct="1"/>
            <a:r>
              <a:rPr lang="es-ES">
                <a:solidFill>
                  <a:schemeClr val="accent2"/>
                </a:solidFill>
              </a:rPr>
              <a:t>Estructura de una página</a:t>
            </a:r>
            <a:r>
              <a:rPr lang="es-ES"/>
              <a:t>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3322638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sz="2800" b="1">
                <a:solidFill>
                  <a:srgbClr val="FF0000"/>
                </a:solidFill>
              </a:rPr>
              <a:t>&lt;html&gt;</a:t>
            </a:r>
            <a:br>
              <a:rPr lang="es-ES" sz="2800" b="1">
                <a:solidFill>
                  <a:srgbClr val="FF0000"/>
                </a:solidFill>
              </a:rPr>
            </a:br>
            <a:r>
              <a:rPr lang="es-ES" sz="2800"/>
              <a:t>  </a:t>
            </a:r>
            <a:r>
              <a:rPr lang="es-ES" sz="2800" b="1">
                <a:solidFill>
                  <a:srgbClr val="0070C0"/>
                </a:solidFill>
              </a:rPr>
              <a:t>&lt;head&gt;</a:t>
            </a:r>
            <a:br>
              <a:rPr lang="es-ES" sz="2800" b="1">
                <a:solidFill>
                  <a:srgbClr val="0070C0"/>
                </a:solidFill>
              </a:rPr>
            </a:br>
            <a:r>
              <a:rPr lang="es-ES" sz="2800" b="1"/>
              <a:t>     ...</a:t>
            </a:r>
            <a:br>
              <a:rPr lang="es-ES" sz="2800" b="1"/>
            </a:br>
            <a:r>
              <a:rPr lang="es-ES" sz="2800" b="1"/>
              <a:t>    &lt;title&gt;</a:t>
            </a:r>
            <a:br>
              <a:rPr lang="es-ES" sz="2800" b="1"/>
            </a:br>
            <a:r>
              <a:rPr lang="es-ES" sz="2800" b="1"/>
              <a:t>     </a:t>
            </a:r>
            <a:r>
              <a:rPr lang="es-ES" sz="2000" b="1" i="1"/>
              <a:t>Curso de HTML</a:t>
            </a:r>
            <a:br>
              <a:rPr lang="es-ES" sz="2800" b="1"/>
            </a:br>
            <a:r>
              <a:rPr lang="es-ES" sz="2800" b="1"/>
              <a:t>   &lt;/title&gt;</a:t>
            </a:r>
            <a:br>
              <a:rPr lang="es-ES" sz="2800" b="1"/>
            </a:br>
            <a:r>
              <a:rPr lang="es-ES" sz="2800" b="1"/>
              <a:t>  </a:t>
            </a:r>
            <a:r>
              <a:rPr lang="es-ES" sz="2800" b="1">
                <a:solidFill>
                  <a:srgbClr val="0070C0"/>
                </a:solidFill>
              </a:rPr>
              <a:t>&lt;/head&gt;</a:t>
            </a:r>
            <a:br>
              <a:rPr lang="es-ES" sz="2800" b="1">
                <a:solidFill>
                  <a:srgbClr val="0070C0"/>
                </a:solidFill>
              </a:rPr>
            </a:br>
            <a:r>
              <a:rPr lang="es-ES" sz="2800" b="1"/>
              <a:t>  </a:t>
            </a:r>
            <a:r>
              <a:rPr lang="es-ES" sz="2800" b="1">
                <a:solidFill>
                  <a:srgbClr val="0070C0"/>
                </a:solidFill>
              </a:rPr>
              <a:t>&lt;body&gt;</a:t>
            </a:r>
            <a:br>
              <a:rPr lang="es-ES" sz="2800" b="1">
                <a:solidFill>
                  <a:srgbClr val="0070C0"/>
                </a:solidFill>
              </a:rPr>
            </a:br>
            <a:r>
              <a:rPr lang="es-ES" sz="2800" b="1"/>
              <a:t>     ...</a:t>
            </a:r>
            <a:br>
              <a:rPr lang="es-ES" sz="2800" b="1"/>
            </a:br>
            <a:r>
              <a:rPr lang="es-ES" sz="2800" b="1"/>
              <a:t>   </a:t>
            </a:r>
            <a:r>
              <a:rPr lang="es-ES" sz="2800" b="1">
                <a:solidFill>
                  <a:srgbClr val="0070C0"/>
                </a:solidFill>
              </a:rPr>
              <a:t>&lt;/body&gt;</a:t>
            </a:r>
            <a:br>
              <a:rPr lang="es-ES" sz="2800" b="1">
                <a:solidFill>
                  <a:srgbClr val="0070C0"/>
                </a:solidFill>
              </a:rPr>
            </a:br>
            <a:r>
              <a:rPr lang="es-ES" sz="2800" b="1">
                <a:solidFill>
                  <a:srgbClr val="FF0000"/>
                </a:solidFill>
              </a:rPr>
              <a:t>&lt;/html&gt; 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3995738" y="1557338"/>
            <a:ext cx="4679950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/>
              <a:t>Entre las etiquetas </a:t>
            </a:r>
            <a:r>
              <a:rPr lang="es-ES" b="1"/>
              <a:t>&lt;html&gt;</a:t>
            </a:r>
            <a:r>
              <a:rPr lang="es-ES"/>
              <a:t> y </a:t>
            </a:r>
            <a:r>
              <a:rPr lang="es-ES" b="1"/>
              <a:t>&lt;/html&gt;</a:t>
            </a:r>
            <a:r>
              <a:rPr lang="es-ES"/>
              <a:t> esta comprendido el resto del código HTML de la página 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3995738" y="2708275"/>
            <a:ext cx="4679950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b="1"/>
              <a:t>&lt;head&gt;</a:t>
            </a:r>
            <a:r>
              <a:rPr lang="es-ES"/>
              <a:t> y </a:t>
            </a:r>
            <a:r>
              <a:rPr lang="es-ES" b="1"/>
              <a:t>&lt;/head&gt;</a:t>
            </a:r>
            <a:r>
              <a:rPr lang="es-ES"/>
              <a:t>. Cabecera de la pagina</a:t>
            </a:r>
          </a:p>
          <a:p>
            <a:r>
              <a:rPr lang="es-ES" b="1"/>
              <a:t> puede contener</a:t>
            </a:r>
          </a:p>
          <a:p>
            <a:r>
              <a:rPr lang="es-ES" b="1"/>
              <a:t>	&lt;link&gt;</a:t>
            </a:r>
            <a:r>
              <a:rPr lang="es-ES"/>
              <a:t>, </a:t>
            </a:r>
            <a:r>
              <a:rPr lang="es-ES" b="1"/>
              <a:t>&lt;style&gt;</a:t>
            </a:r>
            <a:r>
              <a:rPr lang="es-ES"/>
              <a:t>, </a:t>
            </a:r>
            <a:r>
              <a:rPr lang="es-ES" b="1"/>
              <a:t>&lt;script&gt;</a:t>
            </a:r>
            <a:r>
              <a:rPr lang="es-ES"/>
              <a:t> </a:t>
            </a:r>
            <a:r>
              <a:rPr lang="es-ES" b="1"/>
              <a:t>&lt;meta&gt;</a:t>
            </a:r>
            <a:r>
              <a:rPr lang="es-ES"/>
              <a:t> </a:t>
            </a:r>
          </a:p>
          <a:p>
            <a:r>
              <a:rPr lang="es-ES"/>
              <a:t>	</a:t>
            </a:r>
            <a:r>
              <a:rPr lang="es-ES" b="1"/>
              <a:t>&lt;title&gt;</a:t>
            </a:r>
            <a:r>
              <a:rPr lang="es-ES"/>
              <a:t> </a:t>
            </a:r>
          </a:p>
          <a:p>
            <a:endParaRPr lang="es-ES"/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3995738" y="4292600"/>
            <a:ext cx="467995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/>
              <a:t>El cuerpo del documento contiene la información propia del documento (el texto de la página, las imágenes, los formularios, etc. </a:t>
            </a:r>
          </a:p>
          <a:p>
            <a:pPr lvl="1">
              <a:buFontTx/>
              <a:buChar char="•"/>
            </a:pPr>
            <a:r>
              <a:rPr lang="es-ES"/>
              <a:t>color o la imagen de fondo de la página 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4"/>
          <p:cNvSpPr txBox="1">
            <a:spLocks noChangeArrowheads="1"/>
          </p:cNvSpPr>
          <p:nvPr/>
        </p:nvSpPr>
        <p:spPr bwMode="auto">
          <a:xfrm>
            <a:off x="539750" y="2376488"/>
            <a:ext cx="498951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b="1"/>
              <a:t>&lt;body bgcolor=</a:t>
            </a:r>
            <a:r>
              <a:rPr lang="es-ES" b="1" i="1"/>
              <a:t>"#0000FF"</a:t>
            </a:r>
            <a:r>
              <a:rPr lang="es-ES" b="1"/>
              <a:t>&gt;</a:t>
            </a:r>
            <a:br>
              <a:rPr lang="es-ES" b="1"/>
            </a:br>
            <a:r>
              <a:rPr lang="es-ES" b="1"/>
              <a:t>&lt;body bgcolor="blue"&gt;</a:t>
            </a:r>
            <a:br>
              <a:rPr lang="es-ES" b="1"/>
            </a:br>
            <a:r>
              <a:rPr lang="es-ES" b="1"/>
              <a:t>&lt;body background=</a:t>
            </a:r>
            <a:r>
              <a:rPr lang="es-ES" b="1" i="1"/>
              <a:t>"fondo.gif"</a:t>
            </a:r>
            <a:r>
              <a:rPr lang="es-ES" b="1"/>
              <a:t>&gt;</a:t>
            </a:r>
            <a:br>
              <a:rPr lang="es-ES" b="1"/>
            </a:br>
            <a:r>
              <a:rPr lang="es-ES" b="1"/>
              <a:t>&lt;body background=</a:t>
            </a:r>
            <a:r>
              <a:rPr lang="es-ES" b="1" i="1"/>
              <a:t>"imagenes/fondo.gif"</a:t>
            </a:r>
            <a:r>
              <a:rPr lang="es-ES" b="1"/>
              <a:t>&gt;</a:t>
            </a:r>
            <a:br>
              <a:rPr lang="es-ES" b="1"/>
            </a:br>
            <a:r>
              <a:rPr lang="es-ES" b="1"/>
              <a:t>&lt;body text=</a:t>
            </a:r>
            <a:r>
              <a:rPr lang="es-ES" b="1" i="1"/>
              <a:t>"#FF0000"</a:t>
            </a:r>
            <a:r>
              <a:rPr lang="es-ES" b="1"/>
              <a:t>&gt;</a:t>
            </a:r>
            <a:br>
              <a:rPr lang="es-ES" b="1"/>
            </a:br>
            <a:r>
              <a:rPr lang="es-ES" b="1"/>
              <a:t>&lt;body leftmargin=</a:t>
            </a:r>
            <a:r>
              <a:rPr lang="es-ES" b="1" i="1"/>
              <a:t>"20" </a:t>
            </a:r>
            <a:r>
              <a:rPr lang="es-ES" b="1"/>
              <a:t>topmargin=</a:t>
            </a:r>
            <a:r>
              <a:rPr lang="es-ES" b="1" i="1"/>
              <a:t>"0"</a:t>
            </a:r>
            <a:r>
              <a:rPr lang="es-ES" b="1"/>
              <a:t>    marginwidth=</a:t>
            </a:r>
            <a:r>
              <a:rPr lang="es-ES" b="1" i="1"/>
              <a:t>"20"</a:t>
            </a:r>
            <a:r>
              <a:rPr lang="es-ES" b="1"/>
              <a:t> marginheight=</a:t>
            </a:r>
            <a:r>
              <a:rPr lang="es-ES" b="1" i="1"/>
              <a:t>"0"</a:t>
            </a:r>
            <a:r>
              <a:rPr lang="es-ES" b="1"/>
              <a:t> &gt;</a:t>
            </a:r>
            <a:br>
              <a:rPr lang="es-ES" b="1"/>
            </a:br>
            <a:endParaRPr lang="es-ES" b="1"/>
          </a:p>
        </p:txBody>
      </p:sp>
      <p:sp>
        <p:nvSpPr>
          <p:cNvPr id="54275" name="Rectangle 5"/>
          <p:cNvSpPr>
            <a:spLocks noChangeArrowheads="1"/>
          </p:cNvSpPr>
          <p:nvPr/>
        </p:nvSpPr>
        <p:spPr bwMode="auto">
          <a:xfrm>
            <a:off x="0" y="-1635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54276" name="Rectangle 330"/>
          <p:cNvSpPr>
            <a:spLocks noChangeArrowheads="1"/>
          </p:cNvSpPr>
          <p:nvPr/>
        </p:nvSpPr>
        <p:spPr bwMode="auto">
          <a:xfrm>
            <a:off x="0" y="7989888"/>
            <a:ext cx="3175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br>
              <a:rPr lang="es-ES" sz="900"/>
            </a:br>
            <a:endParaRPr lang="es-ES"/>
          </a:p>
        </p:txBody>
      </p:sp>
      <p:sp>
        <p:nvSpPr>
          <p:cNvPr id="54277" name="Text Box 359"/>
          <p:cNvSpPr txBox="1">
            <a:spLocks noChangeArrowheads="1"/>
          </p:cNvSpPr>
          <p:nvPr/>
        </p:nvSpPr>
        <p:spPr bwMode="auto">
          <a:xfrm>
            <a:off x="539750" y="908050"/>
            <a:ext cx="74168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CO" sz="3200">
                <a:solidFill>
                  <a:schemeClr val="accent2"/>
                </a:solidFill>
                <a:latin typeface="Century Gothic" pitchFamily="34" charset="0"/>
              </a:rPr>
              <a:t>Algunos atributos de “body”</a:t>
            </a:r>
            <a:endParaRPr lang="es-ES" sz="3200">
              <a:solidFill>
                <a:schemeClr val="accent2"/>
              </a:solidFill>
              <a:latin typeface="Century Gothic" pitchFamily="34" charset="0"/>
            </a:endParaRPr>
          </a:p>
        </p:txBody>
      </p:sp>
      <p:graphicFrame>
        <p:nvGraphicFramePr>
          <p:cNvPr id="8" name="Group 83"/>
          <p:cNvGraphicFramePr>
            <a:graphicFrameLocks noGrp="1"/>
          </p:cNvGraphicFramePr>
          <p:nvPr/>
        </p:nvGraphicFramePr>
        <p:xfrm>
          <a:off x="5219700" y="1557338"/>
          <a:ext cx="3097213" cy="4662692"/>
        </p:xfrm>
        <a:graphic>
          <a:graphicData uri="http://schemas.openxmlformats.org/drawingml/2006/table">
            <a:tbl>
              <a:tblPr/>
              <a:tblGrid>
                <a:gridCol w="830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2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4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Color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Hexadecimal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Nombre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#FFFFFF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white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#000000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black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#000080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navy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#0000FF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blue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#008000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green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#008080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teal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#00FF00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lime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#00FFFF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aqua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#800000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maroon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#800080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purple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#808000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olive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#808080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gray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#C0C0C0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silver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#FF0000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red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#FF00FF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fuchsia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#FFFF00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yellow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798</TotalTime>
  <Words>4001</Words>
  <Application>Microsoft Office PowerPoint</Application>
  <PresentationFormat>Presentación en pantalla (4:3)</PresentationFormat>
  <Paragraphs>612</Paragraphs>
  <Slides>44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50" baseType="lpstr">
      <vt:lpstr>Arial Unicode MS</vt:lpstr>
      <vt:lpstr>Arial</vt:lpstr>
      <vt:lpstr>Century Gothic</vt:lpstr>
      <vt:lpstr>Wingdings</vt:lpstr>
      <vt:lpstr>Wingdings 2</vt:lpstr>
      <vt:lpstr>Austin</vt:lpstr>
      <vt:lpstr>DISEÑO DE APLICCIONES EN LA WEB</vt:lpstr>
      <vt:lpstr>Presentación de PowerPoint</vt:lpstr>
      <vt:lpstr>CONCEPTOS</vt:lpstr>
      <vt:lpstr>Presentación de PowerPoint</vt:lpstr>
      <vt:lpstr>NAVEGADORES</vt:lpstr>
      <vt:lpstr>Presentación de PowerPoint</vt:lpstr>
      <vt:lpstr>Etiquetas (Tags)</vt:lpstr>
      <vt:lpstr>Estructura de una página </vt:lpstr>
      <vt:lpstr>Presentación de PowerPoint</vt:lpstr>
      <vt:lpstr>Creación de la primera pagina</vt:lpstr>
      <vt:lpstr>Presentación de PowerPoint</vt:lpstr>
      <vt:lpstr>TEXTO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Encabezados - Títulos</vt:lpstr>
      <vt:lpstr>Marquesinas (Obsoletas)</vt:lpstr>
      <vt:lpstr>Presentación de PowerPoint</vt:lpstr>
      <vt:lpstr>ENLACES</vt:lpstr>
      <vt:lpstr>Presentación de PowerPoint</vt:lpstr>
      <vt:lpstr>Presentación de PowerPoint</vt:lpstr>
      <vt:lpstr>IMAGENES</vt:lpstr>
      <vt:lpstr>Presentación de PowerPoint</vt:lpstr>
      <vt:lpstr>Presentación de PowerPoint</vt:lpstr>
      <vt:lpstr>TABLAS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MARCOS (FRAME)</vt:lpstr>
      <vt:lpstr>Presentación de PowerPoint</vt:lpstr>
      <vt:lpstr>Presentación de PowerPoint</vt:lpstr>
      <vt:lpstr>Presentación de PowerPoint</vt:lpstr>
      <vt:lpstr>FORMULARIOS</vt:lpstr>
      <vt:lpstr>ELEMENTOS DE UN FORMULARIO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APLICACIONES WEB</dc:title>
  <dc:creator>marcela</dc:creator>
  <cp:lastModifiedBy>Chino Urquijo</cp:lastModifiedBy>
  <cp:revision>35</cp:revision>
  <dcterms:created xsi:type="dcterms:W3CDTF">2011-09-18T22:15:40Z</dcterms:created>
  <dcterms:modified xsi:type="dcterms:W3CDTF">2024-04-18T22:19:59Z</dcterms:modified>
</cp:coreProperties>
</file>