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91" r:id="rId3"/>
    <p:sldId id="294" r:id="rId4"/>
    <p:sldId id="392" r:id="rId5"/>
    <p:sldId id="393" r:id="rId6"/>
    <p:sldId id="394" r:id="rId7"/>
    <p:sldId id="33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3035" autoAdjust="0"/>
  </p:normalViewPr>
  <p:slideViewPr>
    <p:cSldViewPr snapToGrid="0">
      <p:cViewPr varScale="1">
        <p:scale>
          <a:sx n="78" d="100"/>
          <a:sy n="78" d="100"/>
        </p:scale>
        <p:origin x="83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FD36-063E-4189-83BC-FB1DF31C9E03}"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C352B-0AA9-41FE-A8E1-318A83A316C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EA04DE2-8119-47BB-9D5B-DDE3CB47132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A04DE2-8119-47BB-9D5B-DDE3CB47132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A04DE2-8119-47BB-9D5B-DDE3CB47132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A04DE2-8119-47BB-9D5B-DDE3CB47132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04DE2-8119-47BB-9D5B-DDE3CB47132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A04DE2-8119-47BB-9D5B-DDE3CB47132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EA04DE2-8119-47BB-9D5B-DDE3CB471320}"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EA04DE2-8119-47BB-9D5B-DDE3CB471320}"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04DE2-8119-47BB-9D5B-DDE3CB471320}"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04DE2-8119-47BB-9D5B-DDE3CB47132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04DE2-8119-47BB-9D5B-DDE3CB47132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1EB98-25EC-42DC-A62B-5EF1E1173C2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04DE2-8119-47BB-9D5B-DDE3CB471320}" type="datetimeFigureOut">
              <a:rPr lang="en-IN" smtClean="0"/>
              <a:t>10-12-2024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1EB98-25EC-42DC-A62B-5EF1E1173C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6571"/>
            <a:ext cx="10363200" cy="1376395"/>
          </a:xfrm>
        </p:spPr>
        <p:txBody>
          <a:bodyPr>
            <a:normAutofit/>
          </a:bodyPr>
          <a:lstStyle/>
          <a:p>
            <a:r>
              <a:rPr lang="en-US" sz="4000" b="1" dirty="0">
                <a:latin typeface="Times New Roman" panose="02020603050405020304" pitchFamily="18" charset="0"/>
                <a:cs typeface="Times New Roman" panose="02020603050405020304" pitchFamily="18" charset="0"/>
              </a:rPr>
              <a:t>Text Summarization Using Transformer Decoders</a:t>
            </a:r>
          </a:p>
        </p:txBody>
      </p:sp>
      <p:sp>
        <p:nvSpPr>
          <p:cNvPr id="3" name="Subtitle 2"/>
          <p:cNvSpPr>
            <a:spLocks noGrp="1"/>
          </p:cNvSpPr>
          <p:nvPr>
            <p:ph type="subTitle" idx="1"/>
          </p:nvPr>
        </p:nvSpPr>
        <p:spPr>
          <a:xfrm>
            <a:off x="1524000" y="2006600"/>
            <a:ext cx="8534400" cy="1752600"/>
          </a:xfrm>
        </p:spPr>
        <p:txBody>
          <a:bodyPr>
            <a:normAutofit/>
          </a:bodyPr>
          <a:lstStyle/>
          <a:p>
            <a:r>
              <a:rPr lang="en-US" sz="2665" dirty="0">
                <a:latin typeface="Times New Roman" panose="02020603050405020304" pitchFamily="18" charset="0"/>
                <a:cs typeface="Times New Roman" panose="02020603050405020304" pitchFamily="18" charset="0"/>
              </a:rPr>
              <a:t>Team Details</a:t>
            </a:r>
          </a:p>
          <a:p>
            <a:r>
              <a:rPr lang="en-US" sz="2665" dirty="0">
                <a:latin typeface="Times New Roman" panose="02020603050405020304" pitchFamily="18" charset="0"/>
                <a:cs typeface="Times New Roman" panose="02020603050405020304" pitchFamily="18" charset="0"/>
              </a:rPr>
              <a:t>Team Number: 40</a:t>
            </a:r>
          </a:p>
          <a:p>
            <a:endParaRPr lang="en-US" dirty="0">
              <a:solidFill>
                <a:schemeClr val="tx1"/>
              </a:solidFill>
            </a:endParaRPr>
          </a:p>
          <a:p>
            <a:pPr algn="r"/>
            <a:endParaRPr lang="en-US" dirty="0"/>
          </a:p>
        </p:txBody>
      </p:sp>
      <p:sp>
        <p:nvSpPr>
          <p:cNvPr id="6" name="Subtitle 2"/>
          <p:cNvSpPr txBox="1"/>
          <p:nvPr/>
        </p:nvSpPr>
        <p:spPr>
          <a:xfrm>
            <a:off x="1727200" y="6130211"/>
            <a:ext cx="8534400" cy="587829"/>
          </a:xfrm>
          <a:prstGeom prst="rect">
            <a:avLst/>
          </a:prstGeom>
        </p:spPr>
        <p:txBody>
          <a:bodyPr vert="horz" lIns="121920" tIns="60960" rIns="121920" bIns="6096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solidFill>
                <a:schemeClr val="tx1"/>
              </a:solidFill>
            </a:endParaRPr>
          </a:p>
          <a:p>
            <a:pPr algn="r"/>
            <a:endParaRPr lang="en-US" sz="2800" dirty="0"/>
          </a:p>
        </p:txBody>
      </p:sp>
      <p:graphicFrame>
        <p:nvGraphicFramePr>
          <p:cNvPr id="7" name="Table 6"/>
          <p:cNvGraphicFramePr>
            <a:graphicFrameLocks noGrp="1"/>
          </p:cNvGraphicFramePr>
          <p:nvPr>
            <p:custDataLst>
              <p:tags r:id="rId1"/>
            </p:custDataLst>
          </p:nvPr>
        </p:nvGraphicFramePr>
        <p:xfrm>
          <a:off x="915035" y="3077210"/>
          <a:ext cx="10068560" cy="2814955"/>
        </p:xfrm>
        <a:graphic>
          <a:graphicData uri="http://schemas.openxmlformats.org/drawingml/2006/table">
            <a:tbl>
              <a:tblPr firstRow="1" bandRow="1">
                <a:tableStyleId>{9D7B26C5-4107-4FEC-AEDC-1716B250A1EF}</a:tableStyleId>
              </a:tblPr>
              <a:tblGrid>
                <a:gridCol w="1510665">
                  <a:extLst>
                    <a:ext uri="{9D8B030D-6E8A-4147-A177-3AD203B41FA5}">
                      <a16:colId xmlns:a16="http://schemas.microsoft.com/office/drawing/2014/main" val="20000"/>
                    </a:ext>
                  </a:extLst>
                </a:gridCol>
                <a:gridCol w="2517140">
                  <a:extLst>
                    <a:ext uri="{9D8B030D-6E8A-4147-A177-3AD203B41FA5}">
                      <a16:colId xmlns:a16="http://schemas.microsoft.com/office/drawing/2014/main" val="20001"/>
                    </a:ext>
                  </a:extLst>
                </a:gridCol>
                <a:gridCol w="2677160">
                  <a:extLst>
                    <a:ext uri="{9D8B030D-6E8A-4147-A177-3AD203B41FA5}">
                      <a16:colId xmlns:a16="http://schemas.microsoft.com/office/drawing/2014/main" val="20002"/>
                    </a:ext>
                  </a:extLst>
                </a:gridCol>
                <a:gridCol w="1350010">
                  <a:extLst>
                    <a:ext uri="{9D8B030D-6E8A-4147-A177-3AD203B41FA5}">
                      <a16:colId xmlns:a16="http://schemas.microsoft.com/office/drawing/2014/main" val="20003"/>
                    </a:ext>
                  </a:extLst>
                </a:gridCol>
                <a:gridCol w="2013585">
                  <a:extLst>
                    <a:ext uri="{9D8B030D-6E8A-4147-A177-3AD203B41FA5}">
                      <a16:colId xmlns:a16="http://schemas.microsoft.com/office/drawing/2014/main" val="20004"/>
                    </a:ext>
                  </a:extLst>
                </a:gridCol>
              </a:tblGrid>
              <a:tr h="868680">
                <a:tc>
                  <a:txBody>
                    <a:bodyPr/>
                    <a:lstStyle/>
                    <a:p>
                      <a:r>
                        <a:rPr lang="en-AU" sz="2100" dirty="0" err="1"/>
                        <a:t>Sl.Num</a:t>
                      </a:r>
                      <a:r>
                        <a:rPr lang="en-AU" sz="2100" dirty="0"/>
                        <a:t>.</a:t>
                      </a:r>
                    </a:p>
                  </a:txBody>
                  <a:tcPr marL="121920" marR="121920" marT="60960" marB="60960"/>
                </a:tc>
                <a:tc>
                  <a:txBody>
                    <a:bodyPr/>
                    <a:lstStyle/>
                    <a:p>
                      <a:r>
                        <a:rPr lang="en-AU" sz="2100" dirty="0"/>
                        <a:t>Student Name</a:t>
                      </a:r>
                    </a:p>
                  </a:txBody>
                  <a:tcPr marL="121920" marR="121920" marT="60960" marB="60960"/>
                </a:tc>
                <a:tc>
                  <a:txBody>
                    <a:bodyPr/>
                    <a:lstStyle/>
                    <a:p>
                      <a:r>
                        <a:rPr lang="en-AU" sz="2100" dirty="0"/>
                        <a:t>USN</a:t>
                      </a:r>
                    </a:p>
                  </a:txBody>
                  <a:tcPr marL="121920" marR="121920" marT="60960" marB="60960"/>
                </a:tc>
                <a:tc>
                  <a:txBody>
                    <a:bodyPr/>
                    <a:lstStyle/>
                    <a:p>
                      <a:r>
                        <a:rPr lang="en-AU" sz="2100" dirty="0"/>
                        <a:t>Roll Num.</a:t>
                      </a:r>
                    </a:p>
                  </a:txBody>
                  <a:tcPr marL="121920" marR="121920" marT="60960" marB="60960"/>
                </a:tc>
                <a:tc>
                  <a:txBody>
                    <a:bodyPr/>
                    <a:lstStyle/>
                    <a:p>
                      <a:r>
                        <a:rPr lang="en-AU" sz="2100" dirty="0"/>
                        <a:t>Division</a:t>
                      </a:r>
                    </a:p>
                  </a:txBody>
                  <a:tcPr marL="121920" marR="121920" marT="60960" marB="60960"/>
                </a:tc>
                <a:extLst>
                  <a:ext uri="{0D108BD9-81ED-4DB2-BD59-A6C34878D82A}">
                    <a16:rowId xmlns:a16="http://schemas.microsoft.com/office/drawing/2014/main" val="10000"/>
                  </a:ext>
                </a:extLst>
              </a:tr>
              <a:tr h="972820">
                <a:tc>
                  <a:txBody>
                    <a:bodyPr/>
                    <a:lstStyle/>
                    <a:p>
                      <a:pPr algn="ctr"/>
                      <a:r>
                        <a:rPr lang="en-AU" sz="2400" dirty="0"/>
                        <a:t>1</a:t>
                      </a:r>
                    </a:p>
                  </a:txBody>
                  <a:tcPr marL="121920" marR="121920" marT="60960" marB="60960"/>
                </a:tc>
                <a:tc>
                  <a:txBody>
                    <a:bodyPr/>
                    <a:lstStyle/>
                    <a:p>
                      <a:r>
                        <a:rPr lang="en-IN" altLang="en-AU" sz="2400" dirty="0"/>
                        <a:t>Pratham V  Shirol</a:t>
                      </a:r>
                    </a:p>
                  </a:txBody>
                  <a:tcPr marL="121920" marR="121920" marT="60960" marB="60960"/>
                </a:tc>
                <a:tc>
                  <a:txBody>
                    <a:bodyPr/>
                    <a:lstStyle/>
                    <a:p>
                      <a:r>
                        <a:rPr lang="en-AU" sz="2400" dirty="0"/>
                        <a:t>01FE2</a:t>
                      </a:r>
                      <a:r>
                        <a:rPr lang="en-IN" altLang="en-AU" sz="2400" dirty="0"/>
                        <a:t>1</a:t>
                      </a:r>
                      <a:r>
                        <a:rPr lang="en-AU" sz="2400" dirty="0"/>
                        <a:t>BC</a:t>
                      </a:r>
                      <a:r>
                        <a:rPr lang="en-IN" altLang="en-AU" sz="2400" dirty="0"/>
                        <a:t>I018</a:t>
                      </a:r>
                    </a:p>
                  </a:txBody>
                  <a:tcPr marL="121920" marR="121920" marT="60960" marB="60960"/>
                </a:tc>
                <a:tc>
                  <a:txBody>
                    <a:bodyPr/>
                    <a:lstStyle/>
                    <a:p>
                      <a:r>
                        <a:rPr lang="en-IN" altLang="en-AU" sz="2400" dirty="0"/>
                        <a:t>117</a:t>
                      </a:r>
                    </a:p>
                  </a:txBody>
                  <a:tcPr marL="121920" marR="121920" marT="60960" marB="60960"/>
                </a:tc>
                <a:tc>
                  <a:txBody>
                    <a:bodyPr/>
                    <a:lstStyle/>
                    <a:p>
                      <a:r>
                        <a:rPr lang="en-IN" altLang="en-AU" sz="2400" dirty="0"/>
                        <a:t>F</a:t>
                      </a:r>
                    </a:p>
                  </a:txBody>
                  <a:tcPr marL="121920" marR="121920" marT="60960" marB="60960"/>
                </a:tc>
                <a:extLst>
                  <a:ext uri="{0D108BD9-81ED-4DB2-BD59-A6C34878D82A}">
                    <a16:rowId xmlns:a16="http://schemas.microsoft.com/office/drawing/2014/main" val="10001"/>
                  </a:ext>
                </a:extLst>
              </a:tr>
              <a:tr h="973455">
                <a:tc>
                  <a:txBody>
                    <a:bodyPr/>
                    <a:lstStyle/>
                    <a:p>
                      <a:pPr algn="ctr"/>
                      <a:r>
                        <a:rPr lang="en-AU" sz="2400" dirty="0"/>
                        <a:t>2</a:t>
                      </a:r>
                    </a:p>
                  </a:txBody>
                  <a:tcPr marL="121920" marR="121920" marT="60960" marB="60960"/>
                </a:tc>
                <a:tc>
                  <a:txBody>
                    <a:bodyPr/>
                    <a:lstStyle/>
                    <a:p>
                      <a:r>
                        <a:rPr lang="en-IN" altLang="en-AU" sz="2400" dirty="0"/>
                        <a:t>Tarun S Maidur</a:t>
                      </a:r>
                    </a:p>
                  </a:txBody>
                  <a:tcPr marL="121920" marR="121920" marT="60960" marB="60960"/>
                </a:tc>
                <a:tc>
                  <a:txBody>
                    <a:bodyPr/>
                    <a:lstStyle/>
                    <a:p>
                      <a:r>
                        <a:rPr lang="en-AU" sz="2400" dirty="0"/>
                        <a:t>01FE2</a:t>
                      </a:r>
                      <a:r>
                        <a:rPr lang="en-IN" altLang="en-AU" sz="2400" dirty="0"/>
                        <a:t>1</a:t>
                      </a:r>
                      <a:r>
                        <a:rPr lang="en-AU" sz="2400" dirty="0"/>
                        <a:t>BC</a:t>
                      </a:r>
                      <a:r>
                        <a:rPr lang="en-IN" altLang="en-AU" sz="2400" dirty="0"/>
                        <a:t>I008</a:t>
                      </a:r>
                    </a:p>
                  </a:txBody>
                  <a:tcPr marL="121920" marR="121920" marT="60960" marB="60960"/>
                </a:tc>
                <a:tc>
                  <a:txBody>
                    <a:bodyPr/>
                    <a:lstStyle/>
                    <a:p>
                      <a:r>
                        <a:rPr lang="en-IN" altLang="en-AU" sz="2400" dirty="0"/>
                        <a:t>107</a:t>
                      </a:r>
                    </a:p>
                  </a:txBody>
                  <a:tcPr marL="121920" marR="121920" marT="60960" marB="60960"/>
                </a:tc>
                <a:tc>
                  <a:txBody>
                    <a:bodyPr/>
                    <a:lstStyle/>
                    <a:p>
                      <a:r>
                        <a:rPr lang="en-IN" altLang="en-AU" sz="2400" dirty="0"/>
                        <a:t>F</a:t>
                      </a:r>
                    </a:p>
                  </a:txBody>
                  <a:tcPr marL="121920" marR="121920" marT="60960" marB="60960"/>
                </a:tc>
                <a:extLst>
                  <a:ext uri="{0D108BD9-81ED-4DB2-BD59-A6C34878D82A}">
                    <a16:rowId xmlns:a16="http://schemas.microsoft.com/office/drawing/2014/main" val="10002"/>
                  </a:ext>
                </a:extLst>
              </a:tr>
            </a:tbl>
          </a:graphicData>
        </a:graphic>
      </p:graphicFrame>
      <p:pic>
        <p:nvPicPr>
          <p:cNvPr id="9" name="Picture 8"/>
          <p:cNvPicPr/>
          <p:nvPr/>
        </p:nvPicPr>
        <p:blipFill>
          <a:blip r:embed="rId3"/>
          <a:stretch>
            <a:fillRect/>
          </a:stretch>
        </p:blipFill>
        <p:spPr>
          <a:xfrm>
            <a:off x="9216401" y="45997"/>
            <a:ext cx="2937623" cy="519153"/>
          </a:xfrm>
          <a:prstGeom prst="rect">
            <a:avLst/>
          </a:prstGeom>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altLang="en-US" b="1"/>
              <a:t>Introduction</a:t>
            </a:r>
          </a:p>
        </p:txBody>
      </p:sp>
      <p:sp>
        <p:nvSpPr>
          <p:cNvPr id="3" name="Content Placeholder 2"/>
          <p:cNvSpPr>
            <a:spLocks noGrp="1"/>
          </p:cNvSpPr>
          <p:nvPr>
            <p:ph sz="half" idx="1"/>
          </p:nvPr>
        </p:nvSpPr>
        <p:spPr>
          <a:xfrm>
            <a:off x="838200" y="978535"/>
            <a:ext cx="5181600" cy="4351338"/>
          </a:xfrm>
        </p:spPr>
        <p:txBody>
          <a:bodyPr>
            <a:noAutofit/>
          </a:bodyPr>
          <a:lstStyle/>
          <a:p>
            <a:pPr algn="just"/>
            <a:r>
              <a:rPr lang="en-US" sz="1800"/>
              <a:t>In today's digital world, vast amounts of information are generated daily, making it challenging for users to quickly extract key insights. Text summarization is a critical natural language processing task that condenses large texts into concise summaries, enabling faster content understanding.</a:t>
            </a:r>
          </a:p>
          <a:p>
            <a:pPr algn="just"/>
            <a:r>
              <a:rPr lang="en-US" sz="1800"/>
              <a:t>This project, "Efficient Text Summarization Using Transformer Decoders," leverages the Transformer architecture with a focus on the decoder component to produce high-quality summaries. By using the CNN/DailyMail dataset and implementing the model with Trax, this project ensures both clarity in code and performance optimization on TPUs and GPUs.</a:t>
            </a:r>
          </a:p>
          <a:p>
            <a:pPr algn="just"/>
            <a:r>
              <a:rPr lang="en-US" sz="1800"/>
              <a:t>This tool can help consumers and enterprises quickly digest lengthy articles and apply additional analyses like sentiment detection, enhancing content accessibility and utility.</a:t>
            </a:r>
          </a:p>
        </p:txBody>
      </p:sp>
      <p:pic>
        <p:nvPicPr>
          <p:cNvPr id="4" name="Content Placeholder 3"/>
          <p:cNvPicPr>
            <a:picLocks noGrp="1" noChangeAspect="1"/>
          </p:cNvPicPr>
          <p:nvPr>
            <p:ph sz="half" idx="2"/>
          </p:nvPr>
        </p:nvPicPr>
        <p:blipFill>
          <a:blip r:embed="rId3"/>
          <a:stretch>
            <a:fillRect/>
          </a:stretch>
        </p:blipFill>
        <p:spPr>
          <a:xfrm>
            <a:off x="6550025" y="1825625"/>
            <a:ext cx="5641975" cy="3350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10566400" cy="1143000"/>
          </a:xfrm>
        </p:spPr>
        <p:txBody>
          <a:bodyPr>
            <a:normAutofit/>
          </a:bodyPr>
          <a:lstStyle/>
          <a:p>
            <a:pPr algn="l"/>
            <a:r>
              <a:rPr lang="en-US" sz="4200" b="1" dirty="0">
                <a:latin typeface="+mn-lt"/>
                <a:ea typeface="+mn-ea"/>
                <a:cs typeface="+mn-cs"/>
              </a:rPr>
              <a:t>Problem Statement</a:t>
            </a:r>
          </a:p>
        </p:txBody>
      </p:sp>
      <p:sp>
        <p:nvSpPr>
          <p:cNvPr id="5" name="Title 1"/>
          <p:cNvSpPr txBox="1"/>
          <p:nvPr/>
        </p:nvSpPr>
        <p:spPr>
          <a:xfrm>
            <a:off x="0" y="0"/>
            <a:ext cx="10972800" cy="1143000"/>
          </a:xfrm>
          <a:prstGeom prst="rect">
            <a:avLst/>
          </a:prstGeom>
        </p:spPr>
        <p:txBody>
          <a:bodyPr vert="horz" lIns="121920" tIns="60960" rIns="121920" bIns="60960" rtlCol="0" anchor="ctr">
            <a:normAutofit/>
          </a:bodyPr>
          <a:lstStyle/>
          <a:p>
            <a:pPr defTabSz="1219200">
              <a:spcBef>
                <a:spcPct val="0"/>
              </a:spcBef>
              <a:defRPr/>
            </a:pPr>
            <a:r>
              <a:rPr lang="en-US" sz="4800" b="1">
                <a:latin typeface="+mj-lt"/>
                <a:ea typeface="+mj-ea"/>
                <a:cs typeface="+mj-cs"/>
              </a:rPr>
              <a:t> </a:t>
            </a:r>
            <a:endParaRPr lang="en-US" sz="4800" dirty="0">
              <a:latin typeface="+mj-lt"/>
              <a:ea typeface="+mj-ea"/>
              <a:cs typeface="+mj-cs"/>
            </a:endParaRPr>
          </a:p>
        </p:txBody>
      </p:sp>
      <p:cxnSp>
        <p:nvCxnSpPr>
          <p:cNvPr id="8" name="Straight Connector 7"/>
          <p:cNvCxnSpPr/>
          <p:nvPr/>
        </p:nvCxnSpPr>
        <p:spPr>
          <a:xfrm>
            <a:off x="198923" y="967614"/>
            <a:ext cx="11993077" cy="22964"/>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sp>
        <p:nvSpPr>
          <p:cNvPr id="3" name="Content Placeholder 2"/>
          <p:cNvSpPr>
            <a:spLocks noGrp="1"/>
          </p:cNvSpPr>
          <p:nvPr>
            <p:ph idx="1"/>
          </p:nvPr>
        </p:nvSpPr>
        <p:spPr>
          <a:xfrm>
            <a:off x="406400" y="2631233"/>
            <a:ext cx="10972800" cy="4077477"/>
          </a:xfrm>
        </p:spPr>
        <p:txBody>
          <a:bodyPr>
            <a:normAutofit/>
          </a:bodyPr>
          <a:lstStyle/>
          <a:p>
            <a:pPr marL="0" indent="0" algn="just">
              <a:buNone/>
            </a:pPr>
            <a:r>
              <a:rPr lang="en-AU" sz="3500" b="1" dirty="0"/>
              <a:t>Objectives:</a:t>
            </a:r>
          </a:p>
          <a:p>
            <a:pPr marL="0" indent="0" algn="l" rtl="0">
              <a:lnSpc>
                <a:spcPct val="100000"/>
              </a:lnSpc>
              <a:spcBef>
                <a:spcPts val="450"/>
              </a:spcBef>
              <a:buFont typeface="Arial" panose="020B0604020202020204" pitchFamily="34" charset="0"/>
              <a:buChar char="•"/>
            </a:pPr>
            <a:r>
              <a:rPr lang="en-US" sz="1800" b="0" i="0" dirty="0">
                <a:solidFill>
                  <a:srgbClr val="000000"/>
                </a:solidFill>
                <a:effectLst/>
                <a:latin typeface="Roboto" panose="020F0502020204030204" pitchFamily="2" charset="0"/>
              </a:rPr>
              <a:t>Develop an Effective Abstractive Summarization Model: Create a text summarization system leveraging the Transformer architecture, capable of producing coherent and concise summaries.</a:t>
            </a:r>
            <a:endParaRPr lang="en-US" sz="1800" b="0" i="0" dirty="0">
              <a:solidFill>
                <a:srgbClr val="212121"/>
              </a:solidFill>
              <a:effectLst/>
              <a:latin typeface="Roboto" panose="020F0502020204030204" pitchFamily="2" charset="0"/>
            </a:endParaRPr>
          </a:p>
          <a:p>
            <a:pPr marL="0" indent="0" algn="l" rtl="0">
              <a:lnSpc>
                <a:spcPct val="100000"/>
              </a:lnSpc>
              <a:spcBef>
                <a:spcPts val="450"/>
              </a:spcBef>
              <a:buFont typeface="Arial" panose="020B0604020202020204" pitchFamily="34" charset="0"/>
              <a:buChar char="•"/>
            </a:pPr>
            <a:r>
              <a:rPr lang="en-US" sz="1800" b="0" i="0" dirty="0">
                <a:solidFill>
                  <a:srgbClr val="000000"/>
                </a:solidFill>
                <a:effectLst/>
                <a:latin typeface="Roboto" panose="020F0502020204030204" pitchFamily="2" charset="0"/>
              </a:rPr>
              <a:t>Utilize Transformer-Based Approaches: Integrate advanced models like PEGASUS, T5, and GPT, known for their capabilities in abstractive summarization.</a:t>
            </a:r>
            <a:endParaRPr lang="en-US" sz="1800" b="0" i="0" dirty="0">
              <a:solidFill>
                <a:srgbClr val="212121"/>
              </a:solidFill>
              <a:effectLst/>
              <a:latin typeface="Roboto" panose="020F0502020204030204" pitchFamily="2" charset="0"/>
            </a:endParaRPr>
          </a:p>
          <a:p>
            <a:pPr marL="0" indent="0" algn="l" rtl="0">
              <a:lnSpc>
                <a:spcPct val="100000"/>
              </a:lnSpc>
              <a:spcBef>
                <a:spcPts val="450"/>
              </a:spcBef>
              <a:buFont typeface="Arial" panose="020B0604020202020204" pitchFamily="34" charset="0"/>
              <a:buChar char="•"/>
            </a:pPr>
            <a:r>
              <a:rPr lang="en-US" sz="1800" b="0" i="0" dirty="0">
                <a:solidFill>
                  <a:srgbClr val="000000"/>
                </a:solidFill>
                <a:effectLst/>
                <a:latin typeface="Roboto" panose="020F0502020204030204" pitchFamily="2" charset="0"/>
              </a:rPr>
              <a:t>Overcome Challenges in Summarization: Address issues such as faithfulness, coherence, and computational efficiency in generated summaries.</a:t>
            </a:r>
            <a:endParaRPr lang="en-US" sz="1800" b="0" i="0" dirty="0">
              <a:solidFill>
                <a:srgbClr val="212121"/>
              </a:solidFill>
              <a:effectLst/>
              <a:latin typeface="Roboto" panose="020F0502020204030204" pitchFamily="2" charset="0"/>
            </a:endParaRPr>
          </a:p>
          <a:p>
            <a:pPr marL="0" indent="0" algn="l" rtl="0">
              <a:lnSpc>
                <a:spcPct val="100000"/>
              </a:lnSpc>
              <a:spcBef>
                <a:spcPts val="450"/>
              </a:spcBef>
              <a:buFont typeface="Arial" panose="020B0604020202020204" pitchFamily="34" charset="0"/>
              <a:buChar char="•"/>
            </a:pPr>
            <a:r>
              <a:rPr lang="en-US" sz="1800" b="0" i="0" dirty="0">
                <a:solidFill>
                  <a:srgbClr val="000000"/>
                </a:solidFill>
                <a:effectLst/>
                <a:latin typeface="Roboto" panose="020F0502020204030204" pitchFamily="2" charset="0"/>
              </a:rPr>
              <a:t>Support Multilingual and Domain-Specific Summarization: Explore the adaptability of the summarization model for specialized domains like healthcare, legal, and education.</a:t>
            </a:r>
            <a:endParaRPr lang="en-US" sz="1800" b="0" i="0" dirty="0">
              <a:solidFill>
                <a:srgbClr val="212121"/>
              </a:solidFill>
              <a:effectLst/>
              <a:latin typeface="Roboto" panose="020F0502020204030204" pitchFamily="2" charset="0"/>
            </a:endParaRPr>
          </a:p>
          <a:p>
            <a:pPr marL="0" indent="0" algn="l" rtl="0">
              <a:lnSpc>
                <a:spcPct val="100000"/>
              </a:lnSpc>
              <a:spcBef>
                <a:spcPts val="450"/>
              </a:spcBef>
              <a:buFont typeface="Arial" panose="020B0604020202020204" pitchFamily="34" charset="0"/>
              <a:buChar char="•"/>
            </a:pPr>
            <a:r>
              <a:rPr lang="en-US" sz="1800" b="0" i="0" dirty="0">
                <a:solidFill>
                  <a:srgbClr val="000000"/>
                </a:solidFill>
                <a:effectLst/>
                <a:latin typeface="Roboto" panose="020F0502020204030204" pitchFamily="2" charset="0"/>
              </a:rPr>
              <a:t>Evaluate Performance: Use metrics like ROUGE and BLEU scores to quantitatively assess the quality of the generated summaries against benchmark datasets.</a:t>
            </a:r>
            <a:endParaRPr lang="en-US" sz="1800" b="0" i="0" dirty="0">
              <a:solidFill>
                <a:srgbClr val="212121"/>
              </a:solidFill>
              <a:effectLst/>
              <a:latin typeface="Roboto" panose="020F0502020204030204" pitchFamily="2" charset="0"/>
            </a:endParaRPr>
          </a:p>
          <a:p>
            <a:pPr marL="457200" indent="-457200" algn="just">
              <a:lnSpc>
                <a:spcPct val="120000"/>
              </a:lnSpc>
              <a:buAutoNum type="arabicPeriod"/>
            </a:pPr>
            <a:endParaRPr lang="en-US" sz="2000" dirty="0"/>
          </a:p>
        </p:txBody>
      </p:sp>
      <p:pic>
        <p:nvPicPr>
          <p:cNvPr id="10" name="Picture 9"/>
          <p:cNvPicPr/>
          <p:nvPr/>
        </p:nvPicPr>
        <p:blipFill>
          <a:blip r:embed="rId2"/>
          <a:stretch>
            <a:fillRect/>
          </a:stretch>
        </p:blipFill>
        <p:spPr>
          <a:xfrm>
            <a:off x="9216401" y="45997"/>
            <a:ext cx="2937623" cy="769195"/>
          </a:xfrm>
          <a:prstGeom prst="rect">
            <a:avLst/>
          </a:prstGeom>
        </p:spPr>
      </p:pic>
      <p:sp>
        <p:nvSpPr>
          <p:cNvPr id="6" name="TextBox 5"/>
          <p:cNvSpPr txBox="1"/>
          <p:nvPr/>
        </p:nvSpPr>
        <p:spPr>
          <a:xfrm>
            <a:off x="406399" y="1143000"/>
            <a:ext cx="11611429" cy="1014730"/>
          </a:xfrm>
          <a:prstGeom prst="rect">
            <a:avLst/>
          </a:prstGeom>
          <a:noFill/>
        </p:spPr>
        <p:txBody>
          <a:bodyPr wrap="square" rtlCol="0">
            <a:spAutoFit/>
          </a:bodyPr>
          <a:lstStyle/>
          <a:p>
            <a:pPr algn="just"/>
            <a:r>
              <a:rPr lang="en-US" sz="2000" dirty="0"/>
              <a:t>In an era of information overload, quickly distilling key insights from extensive texts is essential. This project aims to create an efficient text summarization tool using a transformer decoder model, helping users condense lengthy documents into concise summaries for faster comprehension.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A5CC-2FEC-ED06-A57E-85BC4E4D3567}"/>
              </a:ext>
            </a:extLst>
          </p:cNvPr>
          <p:cNvSpPr>
            <a:spLocks noGrp="1"/>
          </p:cNvSpPr>
          <p:nvPr>
            <p:ph type="title"/>
          </p:nvPr>
        </p:nvSpPr>
        <p:spPr/>
        <p:txBody>
          <a:bodyPr/>
          <a:lstStyle/>
          <a:p>
            <a:r>
              <a:rPr lang="en-US" dirty="0"/>
              <a:t>Architecture and Methodology</a:t>
            </a:r>
            <a:endParaRPr lang="en-IN" dirty="0"/>
          </a:p>
        </p:txBody>
      </p:sp>
      <p:pic>
        <p:nvPicPr>
          <p:cNvPr id="5" name="Content Placeholder 4" descr="A diagram of a product&#10;&#10;Description automatically generated">
            <a:extLst>
              <a:ext uri="{FF2B5EF4-FFF2-40B4-BE49-F238E27FC236}">
                <a16:creationId xmlns:a16="http://schemas.microsoft.com/office/drawing/2014/main" id="{2C1B9B35-FD22-431E-A8E2-0069CDB70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7840"/>
            <a:ext cx="6126480" cy="4399280"/>
          </a:xfrm>
        </p:spPr>
      </p:pic>
    </p:spTree>
    <p:extLst>
      <p:ext uri="{BB962C8B-B14F-4D97-AF65-F5344CB8AC3E}">
        <p14:creationId xmlns:p14="http://schemas.microsoft.com/office/powerpoint/2010/main" val="64734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47039D48-9FA4-244E-1E9A-1FC65DC5AAE8}"/>
              </a:ext>
            </a:extLst>
          </p:cNvPr>
          <p:cNvSpPr>
            <a:spLocks noChangeArrowheads="1"/>
          </p:cNvSpPr>
          <p:nvPr/>
        </p:nvSpPr>
        <p:spPr bwMode="auto">
          <a:xfrm>
            <a:off x="609600" y="3303182"/>
            <a:ext cx="11308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2AF0671-7B65-2E5C-115C-92AAD2C57D06}"/>
              </a:ext>
            </a:extLst>
          </p:cNvPr>
          <p:cNvSpPr>
            <a:spLocks noChangeArrowheads="1"/>
          </p:cNvSpPr>
          <p:nvPr/>
        </p:nvSpPr>
        <p:spPr bwMode="auto">
          <a:xfrm>
            <a:off x="1327354" y="-1413583"/>
            <a:ext cx="10326165" cy="763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process begins with loading a dataset of news articles, where the primary focus is on the article text and its corresponding headline (summary). After cleaning the data by removing unnecessary columns, each summary is augmented with special tokens: </a:t>
            </a:r>
            <a:r>
              <a:rPr kumimoji="0" lang="en-US" altLang="en-US" sz="1700" b="0" i="0" u="none" strike="noStrike" cap="none" normalizeH="0" baseline="0" dirty="0">
                <a:ln>
                  <a:noFill/>
                </a:ln>
                <a:solidFill>
                  <a:schemeClr val="tx1"/>
                </a:solidFill>
                <a:effectLst/>
                <a:latin typeface="Arial Unicode MS"/>
              </a:rPr>
              <a:t>&lt;go&gt;</a:t>
            </a:r>
            <a:r>
              <a:rPr kumimoji="0" lang="en-US" altLang="en-US" sz="1700" b="0" i="0" u="none" strike="noStrike" cap="none" normalizeH="0" baseline="0" dirty="0">
                <a:ln>
                  <a:noFill/>
                </a:ln>
                <a:solidFill>
                  <a:schemeClr val="tx1"/>
                </a:solidFill>
                <a:effectLst/>
              </a:rPr>
              <a:t> to mark the start and </a:t>
            </a:r>
            <a:r>
              <a:rPr kumimoji="0" lang="en-US" altLang="en-US" sz="1700" b="0" i="0" u="none" strike="noStrike" cap="none" normalizeH="0" baseline="0" dirty="0">
                <a:ln>
                  <a:noFill/>
                </a:ln>
                <a:solidFill>
                  <a:schemeClr val="tx1"/>
                </a:solidFill>
                <a:effectLst/>
                <a:latin typeface="Arial Unicode MS"/>
              </a:rPr>
              <a:t>&lt;stop&gt;</a:t>
            </a:r>
            <a:r>
              <a:rPr kumimoji="0" lang="en-US" altLang="en-US" sz="1700" b="0" i="0" u="none" strike="noStrike" cap="none" normalizeH="0" baseline="0" dirty="0">
                <a:ln>
                  <a:noFill/>
                </a:ln>
                <a:solidFill>
                  <a:schemeClr val="tx1"/>
                </a:solidFill>
                <a:effectLst/>
              </a:rPr>
              <a:t> to signify the end of the sequence. These tokens help the model understand the boundaries of the summaries during training.</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Next, the text is tokenized. Tokenization involves converting the words in the articles and summaries into numerical tokens. This step includes training a tokenizer on the text to build a vocabulary, assigning each word a unique integer identifier. Words not found in the vocabulary are represented by a special </a:t>
            </a:r>
            <a:r>
              <a:rPr kumimoji="0" lang="en-US" altLang="en-US" sz="1700" b="0" i="0" u="none" strike="noStrike" cap="none" normalizeH="0" baseline="0" dirty="0">
                <a:ln>
                  <a:noFill/>
                </a:ln>
                <a:solidFill>
                  <a:schemeClr val="tx1"/>
                </a:solidFill>
                <a:effectLst/>
                <a:latin typeface="Arial Unicode MS"/>
              </a:rPr>
              <a:t>&lt;</a:t>
            </a:r>
            <a:r>
              <a:rPr kumimoji="0" lang="en-US" altLang="en-US" sz="1700" b="0" i="0" u="none" strike="noStrike" cap="none" normalizeH="0" baseline="0" dirty="0" err="1">
                <a:ln>
                  <a:noFill/>
                </a:ln>
                <a:solidFill>
                  <a:schemeClr val="tx1"/>
                </a:solidFill>
                <a:effectLst/>
                <a:latin typeface="Arial Unicode MS"/>
              </a:rPr>
              <a:t>unk</a:t>
            </a:r>
            <a:r>
              <a:rPr kumimoji="0" lang="en-US" altLang="en-US" sz="1700" b="0" i="0" u="none" strike="noStrike" cap="none" normalizeH="0" baseline="0" dirty="0">
                <a:ln>
                  <a:noFill/>
                </a:ln>
                <a:solidFill>
                  <a:schemeClr val="tx1"/>
                </a:solidFill>
                <a:effectLst/>
                <a:latin typeface="Arial Unicode MS"/>
              </a:rPr>
              <a:t>&gt;</a:t>
            </a:r>
            <a:r>
              <a:rPr kumimoji="0" lang="en-US" altLang="en-US" sz="1700" b="0" i="0" u="none" strike="noStrike" cap="none" normalizeH="0" baseline="0" dirty="0">
                <a:ln>
                  <a:noFill/>
                </a:ln>
                <a:solidFill>
                  <a:schemeClr val="tx1"/>
                </a:solidFill>
                <a:effectLst/>
              </a:rPr>
              <a:t> token. The entire text is then transformed into sequences of these integers.</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sizes of the vocabularies for both the encoder (which processes the article text) and the decoder (which processes the summaries) are determined. These vocabulary sizes are critical for setting up the embedding layers in the model, which convert tokens into dense vectors that capture semantic meanings.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model itself is based on the transformer architecture, consisting of an encoder and a decoder. The encoder processes the input article text, generating context-aware embeddings that encapsulate the meaning of each word in the context of its surrounding words. The decoder then takes these embeddings and, starting with the </a:t>
            </a:r>
            <a:r>
              <a:rPr kumimoji="0" lang="en-US" altLang="en-US" sz="1700" b="0" i="0" u="none" strike="noStrike" cap="none" normalizeH="0" baseline="0" dirty="0">
                <a:ln>
                  <a:noFill/>
                </a:ln>
                <a:solidFill>
                  <a:schemeClr val="tx1"/>
                </a:solidFill>
                <a:effectLst/>
                <a:latin typeface="Arial Unicode MS"/>
              </a:rPr>
              <a:t>&lt;go&gt;</a:t>
            </a:r>
            <a:r>
              <a:rPr kumimoji="0" lang="en-US" altLang="en-US" sz="1700" b="0" i="0" u="none" strike="noStrike" cap="none" normalizeH="0" baseline="0" dirty="0">
                <a:ln>
                  <a:noFill/>
                </a:ln>
                <a:solidFill>
                  <a:schemeClr val="tx1"/>
                </a:solidFill>
                <a:effectLst/>
              </a:rPr>
              <a:t> token, predicts the next word in the summary one token at a time until it predicts the </a:t>
            </a:r>
            <a:r>
              <a:rPr kumimoji="0" lang="en-US" altLang="en-US" sz="1700" b="0" i="0" u="none" strike="noStrike" cap="none" normalizeH="0" baseline="0" dirty="0">
                <a:ln>
                  <a:noFill/>
                </a:ln>
                <a:solidFill>
                  <a:schemeClr val="tx1"/>
                </a:solidFill>
                <a:effectLst/>
                <a:latin typeface="Arial Unicode MS"/>
              </a:rPr>
              <a:t>&lt;stop&gt;</a:t>
            </a:r>
            <a:r>
              <a:rPr kumimoji="0" lang="en-US" altLang="en-US" sz="1700" b="0" i="0" u="none" strike="noStrike" cap="none" normalizeH="0" baseline="0" dirty="0">
                <a:ln>
                  <a:noFill/>
                </a:ln>
                <a:solidFill>
                  <a:schemeClr val="tx1"/>
                </a:solidFill>
                <a:effectLst/>
              </a:rPr>
              <a:t> token, thus generating the complete summary.</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Throughout training, the model learns to generate coherent summaries by optimizing its predictions against the actual summaries in the dataset. The final trained model can then generate concise and meaningful summaries for new articles, effectively automating the summarization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37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DFE49A-EADD-D805-7D24-F4386169E0A2}"/>
              </a:ext>
            </a:extLst>
          </p:cNvPr>
          <p:cNvSpPr>
            <a:spLocks noChangeArrowheads="1"/>
          </p:cNvSpPr>
          <p:nvPr/>
        </p:nvSpPr>
        <p:spPr bwMode="auto">
          <a:xfrm>
            <a:off x="1971367" y="-5675568"/>
            <a:ext cx="8249265" cy="1192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Conclusion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project demonstrates the implementation of a text summarization model using the transformer architecture. By leveraging a dataset of news articles and their corresponding headlines, the process includes critical steps such as data loading, preprocessing, tokenization, and vocabulary building. The incorporation of special tokens for sequence boundaries and the conversion of text into numerical tokens are essential for preparing the data for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transformer model, with its powerful encoder-decoder structure, effectively processes the input text and generates summaries. The encoder captures the contextual meaning of words in the articles, while the decoder uses this context to generate accurate and coherent summaries. This approach showcases the effectiveness of transformers in natural language processing tasks, particularly in summarizing lengthy texts.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Overall, the project highlights the potential of transformer-based models to automate the summarization of textual data, providing a valuable tool for efficiently extracting key information from large volumes of text. The successful training and evaluation of the model underscore its capability to produce meaningful summaries, demonstrating a significant advancement in the field of text summarization.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07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770429"/>
          </a:xfrm>
        </p:spPr>
        <p:txBody>
          <a:bodyPr>
            <a:noAutofit/>
          </a:bodyPr>
          <a:lstStyle/>
          <a:p>
            <a:r>
              <a:rPr lang="en-US" sz="9600" b="1" dirty="0">
                <a:latin typeface="Times New Roman" panose="02020603050405020304" pitchFamily="18" charset="0"/>
                <a:cs typeface="Times New Roman" panose="02020603050405020304" pitchFamily="18" charset="0"/>
              </a:rPr>
              <a:t>	  THANK YOU</a:t>
            </a:r>
            <a:endParaRPr lang="en-IN" sz="9600" b="1"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92*221"/>
  <p:tag name="TABLE_ENDDRAG_RECT" val="72*242*792*2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872</Words>
  <Application>Microsoft Office PowerPoint</Application>
  <PresentationFormat>Widescreen</PresentationFormat>
  <Paragraphs>72</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Calibri</vt:lpstr>
      <vt:lpstr>Calibri Light</vt:lpstr>
      <vt:lpstr>Roboto</vt:lpstr>
      <vt:lpstr>Times New Roman</vt:lpstr>
      <vt:lpstr>Office Theme</vt:lpstr>
      <vt:lpstr>Text Summarization Using Transformer Decoders</vt:lpstr>
      <vt:lpstr>Introduction</vt:lpstr>
      <vt:lpstr>Problem Statement</vt:lpstr>
      <vt:lpstr>Architecture and Methodology</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Throughput comparison</dc:title>
  <dc:creator>Rohit Kotekar</dc:creator>
  <cp:lastModifiedBy>Tarun Maidur</cp:lastModifiedBy>
  <cp:revision>102</cp:revision>
  <dcterms:created xsi:type="dcterms:W3CDTF">2024-05-13T17:41:00Z</dcterms:created>
  <dcterms:modified xsi:type="dcterms:W3CDTF">2024-12-10T09:33:07Z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8E267F5BAA714F1683A250102FF4FC44_13</vt:lpwstr>
  </property>
  <property fmtid="{D5CDD505-2E9C-101B-9397-08002B2CF9AE}" pid="3" name="KSOProductBuildVer">
    <vt:lpwstr>1033-12.2.0.18638</vt:lpwstr>
  </property>
</Properties>
</file>