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9" r:id="rId4"/>
    <p:sldId id="257" r:id="rId5"/>
    <p:sldId id="258" r:id="rId6"/>
    <p:sldId id="262" r:id="rId7"/>
    <p:sldId id="263" r:id="rId8"/>
    <p:sldId id="264" r:id="rId9"/>
    <p:sldId id="265" r:id="rId10"/>
    <p:sldId id="266"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55270" y="634365"/>
            <a:ext cx="11220450" cy="4136390"/>
          </a:xfrm>
        </p:spPr>
        <p:txBody>
          <a:bodyPr>
            <a:noAutofit/>
          </a:bodyPr>
          <a:lstStyle/>
          <a:p>
            <a:pPr algn="just">
              <a:lnSpc>
                <a:spcPct val="150000"/>
              </a:lnSpc>
            </a:pPr>
            <a:r>
              <a:rPr lang="zh-CN" altLang="en-US" sz="2000">
                <a:latin typeface="+mn-lt"/>
                <a:cs typeface="+mn-lt"/>
              </a:rPr>
              <a:t>Hello </a:t>
            </a:r>
            <a:r>
              <a:rPr lang="en-US" altLang="zh-CN" sz="2000">
                <a:latin typeface="+mn-lt"/>
                <a:cs typeface="+mn-lt"/>
              </a:rPr>
              <a:t>There</a:t>
            </a:r>
            <a:r>
              <a:rPr lang="zh-CN" altLang="en-US" sz="2000">
                <a:latin typeface="+mn-lt"/>
                <a:cs typeface="+mn-lt"/>
              </a:rPr>
              <a:t>, </a:t>
            </a:r>
            <a:endParaRPr lang="zh-CN" altLang="en-US" sz="2000">
              <a:latin typeface="+mn-lt"/>
              <a:cs typeface="+mn-lt"/>
            </a:endParaRPr>
          </a:p>
          <a:p>
            <a:pPr algn="just">
              <a:lnSpc>
                <a:spcPct val="150000"/>
              </a:lnSpc>
            </a:pPr>
            <a:r>
              <a:rPr lang="zh-CN" altLang="en-US" sz="2000">
                <a:latin typeface="+mn-lt"/>
                <a:cs typeface="+mn-lt"/>
              </a:rPr>
              <a:t>Please no</a:t>
            </a:r>
            <a:r>
              <a:rPr lang="en-US" altLang="zh-CN" sz="2000">
                <a:latin typeface="+mn-lt"/>
                <a:cs typeface="+mn-lt"/>
              </a:rPr>
              <a:t>te</a:t>
            </a:r>
            <a:r>
              <a:rPr lang="zh-CN" altLang="en-US" sz="2000">
                <a:latin typeface="+mn-lt"/>
                <a:cs typeface="+mn-lt"/>
              </a:rPr>
              <a:t> that the application of fertilizers on plants is considered a treatment in our jargon. I have performed two different treatments  A (Axida) and B (Bross)</a:t>
            </a:r>
            <a:r>
              <a:rPr lang="en-US" altLang="zh-CN" sz="2000">
                <a:latin typeface="+mn-lt"/>
                <a:cs typeface="+mn-lt"/>
              </a:rPr>
              <a:t> </a:t>
            </a:r>
            <a:r>
              <a:rPr lang="zh-CN" altLang="en-US" sz="2000">
                <a:latin typeface="+mn-lt"/>
                <a:cs typeface="+mn-lt"/>
              </a:rPr>
              <a:t>on the </a:t>
            </a:r>
            <a:r>
              <a:rPr lang="zh-CN" altLang="en-US" sz="2000" b="1">
                <a:latin typeface="+mn-lt"/>
                <a:cs typeface="+mn-lt"/>
              </a:rPr>
              <a:t>mango, avocado</a:t>
            </a:r>
            <a:r>
              <a:rPr lang="en-US" altLang="zh-CN" sz="2000">
                <a:latin typeface="+mn-lt"/>
                <a:cs typeface="+mn-lt"/>
              </a:rPr>
              <a:t> </a:t>
            </a:r>
            <a:r>
              <a:rPr lang="zh-CN" altLang="en-US" sz="2000">
                <a:latin typeface="+mn-lt"/>
                <a:cs typeface="+mn-lt"/>
              </a:rPr>
              <a:t>and </a:t>
            </a:r>
            <a:r>
              <a:rPr lang="en-US" altLang="zh-CN" sz="2000">
                <a:latin typeface="+mn-lt"/>
                <a:cs typeface="+mn-lt"/>
              </a:rPr>
              <a:t> </a:t>
            </a:r>
            <a:r>
              <a:rPr lang="zh-CN" altLang="en-US" sz="2000" b="1">
                <a:latin typeface="+mn-lt"/>
                <a:cs typeface="+mn-lt"/>
              </a:rPr>
              <a:t>pineapple</a:t>
            </a:r>
            <a:r>
              <a:rPr lang="en-US" altLang="zh-CN" sz="2000" b="1">
                <a:latin typeface="+mn-lt"/>
                <a:cs typeface="+mn-lt"/>
              </a:rPr>
              <a:t> </a:t>
            </a:r>
            <a:r>
              <a:rPr lang="zh-CN" altLang="en-US" sz="2000">
                <a:latin typeface="+mn-lt"/>
                <a:cs typeface="+mn-lt"/>
              </a:rPr>
              <a:t>. The first one was blablabla based and the second one was blobloblo based.  The reaction of the plants on those treatment is measured with the tenure of gaz they released. For the first treatment, the gaz tenure for the </a:t>
            </a:r>
            <a:r>
              <a:rPr lang="zh-CN" altLang="en-US" sz="2000" b="1">
                <a:latin typeface="+mn-lt"/>
                <a:cs typeface="+mn-lt"/>
              </a:rPr>
              <a:t>mango</a:t>
            </a:r>
            <a:r>
              <a:rPr lang="en-US" altLang="zh-CN" sz="2000">
                <a:latin typeface="+mn-lt"/>
                <a:cs typeface="+mn-lt"/>
              </a:rPr>
              <a:t>, </a:t>
            </a:r>
            <a:r>
              <a:rPr lang="zh-CN" altLang="en-US" sz="2000" b="1">
                <a:latin typeface="+mn-lt"/>
                <a:cs typeface="+mn-lt"/>
              </a:rPr>
              <a:t>avocado </a:t>
            </a:r>
            <a:r>
              <a:rPr lang="zh-CN" altLang="en-US" sz="2000">
                <a:latin typeface="+mn-lt"/>
                <a:cs typeface="+mn-lt"/>
              </a:rPr>
              <a:t>and </a:t>
            </a:r>
            <a:r>
              <a:rPr lang="zh-CN" altLang="en-US" sz="2000" b="1">
                <a:latin typeface="+mn-lt"/>
                <a:cs typeface="+mn-lt"/>
              </a:rPr>
              <a:t>pineapple </a:t>
            </a:r>
            <a:r>
              <a:rPr lang="zh-CN" altLang="en-US" sz="2000">
                <a:latin typeface="+mn-lt"/>
                <a:cs typeface="+mn-lt"/>
              </a:rPr>
              <a:t>was respectively  </a:t>
            </a:r>
            <a:r>
              <a:rPr lang="zh-CN" altLang="en-US" sz="2000" b="1">
                <a:latin typeface="+mn-lt"/>
                <a:cs typeface="+mn-lt"/>
              </a:rPr>
              <a:t>4.5</a:t>
            </a:r>
            <a:r>
              <a:rPr lang="zh-CN" altLang="en-US" sz="2000">
                <a:latin typeface="+mn-lt"/>
                <a:cs typeface="+mn-lt"/>
              </a:rPr>
              <a:t>  , </a:t>
            </a:r>
            <a:r>
              <a:rPr lang="zh-CN" altLang="en-US" sz="2000" b="1">
                <a:latin typeface="+mn-lt"/>
                <a:cs typeface="+mn-lt"/>
              </a:rPr>
              <a:t>2.1</a:t>
            </a:r>
            <a:r>
              <a:rPr lang="zh-CN" altLang="en-US" sz="2000">
                <a:latin typeface="+mn-lt"/>
                <a:cs typeface="+mn-lt"/>
              </a:rPr>
              <a:t>  and </a:t>
            </a:r>
            <a:r>
              <a:rPr lang="zh-CN" altLang="en-US" sz="2000" b="1">
                <a:latin typeface="+mn-lt"/>
                <a:cs typeface="+mn-lt"/>
              </a:rPr>
              <a:t>1.9</a:t>
            </a:r>
            <a:r>
              <a:rPr lang="zh-CN" altLang="en-US" sz="2000">
                <a:latin typeface="+mn-lt"/>
                <a:cs typeface="+mn-lt"/>
              </a:rPr>
              <a:t> And for the second treatment, in the same order it was</a:t>
            </a:r>
            <a:r>
              <a:rPr lang="zh-CN" altLang="en-US" sz="2000" b="1">
                <a:latin typeface="+mn-lt"/>
                <a:cs typeface="+mn-lt"/>
              </a:rPr>
              <a:t> 5.1 </a:t>
            </a:r>
            <a:r>
              <a:rPr lang="zh-CN" altLang="en-US" sz="2000">
                <a:latin typeface="+mn-lt"/>
                <a:cs typeface="+mn-lt"/>
              </a:rPr>
              <a:t>, </a:t>
            </a:r>
            <a:r>
              <a:rPr lang="zh-CN" altLang="en-US" sz="2000" b="1">
                <a:latin typeface="+mn-lt"/>
                <a:cs typeface="+mn-lt"/>
              </a:rPr>
              <a:t>1.3</a:t>
            </a:r>
            <a:r>
              <a:rPr lang="zh-CN" altLang="en-US" sz="2000">
                <a:latin typeface="+mn-lt"/>
                <a:cs typeface="+mn-lt"/>
              </a:rPr>
              <a:t> and </a:t>
            </a:r>
            <a:r>
              <a:rPr lang="zh-CN" altLang="en-US" sz="2000" b="1">
                <a:latin typeface="+mn-lt"/>
                <a:cs typeface="+mn-lt"/>
              </a:rPr>
              <a:t>5.3</a:t>
            </a:r>
            <a:r>
              <a:rPr lang="en-US" altLang="zh-CN" sz="2000">
                <a:latin typeface="+mn-lt"/>
                <a:cs typeface="+mn-lt"/>
              </a:rPr>
              <a:t> </a:t>
            </a:r>
            <a:r>
              <a:rPr lang="zh-CN" altLang="en-US" sz="2000">
                <a:latin typeface="+mn-lt"/>
                <a:cs typeface="+mn-lt"/>
              </a:rPr>
              <a:t>.  </a:t>
            </a:r>
            <a:endParaRPr lang="zh-CN" altLang="en-US" sz="2000">
              <a:latin typeface="+mn-lt"/>
              <a:cs typeface="+mn-lt"/>
            </a:endParaRPr>
          </a:p>
          <a:p>
            <a:pPr algn="just">
              <a:lnSpc>
                <a:spcPct val="150000"/>
              </a:lnSpc>
            </a:pPr>
            <a:r>
              <a:rPr lang="zh-CN" altLang="en-US" sz="2000">
                <a:latin typeface="+mn-lt"/>
                <a:cs typeface="+mn-lt"/>
              </a:rPr>
              <a:t>Thank you!! and I hope to hear from your analysis soon. </a:t>
            </a:r>
            <a:endParaRPr lang="zh-CN" altLang="en-US" sz="2000">
              <a:latin typeface="+mn-lt"/>
              <a:cs typeface="+mn-lt"/>
            </a:endParaRPr>
          </a:p>
          <a:p>
            <a:pPr algn="just"/>
            <a:endParaRPr lang="zh-CN" altLang="en-US" sz="2000">
              <a:latin typeface="+mn-lt"/>
              <a:cs typeface="+mn-lt"/>
            </a:endParaRPr>
          </a:p>
          <a:p>
            <a:pPr algn="just">
              <a:lnSpc>
                <a:spcPct val="150000"/>
              </a:lnSpc>
            </a:pPr>
            <a:endParaRPr lang="zh-CN" altLang="en-US" sz="1600">
              <a:latin typeface="+mn-lt"/>
              <a:cs typeface="+mn-lt"/>
            </a:endParaRPr>
          </a:p>
        </p:txBody>
      </p:sp>
      <p:sp>
        <p:nvSpPr>
          <p:cNvPr id="3" name="标题 1"/>
          <p:cNvSpPr>
            <a:spLocks noGrp="1"/>
          </p:cNvSpPr>
          <p:nvPr/>
        </p:nvSpPr>
        <p:spPr>
          <a:xfrm>
            <a:off x="6816090"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1</a:t>
            </a:r>
            <a:endParaRPr lang="en-US" altLang="zh-CN" sz="3200"/>
          </a:p>
        </p:txBody>
      </p:sp>
      <p:sp>
        <p:nvSpPr>
          <p:cNvPr id="6" name="Text Box 5"/>
          <p:cNvSpPr txBox="1"/>
          <p:nvPr/>
        </p:nvSpPr>
        <p:spPr>
          <a:xfrm>
            <a:off x="436880" y="4689475"/>
            <a:ext cx="11506835" cy="1753235"/>
          </a:xfrm>
          <a:prstGeom prst="rect">
            <a:avLst/>
          </a:prstGeom>
          <a:noFill/>
        </p:spPr>
        <p:txBody>
          <a:bodyPr wrap="square" rtlCol="0">
            <a:spAutoFit/>
          </a:bodyPr>
          <a:p>
            <a:pPr algn="just">
              <a:lnSpc>
                <a:spcPct val="150000"/>
              </a:lnSpc>
            </a:pPr>
            <a:r>
              <a:rPr lang="zh-CN" altLang="en-US" b="1">
                <a:cs typeface="+mn-lt"/>
                <a:sym typeface="+mn-ea"/>
              </a:rPr>
              <a:t>1. </a:t>
            </a:r>
            <a:r>
              <a:rPr lang="en-US" altLang="zh-CN" b="1">
                <a:cs typeface="+mn-lt"/>
                <a:sym typeface="+mn-ea"/>
              </a:rPr>
              <a:t>D</a:t>
            </a:r>
            <a:r>
              <a:rPr lang="zh-CN" altLang="en-US" b="1">
                <a:cs typeface="+mn-lt"/>
                <a:sym typeface="+mn-ea"/>
              </a:rPr>
              <a:t>o you know that plants communicate among themselves? If so, how do you think they do that?</a:t>
            </a:r>
            <a:endParaRPr lang="zh-CN" altLang="en-US" b="1">
              <a:latin typeface="+mn-lt"/>
              <a:cs typeface="+mn-lt"/>
            </a:endParaRPr>
          </a:p>
          <a:p>
            <a:pPr algn="just">
              <a:lnSpc>
                <a:spcPct val="150000"/>
              </a:lnSpc>
            </a:pPr>
            <a:r>
              <a:rPr lang="zh-CN" altLang="en-US" b="1">
                <a:cs typeface="+mn-lt"/>
                <a:sym typeface="+mn-ea"/>
              </a:rPr>
              <a:t>2. </a:t>
            </a:r>
            <a:r>
              <a:rPr lang="en-US" altLang="zh-CN" b="1">
                <a:cs typeface="+mn-lt"/>
                <a:sym typeface="+mn-ea"/>
              </a:rPr>
              <a:t>T</a:t>
            </a:r>
            <a:r>
              <a:rPr lang="zh-CN" altLang="en-US" b="1">
                <a:cs typeface="+mn-lt"/>
                <a:sym typeface="+mn-ea"/>
              </a:rPr>
              <a:t>ranslate the information from the </a:t>
            </a:r>
            <a:r>
              <a:rPr lang="en-US" altLang="zh-CN" b="1">
                <a:cs typeface="+mn-lt"/>
                <a:sym typeface="+mn-ea"/>
              </a:rPr>
              <a:t>email </a:t>
            </a:r>
            <a:r>
              <a:rPr lang="zh-CN" altLang="en-US" b="1">
                <a:cs typeface="+mn-lt"/>
                <a:sym typeface="+mn-ea"/>
              </a:rPr>
              <a:t>that was </a:t>
            </a:r>
            <a:r>
              <a:rPr lang="en-US" altLang="zh-CN" b="1">
                <a:cs typeface="+mn-lt"/>
                <a:sym typeface="+mn-ea"/>
              </a:rPr>
              <a:t>sent </a:t>
            </a:r>
            <a:r>
              <a:rPr lang="zh-CN" altLang="en-US" b="1">
                <a:cs typeface="+mn-lt"/>
                <a:sym typeface="+mn-ea"/>
              </a:rPr>
              <a:t>to you by the Agri-expert into a form that can be used for analysis.</a:t>
            </a:r>
            <a:endParaRPr lang="zh-CN" altLang="en-US" b="1">
              <a:cs typeface="+mn-lt"/>
              <a:sym typeface="+mn-ea"/>
            </a:endParaRPr>
          </a:p>
          <a:p>
            <a:pPr algn="just">
              <a:lnSpc>
                <a:spcPct val="150000"/>
              </a:lnSpc>
            </a:pPr>
            <a:r>
              <a:rPr lang="zh-CN" altLang="en-US" b="1">
                <a:cs typeface="+mn-lt"/>
                <a:sym typeface="+mn-ea"/>
              </a:rPr>
              <a:t>3. When you have done so, what insights can you extract from the data?</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85775" y="662940"/>
            <a:ext cx="11220450" cy="5937250"/>
          </a:xfrm>
        </p:spPr>
        <p:txBody>
          <a:bodyPr>
            <a:noAutofit/>
          </a:bodyPr>
          <a:lstStyle/>
          <a:p>
            <a:pPr algn="just">
              <a:lnSpc>
                <a:spcPct val="150000"/>
              </a:lnSpc>
            </a:pPr>
            <a:r>
              <a:rPr sz="2000">
                <a:solidFill>
                  <a:schemeClr val="tx1"/>
                </a:solidFill>
                <a:latin typeface="+mn-lt"/>
                <a:cs typeface="+mn-lt"/>
              </a:rPr>
              <a:t>With 60 million active users, </a:t>
            </a:r>
            <a:r>
              <a:rPr sz="2000" b="1">
                <a:solidFill>
                  <a:schemeClr val="tx1"/>
                </a:solidFill>
                <a:latin typeface="+mn-lt"/>
                <a:cs typeface="+mn-lt"/>
              </a:rPr>
              <a:t>Boomplay</a:t>
            </a:r>
            <a:r>
              <a:rPr sz="2000">
                <a:solidFill>
                  <a:schemeClr val="tx1"/>
                </a:solidFill>
                <a:latin typeface="+mn-lt"/>
                <a:cs typeface="+mn-lt"/>
              </a:rPr>
              <a:t> is the most popular music streaming service in Africa. The Chinese-owned, Africa-focused company is available throughout the continent and runs a freemium model. They are planning to open new offices in the County of Zwedru in Liberia. You were lucky enough to secure a fully funded internship with them. On your first day in the office, The Regional Manager stated that they are working on remixing the Classics from the Billboard and distribute them on their platform. The Billboard charts tabulate the relative weekly popularity of songs and albums in the United States and elsewhere. For a first phase, they choose the Classics from the beginning of the millenium: The big year 2000.  The data was scraped from the Billboard database and given to you in a csv file called `billboard_2000.csv`.</a:t>
            </a:r>
            <a:endParaRPr sz="2000">
              <a:solidFill>
                <a:schemeClr val="tx1"/>
              </a:solidFill>
              <a:latin typeface="+mn-lt"/>
              <a:cs typeface="+mn-lt"/>
            </a:endParaRPr>
          </a:p>
          <a:p>
            <a:pPr algn="just">
              <a:lnSpc>
                <a:spcPct val="150000"/>
              </a:lnSpc>
            </a:pPr>
            <a:r>
              <a:rPr sz="2000">
                <a:solidFill>
                  <a:schemeClr val="tx1"/>
                </a:solidFill>
                <a:latin typeface="+mn-lt"/>
                <a:cs typeface="+mn-lt"/>
              </a:rPr>
              <a:t>1. How do you think Music streaming platforms make money if you can listen music there for free? and How do artists benefit from it?</a:t>
            </a:r>
            <a:endParaRPr sz="2000">
              <a:solidFill>
                <a:schemeClr val="tx1"/>
              </a:solidFill>
              <a:latin typeface="+mn-lt"/>
              <a:cs typeface="+mn-lt"/>
            </a:endParaRPr>
          </a:p>
          <a:p>
            <a:pPr algn="just">
              <a:lnSpc>
                <a:spcPct val="150000"/>
              </a:lnSpc>
            </a:pPr>
            <a:r>
              <a:rPr sz="2000">
                <a:solidFill>
                  <a:schemeClr val="tx1"/>
                </a:solidFill>
                <a:latin typeface="+mn-lt"/>
                <a:cs typeface="+mn-lt"/>
              </a:rPr>
              <a:t>2. Load the data in  pandas and tell us what you observe.</a:t>
            </a:r>
            <a:endParaRPr sz="2000">
              <a:solidFill>
                <a:schemeClr val="tx1"/>
              </a:solidFill>
              <a:latin typeface="+mn-lt"/>
              <a:cs typeface="+mn-lt"/>
            </a:endParaRPr>
          </a:p>
        </p:txBody>
      </p:sp>
      <p:sp>
        <p:nvSpPr>
          <p:cNvPr id="3" name="标题 1"/>
          <p:cNvSpPr>
            <a:spLocks noGrp="1"/>
          </p:cNvSpPr>
          <p:nvPr/>
        </p:nvSpPr>
        <p:spPr>
          <a:xfrm>
            <a:off x="6795135" y="0"/>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2</a:t>
            </a:r>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900" y="741045"/>
            <a:ext cx="11029950" cy="5908040"/>
          </a:xfrm>
          <a:prstGeom prst="rect">
            <a:avLst/>
          </a:prstGeom>
          <a:noFill/>
        </p:spPr>
        <p:txBody>
          <a:bodyPr wrap="square" rtlCol="0">
            <a:spAutoFit/>
          </a:bodyPr>
          <a:p>
            <a:r>
              <a:rPr lang="en-US"/>
              <a:t>Bindura is a small town in the Mashonaland Central province of Zimbabwe, located in the North-East of Harare. In Howard Hospital (HH), a small medical facility, the Incidence of Tuberculosis (TB) increased by 35% in 2008 compared to the baseline rates observed from 2003–2007.</a:t>
            </a:r>
            <a:endParaRPr lang="en-US"/>
          </a:p>
          <a:p>
            <a:endParaRPr lang="en-US"/>
          </a:p>
          <a:p>
            <a:r>
              <a:rPr lang="en-US"/>
              <a:t>Under the Makeba Funding initiative, which promotes data-sharing among African medical institutions, a team of research scientists from Hôpital General de Befelatanana in Antananarivo has developed a drug to treat patients with severe TB symptoms, including fatigue, chest pain, fever, and cough. As a data analyst, you have been selected to join the team traveling to Bindura to study the drug's side effects on patients.</a:t>
            </a:r>
            <a:endParaRPr lang="en-US"/>
          </a:p>
          <a:p>
            <a:endParaRPr lang="en-US"/>
          </a:p>
          <a:p>
            <a:r>
              <a:rPr lang="en-US"/>
              <a:t>At Howard Hospital, the drug has been administered to 40 patients, both men and women, aged between 19 and 46. The team has monitored the patients' fatigue levels for 100 days and recorded the results in an Excel spreadsheet. The data includes fatigue levels ranging from 0 to 10, where 0 indicates no signs of fatigue and 10 indicates extreme fatigue.</a:t>
            </a:r>
            <a:endParaRPr lang="en-US"/>
          </a:p>
          <a:p>
            <a:endParaRPr lang="en-US"/>
          </a:p>
          <a:p>
            <a:r>
              <a:rPr lang="en-US"/>
              <a:t>The data file, </a:t>
            </a:r>
            <a:r>
              <a:rPr lang="en-US" b="1" i="1"/>
              <a:t>bindura_tb_patients.csv</a:t>
            </a:r>
            <a:r>
              <a:rPr lang="en-US"/>
              <a:t>, contains the relevant information, and you are assigned to work with it.</a:t>
            </a:r>
            <a:endParaRPr lang="en-US"/>
          </a:p>
          <a:p>
            <a:endParaRPr lang="en-US"/>
          </a:p>
          <a:p>
            <a:r>
              <a:rPr lang="en-US"/>
              <a:t>1. Do you know how Tuberculosis spread out from person to person?</a:t>
            </a:r>
            <a:endParaRPr lang="en-US"/>
          </a:p>
          <a:p>
            <a:r>
              <a:rPr lang="en-US"/>
              <a:t>2. Load the data file and tell us what you observe</a:t>
            </a:r>
            <a:endParaRPr lang="en-US"/>
          </a:p>
          <a:p>
            <a:r>
              <a:rPr lang="en-US"/>
              <a:t>3. Use the melt function to fix the inconsistencies within the data</a:t>
            </a:r>
            <a:endParaRPr lang="en-US"/>
          </a:p>
          <a:p>
            <a:r>
              <a:rPr lang="en-US"/>
              <a:t>4. What insights can you extract from the data?</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3</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4990" y="937260"/>
            <a:ext cx="11282680" cy="4661535"/>
          </a:xfrm>
          <a:prstGeom prst="rect">
            <a:avLst/>
          </a:prstGeom>
          <a:noFill/>
        </p:spPr>
        <p:txBody>
          <a:bodyPr wrap="square" rtlCol="0">
            <a:spAutoFit/>
          </a:bodyPr>
          <a:p>
            <a:pPr algn="just">
              <a:lnSpc>
                <a:spcPct val="150000"/>
              </a:lnSpc>
            </a:pPr>
            <a:r>
              <a:rPr lang="en-US"/>
              <a:t>1. Write a function thattake a string as input, and return a new string with the same letters in reverse order.</a:t>
            </a:r>
            <a:endParaRPr lang="en-US"/>
          </a:p>
          <a:p>
            <a:pPr algn="just">
              <a:lnSpc>
                <a:spcPct val="150000"/>
              </a:lnSpc>
            </a:pPr>
            <a:endParaRPr lang="en-US"/>
          </a:p>
          <a:p>
            <a:pPr algn="just">
              <a:lnSpc>
                <a:spcPct val="150000"/>
              </a:lnSpc>
            </a:pPr>
            <a:r>
              <a:rPr lang="en-US"/>
              <a:t>2. Write a function that takes in a string. Return the longest word in the string. You may assume that the string contains only letters and spaces.</a:t>
            </a:r>
            <a:endParaRPr lang="en-US"/>
          </a:p>
          <a:p>
            <a:pPr algn="just">
              <a:lnSpc>
                <a:spcPct val="150000"/>
              </a:lnSpc>
            </a:pPr>
            <a:endParaRPr lang="en-US"/>
          </a:p>
          <a:p>
            <a:pPr algn="just">
              <a:lnSpc>
                <a:spcPct val="150000"/>
              </a:lnSpc>
            </a:pPr>
            <a:r>
              <a:rPr lang="en-US"/>
              <a:t>3. Write a function that takes a string and returns the number of vowels in the string. You may assume that all the letters are lower cased.</a:t>
            </a:r>
            <a:endParaRPr lang="en-US"/>
          </a:p>
          <a:p>
            <a:pPr algn="just">
              <a:lnSpc>
                <a:spcPct val="150000"/>
              </a:lnSpc>
            </a:pPr>
            <a:endParaRPr lang="en-US"/>
          </a:p>
          <a:p>
            <a:pPr algn="just">
              <a:lnSpc>
                <a:spcPct val="150000"/>
              </a:lnSpc>
            </a:pPr>
            <a:r>
              <a:rPr lang="en-US"/>
              <a:t>4. Write a function that takes a string and returns true if it is a palindrome. A palindrome is a string that is the same whether written backward or forward. Assume that there are no spaces; only lowercase  letters will be given</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Time</a:t>
            </a:r>
            <a:endParaRPr lang="en-US" altLang="zh-CN"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4990" y="937260"/>
            <a:ext cx="11282680" cy="5492750"/>
          </a:xfrm>
          <a:prstGeom prst="rect">
            <a:avLst/>
          </a:prstGeom>
          <a:noFill/>
        </p:spPr>
        <p:txBody>
          <a:bodyPr wrap="square" rtlCol="0">
            <a:spAutoFit/>
          </a:bodyPr>
          <a:p>
            <a:pPr algn="just">
              <a:lnSpc>
                <a:spcPct val="150000"/>
              </a:lnSpc>
            </a:pPr>
            <a:r>
              <a:rPr lang="en-US"/>
              <a:t>The Covid-19 pandemic has ravaged the globe, claiming countless lives. As part of the Russia-East Africa Partnership (REAP), the Russian Ministry of Health has forged an agreement with government agencies in East Africa to initiate vaccination campaigns. The Sekou Toure Foundation has been enlisted to conduct a comprehensive survey across East Africa, collecting data on the prevalence of Covid-19 in terms of active cases and fatalities. Due to stringent protective measures implemented by the foundation's personnel, the survey campaign was carried out from October 2021 to Jan 2022. The data file has now reached the Data Science Department of Université polytechnique de Kougouleu in Libreville. They have reached out to you, seeking your expertise in interpreting the data. The data file is named `covid_19_eastafr.csv`.</a:t>
            </a:r>
            <a:endParaRPr lang="en-US"/>
          </a:p>
          <a:p>
            <a:pPr algn="just">
              <a:lnSpc>
                <a:spcPct val="150000"/>
              </a:lnSpc>
            </a:pPr>
            <a:endParaRPr lang="en-US"/>
          </a:p>
          <a:p>
            <a:pPr algn="just">
              <a:lnSpc>
                <a:spcPct val="150000"/>
              </a:lnSpc>
            </a:pPr>
            <a:r>
              <a:rPr lang="en-US"/>
              <a:t>1. Do you who Sekou Toure was? and what did he do for the continent? </a:t>
            </a:r>
            <a:endParaRPr lang="en-US"/>
          </a:p>
          <a:p>
            <a:pPr algn="just">
              <a:lnSpc>
                <a:spcPct val="150000"/>
              </a:lnSpc>
            </a:pPr>
            <a:r>
              <a:rPr lang="en-US"/>
              <a:t>2. Load the data file and tell us what you observe</a:t>
            </a:r>
            <a:endParaRPr lang="en-US"/>
          </a:p>
          <a:p>
            <a:pPr algn="just">
              <a:lnSpc>
                <a:spcPct val="150000"/>
              </a:lnSpc>
            </a:pPr>
            <a:r>
              <a:rPr lang="en-US"/>
              <a:t>3. Use the melt function to fix the inconsistencies within the data</a:t>
            </a:r>
            <a:endParaRPr lang="en-US"/>
          </a:p>
          <a:p>
            <a:pPr algn="just">
              <a:lnSpc>
                <a:spcPct val="150000"/>
              </a:lnSpc>
            </a:pPr>
            <a:r>
              <a:rPr lang="en-US"/>
              <a:t>4. What insights can you extract from the data?</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4</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4990" y="937260"/>
            <a:ext cx="11282680" cy="5492750"/>
          </a:xfrm>
          <a:prstGeom prst="rect">
            <a:avLst/>
          </a:prstGeom>
          <a:noFill/>
        </p:spPr>
        <p:txBody>
          <a:bodyPr wrap="square" rtlCol="0">
            <a:spAutoFit/>
          </a:bodyPr>
          <a:p>
            <a:pPr algn="just">
              <a:lnSpc>
                <a:spcPct val="150000"/>
              </a:lnSpc>
            </a:pPr>
            <a:r>
              <a:rPr lang="en-US"/>
              <a:t>The Covid-19 pandemic has ravaged the globe, claiming countless lives. As part of the Russia-East Africa Partnership (REAP), the Russian Ministry of Health has forged an agreement with government agencies in East Africa to initiate vaccination campaigns. The Sekou Toure Foundation has been enlisted to conduct a comprehensive survey across East Africa, collecting data on the prevalence of Covid-19 in terms of active cases and fatalities. Due to stringent protective measures implemented by the foundation's personnel, the survey campaign was carried out from October 2021 to Jan 2022. The data file has now reached the Data Science Department of Université polytechnique de Kougouleu in Libreville. They have reached out to you, seeking your expertise in interpreting the data. The data file is named `covid_19_eastafr.csv`.</a:t>
            </a:r>
            <a:endParaRPr lang="en-US"/>
          </a:p>
          <a:p>
            <a:pPr algn="just">
              <a:lnSpc>
                <a:spcPct val="150000"/>
              </a:lnSpc>
            </a:pPr>
            <a:endParaRPr lang="en-US"/>
          </a:p>
          <a:p>
            <a:pPr algn="just">
              <a:lnSpc>
                <a:spcPct val="150000"/>
              </a:lnSpc>
            </a:pPr>
            <a:r>
              <a:rPr lang="en-US"/>
              <a:t>1. Do you who Sekou Toure was? and what did he do for the continent? </a:t>
            </a:r>
            <a:endParaRPr lang="en-US"/>
          </a:p>
          <a:p>
            <a:pPr algn="just">
              <a:lnSpc>
                <a:spcPct val="150000"/>
              </a:lnSpc>
            </a:pPr>
            <a:r>
              <a:rPr lang="en-US"/>
              <a:t>2. Load the data file and tell us what you observe</a:t>
            </a:r>
            <a:endParaRPr lang="en-US"/>
          </a:p>
          <a:p>
            <a:pPr algn="just">
              <a:lnSpc>
                <a:spcPct val="150000"/>
              </a:lnSpc>
            </a:pPr>
            <a:r>
              <a:rPr lang="en-US"/>
              <a:t>3. Use the melt function to fix the inconsistencies within the data</a:t>
            </a:r>
            <a:endParaRPr lang="en-US"/>
          </a:p>
          <a:p>
            <a:pPr algn="just">
              <a:lnSpc>
                <a:spcPct val="150000"/>
              </a:lnSpc>
            </a:pPr>
            <a:r>
              <a:rPr lang="en-US"/>
              <a:t>4. What insights can you extract from the data?</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4</a:t>
            </a:r>
            <a:endParaRPr lang="en-US"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4990" y="937260"/>
            <a:ext cx="11282680" cy="5492750"/>
          </a:xfrm>
          <a:prstGeom prst="rect">
            <a:avLst/>
          </a:prstGeom>
          <a:noFill/>
        </p:spPr>
        <p:txBody>
          <a:bodyPr wrap="square" rtlCol="0">
            <a:spAutoFit/>
          </a:bodyPr>
          <a:p>
            <a:pPr algn="just">
              <a:lnSpc>
                <a:spcPct val="150000"/>
              </a:lnSpc>
            </a:pPr>
            <a:r>
              <a:rPr lang="en-US"/>
              <a:t>The Covid-19 pandemic has ravaged the globe, claiming countless lives. As part of the Russia-East Africa Partnership (REAP), the Russian Ministry of Health has forged an agreement with government agencies in East Africa to initiate vaccination campaigns. The Sekou Toure Foundation has been enlisted to conduct a comprehensive survey across East Africa, collecting data on the prevalence of Covid-19 in terms of active cases and fatalities. Due to stringent protective measures implemented by the foundation's personnel, the survey campaign was carried out from October 2021 to Jan 2022. The data file has now reached the Data Science Department of Université polytechnique de Kougouleu in Libreville. They have reached out to you, seeking your expertise in interpreting the data. The data file is named `covid_19_eastafr.csv`.</a:t>
            </a:r>
            <a:endParaRPr lang="en-US"/>
          </a:p>
          <a:p>
            <a:pPr algn="just">
              <a:lnSpc>
                <a:spcPct val="150000"/>
              </a:lnSpc>
            </a:pPr>
            <a:endParaRPr lang="en-US"/>
          </a:p>
          <a:p>
            <a:pPr algn="just">
              <a:lnSpc>
                <a:spcPct val="150000"/>
              </a:lnSpc>
            </a:pPr>
            <a:r>
              <a:rPr lang="en-US"/>
              <a:t>1. Do you who Sekou Toure was? and what did he do for the continent? </a:t>
            </a:r>
            <a:endParaRPr lang="en-US"/>
          </a:p>
          <a:p>
            <a:pPr algn="just">
              <a:lnSpc>
                <a:spcPct val="150000"/>
              </a:lnSpc>
            </a:pPr>
            <a:r>
              <a:rPr lang="en-US"/>
              <a:t>2. Load the data file and tell us what you observe</a:t>
            </a:r>
            <a:endParaRPr lang="en-US"/>
          </a:p>
          <a:p>
            <a:pPr algn="just">
              <a:lnSpc>
                <a:spcPct val="150000"/>
              </a:lnSpc>
            </a:pPr>
            <a:r>
              <a:rPr lang="en-US"/>
              <a:t>3. Use the melt function to fix the inconsistencies within the data</a:t>
            </a:r>
            <a:endParaRPr lang="en-US"/>
          </a:p>
          <a:p>
            <a:pPr algn="just">
              <a:lnSpc>
                <a:spcPct val="150000"/>
              </a:lnSpc>
            </a:pPr>
            <a:r>
              <a:rPr lang="en-US"/>
              <a:t>4. What insights can you extract from the data?</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4</a:t>
            </a:r>
            <a:endParaRPr lang="en-US" altLang="zh-CN"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4990" y="937260"/>
            <a:ext cx="11282680" cy="5492750"/>
          </a:xfrm>
          <a:prstGeom prst="rect">
            <a:avLst/>
          </a:prstGeom>
          <a:noFill/>
        </p:spPr>
        <p:txBody>
          <a:bodyPr wrap="square" rtlCol="0">
            <a:spAutoFit/>
          </a:bodyPr>
          <a:p>
            <a:pPr algn="just">
              <a:lnSpc>
                <a:spcPct val="150000"/>
              </a:lnSpc>
            </a:pPr>
            <a:r>
              <a:rPr lang="en-US"/>
              <a:t>The Covid-19 pandemic has ravaged the globe, claiming countless lives. As part of the Russia-East Africa Partnership (REAP), the Russian Ministry of Health has forged an agreement with government agencies in East Africa to initiate vaccination campaigns. The Sekou Toure Foundation has been enlisted to conduct a comprehensive survey across East Africa, collecting data on the prevalence of Covid-19 in terms of active cases and fatalities. Due to stringent protective measures implemented by the foundation's personnel, the survey campaign was carried out from October 2021 to Jan 2022. The data file has now reached the Data Science Department of Université polytechnique de Kougouleu in Libreville. They have reached out to you, seeking your expertise in interpreting the data. The data file is named `covid_19_eastafr.csv`.</a:t>
            </a:r>
            <a:endParaRPr lang="en-US"/>
          </a:p>
          <a:p>
            <a:pPr algn="just">
              <a:lnSpc>
                <a:spcPct val="150000"/>
              </a:lnSpc>
            </a:pPr>
            <a:endParaRPr lang="en-US"/>
          </a:p>
          <a:p>
            <a:pPr algn="just">
              <a:lnSpc>
                <a:spcPct val="150000"/>
              </a:lnSpc>
            </a:pPr>
            <a:r>
              <a:rPr lang="en-US"/>
              <a:t>1. Do you who Sekou Toure was? and what did he do for the continent? </a:t>
            </a:r>
            <a:endParaRPr lang="en-US"/>
          </a:p>
          <a:p>
            <a:pPr algn="just">
              <a:lnSpc>
                <a:spcPct val="150000"/>
              </a:lnSpc>
            </a:pPr>
            <a:r>
              <a:rPr lang="en-US"/>
              <a:t>2. Load the data file and tell us what you observe</a:t>
            </a:r>
            <a:endParaRPr lang="en-US"/>
          </a:p>
          <a:p>
            <a:pPr algn="just">
              <a:lnSpc>
                <a:spcPct val="150000"/>
              </a:lnSpc>
            </a:pPr>
            <a:r>
              <a:rPr lang="en-US"/>
              <a:t>3. Use the melt function to fix the inconsistencies within the data</a:t>
            </a:r>
            <a:endParaRPr lang="en-US"/>
          </a:p>
          <a:p>
            <a:pPr algn="just">
              <a:lnSpc>
                <a:spcPct val="150000"/>
              </a:lnSpc>
            </a:pPr>
            <a:r>
              <a:rPr lang="en-US"/>
              <a:t>4. What insights can you extract from the data?</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4</a:t>
            </a:r>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4660" y="850265"/>
            <a:ext cx="11282680" cy="8816975"/>
          </a:xfrm>
          <a:prstGeom prst="rect">
            <a:avLst/>
          </a:prstGeom>
          <a:noFill/>
        </p:spPr>
        <p:txBody>
          <a:bodyPr wrap="square" rtlCol="0">
            <a:spAutoFit/>
          </a:bodyPr>
          <a:p>
            <a:pPr algn="just">
              <a:lnSpc>
                <a:spcPct val="150000"/>
              </a:lnSpc>
            </a:pPr>
            <a:r>
              <a:rPr lang="en-US"/>
              <a:t>I have always been fascinated by using mathematical sciences to solve practical problems in our society, hence my  prompt interest in studying data science and analytical tools in order to make practical use of it. Reflecting on my past experiences, I've had the privilege to undertake practical projects as a data scientist and consultant in the private sector through joining a busines intelligence group and working towards solving customer relationship through the use of data analytics and for the past 5 days as a lecturer at the African Institute for Mathematical Sciences, where every year, I have had the privilege to convey that knowledge to a pool of nearly 50 students coming from all the continent. Joining the World Bank as a fellow would grant me access to larger initiatives related to sustainable development  goals in the area of climate change science, refinement of education at the age of AI in third word countries or social development through the use of data analytics as support mechanism to assist policy makers in making informed decisions related to the improvement of basic services for the communities based on the analysis of data. I have seen a glimpse of that through a project I am currently working on as a part-time contractor, which involves providing local government officials with research-based policy recommendations to strengthen the culture of evidence-based public policy-making </a:t>
            </a:r>
            <a:r>
              <a:rPr lang="en-US">
                <a:sym typeface="+mn-ea"/>
              </a:rPr>
              <a:t> using remote sensing data </a:t>
            </a:r>
            <a:r>
              <a:rPr lang="en-US"/>
              <a:t>for better development outcomes in Africa. One stream of the work involves using data science and machine learning techniques to understand the drivers and extract the indicators of local economic development in low-income countries using nightlight data, property tax data, and world settlement footprint data over the years.  am quite confident that working as a fellow at the World Bank in domains related to energy (which is aligned with my Ph.D. research) or education (which is aligned with my goal as a data science trainer) will provide an extreme privilege to tap into similar projects and learn from World Bank experts to solve problems that have a bigger social impact on communities.</a:t>
            </a:r>
            <a:endParaRPr lang="en-US"/>
          </a:p>
        </p:txBody>
      </p:sp>
      <p:sp>
        <p:nvSpPr>
          <p:cNvPr id="5" name="标题 1"/>
          <p:cNvSpPr>
            <a:spLocks noGrp="1"/>
          </p:cNvSpPr>
          <p:nvPr/>
        </p:nvSpPr>
        <p:spPr>
          <a:xfrm>
            <a:off x="6584315" y="78105"/>
            <a:ext cx="525335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r"/>
            <a:r>
              <a:rPr lang="en-US" altLang="zh-CN" sz="3200"/>
              <a:t>Task 4</a:t>
            </a:r>
            <a:endParaRPr lang="en-US" altLang="zh-CN"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10412</Words>
  <Application>WPS Presentation</Application>
  <PresentationFormat>宽屏</PresentationFormat>
  <Paragraphs>83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 Black</vt:lpstr>
      <vt:lpstr>Microsoft YaHei</vt:lpstr>
      <vt:lpstr>Droid Sans Fallback</vt:lpstr>
      <vt:lpstr>Arial Unicode MS</vt:lpstr>
      <vt:lpstr>SimSun</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rockefeller</cp:lastModifiedBy>
  <cp:revision>13</cp:revision>
  <dcterms:created xsi:type="dcterms:W3CDTF">2023-08-23T14:46:29Z</dcterms:created>
  <dcterms:modified xsi:type="dcterms:W3CDTF">2023-08-23T14:46:29Z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