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handoutMasterIdLst>
    <p:handoutMasterId r:id="rId21"/>
  </p:handoutMasterIdLst>
  <p:sldIdLst>
    <p:sldId id="289" r:id="rId2"/>
    <p:sldId id="338" r:id="rId3"/>
    <p:sldId id="328" r:id="rId4"/>
    <p:sldId id="273" r:id="rId5"/>
    <p:sldId id="292" r:id="rId6"/>
    <p:sldId id="334" r:id="rId7"/>
    <p:sldId id="331" r:id="rId8"/>
    <p:sldId id="330" r:id="rId9"/>
    <p:sldId id="329" r:id="rId10"/>
    <p:sldId id="332" r:id="rId11"/>
    <p:sldId id="333" r:id="rId12"/>
    <p:sldId id="324" r:id="rId13"/>
    <p:sldId id="326" r:id="rId14"/>
    <p:sldId id="327" r:id="rId15"/>
    <p:sldId id="335" r:id="rId16"/>
    <p:sldId id="336" r:id="rId17"/>
    <p:sldId id="325" r:id="rId18"/>
    <p:sldId id="337" r:id="rId19"/>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43" autoAdjust="0"/>
  </p:normalViewPr>
  <p:slideViewPr>
    <p:cSldViewPr snapToGrid="0">
      <p:cViewPr varScale="1">
        <p:scale>
          <a:sx n="99" d="100"/>
          <a:sy n="99" d="100"/>
        </p:scale>
        <p:origin x="495"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490" cy="464662"/>
          </a:xfrm>
          <a:prstGeom prst="rect">
            <a:avLst/>
          </a:prstGeom>
        </p:spPr>
        <p:txBody>
          <a:bodyPr vert="horz" lIns="90471" tIns="45235" rIns="90471" bIns="45235" rtlCol="0"/>
          <a:lstStyle>
            <a:lvl1pPr algn="l">
              <a:defRPr sz="1200"/>
            </a:lvl1pPr>
          </a:lstStyle>
          <a:p>
            <a:endParaRPr lang="en-US"/>
          </a:p>
        </p:txBody>
      </p:sp>
      <p:sp>
        <p:nvSpPr>
          <p:cNvPr id="3" name="Date Placeholder 2"/>
          <p:cNvSpPr>
            <a:spLocks noGrp="1"/>
          </p:cNvSpPr>
          <p:nvPr>
            <p:ph type="dt" sz="quarter" idx="1"/>
          </p:nvPr>
        </p:nvSpPr>
        <p:spPr>
          <a:xfrm>
            <a:off x="3884960" y="0"/>
            <a:ext cx="2971490" cy="464662"/>
          </a:xfrm>
          <a:prstGeom prst="rect">
            <a:avLst/>
          </a:prstGeom>
        </p:spPr>
        <p:txBody>
          <a:bodyPr vert="horz" lIns="90471" tIns="45235" rIns="90471" bIns="45235" rtlCol="0"/>
          <a:lstStyle>
            <a:lvl1pPr algn="r">
              <a:defRPr sz="1200"/>
            </a:lvl1pPr>
          </a:lstStyle>
          <a:p>
            <a:fld id="{5F3CDCF1-369A-442D-AE9A-30C197AF437E}" type="datetimeFigureOut">
              <a:rPr lang="en-US" smtClean="0"/>
              <a:t>4/15/2019</a:t>
            </a:fld>
            <a:endParaRPr lang="en-US"/>
          </a:p>
        </p:txBody>
      </p:sp>
      <p:sp>
        <p:nvSpPr>
          <p:cNvPr id="4" name="Footer Placeholder 3"/>
          <p:cNvSpPr>
            <a:spLocks noGrp="1"/>
          </p:cNvSpPr>
          <p:nvPr>
            <p:ph type="ftr" sz="quarter" idx="2"/>
          </p:nvPr>
        </p:nvSpPr>
        <p:spPr>
          <a:xfrm>
            <a:off x="0" y="8830153"/>
            <a:ext cx="2971490" cy="464662"/>
          </a:xfrm>
          <a:prstGeom prst="rect">
            <a:avLst/>
          </a:prstGeom>
        </p:spPr>
        <p:txBody>
          <a:bodyPr vert="horz" lIns="90471" tIns="45235" rIns="90471" bIns="45235" rtlCol="0" anchor="b"/>
          <a:lstStyle>
            <a:lvl1pPr algn="l">
              <a:defRPr sz="1200"/>
            </a:lvl1pPr>
          </a:lstStyle>
          <a:p>
            <a:endParaRPr lang="en-US"/>
          </a:p>
        </p:txBody>
      </p:sp>
      <p:sp>
        <p:nvSpPr>
          <p:cNvPr id="5" name="Slide Number Placeholder 4"/>
          <p:cNvSpPr>
            <a:spLocks noGrp="1"/>
          </p:cNvSpPr>
          <p:nvPr>
            <p:ph type="sldNum" sz="quarter" idx="3"/>
          </p:nvPr>
        </p:nvSpPr>
        <p:spPr>
          <a:xfrm>
            <a:off x="3884960" y="8830153"/>
            <a:ext cx="2971490" cy="464662"/>
          </a:xfrm>
          <a:prstGeom prst="rect">
            <a:avLst/>
          </a:prstGeom>
        </p:spPr>
        <p:txBody>
          <a:bodyPr vert="horz" lIns="90471" tIns="45235" rIns="90471" bIns="45235" rtlCol="0" anchor="b"/>
          <a:lstStyle>
            <a:lvl1pPr algn="r">
              <a:defRPr sz="1200"/>
            </a:lvl1pPr>
          </a:lstStyle>
          <a:p>
            <a:fld id="{130394D0-2B89-4035-B2C6-FC4B1548A40D}" type="slidenum">
              <a:rPr lang="en-US" smtClean="0"/>
              <a:t>‹#›</a:t>
            </a:fld>
            <a:endParaRPr lang="en-US"/>
          </a:p>
        </p:txBody>
      </p:sp>
    </p:spTree>
    <p:extLst>
      <p:ext uri="{BB962C8B-B14F-4D97-AF65-F5344CB8AC3E}">
        <p14:creationId xmlns:p14="http://schemas.microsoft.com/office/powerpoint/2010/main" val="428398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490" cy="464662"/>
          </a:xfrm>
          <a:prstGeom prst="rect">
            <a:avLst/>
          </a:prstGeom>
        </p:spPr>
        <p:txBody>
          <a:bodyPr vert="horz" lIns="90456" tIns="45227" rIns="90456" bIns="45227" rtlCol="0"/>
          <a:lstStyle>
            <a:lvl1pPr algn="l">
              <a:defRPr sz="1200"/>
            </a:lvl1pPr>
          </a:lstStyle>
          <a:p>
            <a:endParaRPr lang="en-US"/>
          </a:p>
        </p:txBody>
      </p:sp>
      <p:sp>
        <p:nvSpPr>
          <p:cNvPr id="3" name="Date Placeholder 2"/>
          <p:cNvSpPr>
            <a:spLocks noGrp="1"/>
          </p:cNvSpPr>
          <p:nvPr>
            <p:ph type="dt" idx="1"/>
          </p:nvPr>
        </p:nvSpPr>
        <p:spPr>
          <a:xfrm>
            <a:off x="3884960" y="1"/>
            <a:ext cx="2971490" cy="464662"/>
          </a:xfrm>
          <a:prstGeom prst="rect">
            <a:avLst/>
          </a:prstGeom>
        </p:spPr>
        <p:txBody>
          <a:bodyPr vert="horz" lIns="90456" tIns="45227" rIns="90456" bIns="45227" rtlCol="0"/>
          <a:lstStyle>
            <a:lvl1pPr algn="r">
              <a:defRPr sz="1200"/>
            </a:lvl1pPr>
          </a:lstStyle>
          <a:p>
            <a:fld id="{0528963B-0DC2-478C-BCDE-9E6AC76004B9}" type="datetimeFigureOut">
              <a:rPr lang="en-US" smtClean="0"/>
              <a:t>4/15/2019</a:t>
            </a:fld>
            <a:endParaRPr lang="en-US"/>
          </a:p>
        </p:txBody>
      </p:sp>
      <p:sp>
        <p:nvSpPr>
          <p:cNvPr id="4" name="Slide Image Placeholder 3"/>
          <p:cNvSpPr>
            <a:spLocks noGrp="1" noRot="1" noChangeAspect="1"/>
          </p:cNvSpPr>
          <p:nvPr>
            <p:ph type="sldImg" idx="2"/>
          </p:nvPr>
        </p:nvSpPr>
        <p:spPr>
          <a:xfrm>
            <a:off x="1106488" y="698500"/>
            <a:ext cx="4645025" cy="3484563"/>
          </a:xfrm>
          <a:prstGeom prst="rect">
            <a:avLst/>
          </a:prstGeom>
          <a:noFill/>
          <a:ln w="12700">
            <a:solidFill>
              <a:prstClr val="black"/>
            </a:solidFill>
          </a:ln>
        </p:spPr>
        <p:txBody>
          <a:bodyPr vert="horz" lIns="90456" tIns="45227" rIns="90456" bIns="45227" rtlCol="0" anchor="ctr"/>
          <a:lstStyle/>
          <a:p>
            <a:endParaRPr lang="en-US"/>
          </a:p>
        </p:txBody>
      </p:sp>
      <p:sp>
        <p:nvSpPr>
          <p:cNvPr id="5" name="Notes Placeholder 4"/>
          <p:cNvSpPr>
            <a:spLocks noGrp="1"/>
          </p:cNvSpPr>
          <p:nvPr>
            <p:ph type="body" sz="quarter" idx="3"/>
          </p:nvPr>
        </p:nvSpPr>
        <p:spPr>
          <a:xfrm>
            <a:off x="685491" y="4415077"/>
            <a:ext cx="5487020" cy="4183539"/>
          </a:xfrm>
          <a:prstGeom prst="rect">
            <a:avLst/>
          </a:prstGeom>
        </p:spPr>
        <p:txBody>
          <a:bodyPr vert="horz" lIns="90456" tIns="45227" rIns="90456" bIns="452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0154"/>
            <a:ext cx="2971490" cy="464662"/>
          </a:xfrm>
          <a:prstGeom prst="rect">
            <a:avLst/>
          </a:prstGeom>
        </p:spPr>
        <p:txBody>
          <a:bodyPr vert="horz" lIns="90456" tIns="45227" rIns="90456" bIns="45227" rtlCol="0" anchor="b"/>
          <a:lstStyle>
            <a:lvl1pPr algn="l">
              <a:defRPr sz="1200"/>
            </a:lvl1pPr>
          </a:lstStyle>
          <a:p>
            <a:endParaRPr lang="en-US"/>
          </a:p>
        </p:txBody>
      </p:sp>
      <p:sp>
        <p:nvSpPr>
          <p:cNvPr id="7" name="Slide Number Placeholder 6"/>
          <p:cNvSpPr>
            <a:spLocks noGrp="1"/>
          </p:cNvSpPr>
          <p:nvPr>
            <p:ph type="sldNum" sz="quarter" idx="5"/>
          </p:nvPr>
        </p:nvSpPr>
        <p:spPr>
          <a:xfrm>
            <a:off x="3884960" y="8830154"/>
            <a:ext cx="2971490" cy="464662"/>
          </a:xfrm>
          <a:prstGeom prst="rect">
            <a:avLst/>
          </a:prstGeom>
        </p:spPr>
        <p:txBody>
          <a:bodyPr vert="horz" lIns="90456" tIns="45227" rIns="90456" bIns="45227" rtlCol="0" anchor="b"/>
          <a:lstStyle>
            <a:lvl1pPr algn="r">
              <a:defRPr sz="1200"/>
            </a:lvl1pPr>
          </a:lstStyle>
          <a:p>
            <a:fld id="{889EE9B7-4259-4F85-A04F-535B76901BE7}" type="slidenum">
              <a:rPr lang="en-US" smtClean="0"/>
              <a:t>‹#›</a:t>
            </a:fld>
            <a:endParaRPr lang="en-US"/>
          </a:p>
        </p:txBody>
      </p:sp>
    </p:spTree>
    <p:extLst>
      <p:ext uri="{BB962C8B-B14F-4D97-AF65-F5344CB8AC3E}">
        <p14:creationId xmlns:p14="http://schemas.microsoft.com/office/powerpoint/2010/main" val="964795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0043D62-1FB4-4D37-9884-714FE4B920DE}"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87964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041400"/>
            <a:ext cx="8229600" cy="5084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043D62-1FB4-4D37-9884-714FE4B920DE}"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4F46-0F13-4332-AAC8-1CE565736467}" type="slidenum">
              <a:rPr lang="en-US" smtClean="0"/>
              <a:t>‹#›</a:t>
            </a:fld>
            <a:endParaRPr lang="en-US"/>
          </a:p>
        </p:txBody>
      </p:sp>
      <p:sp>
        <p:nvSpPr>
          <p:cNvPr id="7" name="Title 1"/>
          <p:cNvSpPr>
            <a:spLocks noGrp="1"/>
          </p:cNvSpPr>
          <p:nvPr>
            <p:ph type="title"/>
          </p:nvPr>
        </p:nvSpPr>
        <p:spPr>
          <a:xfrm>
            <a:off x="1646456" y="0"/>
            <a:ext cx="7296208" cy="838200"/>
          </a:xfrm>
        </p:spPr>
        <p:txBody>
          <a:bodyPr>
            <a:normAutofit/>
          </a:bodyPr>
          <a:lstStyle>
            <a:lvl1pPr algn="r">
              <a:defRPr sz="30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79559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16000"/>
            <a:ext cx="2057400" cy="51101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1016000"/>
            <a:ext cx="6019800" cy="511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43D62-1FB4-4D37-9884-714FE4B920DE}"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20063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456" y="0"/>
            <a:ext cx="7296208" cy="838200"/>
          </a:xfrm>
        </p:spPr>
        <p:txBody>
          <a:bodyPr>
            <a:normAutofit/>
          </a:bodyPr>
          <a:lstStyle>
            <a:lvl1pPr algn="r">
              <a:defRPr sz="30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57200" y="1016000"/>
            <a:ext cx="8229600" cy="511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043D62-1FB4-4D37-9884-714FE4B920DE}"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161795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043D62-1FB4-4D37-9884-714FE4B920DE}"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377145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54100"/>
            <a:ext cx="4038600" cy="507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54100"/>
            <a:ext cx="4038600" cy="5072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043D62-1FB4-4D37-9884-714FE4B920DE}"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14F46-0F13-4332-AAC8-1CE565736467}" type="slidenum">
              <a:rPr lang="en-US" smtClean="0"/>
              <a:t>‹#›</a:t>
            </a:fld>
            <a:endParaRPr lang="en-US"/>
          </a:p>
        </p:txBody>
      </p:sp>
      <p:sp>
        <p:nvSpPr>
          <p:cNvPr id="8" name="Title 1"/>
          <p:cNvSpPr>
            <a:spLocks noGrp="1"/>
          </p:cNvSpPr>
          <p:nvPr>
            <p:ph type="title"/>
          </p:nvPr>
        </p:nvSpPr>
        <p:spPr>
          <a:xfrm>
            <a:off x="1646456" y="0"/>
            <a:ext cx="7296208" cy="838200"/>
          </a:xfrm>
        </p:spPr>
        <p:txBody>
          <a:bodyPr>
            <a:normAutofit/>
          </a:bodyPr>
          <a:lstStyle>
            <a:lvl1pPr algn="r">
              <a:defRPr sz="30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96002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525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92275"/>
            <a:ext cx="4040188" cy="44338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0525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92275"/>
            <a:ext cx="4041775" cy="44338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43D62-1FB4-4D37-9884-714FE4B920DE}" type="datetimeFigureOut">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214F46-0F13-4332-AAC8-1CE565736467}" type="slidenum">
              <a:rPr lang="en-US" smtClean="0"/>
              <a:t>‹#›</a:t>
            </a:fld>
            <a:endParaRPr lang="en-US"/>
          </a:p>
        </p:txBody>
      </p:sp>
      <p:sp>
        <p:nvSpPr>
          <p:cNvPr id="10" name="Title 1"/>
          <p:cNvSpPr>
            <a:spLocks noGrp="1"/>
          </p:cNvSpPr>
          <p:nvPr>
            <p:ph type="title"/>
          </p:nvPr>
        </p:nvSpPr>
        <p:spPr>
          <a:xfrm>
            <a:off x="1646456" y="0"/>
            <a:ext cx="7296208" cy="838200"/>
          </a:xfrm>
        </p:spPr>
        <p:txBody>
          <a:bodyPr>
            <a:normAutofit/>
          </a:bodyPr>
          <a:lstStyle>
            <a:lvl1pPr algn="r">
              <a:defRPr sz="30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14133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043D62-1FB4-4D37-9884-714FE4B920DE}" type="datetimeFigureOut">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214F46-0F13-4332-AAC8-1CE565736467}" type="slidenum">
              <a:rPr lang="en-US" smtClean="0"/>
              <a:t>‹#›</a:t>
            </a:fld>
            <a:endParaRPr lang="en-US"/>
          </a:p>
        </p:txBody>
      </p:sp>
      <p:sp>
        <p:nvSpPr>
          <p:cNvPr id="6" name="Title 1"/>
          <p:cNvSpPr>
            <a:spLocks noGrp="1"/>
          </p:cNvSpPr>
          <p:nvPr>
            <p:ph type="title"/>
          </p:nvPr>
        </p:nvSpPr>
        <p:spPr>
          <a:xfrm>
            <a:off x="1646456" y="0"/>
            <a:ext cx="7296208" cy="838200"/>
          </a:xfrm>
        </p:spPr>
        <p:txBody>
          <a:bodyPr>
            <a:normAutofit/>
          </a:bodyPr>
          <a:lstStyle>
            <a:lvl1pPr algn="r">
              <a:defRPr sz="30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93154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043D62-1FB4-4D37-9884-714FE4B920DE}" type="datetimeFigureOut">
              <a:rPr lang="en-US" smtClean="0"/>
              <a:t>4/15/2019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371838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28700"/>
            <a:ext cx="3008313" cy="81280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1028700"/>
            <a:ext cx="5111750" cy="5097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841500"/>
            <a:ext cx="3008313" cy="42846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043D62-1FB4-4D37-9884-714FE4B920DE}"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259609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054099"/>
            <a:ext cx="5486400" cy="36734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043D62-1FB4-4D37-9884-714FE4B920DE}"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14F46-0F13-4332-AAC8-1CE565736467}" type="slidenum">
              <a:rPr lang="en-US" smtClean="0"/>
              <a:t>‹#›</a:t>
            </a:fld>
            <a:endParaRPr lang="en-US"/>
          </a:p>
        </p:txBody>
      </p:sp>
    </p:spTree>
    <p:extLst>
      <p:ext uri="{BB962C8B-B14F-4D97-AF65-F5344CB8AC3E}">
        <p14:creationId xmlns:p14="http://schemas.microsoft.com/office/powerpoint/2010/main" val="106053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043D62-1FB4-4D37-9884-714FE4B920DE}" type="datetimeFigureOut">
              <a:rPr lang="en-US" smtClean="0"/>
              <a:t>4/15/2019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214F46-0F13-4332-AAC8-1CE565736467}" type="slidenum">
              <a:rPr lang="en-US" smtClean="0"/>
              <a:t>‹#›</a:t>
            </a:fld>
            <a:endParaRPr lang="en-US"/>
          </a:p>
        </p:txBody>
      </p:sp>
      <p:pic>
        <p:nvPicPr>
          <p:cNvPr id="9" name="Picture 8" descr="Block3.jp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7496223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pages.experts-exchange.com/processing-power-compared"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ws.amazon.com/console/" TargetMode="Externa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serverless.com/framework/docs/providers/aws/guide/installation/" TargetMode="External"/><Relationship Id="rId5" Type="http://schemas.openxmlformats.org/officeDocument/2006/relationships/hyperlink" Target="https://www.microsoft.com/net/download/dotnet-core/2.1" TargetMode="External"/><Relationship Id="rId4" Type="http://schemas.openxmlformats.org/officeDocument/2006/relationships/hyperlink" Target="https://nodejs.org/en/downloa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pages.experts-exchange.com/processing-power-compare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pages.experts-exchange.com/processing-power-compared" TargetMode="External"/><Relationship Id="rId2" Type="http://schemas.openxmlformats.org/officeDocument/2006/relationships/hyperlink" Target="https://arxiv.org/abs/1712.0181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r>
              <a:rPr lang="en-US" dirty="0"/>
              <a:t>Cloud – the big picture</a:t>
            </a:r>
          </a:p>
          <a:p>
            <a:pPr lvl="1"/>
            <a:r>
              <a:rPr lang="en-US" dirty="0"/>
              <a:t>Opportunities</a:t>
            </a:r>
          </a:p>
          <a:p>
            <a:r>
              <a:rPr lang="en-US" dirty="0"/>
              <a:t>Virtual Machines vs Containers vs Serverless</a:t>
            </a:r>
          </a:p>
          <a:p>
            <a:pPr lvl="1"/>
            <a:r>
              <a:rPr lang="en-US" dirty="0"/>
              <a:t>Serverless definition</a:t>
            </a:r>
          </a:p>
          <a:p>
            <a:pPr lvl="1"/>
            <a:r>
              <a:rPr lang="en-US" dirty="0"/>
              <a:t>Why Serverless?</a:t>
            </a:r>
          </a:p>
          <a:p>
            <a:pPr lvl="1"/>
            <a:r>
              <a:rPr lang="en-US" dirty="0"/>
              <a:t>Strategy to move to Serverless (Demo)</a:t>
            </a:r>
          </a:p>
          <a:p>
            <a:r>
              <a:rPr lang="en-US" dirty="0"/>
              <a:t>Recap </a:t>
            </a:r>
          </a:p>
        </p:txBody>
      </p:sp>
    </p:spTree>
    <p:extLst>
      <p:ext uri="{BB962C8B-B14F-4D97-AF65-F5344CB8AC3E}">
        <p14:creationId xmlns:p14="http://schemas.microsoft.com/office/powerpoint/2010/main" val="1966128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Alan Turing’s </a:t>
            </a:r>
            <a:r>
              <a:rPr lang="en-US" dirty="0" err="1"/>
              <a:t>Perdiction</a:t>
            </a:r>
            <a:r>
              <a:rPr lang="en-US" dirty="0"/>
              <a:t> #3</a:t>
            </a:r>
          </a:p>
        </p:txBody>
      </p:sp>
      <p:sp>
        <p:nvSpPr>
          <p:cNvPr id="3" name="Content Placeholder 2"/>
          <p:cNvSpPr>
            <a:spLocks noGrp="1"/>
          </p:cNvSpPr>
          <p:nvPr>
            <p:ph idx="1"/>
          </p:nvPr>
        </p:nvSpPr>
        <p:spPr>
          <a:xfrm>
            <a:off x="457200" y="1016000"/>
            <a:ext cx="6496981" cy="5110163"/>
          </a:xfrm>
        </p:spPr>
        <p:txBody>
          <a:bodyPr>
            <a:normAutofit/>
          </a:bodyPr>
          <a:lstStyle/>
          <a:p>
            <a:pPr marL="0" indent="0">
              <a:buNone/>
            </a:pPr>
            <a:r>
              <a:rPr lang="en-US" dirty="0"/>
              <a:t>“I believe that at the end of the century the use of words and general educated opinion will have altered so much that one will be able to speak of machines thinking without expecting to be contradicted”</a:t>
            </a:r>
          </a:p>
        </p:txBody>
      </p:sp>
      <p:pic>
        <p:nvPicPr>
          <p:cNvPr id="6" name="Picture 5">
            <a:extLst>
              <a:ext uri="{FF2B5EF4-FFF2-40B4-BE49-F238E27FC236}">
                <a16:creationId xmlns:a16="http://schemas.microsoft.com/office/drawing/2014/main" id="{956FAC8E-D807-425A-909E-CFAA85C62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181" y="1016000"/>
            <a:ext cx="1988483" cy="2370272"/>
          </a:xfrm>
          <a:prstGeom prst="rect">
            <a:avLst/>
          </a:prstGeom>
        </p:spPr>
      </p:pic>
    </p:spTree>
    <p:extLst>
      <p:ext uri="{BB962C8B-B14F-4D97-AF65-F5344CB8AC3E}">
        <p14:creationId xmlns:p14="http://schemas.microsoft.com/office/powerpoint/2010/main" val="569274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646" y="1265919"/>
            <a:ext cx="5323009" cy="1569660"/>
          </a:xfrm>
          <a:prstGeom prst="rect">
            <a:avLst/>
          </a:prstGeom>
        </p:spPr>
        <p:txBody>
          <a:bodyPr wrap="square">
            <a:spAutoFit/>
          </a:bodyPr>
          <a:lstStyle/>
          <a:p>
            <a:r>
              <a:rPr lang="en-US" sz="1600" dirty="0"/>
              <a:t>Decade of the Mobile and Cloud</a:t>
            </a:r>
          </a:p>
          <a:p>
            <a:pPr marL="285750" indent="-285750">
              <a:buFont typeface="Arial" panose="020B0604020202020204" pitchFamily="34" charset="0"/>
              <a:buChar char="•"/>
            </a:pPr>
            <a:r>
              <a:rPr lang="en-US" sz="1600" dirty="0"/>
              <a:t>decade of smartphone - iPhone launch 3</a:t>
            </a:r>
            <a:r>
              <a:rPr lang="en-US" sz="1600" baseline="30000" dirty="0"/>
              <a:t>rd</a:t>
            </a:r>
            <a:r>
              <a:rPr lang="en-US" sz="1600" dirty="0"/>
              <a:t> </a:t>
            </a:r>
            <a:r>
              <a:rPr lang="en-US" sz="1600" dirty="0" err="1"/>
              <a:t>qtr</a:t>
            </a:r>
            <a:r>
              <a:rPr lang="en-US" sz="1600" dirty="0"/>
              <a:t> 2007</a:t>
            </a:r>
          </a:p>
          <a:p>
            <a:pPr marL="285750" indent="-285750">
              <a:buFont typeface="Arial" panose="020B0604020202020204" pitchFamily="34" charset="0"/>
              <a:buChar char="•"/>
            </a:pPr>
            <a:r>
              <a:rPr lang="en-US" sz="1600" dirty="0"/>
              <a:t>decade of cloud computing – AWS EC2 3</a:t>
            </a:r>
            <a:r>
              <a:rPr lang="en-US" sz="1600" baseline="30000" dirty="0"/>
              <a:t>rd</a:t>
            </a:r>
            <a:r>
              <a:rPr lang="en-US" sz="1600" dirty="0"/>
              <a:t> </a:t>
            </a:r>
            <a:r>
              <a:rPr lang="en-US" sz="1600" dirty="0" err="1"/>
              <a:t>qtr</a:t>
            </a:r>
            <a:r>
              <a:rPr lang="en-US" sz="1600" dirty="0"/>
              <a:t> 2006</a:t>
            </a:r>
          </a:p>
          <a:p>
            <a:pPr marL="285750" indent="-285750">
              <a:buFont typeface="Arial" panose="020B0604020202020204" pitchFamily="34" charset="0"/>
              <a:buChar char="•"/>
            </a:pPr>
            <a:endParaRPr lang="en-US" sz="1600" dirty="0"/>
          </a:p>
          <a:p>
            <a:r>
              <a:rPr lang="en-US" sz="1600" dirty="0"/>
              <a:t>Cloud tools and technology rapidly evolving</a:t>
            </a:r>
          </a:p>
          <a:p>
            <a:r>
              <a:rPr lang="en-US" sz="1600" dirty="0"/>
              <a:t>In some ways, its turning the clock back </a:t>
            </a:r>
          </a:p>
        </p:txBody>
      </p:sp>
      <p:sp>
        <p:nvSpPr>
          <p:cNvPr id="4" name="Title 3"/>
          <p:cNvSpPr>
            <a:spLocks noGrp="1"/>
          </p:cNvSpPr>
          <p:nvPr>
            <p:ph type="title"/>
          </p:nvPr>
        </p:nvSpPr>
        <p:spPr/>
        <p:txBody>
          <a:bodyPr>
            <a:normAutofit/>
          </a:bodyPr>
          <a:lstStyle/>
          <a:p>
            <a:r>
              <a:rPr lang="en-US" dirty="0"/>
              <a:t>Back to the future of cloud compute</a:t>
            </a:r>
          </a:p>
        </p:txBody>
      </p:sp>
      <p:sp>
        <p:nvSpPr>
          <p:cNvPr id="7" name="Rectangle 6">
            <a:extLst>
              <a:ext uri="{FF2B5EF4-FFF2-40B4-BE49-F238E27FC236}">
                <a16:creationId xmlns:a16="http://schemas.microsoft.com/office/drawing/2014/main" id="{771356DB-38E0-4C7F-9D83-D77C5F23C1E6}"/>
              </a:ext>
            </a:extLst>
          </p:cNvPr>
          <p:cNvSpPr/>
          <p:nvPr/>
        </p:nvSpPr>
        <p:spPr>
          <a:xfrm>
            <a:off x="5896283" y="6286240"/>
            <a:ext cx="3247717" cy="461665"/>
          </a:xfrm>
          <a:prstGeom prst="rect">
            <a:avLst/>
          </a:prstGeom>
        </p:spPr>
        <p:txBody>
          <a:bodyPr wrap="square">
            <a:spAutoFit/>
          </a:bodyPr>
          <a:lstStyle/>
          <a:p>
            <a:endParaRPr lang="en-US" sz="1600" dirty="0"/>
          </a:p>
          <a:p>
            <a:pPr algn="r"/>
            <a:r>
              <a:rPr lang="fr-FR" sz="800" dirty="0"/>
              <a:t>Source: </a:t>
            </a:r>
            <a:r>
              <a:rPr lang="fr-FR" sz="800" u="sng" dirty="0">
                <a:hlinkClick r:id="rId2"/>
              </a:rPr>
              <a:t>http://pages.experts-exchange.com/processing-power-compared</a:t>
            </a:r>
            <a:endParaRPr lang="fr-FR" sz="800" u="sng" dirty="0"/>
          </a:p>
        </p:txBody>
      </p:sp>
      <p:sp>
        <p:nvSpPr>
          <p:cNvPr id="11" name="Rectangle 10">
            <a:extLst>
              <a:ext uri="{FF2B5EF4-FFF2-40B4-BE49-F238E27FC236}">
                <a16:creationId xmlns:a16="http://schemas.microsoft.com/office/drawing/2014/main" id="{A8F69A5C-E937-4986-925C-D6360D8F5F9E}"/>
              </a:ext>
            </a:extLst>
          </p:cNvPr>
          <p:cNvSpPr/>
          <p:nvPr/>
        </p:nvSpPr>
        <p:spPr>
          <a:xfrm>
            <a:off x="336646" y="2943759"/>
            <a:ext cx="8691041" cy="3046988"/>
          </a:xfrm>
          <a:prstGeom prst="rect">
            <a:avLst/>
          </a:prstGeom>
        </p:spPr>
        <p:txBody>
          <a:bodyPr wrap="square">
            <a:spAutoFit/>
          </a:bodyPr>
          <a:lstStyle/>
          <a:p>
            <a:r>
              <a:rPr lang="en-US" dirty="0"/>
              <a:t>Back to the future of cloud compute</a:t>
            </a:r>
          </a:p>
          <a:p>
            <a:pPr marL="285750" indent="-285750">
              <a:buFont typeface="Arial" panose="020B0604020202020204" pitchFamily="34" charset="0"/>
              <a:buChar char="•"/>
            </a:pPr>
            <a:r>
              <a:rPr lang="en-US" dirty="0"/>
              <a:t>1995-2000 - No virtual machines, focus on scalable services on top of storage/DBs</a:t>
            </a:r>
            <a:endParaRPr lang="en-US" sz="1600" dirty="0"/>
          </a:p>
          <a:p>
            <a:pPr marL="285750" indent="-285750">
              <a:buFont typeface="Arial" panose="020B0604020202020204" pitchFamily="34" charset="0"/>
              <a:buChar char="•"/>
            </a:pPr>
            <a:r>
              <a:rPr lang="en-US" dirty="0"/>
              <a:t>Current Cloud: sea of virtual machines/containers managed by Kubernetes</a:t>
            </a:r>
            <a:endParaRPr lang="en-US" sz="1600" dirty="0"/>
          </a:p>
          <a:p>
            <a:pPr marL="742950" lvl="1" indent="-285750">
              <a:buFont typeface="Arial" panose="020B0604020202020204" pitchFamily="34" charset="0"/>
              <a:buChar char="•"/>
            </a:pPr>
            <a:r>
              <a:rPr lang="en-US" sz="1600" dirty="0"/>
              <a:t>Transition Technology: VMs enabled Enterprise to move from on-prem into the cloud</a:t>
            </a:r>
          </a:p>
          <a:p>
            <a:pPr marL="742950" lvl="1" indent="-285750">
              <a:buFont typeface="Arial" panose="020B0604020202020204" pitchFamily="34" charset="0"/>
              <a:buChar char="•"/>
            </a:pPr>
            <a:r>
              <a:rPr lang="en-US" sz="1600" dirty="0"/>
              <a:t>Kubernetes is old wine in a new bottle</a:t>
            </a:r>
          </a:p>
          <a:p>
            <a:pPr marL="285750" indent="-285750">
              <a:buFont typeface="Arial" panose="020B0604020202020204" pitchFamily="34" charset="0"/>
              <a:buChar char="•"/>
            </a:pPr>
            <a:r>
              <a:rPr lang="en-US" dirty="0"/>
              <a:t>Future Cloud: return to sea of persistent services</a:t>
            </a:r>
            <a:endParaRPr lang="en-US" sz="1600" dirty="0"/>
          </a:p>
          <a:p>
            <a:pPr marL="742950" lvl="1" indent="-285750">
              <a:buFont typeface="Arial" panose="020B0604020202020204" pitchFamily="34" charset="0"/>
              <a:buChar char="•"/>
            </a:pPr>
            <a:r>
              <a:rPr lang="en-US" dirty="0"/>
              <a:t>VMs/Containers are gone or invisible</a:t>
            </a:r>
            <a:endParaRPr lang="en-US" sz="1600" dirty="0"/>
          </a:p>
          <a:p>
            <a:pPr marL="1200150" lvl="2" indent="-285750">
              <a:buFont typeface="Arial" panose="020B0604020202020204" pitchFamily="34" charset="0"/>
              <a:buChar char="•"/>
            </a:pPr>
            <a:r>
              <a:rPr lang="en-US" dirty="0"/>
              <a:t>VMs/Containers will be orchestrated by Kubernetes will operate in the background</a:t>
            </a:r>
            <a:endParaRPr lang="en-US" sz="1600" dirty="0"/>
          </a:p>
          <a:p>
            <a:pPr marL="285750" indent="-285750">
              <a:buFont typeface="Arial" panose="020B0604020202020204" pitchFamily="34" charset="0"/>
              <a:buChar char="•"/>
            </a:pPr>
            <a:r>
              <a:rPr lang="en-US" dirty="0"/>
              <a:t>The step in that direction is Serverless - Today’s topic</a:t>
            </a:r>
            <a:br>
              <a:rPr lang="en-US" sz="1600" dirty="0"/>
            </a:br>
            <a:endParaRPr lang="en-US" sz="1600" dirty="0"/>
          </a:p>
        </p:txBody>
      </p:sp>
      <p:grpSp>
        <p:nvGrpSpPr>
          <p:cNvPr id="18" name="Group 17">
            <a:extLst>
              <a:ext uri="{FF2B5EF4-FFF2-40B4-BE49-F238E27FC236}">
                <a16:creationId xmlns:a16="http://schemas.microsoft.com/office/drawing/2014/main" id="{DCF32411-3618-45B2-AF3A-38E26F5C7068}"/>
              </a:ext>
            </a:extLst>
          </p:cNvPr>
          <p:cNvGrpSpPr/>
          <p:nvPr/>
        </p:nvGrpSpPr>
        <p:grpSpPr>
          <a:xfrm>
            <a:off x="5294560" y="1140895"/>
            <a:ext cx="2829827" cy="1237568"/>
            <a:chOff x="476450" y="2144174"/>
            <a:chExt cx="2829827" cy="1237568"/>
          </a:xfrm>
        </p:grpSpPr>
        <p:pic>
          <p:nvPicPr>
            <p:cNvPr id="15" name="Picture 14">
              <a:extLst>
                <a:ext uri="{FF2B5EF4-FFF2-40B4-BE49-F238E27FC236}">
                  <a16:creationId xmlns:a16="http://schemas.microsoft.com/office/drawing/2014/main" id="{C68282FB-D217-43CC-9057-ACFBF18BDE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450" y="2144174"/>
              <a:ext cx="1855027" cy="1237568"/>
            </a:xfrm>
            <a:prstGeom prst="rect">
              <a:avLst/>
            </a:prstGeom>
          </p:spPr>
        </p:pic>
        <p:pic>
          <p:nvPicPr>
            <p:cNvPr id="17" name="Picture 16">
              <a:extLst>
                <a:ext uri="{FF2B5EF4-FFF2-40B4-BE49-F238E27FC236}">
                  <a16:creationId xmlns:a16="http://schemas.microsoft.com/office/drawing/2014/main" id="{C5FA83AF-4A59-4F4C-A99E-E6E5299493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76650" y="2144174"/>
              <a:ext cx="1229627" cy="1229627"/>
            </a:xfrm>
            <a:prstGeom prst="rect">
              <a:avLst/>
            </a:prstGeom>
          </p:spPr>
        </p:pic>
      </p:grpSp>
    </p:spTree>
    <p:extLst>
      <p:ext uri="{BB962C8B-B14F-4D97-AF65-F5344CB8AC3E}">
        <p14:creationId xmlns:p14="http://schemas.microsoft.com/office/powerpoint/2010/main" val="355938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Serverless is a misnomer</a:t>
            </a:r>
          </a:p>
        </p:txBody>
      </p:sp>
      <p:sp>
        <p:nvSpPr>
          <p:cNvPr id="3" name="Content Placeholder 2"/>
          <p:cNvSpPr>
            <a:spLocks noGrp="1"/>
          </p:cNvSpPr>
          <p:nvPr>
            <p:ph idx="1"/>
          </p:nvPr>
        </p:nvSpPr>
        <p:spPr>
          <a:xfrm>
            <a:off x="457200" y="1016000"/>
            <a:ext cx="8485464" cy="5110163"/>
          </a:xfrm>
        </p:spPr>
        <p:txBody>
          <a:bodyPr>
            <a:normAutofit fontScale="70000" lnSpcReduction="20000"/>
          </a:bodyPr>
          <a:lstStyle/>
          <a:p>
            <a:r>
              <a:rPr lang="en-US" dirty="0"/>
              <a:t>Serverless is a misnomer – There is a server Afterall!</a:t>
            </a:r>
          </a:p>
          <a:p>
            <a:r>
              <a:rPr lang="en-US" dirty="0"/>
              <a:t>How to You define serverless?</a:t>
            </a:r>
          </a:p>
          <a:p>
            <a:r>
              <a:rPr lang="en-US" dirty="0"/>
              <a:t>The Cloud Native Computing Foundation (CNCF) defines serverless as: “where applications, bundled as one or more functions, are uploaded to a platform and then executed, scaled, and billed in response to the exact demand needed at the moment.”</a:t>
            </a:r>
          </a:p>
          <a:p>
            <a:r>
              <a:rPr lang="en-US" dirty="0"/>
              <a:t>Gartner, by contrast, defines serverless as: “Serverless computing is a model of IT service delivery in which the underlying enabling resources are used as an opaque, virtually unlimited, shared pool that is continuously available without advance provisioning (</a:t>
            </a:r>
            <a:r>
              <a:rPr lang="en-US" dirty="0" err="1"/>
              <a:t>preprovisioning</a:t>
            </a:r>
            <a:r>
              <a:rPr lang="en-US" dirty="0"/>
              <a:t>) and priced in the units of the consumed IT service”.</a:t>
            </a:r>
          </a:p>
          <a:p>
            <a:r>
              <a:rPr lang="en-US" i="1" dirty="0"/>
              <a:t>‘Serverless’ refers to a new generation of platform-as-a-service offerings where the infrastructure provider takes responsibility for receiving client requests and responding to them, capacity planning, task scheduling, and operational monitoring. Developers need to worry only about the logic for processing client requests.</a:t>
            </a:r>
            <a:br>
              <a:rPr lang="en-US" dirty="0"/>
            </a:br>
            <a:endParaRPr lang="en-US" dirty="0"/>
          </a:p>
        </p:txBody>
      </p:sp>
    </p:spTree>
    <p:extLst>
      <p:ext uri="{BB962C8B-B14F-4D97-AF65-F5344CB8AC3E}">
        <p14:creationId xmlns:p14="http://schemas.microsoft.com/office/powerpoint/2010/main" val="394788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FD3B0-255A-4329-BAC8-2CB82AF9175A}"/>
              </a:ext>
            </a:extLst>
          </p:cNvPr>
          <p:cNvSpPr>
            <a:spLocks noGrp="1"/>
          </p:cNvSpPr>
          <p:nvPr>
            <p:ph type="title"/>
          </p:nvPr>
        </p:nvSpPr>
        <p:spPr>
          <a:xfrm>
            <a:off x="618565" y="224118"/>
            <a:ext cx="8324099" cy="1167034"/>
          </a:xfrm>
        </p:spPr>
        <p:txBody>
          <a:bodyPr>
            <a:normAutofit fontScale="90000"/>
          </a:bodyPr>
          <a:lstStyle/>
          <a:p>
            <a:r>
              <a:rPr lang="en-US" dirty="0" err="1"/>
              <a:t>Baremetal</a:t>
            </a:r>
            <a:r>
              <a:rPr lang="en-US" dirty="0"/>
              <a:t> Vs Virtual Machines vs Containers vs Serverless </a:t>
            </a:r>
            <a:br>
              <a:rPr lang="en-US" dirty="0"/>
            </a:br>
            <a:endParaRPr lang="en-US" dirty="0"/>
          </a:p>
        </p:txBody>
      </p:sp>
      <p:pic>
        <p:nvPicPr>
          <p:cNvPr id="23" name="Picture 22">
            <a:extLst>
              <a:ext uri="{FF2B5EF4-FFF2-40B4-BE49-F238E27FC236}">
                <a16:creationId xmlns:a16="http://schemas.microsoft.com/office/drawing/2014/main" id="{975E48C1-89BC-42B4-BE3F-CCA2D0FD18EB}"/>
              </a:ext>
            </a:extLst>
          </p:cNvPr>
          <p:cNvPicPr>
            <a:picLocks noChangeAspect="1"/>
          </p:cNvPicPr>
          <p:nvPr/>
        </p:nvPicPr>
        <p:blipFill>
          <a:blip r:embed="rId2"/>
          <a:stretch>
            <a:fillRect/>
          </a:stretch>
        </p:blipFill>
        <p:spPr>
          <a:xfrm>
            <a:off x="1377068" y="1391152"/>
            <a:ext cx="6354000" cy="1458000"/>
          </a:xfrm>
          <a:prstGeom prst="rect">
            <a:avLst/>
          </a:prstGeom>
        </p:spPr>
      </p:pic>
      <p:pic>
        <p:nvPicPr>
          <p:cNvPr id="25" name="Picture 24">
            <a:extLst>
              <a:ext uri="{FF2B5EF4-FFF2-40B4-BE49-F238E27FC236}">
                <a16:creationId xmlns:a16="http://schemas.microsoft.com/office/drawing/2014/main" id="{B35A3E39-BEAF-43A8-9003-661239298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3429000"/>
            <a:ext cx="7620000" cy="3276599"/>
          </a:xfrm>
          <a:prstGeom prst="rect">
            <a:avLst/>
          </a:prstGeom>
        </p:spPr>
      </p:pic>
    </p:spTree>
    <p:extLst>
      <p:ext uri="{BB962C8B-B14F-4D97-AF65-F5344CB8AC3E}">
        <p14:creationId xmlns:p14="http://schemas.microsoft.com/office/powerpoint/2010/main" val="217623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D4C9-4F6D-40EC-AAFD-2DFB9C3826E1}"/>
              </a:ext>
            </a:extLst>
          </p:cNvPr>
          <p:cNvSpPr>
            <a:spLocks noGrp="1"/>
          </p:cNvSpPr>
          <p:nvPr>
            <p:ph type="title"/>
          </p:nvPr>
        </p:nvSpPr>
        <p:spPr/>
        <p:txBody>
          <a:bodyPr>
            <a:normAutofit/>
          </a:bodyPr>
          <a:lstStyle/>
          <a:p>
            <a:r>
              <a:rPr lang="en-US" dirty="0"/>
              <a:t>Total cost of ownership</a:t>
            </a:r>
          </a:p>
        </p:txBody>
      </p:sp>
      <p:pic>
        <p:nvPicPr>
          <p:cNvPr id="5" name="Content Placeholder 4">
            <a:extLst>
              <a:ext uri="{FF2B5EF4-FFF2-40B4-BE49-F238E27FC236}">
                <a16:creationId xmlns:a16="http://schemas.microsoft.com/office/drawing/2014/main" id="{D93EE22E-07E1-4830-90E4-2577DB8BDD9D}"/>
              </a:ext>
            </a:extLst>
          </p:cNvPr>
          <p:cNvPicPr>
            <a:picLocks noGrp="1" noChangeAspect="1"/>
          </p:cNvPicPr>
          <p:nvPr>
            <p:ph idx="1"/>
          </p:nvPr>
        </p:nvPicPr>
        <p:blipFill>
          <a:blip r:embed="rId2"/>
          <a:stretch>
            <a:fillRect/>
          </a:stretch>
        </p:blipFill>
        <p:spPr>
          <a:xfrm>
            <a:off x="315772" y="2498471"/>
            <a:ext cx="3539909" cy="3068519"/>
          </a:xfrm>
          <a:prstGeom prst="rect">
            <a:avLst/>
          </a:prstGeom>
        </p:spPr>
      </p:pic>
      <p:sp>
        <p:nvSpPr>
          <p:cNvPr id="4" name="Content Placeholder 2">
            <a:extLst>
              <a:ext uri="{FF2B5EF4-FFF2-40B4-BE49-F238E27FC236}">
                <a16:creationId xmlns:a16="http://schemas.microsoft.com/office/drawing/2014/main" id="{60BB521C-6DB5-452B-962B-0BF6B2BCD632}"/>
              </a:ext>
            </a:extLst>
          </p:cNvPr>
          <p:cNvSpPr txBox="1">
            <a:spLocks/>
          </p:cNvSpPr>
          <p:nvPr/>
        </p:nvSpPr>
        <p:spPr>
          <a:xfrm>
            <a:off x="4966447" y="2498471"/>
            <a:ext cx="4114800" cy="362769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7" name="Picture 6">
            <a:extLst>
              <a:ext uri="{FF2B5EF4-FFF2-40B4-BE49-F238E27FC236}">
                <a16:creationId xmlns:a16="http://schemas.microsoft.com/office/drawing/2014/main" id="{8F872F22-DD6F-46EE-9707-A0586B20FA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7185" y="1326776"/>
            <a:ext cx="1381998" cy="868684"/>
          </a:xfrm>
          <a:prstGeom prst="rect">
            <a:avLst/>
          </a:prstGeom>
        </p:spPr>
      </p:pic>
      <p:pic>
        <p:nvPicPr>
          <p:cNvPr id="11" name="Picture 10">
            <a:extLst>
              <a:ext uri="{FF2B5EF4-FFF2-40B4-BE49-F238E27FC236}">
                <a16:creationId xmlns:a16="http://schemas.microsoft.com/office/drawing/2014/main" id="{1D2D1209-791A-47FC-BCDD-1033EEA91E00}"/>
              </a:ext>
            </a:extLst>
          </p:cNvPr>
          <p:cNvPicPr>
            <a:picLocks noChangeAspect="1"/>
          </p:cNvPicPr>
          <p:nvPr/>
        </p:nvPicPr>
        <p:blipFill>
          <a:blip r:embed="rId4"/>
          <a:stretch>
            <a:fillRect/>
          </a:stretch>
        </p:blipFill>
        <p:spPr>
          <a:xfrm>
            <a:off x="4326729" y="2498470"/>
            <a:ext cx="4754518" cy="3068519"/>
          </a:xfrm>
          <a:prstGeom prst="rect">
            <a:avLst/>
          </a:prstGeom>
        </p:spPr>
      </p:pic>
      <p:grpSp>
        <p:nvGrpSpPr>
          <p:cNvPr id="13" name="Group 12">
            <a:extLst>
              <a:ext uri="{FF2B5EF4-FFF2-40B4-BE49-F238E27FC236}">
                <a16:creationId xmlns:a16="http://schemas.microsoft.com/office/drawing/2014/main" id="{15A72AEF-EB24-4287-BE6A-AB70F4217424}"/>
              </a:ext>
            </a:extLst>
          </p:cNvPr>
          <p:cNvGrpSpPr/>
          <p:nvPr/>
        </p:nvGrpSpPr>
        <p:grpSpPr>
          <a:xfrm>
            <a:off x="5085481" y="1084753"/>
            <a:ext cx="3857183" cy="1352729"/>
            <a:chOff x="5127811" y="1273928"/>
            <a:chExt cx="3857183" cy="1352729"/>
          </a:xfrm>
        </p:grpSpPr>
        <p:grpSp>
          <p:nvGrpSpPr>
            <p:cNvPr id="6" name="Group 5">
              <a:extLst>
                <a:ext uri="{FF2B5EF4-FFF2-40B4-BE49-F238E27FC236}">
                  <a16:creationId xmlns:a16="http://schemas.microsoft.com/office/drawing/2014/main" id="{E44F44F3-71C1-41E6-B9E5-D7D9EFE2FD9F}"/>
                </a:ext>
              </a:extLst>
            </p:cNvPr>
            <p:cNvGrpSpPr/>
            <p:nvPr/>
          </p:nvGrpSpPr>
          <p:grpSpPr>
            <a:xfrm>
              <a:off x="5127811" y="1326776"/>
              <a:ext cx="2085872" cy="1299881"/>
              <a:chOff x="5127811" y="1326776"/>
              <a:chExt cx="2085872" cy="1299881"/>
            </a:xfrm>
          </p:grpSpPr>
          <p:pic>
            <p:nvPicPr>
              <p:cNvPr id="9" name="Picture 8">
                <a:extLst>
                  <a:ext uri="{FF2B5EF4-FFF2-40B4-BE49-F238E27FC236}">
                    <a16:creationId xmlns:a16="http://schemas.microsoft.com/office/drawing/2014/main" id="{BAD31FD4-E3A8-4DD4-8455-FF2A484CDC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27811" y="1326776"/>
                <a:ext cx="1638749" cy="995081"/>
              </a:xfrm>
              <a:prstGeom prst="rect">
                <a:avLst/>
              </a:prstGeom>
            </p:spPr>
          </p:pic>
          <p:pic>
            <p:nvPicPr>
              <p:cNvPr id="10" name="Picture 9">
                <a:extLst>
                  <a:ext uri="{FF2B5EF4-FFF2-40B4-BE49-F238E27FC236}">
                    <a16:creationId xmlns:a16="http://schemas.microsoft.com/office/drawing/2014/main" id="{EFEE4598-12AB-47D0-8E7C-CE54998CAC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80211" y="1479176"/>
                <a:ext cx="1638749" cy="995081"/>
              </a:xfrm>
              <a:prstGeom prst="rect">
                <a:avLst/>
              </a:prstGeom>
            </p:spPr>
          </p:pic>
          <p:pic>
            <p:nvPicPr>
              <p:cNvPr id="12" name="Picture 11">
                <a:extLst>
                  <a:ext uri="{FF2B5EF4-FFF2-40B4-BE49-F238E27FC236}">
                    <a16:creationId xmlns:a16="http://schemas.microsoft.com/office/drawing/2014/main" id="{C5698E03-B5FF-448A-B136-F035CA6DC7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4934" y="1631576"/>
                <a:ext cx="1638749" cy="995081"/>
              </a:xfrm>
              <a:prstGeom prst="rect">
                <a:avLst/>
              </a:prstGeom>
            </p:spPr>
          </p:pic>
        </p:grpSp>
        <p:sp>
          <p:nvSpPr>
            <p:cNvPr id="8" name="TextBox 7">
              <a:extLst>
                <a:ext uri="{FF2B5EF4-FFF2-40B4-BE49-F238E27FC236}">
                  <a16:creationId xmlns:a16="http://schemas.microsoft.com/office/drawing/2014/main" id="{79B42729-22AB-4ABA-93B2-3E2606ED2AF0}"/>
                </a:ext>
              </a:extLst>
            </p:cNvPr>
            <p:cNvSpPr txBox="1"/>
            <p:nvPr/>
          </p:nvSpPr>
          <p:spPr>
            <a:xfrm>
              <a:off x="6766560" y="1273928"/>
              <a:ext cx="2218434" cy="1200329"/>
            </a:xfrm>
            <a:prstGeom prst="rect">
              <a:avLst/>
            </a:prstGeom>
            <a:noFill/>
          </p:spPr>
          <p:txBody>
            <a:bodyPr wrap="square" rtlCol="0">
              <a:spAutoFit/>
            </a:bodyPr>
            <a:lstStyle/>
            <a:p>
              <a:r>
                <a:rPr lang="en-US" dirty="0"/>
                <a:t>Real world Enterprise Customer and Network Ticketing Application</a:t>
              </a:r>
            </a:p>
          </p:txBody>
        </p:sp>
      </p:grpSp>
    </p:spTree>
    <p:extLst>
      <p:ext uri="{BB962C8B-B14F-4D97-AF65-F5344CB8AC3E}">
        <p14:creationId xmlns:p14="http://schemas.microsoft.com/office/powerpoint/2010/main" val="117469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D505-E298-409B-BFF5-8E4A9E3AA150}"/>
              </a:ext>
            </a:extLst>
          </p:cNvPr>
          <p:cNvSpPr>
            <a:spLocks noGrp="1"/>
          </p:cNvSpPr>
          <p:nvPr>
            <p:ph type="title"/>
          </p:nvPr>
        </p:nvSpPr>
        <p:spPr/>
        <p:txBody>
          <a:bodyPr/>
          <a:lstStyle/>
          <a:p>
            <a:r>
              <a:rPr lang="en-US" dirty="0"/>
              <a:t>Serverless calculator</a:t>
            </a:r>
          </a:p>
        </p:txBody>
      </p:sp>
      <p:pic>
        <p:nvPicPr>
          <p:cNvPr id="5" name="Content Placeholder 4">
            <a:extLst>
              <a:ext uri="{FF2B5EF4-FFF2-40B4-BE49-F238E27FC236}">
                <a16:creationId xmlns:a16="http://schemas.microsoft.com/office/drawing/2014/main" id="{1E265FD8-B0E4-4D53-A2E6-ACB8291ED969}"/>
              </a:ext>
            </a:extLst>
          </p:cNvPr>
          <p:cNvPicPr>
            <a:picLocks noGrp="1" noChangeAspect="1"/>
          </p:cNvPicPr>
          <p:nvPr>
            <p:ph idx="1"/>
          </p:nvPr>
        </p:nvPicPr>
        <p:blipFill>
          <a:blip r:embed="rId2"/>
          <a:stretch>
            <a:fillRect/>
          </a:stretch>
        </p:blipFill>
        <p:spPr>
          <a:xfrm>
            <a:off x="912483" y="3113542"/>
            <a:ext cx="7129119" cy="2512424"/>
          </a:xfrm>
          <a:prstGeom prst="rect">
            <a:avLst/>
          </a:prstGeom>
        </p:spPr>
      </p:pic>
      <p:pic>
        <p:nvPicPr>
          <p:cNvPr id="7" name="Picture 6">
            <a:extLst>
              <a:ext uri="{FF2B5EF4-FFF2-40B4-BE49-F238E27FC236}">
                <a16:creationId xmlns:a16="http://schemas.microsoft.com/office/drawing/2014/main" id="{98624BFA-D420-49F5-B153-1BD90B108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836" y="1739531"/>
            <a:ext cx="7190072" cy="1044793"/>
          </a:xfrm>
          <a:prstGeom prst="rect">
            <a:avLst/>
          </a:prstGeom>
        </p:spPr>
      </p:pic>
    </p:spTree>
    <p:extLst>
      <p:ext uri="{BB962C8B-B14F-4D97-AF65-F5344CB8AC3E}">
        <p14:creationId xmlns:p14="http://schemas.microsoft.com/office/powerpoint/2010/main" val="3754140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CEB9B-E51E-493F-A255-83ECCFCBEBED}"/>
              </a:ext>
            </a:extLst>
          </p:cNvPr>
          <p:cNvSpPr>
            <a:spLocks noGrp="1"/>
          </p:cNvSpPr>
          <p:nvPr>
            <p:ph type="title"/>
          </p:nvPr>
        </p:nvSpPr>
        <p:spPr>
          <a:xfrm>
            <a:off x="1646456" y="0"/>
            <a:ext cx="7296208" cy="838200"/>
          </a:xfrm>
        </p:spPr>
        <p:txBody>
          <a:bodyPr/>
          <a:lstStyle/>
          <a:p>
            <a:r>
              <a:rPr lang="en-US" dirty="0"/>
              <a:t>How to transition to Serverless</a:t>
            </a:r>
          </a:p>
        </p:txBody>
      </p:sp>
      <p:sp>
        <p:nvSpPr>
          <p:cNvPr id="3" name="Content Placeholder 2">
            <a:extLst>
              <a:ext uri="{FF2B5EF4-FFF2-40B4-BE49-F238E27FC236}">
                <a16:creationId xmlns:a16="http://schemas.microsoft.com/office/drawing/2014/main" id="{19748ED2-1952-4C3C-A731-2DE0569FA61E}"/>
              </a:ext>
            </a:extLst>
          </p:cNvPr>
          <p:cNvSpPr>
            <a:spLocks noGrp="1"/>
          </p:cNvSpPr>
          <p:nvPr>
            <p:ph idx="1"/>
          </p:nvPr>
        </p:nvSpPr>
        <p:spPr>
          <a:xfrm>
            <a:off x="327259" y="1113742"/>
            <a:ext cx="8229600" cy="1696836"/>
          </a:xfrm>
        </p:spPr>
        <p:txBody>
          <a:bodyPr>
            <a:normAutofit fontScale="70000" lnSpcReduction="20000"/>
          </a:bodyPr>
          <a:lstStyle/>
          <a:p>
            <a:pPr marL="0" indent="0">
              <a:buNone/>
            </a:pPr>
            <a:r>
              <a:rPr lang="en-US" dirty="0"/>
              <a:t>Problem: Costly to re-write entire applications</a:t>
            </a:r>
          </a:p>
          <a:p>
            <a:pPr marL="0" indent="0">
              <a:buNone/>
            </a:pPr>
            <a:r>
              <a:rPr lang="en-US" dirty="0"/>
              <a:t>Solution :</a:t>
            </a:r>
          </a:p>
          <a:p>
            <a:pPr>
              <a:buFont typeface="Arial" panose="020B0604020202020204" pitchFamily="34" charset="0"/>
              <a:buChar char="•"/>
            </a:pPr>
            <a:r>
              <a:rPr lang="en-US" dirty="0"/>
              <a:t>Modernize you backend to be RESTful</a:t>
            </a:r>
          </a:p>
          <a:p>
            <a:pPr>
              <a:buFont typeface="Arial" panose="020B0604020202020204" pitchFamily="34" charset="0"/>
              <a:buChar char="•"/>
            </a:pPr>
            <a:r>
              <a:rPr lang="en-US" dirty="0"/>
              <a:t>lambdas triggered by API Gateway and let your code handle the routing</a:t>
            </a:r>
          </a:p>
          <a:p>
            <a:pPr marL="0" indent="0">
              <a:buNone/>
            </a:pPr>
            <a:endParaRPr lang="en-US" dirty="0"/>
          </a:p>
        </p:txBody>
      </p:sp>
      <p:pic>
        <p:nvPicPr>
          <p:cNvPr id="5" name="Picture 4">
            <a:extLst>
              <a:ext uri="{FF2B5EF4-FFF2-40B4-BE49-F238E27FC236}">
                <a16:creationId xmlns:a16="http://schemas.microsoft.com/office/drawing/2014/main" id="{2CFFEB32-7354-4391-BA38-E34D670D7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68" y="3028852"/>
            <a:ext cx="5819775" cy="1085850"/>
          </a:xfrm>
          <a:prstGeom prst="rect">
            <a:avLst/>
          </a:prstGeom>
        </p:spPr>
      </p:pic>
      <p:sp>
        <p:nvSpPr>
          <p:cNvPr id="6" name="Content Placeholder 2">
            <a:extLst>
              <a:ext uri="{FF2B5EF4-FFF2-40B4-BE49-F238E27FC236}">
                <a16:creationId xmlns:a16="http://schemas.microsoft.com/office/drawing/2014/main" id="{5DE43E70-0020-4B15-9827-D0661D78DF60}"/>
              </a:ext>
            </a:extLst>
          </p:cNvPr>
          <p:cNvSpPr txBox="1">
            <a:spLocks/>
          </p:cNvSpPr>
          <p:nvPr/>
        </p:nvSpPr>
        <p:spPr>
          <a:xfrm>
            <a:off x="176463" y="4332976"/>
            <a:ext cx="8229600" cy="248171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Demo time (finally!) - Set up a </a:t>
            </a:r>
            <a:r>
              <a:rPr lang="en-US" dirty="0" err="1"/>
              <a:t>.net</a:t>
            </a:r>
            <a:r>
              <a:rPr lang="en-US" dirty="0"/>
              <a:t> Core “</a:t>
            </a:r>
            <a:r>
              <a:rPr lang="en-US" dirty="0" err="1"/>
              <a:t>Todo</a:t>
            </a:r>
            <a:r>
              <a:rPr lang="en-US" dirty="0"/>
              <a:t>” Web API on lambda with the serverless framework.</a:t>
            </a:r>
          </a:p>
          <a:p>
            <a:pPr marL="0" indent="0">
              <a:buNone/>
            </a:pPr>
            <a:r>
              <a:rPr lang="en-US" dirty="0"/>
              <a:t>Prerequisites</a:t>
            </a:r>
          </a:p>
          <a:p>
            <a:r>
              <a:rPr lang="en-US" dirty="0">
                <a:hlinkClick r:id="rId3"/>
              </a:rPr>
              <a:t>AWS account</a:t>
            </a:r>
            <a:endParaRPr lang="en-US" dirty="0"/>
          </a:p>
          <a:p>
            <a:r>
              <a:rPr lang="en-US" dirty="0">
                <a:hlinkClick r:id="rId4"/>
              </a:rPr>
              <a:t>Node.js and </a:t>
            </a:r>
            <a:r>
              <a:rPr lang="en-US" dirty="0" err="1">
                <a:hlinkClick r:id="rId4"/>
              </a:rPr>
              <a:t>npm</a:t>
            </a:r>
            <a:r>
              <a:rPr lang="en-US" dirty="0">
                <a:hlinkClick r:id="rId4"/>
              </a:rPr>
              <a:t> installed</a:t>
            </a:r>
            <a:endParaRPr lang="en-US" dirty="0"/>
          </a:p>
          <a:p>
            <a:r>
              <a:rPr lang="en-US" dirty="0" err="1">
                <a:hlinkClick r:id="rId5"/>
              </a:rPr>
              <a:t>.net</a:t>
            </a:r>
            <a:r>
              <a:rPr lang="en-US" dirty="0">
                <a:hlinkClick r:id="rId5"/>
              </a:rPr>
              <a:t> Core SDK 2.1 installed</a:t>
            </a:r>
            <a:endParaRPr lang="en-US" dirty="0"/>
          </a:p>
          <a:p>
            <a:r>
              <a:rPr lang="en-US" dirty="0">
                <a:hlinkClick r:id="rId6"/>
              </a:rPr>
              <a:t>Serverless Framework installed</a:t>
            </a:r>
            <a:endParaRPr lang="en-US" dirty="0"/>
          </a:p>
          <a:p>
            <a:pPr marL="0" indent="0">
              <a:buNone/>
            </a:pPr>
            <a:r>
              <a:rPr lang="en-US" dirty="0"/>
              <a:t>$ git clone https://github.com/rock-meister/ServerlessTodoApi.git</a:t>
            </a:r>
          </a:p>
          <a:p>
            <a:pPr marL="0" indent="0">
              <a:buFont typeface="Arial"/>
              <a:buNone/>
            </a:pPr>
            <a:endParaRPr lang="en-US" dirty="0"/>
          </a:p>
        </p:txBody>
      </p:sp>
    </p:spTree>
    <p:extLst>
      <p:ext uri="{BB962C8B-B14F-4D97-AF65-F5344CB8AC3E}">
        <p14:creationId xmlns:p14="http://schemas.microsoft.com/office/powerpoint/2010/main" val="3478571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E387-63BF-49A8-A49A-DC36A497DCDD}"/>
              </a:ext>
            </a:extLst>
          </p:cNvPr>
          <p:cNvSpPr>
            <a:spLocks noGrp="1"/>
          </p:cNvSpPr>
          <p:nvPr>
            <p:ph type="title"/>
          </p:nvPr>
        </p:nvSpPr>
        <p:spPr/>
        <p:txBody>
          <a:bodyPr/>
          <a:lstStyle/>
          <a:p>
            <a:r>
              <a:rPr lang="en-US" dirty="0" err="1"/>
              <a:t>AWSLambda</a:t>
            </a:r>
            <a:r>
              <a:rPr lang="en-US" dirty="0"/>
              <a:t> shortcomings</a:t>
            </a:r>
          </a:p>
        </p:txBody>
      </p:sp>
      <p:sp>
        <p:nvSpPr>
          <p:cNvPr id="3" name="Content Placeholder 2">
            <a:extLst>
              <a:ext uri="{FF2B5EF4-FFF2-40B4-BE49-F238E27FC236}">
                <a16:creationId xmlns:a16="http://schemas.microsoft.com/office/drawing/2014/main" id="{E6CC1765-671F-46DC-9F5B-2857C6B21500}"/>
              </a:ext>
            </a:extLst>
          </p:cNvPr>
          <p:cNvSpPr>
            <a:spLocks noGrp="1"/>
          </p:cNvSpPr>
          <p:nvPr>
            <p:ph idx="1"/>
          </p:nvPr>
        </p:nvSpPr>
        <p:spPr/>
        <p:txBody>
          <a:bodyPr/>
          <a:lstStyle/>
          <a:p>
            <a:r>
              <a:rPr lang="en-US" dirty="0"/>
              <a:t>High-Throughput Data Processing Pipelines or APIs</a:t>
            </a:r>
          </a:p>
          <a:p>
            <a:r>
              <a:rPr lang="en-US" dirty="0"/>
              <a:t>APIs with Predictable Spikes in Traffic</a:t>
            </a:r>
          </a:p>
          <a:p>
            <a:r>
              <a:rPr lang="en-US" dirty="0"/>
              <a:t>Real-Time Applications</a:t>
            </a:r>
          </a:p>
          <a:p>
            <a:r>
              <a:rPr lang="en-US" dirty="0"/>
              <a:t>Serving Machine Learning Models in Real Time</a:t>
            </a:r>
          </a:p>
          <a:p>
            <a:r>
              <a:rPr lang="en-US" dirty="0"/>
              <a:t>Long-Running Jobs and Services</a:t>
            </a:r>
          </a:p>
          <a:p>
            <a:r>
              <a:rPr lang="en-US" dirty="0"/>
              <a:t>No Specialized Hardware</a:t>
            </a:r>
          </a:p>
          <a:p>
            <a:r>
              <a:rPr lang="en-US" dirty="0"/>
              <a:t>Limited Lifetimes</a:t>
            </a:r>
          </a:p>
        </p:txBody>
      </p:sp>
    </p:spTree>
    <p:extLst>
      <p:ext uri="{BB962C8B-B14F-4D97-AF65-F5344CB8AC3E}">
        <p14:creationId xmlns:p14="http://schemas.microsoft.com/office/powerpoint/2010/main" val="2779348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06D21-9C5F-439E-B8AD-E039C4DC487B}"/>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9E0611A1-4BC1-48E0-BF30-265F4CC68FE5}"/>
              </a:ext>
            </a:extLst>
          </p:cNvPr>
          <p:cNvSpPr>
            <a:spLocks noGrp="1"/>
          </p:cNvSpPr>
          <p:nvPr>
            <p:ph idx="1"/>
          </p:nvPr>
        </p:nvSpPr>
        <p:spPr/>
        <p:txBody>
          <a:bodyPr>
            <a:normAutofit fontScale="70000" lnSpcReduction="20000"/>
          </a:bodyPr>
          <a:lstStyle/>
          <a:p>
            <a:pPr>
              <a:buFont typeface="Arial" panose="020B0604020202020204" pitchFamily="34" charset="0"/>
              <a:buChar char="•"/>
            </a:pPr>
            <a:r>
              <a:rPr lang="en-US" dirty="0"/>
              <a:t>Cloud</a:t>
            </a:r>
          </a:p>
          <a:p>
            <a:pPr lvl="1">
              <a:buFont typeface="Arial" panose="020B0604020202020204" pitchFamily="34" charset="0"/>
              <a:buChar char="•"/>
            </a:pPr>
            <a:r>
              <a:rPr lang="en-US" dirty="0"/>
              <a:t>Rapidly evolving</a:t>
            </a:r>
          </a:p>
          <a:p>
            <a:pPr lvl="1">
              <a:buFont typeface="Arial" panose="020B0604020202020204" pitchFamily="34" charset="0"/>
              <a:buChar char="•"/>
            </a:pPr>
            <a:r>
              <a:rPr lang="en-US" dirty="0"/>
              <a:t>New opportunities</a:t>
            </a:r>
          </a:p>
          <a:p>
            <a:pPr lvl="2">
              <a:buFont typeface="Arial" panose="020B0604020202020204" pitchFamily="34" charset="0"/>
              <a:buChar char="•"/>
            </a:pPr>
            <a:r>
              <a:rPr lang="en-US" dirty="0"/>
              <a:t>Building the future cloud (Amazon, Microsoft, Google)</a:t>
            </a:r>
          </a:p>
          <a:p>
            <a:pPr lvl="2">
              <a:buFont typeface="Arial" panose="020B0604020202020204" pitchFamily="34" charset="0"/>
              <a:buChar char="•"/>
            </a:pPr>
            <a:r>
              <a:rPr lang="en-US" dirty="0"/>
              <a:t>Tools and Frameworks for the cloud</a:t>
            </a:r>
          </a:p>
          <a:p>
            <a:pPr lvl="2">
              <a:buFont typeface="Arial" panose="020B0604020202020204" pitchFamily="34" charset="0"/>
              <a:buChar char="•"/>
            </a:pPr>
            <a:r>
              <a:rPr lang="en-US" dirty="0"/>
              <a:t>Building innovative new (metered) services</a:t>
            </a:r>
          </a:p>
          <a:p>
            <a:pPr lvl="1">
              <a:buFont typeface="Arial" panose="020B0604020202020204" pitchFamily="34" charset="0"/>
              <a:buChar char="•"/>
            </a:pPr>
            <a:r>
              <a:rPr lang="en-US" dirty="0"/>
              <a:t>How to differentiate yourself?</a:t>
            </a:r>
          </a:p>
          <a:p>
            <a:pPr lvl="2">
              <a:buFont typeface="Arial" panose="020B0604020202020204" pitchFamily="34" charset="0"/>
              <a:buChar char="•"/>
            </a:pPr>
            <a:r>
              <a:rPr lang="en-US" dirty="0"/>
              <a:t>Polyglot programmer</a:t>
            </a:r>
          </a:p>
          <a:p>
            <a:pPr lvl="2">
              <a:buFont typeface="Arial" panose="020B0604020202020204" pitchFamily="34" charset="0"/>
              <a:buChar char="•"/>
            </a:pPr>
            <a:r>
              <a:rPr lang="en-US" dirty="0"/>
              <a:t>GitHub presence</a:t>
            </a:r>
          </a:p>
          <a:p>
            <a:pPr lvl="2">
              <a:buFont typeface="Arial" panose="020B0604020202020204" pitchFamily="34" charset="0"/>
              <a:buChar char="•"/>
            </a:pPr>
            <a:r>
              <a:rPr lang="en-US" dirty="0"/>
              <a:t>Cloud certifications</a:t>
            </a:r>
          </a:p>
          <a:p>
            <a:r>
              <a:rPr lang="en-US" dirty="0"/>
              <a:t>VMs, Containers and Serverless</a:t>
            </a:r>
          </a:p>
          <a:p>
            <a:pPr lvl="1">
              <a:buFont typeface="Arial" panose="020B0604020202020204" pitchFamily="34" charset="0"/>
              <a:buChar char="•"/>
            </a:pPr>
            <a:r>
              <a:rPr lang="en-US" dirty="0"/>
              <a:t>Past: VMs is transition Technology: VMs enabled Enterprise to move from on-prem into the cloud</a:t>
            </a:r>
          </a:p>
          <a:p>
            <a:pPr lvl="1">
              <a:buFont typeface="Arial" panose="020B0604020202020204" pitchFamily="34" charset="0"/>
              <a:buChar char="•"/>
            </a:pPr>
            <a:r>
              <a:rPr lang="en-US" dirty="0"/>
              <a:t>Current: Containers is old wine in a new bottle</a:t>
            </a:r>
          </a:p>
          <a:p>
            <a:pPr lvl="1">
              <a:buFont typeface="Arial" panose="020B0604020202020204" pitchFamily="34" charset="0"/>
              <a:buChar char="•"/>
            </a:pPr>
            <a:r>
              <a:rPr lang="en-US" dirty="0"/>
              <a:t>Future: Serverless makes Infrastructure invisible</a:t>
            </a:r>
          </a:p>
          <a:p>
            <a:pPr>
              <a:buFont typeface="Arial" panose="020B0604020202020204" pitchFamily="34" charset="0"/>
              <a:buChar char="•"/>
            </a:pPr>
            <a:r>
              <a:rPr lang="en-US" dirty="0"/>
              <a:t>Strategy to move to Serverless</a:t>
            </a:r>
          </a:p>
        </p:txBody>
      </p:sp>
    </p:spTree>
    <p:extLst>
      <p:ext uri="{BB962C8B-B14F-4D97-AF65-F5344CB8AC3E}">
        <p14:creationId xmlns:p14="http://schemas.microsoft.com/office/powerpoint/2010/main" val="1009844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3101-0F62-472E-B2E7-C408573FE0F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49109FA-EDF9-47D7-A472-9F4AA8E4EF24}"/>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Telecom Industry experience</a:t>
            </a:r>
          </a:p>
          <a:p>
            <a:pPr>
              <a:buFont typeface="Arial" panose="020B0604020202020204" pitchFamily="34" charset="0"/>
              <a:buChar char="•"/>
            </a:pPr>
            <a:r>
              <a:rPr lang="en-US" dirty="0"/>
              <a:t>How do I know Dr. Sridhar </a:t>
            </a:r>
            <a:r>
              <a:rPr lang="en-US" dirty="0" err="1"/>
              <a:t>Alagar</a:t>
            </a:r>
            <a:endParaRPr lang="en-US" dirty="0"/>
          </a:p>
          <a:p>
            <a:pPr lvl="1">
              <a:buFont typeface="Arial" panose="020B0604020202020204" pitchFamily="34" charset="0"/>
              <a:buChar char="•"/>
            </a:pPr>
            <a:r>
              <a:rPr lang="en-US" dirty="0"/>
              <a:t>Studied undergraduate CS program at the same time</a:t>
            </a:r>
          </a:p>
          <a:p>
            <a:pPr lvl="1">
              <a:buFont typeface="Arial" panose="020B0604020202020204" pitchFamily="34" charset="0"/>
              <a:buChar char="•"/>
            </a:pPr>
            <a:r>
              <a:rPr lang="en-US" dirty="0"/>
              <a:t>Worked alongside in Grenoble France</a:t>
            </a:r>
          </a:p>
          <a:p>
            <a:pPr lvl="2">
              <a:buFont typeface="Arial" panose="020B0604020202020204" pitchFamily="34" charset="0"/>
              <a:buChar char="•"/>
            </a:pPr>
            <a:r>
              <a:rPr lang="en-US" dirty="0"/>
              <a:t>Sridhar on the OS team</a:t>
            </a:r>
          </a:p>
          <a:p>
            <a:pPr lvl="2">
              <a:buFont typeface="Arial" panose="020B0604020202020204" pitchFamily="34" charset="0"/>
              <a:buChar char="•"/>
            </a:pPr>
            <a:r>
              <a:rPr lang="en-US" dirty="0"/>
              <a:t>I worked on the Networking team</a:t>
            </a:r>
          </a:p>
          <a:p>
            <a:pPr>
              <a:buFont typeface="Arial" panose="020B0604020202020204" pitchFamily="34" charset="0"/>
              <a:buChar char="•"/>
            </a:pPr>
            <a:r>
              <a:rPr lang="en-US" dirty="0"/>
              <a:t>Built and managed many teams</a:t>
            </a:r>
          </a:p>
          <a:p>
            <a:pPr lvl="1">
              <a:buFont typeface="Arial" panose="020B0604020202020204" pitchFamily="34" charset="0"/>
              <a:buChar char="•"/>
            </a:pPr>
            <a:r>
              <a:rPr lang="en-US" dirty="0"/>
              <a:t>Retrained employees</a:t>
            </a:r>
          </a:p>
          <a:p>
            <a:pPr lvl="1">
              <a:buFont typeface="Arial" panose="020B0604020202020204" pitchFamily="34" charset="0"/>
              <a:buChar char="•"/>
            </a:pPr>
            <a:r>
              <a:rPr lang="en-US" dirty="0"/>
              <a:t>Conducted hackathons</a:t>
            </a:r>
          </a:p>
          <a:p>
            <a:pPr lvl="1">
              <a:buFont typeface="Arial" panose="020B0604020202020204" pitchFamily="34" charset="0"/>
              <a:buChar char="•"/>
            </a:pPr>
            <a:r>
              <a:rPr lang="en-US" dirty="0"/>
              <a:t>Cloud certifications for employees</a:t>
            </a:r>
          </a:p>
          <a:p>
            <a:pPr lvl="1">
              <a:buFont typeface="Arial" panose="020B0604020202020204" pitchFamily="34" charset="0"/>
              <a:buChar char="•"/>
            </a:pPr>
            <a:r>
              <a:rPr lang="en-US"/>
              <a:t>Technology enthusiast</a:t>
            </a:r>
            <a:endParaRPr lang="en-US" dirty="0"/>
          </a:p>
          <a:p>
            <a:pPr lvl="1">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796723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D75E-B36E-491F-908F-E854E4C2EAC2}"/>
              </a:ext>
            </a:extLst>
          </p:cNvPr>
          <p:cNvSpPr>
            <a:spLocks noGrp="1"/>
          </p:cNvSpPr>
          <p:nvPr>
            <p:ph type="title"/>
          </p:nvPr>
        </p:nvSpPr>
        <p:spPr/>
        <p:txBody>
          <a:bodyPr/>
          <a:lstStyle/>
          <a:p>
            <a:r>
              <a:rPr lang="en-US" dirty="0"/>
              <a:t>Cloud – Big picture</a:t>
            </a:r>
          </a:p>
        </p:txBody>
      </p:sp>
      <p:sp>
        <p:nvSpPr>
          <p:cNvPr id="3" name="Content Placeholder 2">
            <a:extLst>
              <a:ext uri="{FF2B5EF4-FFF2-40B4-BE49-F238E27FC236}">
                <a16:creationId xmlns:a16="http://schemas.microsoft.com/office/drawing/2014/main" id="{97CF99A4-7A17-4321-A089-03F104950D3F}"/>
              </a:ext>
            </a:extLst>
          </p:cNvPr>
          <p:cNvSpPr>
            <a:spLocks noGrp="1"/>
          </p:cNvSpPr>
          <p:nvPr>
            <p:ph idx="1"/>
          </p:nvPr>
        </p:nvSpPr>
        <p:spPr>
          <a:xfrm>
            <a:off x="457200" y="1016000"/>
            <a:ext cx="8229600" cy="5683183"/>
          </a:xfrm>
        </p:spPr>
        <p:txBody>
          <a:bodyPr>
            <a:normAutofit fontScale="55000" lnSpcReduction="20000"/>
          </a:bodyPr>
          <a:lstStyle/>
          <a:p>
            <a:pPr marL="0" indent="0">
              <a:buNone/>
            </a:pPr>
            <a:r>
              <a:rPr lang="en-US" dirty="0"/>
              <a:t>Cloud is Empowering</a:t>
            </a:r>
          </a:p>
          <a:p>
            <a:pPr marL="0" indent="0">
              <a:buNone/>
            </a:pPr>
            <a:endParaRPr lang="en-US" dirty="0"/>
          </a:p>
          <a:p>
            <a:pPr marL="0" indent="0">
              <a:buNone/>
            </a:pPr>
            <a:r>
              <a:rPr lang="en-US" dirty="0"/>
              <a:t>Mobile phone increase productivity</a:t>
            </a:r>
          </a:p>
          <a:p>
            <a:pPr lvl="1"/>
            <a:r>
              <a:rPr lang="en-US" dirty="0"/>
              <a:t>+10% mobile penetration =&gt; 0.6 increase in GDP(causal)</a:t>
            </a:r>
          </a:p>
          <a:p>
            <a:pPr marL="0" indent="0">
              <a:buNone/>
            </a:pPr>
            <a:br>
              <a:rPr lang="en-US" dirty="0"/>
            </a:br>
            <a:r>
              <a:rPr lang="en-US" dirty="0"/>
              <a:t>Broadband even more so</a:t>
            </a:r>
          </a:p>
          <a:p>
            <a:pPr lvl="1"/>
            <a:r>
              <a:rPr lang="en-US" dirty="0"/>
              <a:t>+10% broadband penetration in India =&gt; 1.4% increase in GDP</a:t>
            </a:r>
          </a:p>
          <a:p>
            <a:pPr lvl="2"/>
            <a:r>
              <a:rPr lang="en-US" dirty="0"/>
              <a:t>But only after 25% threshold is reached</a:t>
            </a:r>
          </a:p>
          <a:p>
            <a:pPr marL="0" indent="0">
              <a:buNone/>
            </a:pPr>
            <a:br>
              <a:rPr lang="en-US" dirty="0"/>
            </a:br>
            <a:r>
              <a:rPr lang="en-US" dirty="0"/>
              <a:t>Claim: Access to the Cloud will be better still</a:t>
            </a:r>
          </a:p>
          <a:p>
            <a:pPr lvl="1"/>
            <a:r>
              <a:rPr lang="en-US" dirty="0"/>
              <a:t>(tailored) education and self-education</a:t>
            </a:r>
          </a:p>
          <a:p>
            <a:pPr lvl="1"/>
            <a:r>
              <a:rPr lang="en-US" dirty="0"/>
              <a:t>Medicine, agriculture and remote expertise in general</a:t>
            </a:r>
          </a:p>
          <a:p>
            <a:pPr lvl="1"/>
            <a:r>
              <a:rPr lang="en-US" dirty="0"/>
              <a:t>Hope and social mobility</a:t>
            </a:r>
          </a:p>
          <a:p>
            <a:pPr marL="0" indent="0">
              <a:buNone/>
            </a:pPr>
            <a:br>
              <a:rPr lang="en-US" dirty="0"/>
            </a:br>
            <a:r>
              <a:rPr lang="en-US" dirty="0"/>
              <a:t>UTD Graduate students perspective</a:t>
            </a:r>
          </a:p>
          <a:p>
            <a:pPr lvl="1"/>
            <a:r>
              <a:rPr lang="en-US" dirty="0"/>
              <a:t>Access to infrastructure at unprecedented scale</a:t>
            </a:r>
          </a:p>
          <a:p>
            <a:pPr lvl="1"/>
            <a:r>
              <a:rPr lang="en-US" dirty="0"/>
              <a:t>New opportunities</a:t>
            </a:r>
          </a:p>
          <a:p>
            <a:pPr lvl="2"/>
            <a:r>
              <a:rPr lang="en-US" dirty="0"/>
              <a:t>Building the future cloud (Amazon, Microsoft, Google)</a:t>
            </a:r>
          </a:p>
          <a:p>
            <a:pPr lvl="2"/>
            <a:r>
              <a:rPr lang="en-US" dirty="0"/>
              <a:t>Tools and Frameworks for the cloud</a:t>
            </a:r>
          </a:p>
          <a:p>
            <a:pPr lvl="2"/>
            <a:r>
              <a:rPr lang="en-US" dirty="0"/>
              <a:t>Building innovative new (metered) services</a:t>
            </a:r>
          </a:p>
          <a:p>
            <a:pPr lvl="1">
              <a:buFont typeface="Arial" panose="020B0604020202020204" pitchFamily="34" charset="0"/>
              <a:buChar char="•"/>
            </a:pPr>
            <a:r>
              <a:rPr lang="en-US" dirty="0"/>
              <a:t>How to differentiate yourself?</a:t>
            </a:r>
          </a:p>
          <a:p>
            <a:pPr lvl="2">
              <a:buFont typeface="Arial" panose="020B0604020202020204" pitchFamily="34" charset="0"/>
              <a:buChar char="•"/>
            </a:pPr>
            <a:r>
              <a:rPr lang="en-US" dirty="0"/>
              <a:t>Polyglot programmer</a:t>
            </a:r>
          </a:p>
          <a:p>
            <a:pPr lvl="2">
              <a:buFont typeface="Arial" panose="020B0604020202020204" pitchFamily="34" charset="0"/>
              <a:buChar char="•"/>
            </a:pPr>
            <a:r>
              <a:rPr lang="en-US" dirty="0"/>
              <a:t>GitHub presence</a:t>
            </a:r>
          </a:p>
          <a:p>
            <a:pPr lvl="2">
              <a:buFont typeface="Arial" panose="020B0604020202020204" pitchFamily="34" charset="0"/>
              <a:buChar char="•"/>
            </a:pPr>
            <a:r>
              <a:rPr lang="en-US" dirty="0"/>
              <a:t>Cloud certifications</a:t>
            </a:r>
          </a:p>
        </p:txBody>
      </p:sp>
    </p:spTree>
    <p:extLst>
      <p:ext uri="{BB962C8B-B14F-4D97-AF65-F5344CB8AC3E}">
        <p14:creationId xmlns:p14="http://schemas.microsoft.com/office/powerpoint/2010/main" val="3961695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Alan Turing’s </a:t>
            </a:r>
            <a:r>
              <a:rPr lang="en-US" dirty="0" err="1"/>
              <a:t>Perdiction</a:t>
            </a:r>
            <a:r>
              <a:rPr lang="en-US" dirty="0"/>
              <a:t> #1</a:t>
            </a:r>
          </a:p>
        </p:txBody>
      </p:sp>
      <p:sp>
        <p:nvSpPr>
          <p:cNvPr id="3" name="Content Placeholder 2"/>
          <p:cNvSpPr>
            <a:spLocks noGrp="1"/>
          </p:cNvSpPr>
          <p:nvPr>
            <p:ph idx="1"/>
          </p:nvPr>
        </p:nvSpPr>
        <p:spPr>
          <a:xfrm>
            <a:off x="457200" y="1016000"/>
            <a:ext cx="6496981" cy="5110163"/>
          </a:xfrm>
        </p:spPr>
        <p:txBody>
          <a:bodyPr>
            <a:normAutofit/>
          </a:bodyPr>
          <a:lstStyle/>
          <a:p>
            <a:pPr marL="0" indent="0">
              <a:buNone/>
            </a:pPr>
            <a:r>
              <a:rPr lang="en-US" sz="4400" dirty="0"/>
              <a:t>In 1945 Alan Turing writes “We shall need a great number of mathematicians of ability” because “there will probably a good deal of work of this kind to be done.”</a:t>
            </a:r>
            <a:endParaRPr lang="en-US" dirty="0"/>
          </a:p>
        </p:txBody>
      </p:sp>
      <p:pic>
        <p:nvPicPr>
          <p:cNvPr id="6" name="Picture 5">
            <a:extLst>
              <a:ext uri="{FF2B5EF4-FFF2-40B4-BE49-F238E27FC236}">
                <a16:creationId xmlns:a16="http://schemas.microsoft.com/office/drawing/2014/main" id="{956FAC8E-D807-425A-909E-CFAA85C62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181" y="1016000"/>
            <a:ext cx="1988483" cy="2370272"/>
          </a:xfrm>
          <a:prstGeom prst="rect">
            <a:avLst/>
          </a:prstGeom>
        </p:spPr>
      </p:pic>
    </p:spTree>
    <p:extLst>
      <p:ext uri="{BB962C8B-B14F-4D97-AF65-F5344CB8AC3E}">
        <p14:creationId xmlns:p14="http://schemas.microsoft.com/office/powerpoint/2010/main" val="2251058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History of compute</a:t>
            </a:r>
          </a:p>
        </p:txBody>
      </p:sp>
      <p:graphicFrame>
        <p:nvGraphicFramePr>
          <p:cNvPr id="3" name="Table 2">
            <a:extLst>
              <a:ext uri="{FF2B5EF4-FFF2-40B4-BE49-F238E27FC236}">
                <a16:creationId xmlns:a16="http://schemas.microsoft.com/office/drawing/2014/main" id="{24859714-9BDC-4BB7-B36A-63C7E2F73E47}"/>
              </a:ext>
            </a:extLst>
          </p:cNvPr>
          <p:cNvGraphicFramePr>
            <a:graphicFrameLocks noGrp="1"/>
          </p:cNvGraphicFramePr>
          <p:nvPr>
            <p:extLst>
              <p:ext uri="{D42A27DB-BD31-4B8C-83A1-F6EECF244321}">
                <p14:modId xmlns:p14="http://schemas.microsoft.com/office/powerpoint/2010/main" val="3087183897"/>
              </p:ext>
            </p:extLst>
          </p:nvPr>
        </p:nvGraphicFramePr>
        <p:xfrm>
          <a:off x="336645" y="1404730"/>
          <a:ext cx="6328848" cy="1434723"/>
        </p:xfrm>
        <a:graphic>
          <a:graphicData uri="http://schemas.openxmlformats.org/drawingml/2006/table">
            <a:tbl>
              <a:tblPr/>
              <a:tblGrid>
                <a:gridCol w="1582212">
                  <a:extLst>
                    <a:ext uri="{9D8B030D-6E8A-4147-A177-3AD203B41FA5}">
                      <a16:colId xmlns:a16="http://schemas.microsoft.com/office/drawing/2014/main" val="1111792971"/>
                    </a:ext>
                  </a:extLst>
                </a:gridCol>
                <a:gridCol w="1582212">
                  <a:extLst>
                    <a:ext uri="{9D8B030D-6E8A-4147-A177-3AD203B41FA5}">
                      <a16:colId xmlns:a16="http://schemas.microsoft.com/office/drawing/2014/main" val="301620731"/>
                    </a:ext>
                  </a:extLst>
                </a:gridCol>
                <a:gridCol w="1582212">
                  <a:extLst>
                    <a:ext uri="{9D8B030D-6E8A-4147-A177-3AD203B41FA5}">
                      <a16:colId xmlns:a16="http://schemas.microsoft.com/office/drawing/2014/main" val="3846105574"/>
                    </a:ext>
                  </a:extLst>
                </a:gridCol>
                <a:gridCol w="1582212">
                  <a:extLst>
                    <a:ext uri="{9D8B030D-6E8A-4147-A177-3AD203B41FA5}">
                      <a16:colId xmlns:a16="http://schemas.microsoft.com/office/drawing/2014/main" val="2459496149"/>
                    </a:ext>
                  </a:extLst>
                </a:gridCol>
              </a:tblGrid>
              <a:tr h="478241">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Cray 2, 1985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iPhone 4, 2010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Apple Watch, 2015</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~2B FLOPS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3950110"/>
                  </a:ext>
                </a:extLst>
              </a:tr>
              <a:tr h="478241">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CM-5, 1991</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2x Samsung S6</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1 Haswell Core</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~100B FLOPS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3245030"/>
                  </a:ext>
                </a:extLst>
              </a:tr>
              <a:tr h="478241">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IBM ASCI RED, 2000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err="1">
                          <a:solidFill>
                            <a:srgbClr val="000000"/>
                          </a:solidFill>
                          <a:effectLst/>
                          <a:latin typeface="Arial" panose="020B0604020202020204" pitchFamily="34" charset="0"/>
                        </a:rPr>
                        <a:t>Playstation</a:t>
                      </a:r>
                      <a:r>
                        <a:rPr lang="en-US" sz="1100" b="0" i="0" u="none" strike="noStrike" dirty="0">
                          <a:solidFill>
                            <a:srgbClr val="000000"/>
                          </a:solidFill>
                          <a:effectLst/>
                          <a:latin typeface="Arial" panose="020B0604020202020204" pitchFamily="34" charset="0"/>
                        </a:rPr>
                        <a:t> 4, 2013</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32-core Haswell</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~3,000 FLOPS</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8403446"/>
                  </a:ext>
                </a:extLst>
              </a:tr>
            </a:tbl>
          </a:graphicData>
        </a:graphic>
      </p:graphicFrame>
      <p:sp>
        <p:nvSpPr>
          <p:cNvPr id="5" name="Rectangle 1">
            <a:extLst>
              <a:ext uri="{FF2B5EF4-FFF2-40B4-BE49-F238E27FC236}">
                <a16:creationId xmlns:a16="http://schemas.microsoft.com/office/drawing/2014/main" id="{6D04E0C3-980A-441F-B2BA-B07C5407BE88}"/>
              </a:ext>
            </a:extLst>
          </p:cNvPr>
          <p:cNvSpPr>
            <a:spLocks noChangeArrowheads="1"/>
          </p:cNvSpPr>
          <p:nvPr/>
        </p:nvSpPr>
        <p:spPr bwMode="auto">
          <a:xfrm>
            <a:off x="336646" y="1816355"/>
            <a:ext cx="973669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771356DB-38E0-4C7F-9D83-D77C5F23C1E6}"/>
              </a:ext>
            </a:extLst>
          </p:cNvPr>
          <p:cNvSpPr/>
          <p:nvPr/>
        </p:nvSpPr>
        <p:spPr>
          <a:xfrm>
            <a:off x="5896283" y="6286240"/>
            <a:ext cx="3247717" cy="461665"/>
          </a:xfrm>
          <a:prstGeom prst="rect">
            <a:avLst/>
          </a:prstGeom>
        </p:spPr>
        <p:txBody>
          <a:bodyPr wrap="square">
            <a:spAutoFit/>
          </a:bodyPr>
          <a:lstStyle/>
          <a:p>
            <a:endParaRPr lang="en-US" sz="1600" dirty="0"/>
          </a:p>
          <a:p>
            <a:pPr algn="r"/>
            <a:r>
              <a:rPr lang="fr-FR" sz="800" dirty="0"/>
              <a:t>Source: </a:t>
            </a:r>
            <a:r>
              <a:rPr lang="fr-FR" sz="800" u="sng" dirty="0">
                <a:hlinkClick r:id="rId2"/>
              </a:rPr>
              <a:t>http://pages.experts-exchange.com/processing-power-compared</a:t>
            </a:r>
            <a:endParaRPr lang="fr-FR" sz="800" u="sng" dirty="0"/>
          </a:p>
        </p:txBody>
      </p:sp>
      <p:grpSp>
        <p:nvGrpSpPr>
          <p:cNvPr id="12" name="Group 11">
            <a:extLst>
              <a:ext uri="{FF2B5EF4-FFF2-40B4-BE49-F238E27FC236}">
                <a16:creationId xmlns:a16="http://schemas.microsoft.com/office/drawing/2014/main" id="{2A44D780-77D6-4088-A628-C496D42927E4}"/>
              </a:ext>
            </a:extLst>
          </p:cNvPr>
          <p:cNvGrpSpPr/>
          <p:nvPr/>
        </p:nvGrpSpPr>
        <p:grpSpPr>
          <a:xfrm>
            <a:off x="6732868" y="1019977"/>
            <a:ext cx="2376198" cy="2409023"/>
            <a:chOff x="6718430" y="998071"/>
            <a:chExt cx="2376198" cy="2409023"/>
          </a:xfrm>
        </p:grpSpPr>
        <p:grpSp>
          <p:nvGrpSpPr>
            <p:cNvPr id="8" name="Group 7">
              <a:extLst>
                <a:ext uri="{FF2B5EF4-FFF2-40B4-BE49-F238E27FC236}">
                  <a16:creationId xmlns:a16="http://schemas.microsoft.com/office/drawing/2014/main" id="{3CFA7967-817E-432E-A104-804FF1E33A3B}"/>
                </a:ext>
              </a:extLst>
            </p:cNvPr>
            <p:cNvGrpSpPr/>
            <p:nvPr/>
          </p:nvGrpSpPr>
          <p:grpSpPr>
            <a:xfrm>
              <a:off x="6718430" y="998071"/>
              <a:ext cx="2291100" cy="2162821"/>
              <a:chOff x="6718430" y="998071"/>
              <a:chExt cx="2291100" cy="2162821"/>
            </a:xfrm>
          </p:grpSpPr>
          <p:pic>
            <p:nvPicPr>
              <p:cNvPr id="9" name="Picture 8">
                <a:extLst>
                  <a:ext uri="{FF2B5EF4-FFF2-40B4-BE49-F238E27FC236}">
                    <a16:creationId xmlns:a16="http://schemas.microsoft.com/office/drawing/2014/main" id="{AC3C7DBE-35C9-4626-BAB8-E4E0D196BD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3667" y="998071"/>
                <a:ext cx="1995863" cy="1993527"/>
              </a:xfrm>
              <a:prstGeom prst="rect">
                <a:avLst/>
              </a:prstGeom>
            </p:spPr>
          </p:pic>
          <p:sp>
            <p:nvSpPr>
              <p:cNvPr id="6" name="Arrow: Right 5">
                <a:extLst>
                  <a:ext uri="{FF2B5EF4-FFF2-40B4-BE49-F238E27FC236}">
                    <a16:creationId xmlns:a16="http://schemas.microsoft.com/office/drawing/2014/main" id="{9F8F1415-884E-451C-B746-12E36D61D196}"/>
                  </a:ext>
                </a:extLst>
              </p:cNvPr>
              <p:cNvSpPr/>
              <p:nvPr/>
            </p:nvSpPr>
            <p:spPr>
              <a:xfrm rot="19376967">
                <a:off x="6718430" y="2650196"/>
                <a:ext cx="1830155" cy="510696"/>
              </a:xfrm>
              <a:prstGeom prst="rightArrow">
                <a:avLst>
                  <a:gd name="adj1" fmla="val 47398"/>
                  <a:gd name="adj2" fmla="val 7341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0" name="Rectangle 9">
              <a:extLst>
                <a:ext uri="{FF2B5EF4-FFF2-40B4-BE49-F238E27FC236}">
                  <a16:creationId xmlns:a16="http://schemas.microsoft.com/office/drawing/2014/main" id="{0BB9D6C9-5051-4DED-A8BA-20B58653EEF5}"/>
                </a:ext>
              </a:extLst>
            </p:cNvPr>
            <p:cNvSpPr/>
            <p:nvPr/>
          </p:nvSpPr>
          <p:spPr>
            <a:xfrm rot="19354612">
              <a:off x="7103653" y="2976207"/>
              <a:ext cx="1990975" cy="430887"/>
            </a:xfrm>
            <a:prstGeom prst="rect">
              <a:avLst/>
            </a:prstGeom>
          </p:spPr>
          <p:txBody>
            <a:bodyPr wrap="square">
              <a:spAutoFit/>
            </a:bodyPr>
            <a:lstStyle/>
            <a:p>
              <a:r>
                <a:rPr lang="en-US" sz="1050" dirty="0"/>
                <a:t>State of the art CRT Monitors that weighed 100 pounds</a:t>
              </a:r>
            </a:p>
          </p:txBody>
        </p:sp>
      </p:grpSp>
      <p:sp>
        <p:nvSpPr>
          <p:cNvPr id="2" name="Rectangle 1">
            <a:extLst>
              <a:ext uri="{FF2B5EF4-FFF2-40B4-BE49-F238E27FC236}">
                <a16:creationId xmlns:a16="http://schemas.microsoft.com/office/drawing/2014/main" id="{4CD82584-CAD8-49BD-A9F8-E17BC109FA9E}"/>
              </a:ext>
            </a:extLst>
          </p:cNvPr>
          <p:cNvSpPr/>
          <p:nvPr/>
        </p:nvSpPr>
        <p:spPr>
          <a:xfrm>
            <a:off x="808522" y="3889380"/>
            <a:ext cx="8134142" cy="646331"/>
          </a:xfrm>
          <a:prstGeom prst="rect">
            <a:avLst/>
          </a:prstGeom>
        </p:spPr>
        <p:txBody>
          <a:bodyPr wrap="square">
            <a:spAutoFit/>
          </a:bodyPr>
          <a:lstStyle/>
          <a:p>
            <a:r>
              <a:rPr lang="en-US" dirty="0"/>
              <a:t>Google Photos – Search by People (Face recognition cloud service)</a:t>
            </a:r>
          </a:p>
          <a:p>
            <a:r>
              <a:rPr lang="en-US" dirty="0"/>
              <a:t>Demonstrates the power of the cloud</a:t>
            </a:r>
          </a:p>
        </p:txBody>
      </p:sp>
    </p:spTree>
    <p:extLst>
      <p:ext uri="{BB962C8B-B14F-4D97-AF65-F5344CB8AC3E}">
        <p14:creationId xmlns:p14="http://schemas.microsoft.com/office/powerpoint/2010/main" val="142408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3260-1796-4EC2-AFEE-FAB88454A7DC}"/>
              </a:ext>
            </a:extLst>
          </p:cNvPr>
          <p:cNvSpPr>
            <a:spLocks noGrp="1"/>
          </p:cNvSpPr>
          <p:nvPr>
            <p:ph type="title"/>
          </p:nvPr>
        </p:nvSpPr>
        <p:spPr/>
        <p:txBody>
          <a:bodyPr/>
          <a:lstStyle/>
          <a:p>
            <a:r>
              <a:rPr lang="en-US" dirty="0"/>
              <a:t>Power of cloud</a:t>
            </a:r>
          </a:p>
        </p:txBody>
      </p:sp>
      <p:sp>
        <p:nvSpPr>
          <p:cNvPr id="4" name="Rectangle 3">
            <a:extLst>
              <a:ext uri="{FF2B5EF4-FFF2-40B4-BE49-F238E27FC236}">
                <a16:creationId xmlns:a16="http://schemas.microsoft.com/office/drawing/2014/main" id="{A316952E-D311-46F7-91ED-FDAA163B9EE1}"/>
              </a:ext>
            </a:extLst>
          </p:cNvPr>
          <p:cNvSpPr/>
          <p:nvPr/>
        </p:nvSpPr>
        <p:spPr>
          <a:xfrm>
            <a:off x="251623" y="1252172"/>
            <a:ext cx="8691041" cy="1384995"/>
          </a:xfrm>
          <a:prstGeom prst="rect">
            <a:avLst/>
          </a:prstGeom>
        </p:spPr>
        <p:txBody>
          <a:bodyPr wrap="square">
            <a:spAutoFit/>
          </a:bodyPr>
          <a:lstStyle/>
          <a:p>
            <a:pPr marL="285750" indent="-285750">
              <a:buFont typeface="Arial" panose="020B0604020202020204" pitchFamily="34" charset="0"/>
              <a:buChar char="•"/>
            </a:pPr>
            <a:r>
              <a:rPr lang="en-US" dirty="0"/>
              <a:t>The power of cloud has enabled extraordinary growth in the areas of Artificial Intelligence and Machine learning</a:t>
            </a:r>
          </a:p>
          <a:p>
            <a:pPr marL="285750" indent="-285750">
              <a:buFont typeface="Arial" panose="020B0604020202020204" pitchFamily="34" charset="0"/>
              <a:buChar char="•"/>
            </a:pPr>
            <a:r>
              <a:rPr lang="en-US" sz="1600" dirty="0"/>
              <a:t>Two real world examples</a:t>
            </a:r>
          </a:p>
          <a:p>
            <a:pPr marL="742950" lvl="1" indent="-285750">
              <a:buFont typeface="Arial" panose="020B0604020202020204" pitchFamily="34" charset="0"/>
              <a:buChar char="•"/>
            </a:pPr>
            <a:r>
              <a:rPr lang="en-US" sz="1600" dirty="0" err="1"/>
              <a:t>AlphaZero</a:t>
            </a:r>
            <a:r>
              <a:rPr lang="en-US" sz="1600" dirty="0"/>
              <a:t> – ML – Power of the cloud</a:t>
            </a:r>
          </a:p>
          <a:p>
            <a:pPr marL="742950" lvl="1" indent="-285750">
              <a:buFont typeface="Arial" panose="020B0604020202020204" pitchFamily="34" charset="0"/>
              <a:buChar char="•"/>
            </a:pPr>
            <a:r>
              <a:rPr lang="en-US" sz="1600" dirty="0"/>
              <a:t>Google Duplex: An AI System</a:t>
            </a:r>
          </a:p>
        </p:txBody>
      </p:sp>
    </p:spTree>
    <p:extLst>
      <p:ext uri="{BB962C8B-B14F-4D97-AF65-F5344CB8AC3E}">
        <p14:creationId xmlns:p14="http://schemas.microsoft.com/office/powerpoint/2010/main" val="149063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673C4-9F3D-4DD7-A16B-5D9ABF0C9ECF}"/>
              </a:ext>
            </a:extLst>
          </p:cNvPr>
          <p:cNvSpPr>
            <a:spLocks noGrp="1"/>
          </p:cNvSpPr>
          <p:nvPr>
            <p:ph type="title"/>
          </p:nvPr>
        </p:nvSpPr>
        <p:spPr/>
        <p:txBody>
          <a:bodyPr>
            <a:normAutofit/>
          </a:bodyPr>
          <a:lstStyle/>
          <a:p>
            <a:r>
              <a:rPr lang="en-US" dirty="0" err="1"/>
              <a:t>AlphaZero</a:t>
            </a:r>
            <a:r>
              <a:rPr lang="en-US" dirty="0"/>
              <a:t> – ML – Power of the cloud</a:t>
            </a:r>
          </a:p>
        </p:txBody>
      </p:sp>
      <p:sp>
        <p:nvSpPr>
          <p:cNvPr id="3" name="Content Placeholder 2">
            <a:extLst>
              <a:ext uri="{FF2B5EF4-FFF2-40B4-BE49-F238E27FC236}">
                <a16:creationId xmlns:a16="http://schemas.microsoft.com/office/drawing/2014/main" id="{4474265E-89B7-45AC-A0A0-EAE528D986D1}"/>
              </a:ext>
            </a:extLst>
          </p:cNvPr>
          <p:cNvSpPr>
            <a:spLocks noGrp="1"/>
          </p:cNvSpPr>
          <p:nvPr>
            <p:ph idx="1"/>
          </p:nvPr>
        </p:nvSpPr>
        <p:spPr/>
        <p:txBody>
          <a:bodyPr>
            <a:normAutofit fontScale="85000" lnSpcReduction="20000"/>
          </a:bodyPr>
          <a:lstStyle/>
          <a:p>
            <a:pPr marL="0" indent="0">
              <a:buNone/>
            </a:pPr>
            <a:endParaRPr lang="en-US" dirty="0"/>
          </a:p>
          <a:p>
            <a:pPr marL="0" indent="0" fontAlgn="base">
              <a:buNone/>
            </a:pPr>
            <a:r>
              <a:rPr lang="en-US" dirty="0"/>
              <a:t>One Giant Step for a Chess-Playing Machine</a:t>
            </a:r>
          </a:p>
          <a:p>
            <a:pPr fontAlgn="base"/>
            <a:r>
              <a:rPr lang="en-US" dirty="0"/>
              <a:t>The stunning success of </a:t>
            </a:r>
            <a:r>
              <a:rPr lang="en-US" dirty="0" err="1"/>
              <a:t>AlphaZero</a:t>
            </a:r>
            <a:r>
              <a:rPr lang="en-US" dirty="0"/>
              <a:t>, a deep-learning algorithm, heralds a new age of insight — one that, for humans, may not last long.</a:t>
            </a:r>
          </a:p>
          <a:p>
            <a:pPr marL="0" indent="0">
              <a:buNone/>
            </a:pPr>
            <a:r>
              <a:rPr lang="en-US" dirty="0"/>
              <a:t>Dec. 5, 2017, the team had stunned the chess world with </a:t>
            </a:r>
            <a:r>
              <a:rPr lang="en-US" u="sng" dirty="0">
                <a:hlinkClick r:id="rId2"/>
              </a:rPr>
              <a:t>its announcement</a:t>
            </a:r>
            <a:r>
              <a:rPr lang="en-US" dirty="0"/>
              <a:t> of </a:t>
            </a:r>
            <a:r>
              <a:rPr lang="en-US" dirty="0" err="1"/>
              <a:t>AlphaZero</a:t>
            </a:r>
            <a:r>
              <a:rPr lang="en-US" dirty="0"/>
              <a:t>, a </a:t>
            </a:r>
            <a:r>
              <a:rPr lang="en-US" b="1" dirty="0"/>
              <a:t>machine-learning</a:t>
            </a:r>
            <a:r>
              <a:rPr lang="en-US" dirty="0"/>
              <a:t> algorithm that had mastered not only chess but shogi, or Japanese chess, and Go. The algorithm started with </a:t>
            </a:r>
            <a:r>
              <a:rPr lang="en-US" b="1" dirty="0"/>
              <a:t>no knowledge</a:t>
            </a:r>
            <a:r>
              <a:rPr lang="en-US" dirty="0"/>
              <a:t> of the games beyond their basic rules. It then played against itself </a:t>
            </a:r>
            <a:r>
              <a:rPr lang="en-US" b="1" dirty="0"/>
              <a:t>millions of times </a:t>
            </a:r>
            <a:r>
              <a:rPr lang="en-US" dirty="0"/>
              <a:t>and learned from its mistakes. In a matter of hours, the algorithm became the best player, human or computer, the world has ever seen.</a:t>
            </a:r>
          </a:p>
        </p:txBody>
      </p:sp>
      <p:sp>
        <p:nvSpPr>
          <p:cNvPr id="4" name="Rectangle 3">
            <a:extLst>
              <a:ext uri="{FF2B5EF4-FFF2-40B4-BE49-F238E27FC236}">
                <a16:creationId xmlns:a16="http://schemas.microsoft.com/office/drawing/2014/main" id="{C66C1DCD-0BF5-4CDB-8567-39563704F606}"/>
              </a:ext>
            </a:extLst>
          </p:cNvPr>
          <p:cNvSpPr/>
          <p:nvPr/>
        </p:nvSpPr>
        <p:spPr>
          <a:xfrm>
            <a:off x="4841507" y="6286240"/>
            <a:ext cx="4302494" cy="461665"/>
          </a:xfrm>
          <a:prstGeom prst="rect">
            <a:avLst/>
          </a:prstGeom>
        </p:spPr>
        <p:txBody>
          <a:bodyPr wrap="square">
            <a:spAutoFit/>
          </a:bodyPr>
          <a:lstStyle/>
          <a:p>
            <a:endParaRPr lang="en-US" sz="1600" dirty="0"/>
          </a:p>
          <a:p>
            <a:pPr algn="r"/>
            <a:r>
              <a:rPr lang="fr-FR" sz="800" dirty="0"/>
              <a:t>Source: </a:t>
            </a:r>
            <a:r>
              <a:rPr lang="fr-FR" sz="800" u="sng" dirty="0">
                <a:hlinkClick r:id="rId3"/>
              </a:rPr>
              <a:t>https://www.nytimes.com/2018/12/26/science/chess-artificial-intelligence.html</a:t>
            </a:r>
            <a:endParaRPr lang="fr-FR" sz="800" u="sng" dirty="0"/>
          </a:p>
        </p:txBody>
      </p:sp>
    </p:spTree>
    <p:extLst>
      <p:ext uri="{BB962C8B-B14F-4D97-AF65-F5344CB8AC3E}">
        <p14:creationId xmlns:p14="http://schemas.microsoft.com/office/powerpoint/2010/main" val="2491868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Alan Turing’s </a:t>
            </a:r>
            <a:r>
              <a:rPr lang="en-US" dirty="0" err="1"/>
              <a:t>Perdiction</a:t>
            </a:r>
            <a:r>
              <a:rPr lang="en-US" dirty="0"/>
              <a:t> #2</a:t>
            </a:r>
          </a:p>
        </p:txBody>
      </p:sp>
      <p:sp>
        <p:nvSpPr>
          <p:cNvPr id="3" name="Content Placeholder 2"/>
          <p:cNvSpPr>
            <a:spLocks noGrp="1"/>
          </p:cNvSpPr>
          <p:nvPr>
            <p:ph idx="1"/>
          </p:nvPr>
        </p:nvSpPr>
        <p:spPr>
          <a:xfrm>
            <a:off x="457200" y="1016000"/>
            <a:ext cx="6496981" cy="5110163"/>
          </a:xfrm>
        </p:spPr>
        <p:txBody>
          <a:bodyPr>
            <a:normAutofit/>
          </a:bodyPr>
          <a:lstStyle/>
          <a:p>
            <a:pPr marL="0" indent="0">
              <a:buNone/>
            </a:pPr>
            <a:r>
              <a:rPr lang="en-US" dirty="0"/>
              <a:t>“It seems probable that once the machine thinking method had started, it would not take long to outstrip our feeble powers… They would be able to converse with each other to sharpen their wits”</a:t>
            </a:r>
          </a:p>
        </p:txBody>
      </p:sp>
      <p:pic>
        <p:nvPicPr>
          <p:cNvPr id="6" name="Picture 5">
            <a:extLst>
              <a:ext uri="{FF2B5EF4-FFF2-40B4-BE49-F238E27FC236}">
                <a16:creationId xmlns:a16="http://schemas.microsoft.com/office/drawing/2014/main" id="{956FAC8E-D807-425A-909E-CFAA85C62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181" y="1016000"/>
            <a:ext cx="1988483" cy="2370272"/>
          </a:xfrm>
          <a:prstGeom prst="rect">
            <a:avLst/>
          </a:prstGeom>
        </p:spPr>
      </p:pic>
    </p:spTree>
    <p:extLst>
      <p:ext uri="{BB962C8B-B14F-4D97-AF65-F5344CB8AC3E}">
        <p14:creationId xmlns:p14="http://schemas.microsoft.com/office/powerpoint/2010/main" val="1486660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06D21-9C5F-439E-B8AD-E039C4DC487B}"/>
              </a:ext>
            </a:extLst>
          </p:cNvPr>
          <p:cNvSpPr>
            <a:spLocks noGrp="1"/>
          </p:cNvSpPr>
          <p:nvPr>
            <p:ph type="title"/>
          </p:nvPr>
        </p:nvSpPr>
        <p:spPr/>
        <p:txBody>
          <a:bodyPr/>
          <a:lstStyle/>
          <a:p>
            <a:r>
              <a:rPr lang="en-US" dirty="0"/>
              <a:t>Google Duplex: An AI System</a:t>
            </a:r>
          </a:p>
        </p:txBody>
      </p:sp>
      <p:sp>
        <p:nvSpPr>
          <p:cNvPr id="3" name="Content Placeholder 2">
            <a:extLst>
              <a:ext uri="{FF2B5EF4-FFF2-40B4-BE49-F238E27FC236}">
                <a16:creationId xmlns:a16="http://schemas.microsoft.com/office/drawing/2014/main" id="{9E0611A1-4BC1-48E0-BF30-265F4CC68FE5}"/>
              </a:ext>
            </a:extLst>
          </p:cNvPr>
          <p:cNvSpPr>
            <a:spLocks noGrp="1"/>
          </p:cNvSpPr>
          <p:nvPr>
            <p:ph idx="1"/>
          </p:nvPr>
        </p:nvSpPr>
        <p:spPr/>
        <p:txBody>
          <a:bodyPr>
            <a:normAutofit fontScale="77500" lnSpcReduction="20000"/>
          </a:bodyPr>
          <a:lstStyle/>
          <a:p>
            <a:r>
              <a:rPr lang="en-US" dirty="0"/>
              <a:t>for Accomplishing Real-World Tasks Over the Phone</a:t>
            </a:r>
          </a:p>
          <a:p>
            <a:pPr lvl="1"/>
            <a:r>
              <a:rPr lang="en-US" dirty="0"/>
              <a:t>enable people to have a natural conversation with computers, as they would with each other. In recent years, we have witnessed a revolution in the ability of computers to understand and to generate natural speech, especially with the application of deep neural networks</a:t>
            </a:r>
          </a:p>
          <a:p>
            <a:pPr lvl="1"/>
            <a:r>
              <a:rPr lang="en-US" dirty="0"/>
              <a:t>a new technology for conducting natural conversations to carry out “real world” tasks over the phone. The technology is directed towards completing specific tasks, such as scheduling certain types of appointments.</a:t>
            </a:r>
          </a:p>
          <a:p>
            <a:pPr lvl="1"/>
            <a:r>
              <a:rPr lang="en-US" dirty="0"/>
              <a:t>One of the key research insights was to constrain Duplex to closed domains, which are narrow enough to explore extensively. Duplex can only carry out natural conversations after being deeply trained in such domains.</a:t>
            </a:r>
          </a:p>
          <a:p>
            <a:pPr lvl="1"/>
            <a:r>
              <a:rPr lang="en-US" dirty="0"/>
              <a:t>cannot carry out general conversations</a:t>
            </a:r>
          </a:p>
          <a:p>
            <a:pPr lvl="1"/>
            <a:r>
              <a:rPr lang="en-US" dirty="0"/>
              <a:t>Passes Turing Test (at least in my mind)</a:t>
            </a:r>
          </a:p>
        </p:txBody>
      </p:sp>
    </p:spTree>
    <p:extLst>
      <p:ext uri="{BB962C8B-B14F-4D97-AF65-F5344CB8AC3E}">
        <p14:creationId xmlns:p14="http://schemas.microsoft.com/office/powerpoint/2010/main" val="3651865159"/>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6585</TotalTime>
  <Words>1100</Words>
  <Application>Microsoft Office PowerPoint</Application>
  <PresentationFormat>On-screen Show (4:3)</PresentationFormat>
  <Paragraphs>151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Theme1</vt:lpstr>
      <vt:lpstr>Agenda</vt:lpstr>
      <vt:lpstr>Introduction</vt:lpstr>
      <vt:lpstr>Cloud – Big picture</vt:lpstr>
      <vt:lpstr>Alan Turing’s Perdiction #1</vt:lpstr>
      <vt:lpstr>History of compute</vt:lpstr>
      <vt:lpstr>Power of cloud</vt:lpstr>
      <vt:lpstr>AlphaZero – ML – Power of the cloud</vt:lpstr>
      <vt:lpstr>Alan Turing’s Perdiction #2</vt:lpstr>
      <vt:lpstr>Google Duplex: An AI System</vt:lpstr>
      <vt:lpstr>Alan Turing’s Perdiction #3</vt:lpstr>
      <vt:lpstr>Back to the future of cloud compute</vt:lpstr>
      <vt:lpstr>Serverless is a misnomer</vt:lpstr>
      <vt:lpstr>Baremetal Vs Virtual Machines vs Containers vs Serverless  </vt:lpstr>
      <vt:lpstr>Total cost of ownership</vt:lpstr>
      <vt:lpstr>Serverless calculator</vt:lpstr>
      <vt:lpstr>How to transition to Serverless</vt:lpstr>
      <vt:lpstr>AWSLambda shortcomings</vt:lpstr>
      <vt:lpstr>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Lerry, Susan E</dc:creator>
  <cp:lastModifiedBy>kumars</cp:lastModifiedBy>
  <cp:revision>138</cp:revision>
  <cp:lastPrinted>2015-01-14T00:16:16Z</cp:lastPrinted>
  <dcterms:created xsi:type="dcterms:W3CDTF">2013-08-08T16:55:27Z</dcterms:created>
  <dcterms:modified xsi:type="dcterms:W3CDTF">2019-04-15T05:57:59Z</dcterms:modified>
</cp:coreProperties>
</file>