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4.svg" ContentType="image/svg+xml"/>
  <Override PartName="/ppt/media/image1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65" r:id="rId7"/>
    <p:sldId id="275" r:id="rId8"/>
    <p:sldId id="274" r:id="rId9"/>
    <p:sldId id="259" r:id="rId10"/>
    <p:sldId id="276" r:id="rId11"/>
    <p:sldId id="295" r:id="rId12"/>
    <p:sldId id="277" r:id="rId13"/>
    <p:sldId id="278" r:id="rId14"/>
    <p:sldId id="279" r:id="rId15"/>
    <p:sldId id="280" r:id="rId16"/>
    <p:sldId id="284" r:id="rId17"/>
    <p:sldId id="261" r:id="rId18"/>
    <p:sldId id="285" r:id="rId19"/>
    <p:sldId id="296" r:id="rId20"/>
    <p:sldId id="288" r:id="rId21"/>
    <p:sldId id="313" r:id="rId22"/>
    <p:sldId id="314" r:id="rId23"/>
    <p:sldId id="289" r:id="rId24"/>
    <p:sldId id="287" r:id="rId25"/>
    <p:sldId id="272" r:id="rId26"/>
    <p:sldId id="290" r:id="rId27"/>
    <p:sldId id="293" r:id="rId28"/>
    <p:sldId id="292" r:id="rId29"/>
    <p:sldId id="263" r:id="rId30"/>
    <p:sldId id="26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D33A-280C-4783-A9D2-C4C6D7230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4D37-AAD4-452A-B58E-C9F4A12DD952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97" y="462290"/>
            <a:ext cx="2246041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D33A-280C-4783-A9D2-C4C6D7230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4D37-AAD4-452A-B58E-C9F4A12DD952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97" y="462290"/>
            <a:ext cx="2246041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D33A-280C-4783-A9D2-C4C6D7230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4D37-AAD4-452A-B58E-C9F4A12DD952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97" y="462290"/>
            <a:ext cx="2246041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D33A-280C-4783-A9D2-C4C6D7230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4D37-AAD4-452A-B58E-C9F4A12DD952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97" y="462290"/>
            <a:ext cx="2246041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D33A-280C-4783-A9D2-C4C6D7230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4D37-AAD4-452A-B58E-C9F4A12DD952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97" y="462290"/>
            <a:ext cx="2246041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D33A-280C-4783-A9D2-C4C6D7230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4D37-AAD4-452A-B58E-C9F4A12DD952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97" y="462290"/>
            <a:ext cx="2246041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D33A-280C-4783-A9D2-C4C6D7230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4D37-AAD4-452A-B58E-C9F4A12DD952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97" y="462290"/>
            <a:ext cx="2246041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D33A-280C-4783-A9D2-C4C6D7230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4D37-AAD4-452A-B58E-C9F4A12DD952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97" y="462290"/>
            <a:ext cx="2246041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D33A-280C-4783-A9D2-C4C6D7230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4D37-AAD4-452A-B58E-C9F4A12DD952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97" y="462290"/>
            <a:ext cx="2246041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D33A-280C-4783-A9D2-C4C6D7230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4D37-AAD4-452A-B58E-C9F4A12DD952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97" y="462290"/>
            <a:ext cx="2246041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D33A-280C-4783-A9D2-C4C6D7230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B4D37-AAD4-452A-B58E-C9F4A12DD952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797" y="462290"/>
            <a:ext cx="2246041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D33A-280C-4783-A9D2-C4C6D72308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B4D37-AAD4-452A-B58E-C9F4A12DD9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48.xml"/><Relationship Id="rId2" Type="http://schemas.openxmlformats.org/officeDocument/2006/relationships/tags" Target="../tags/tag30.xml"/><Relationship Id="rId19" Type="http://schemas.openxmlformats.org/officeDocument/2006/relationships/tags" Target="../tags/tag47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73.xml"/><Relationship Id="rId24" Type="http://schemas.openxmlformats.org/officeDocument/2006/relationships/tags" Target="../tags/tag72.xml"/><Relationship Id="rId23" Type="http://schemas.openxmlformats.org/officeDocument/2006/relationships/tags" Target="../tags/tag71.xml"/><Relationship Id="rId22" Type="http://schemas.openxmlformats.org/officeDocument/2006/relationships/tags" Target="../tags/tag70.xml"/><Relationship Id="rId21" Type="http://schemas.openxmlformats.org/officeDocument/2006/relationships/tags" Target="../tags/tag69.xml"/><Relationship Id="rId20" Type="http://schemas.openxmlformats.org/officeDocument/2006/relationships/tags" Target="../tags/tag68.xml"/><Relationship Id="rId2" Type="http://schemas.openxmlformats.org/officeDocument/2006/relationships/tags" Target="../tags/tag50.xml"/><Relationship Id="rId19" Type="http://schemas.openxmlformats.org/officeDocument/2006/relationships/tags" Target="../tags/tag67.xml"/><Relationship Id="rId18" Type="http://schemas.openxmlformats.org/officeDocument/2006/relationships/tags" Target="../tags/tag66.xml"/><Relationship Id="rId17" Type="http://schemas.openxmlformats.org/officeDocument/2006/relationships/tags" Target="../tags/tag65.xml"/><Relationship Id="rId16" Type="http://schemas.openxmlformats.org/officeDocument/2006/relationships/tags" Target="../tags/tag64.xml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5" Type="http://schemas.openxmlformats.org/officeDocument/2006/relationships/slideLayout" Target="../slideLayouts/slideLayout2.xml"/><Relationship Id="rId34" Type="http://schemas.openxmlformats.org/officeDocument/2006/relationships/tags" Target="../tags/tag100.xml"/><Relationship Id="rId33" Type="http://schemas.openxmlformats.org/officeDocument/2006/relationships/tags" Target="../tags/tag99.xml"/><Relationship Id="rId32" Type="http://schemas.openxmlformats.org/officeDocument/2006/relationships/tags" Target="../tags/tag98.xml"/><Relationship Id="rId31" Type="http://schemas.openxmlformats.org/officeDocument/2006/relationships/tags" Target="../tags/tag97.xml"/><Relationship Id="rId30" Type="http://schemas.openxmlformats.org/officeDocument/2006/relationships/tags" Target="../tags/tag96.xml"/><Relationship Id="rId3" Type="http://schemas.openxmlformats.org/officeDocument/2006/relationships/tags" Target="../tags/tag76.xml"/><Relationship Id="rId29" Type="http://schemas.openxmlformats.org/officeDocument/2006/relationships/tags" Target="../tags/tag95.xml"/><Relationship Id="rId28" Type="http://schemas.openxmlformats.org/officeDocument/2006/relationships/tags" Target="../tags/tag94.xml"/><Relationship Id="rId27" Type="http://schemas.openxmlformats.org/officeDocument/2006/relationships/tags" Target="../tags/tag93.xml"/><Relationship Id="rId26" Type="http://schemas.openxmlformats.org/officeDocument/2006/relationships/tags" Target="../tags/tag92.xml"/><Relationship Id="rId25" Type="http://schemas.openxmlformats.org/officeDocument/2006/relationships/tags" Target="../tags/tag91.xml"/><Relationship Id="rId24" Type="http://schemas.openxmlformats.org/officeDocument/2006/relationships/tags" Target="../tags/tag90.xml"/><Relationship Id="rId23" Type="http://schemas.openxmlformats.org/officeDocument/2006/relationships/tags" Target="../tags/tag89.xml"/><Relationship Id="rId22" Type="http://schemas.openxmlformats.org/officeDocument/2006/relationships/tags" Target="../tags/tag88.xml"/><Relationship Id="rId21" Type="http://schemas.openxmlformats.org/officeDocument/2006/relationships/tags" Target="../tags/tag87.xml"/><Relationship Id="rId20" Type="http://schemas.openxmlformats.org/officeDocument/2006/relationships/tags" Target="../tags/tag86.xml"/><Relationship Id="rId2" Type="http://schemas.openxmlformats.org/officeDocument/2006/relationships/tags" Target="../tags/tag75.xml"/><Relationship Id="rId19" Type="http://schemas.openxmlformats.org/officeDocument/2006/relationships/tags" Target="../tags/tag85.xml"/><Relationship Id="rId18" Type="http://schemas.openxmlformats.org/officeDocument/2006/relationships/tags" Target="../tags/tag84.xml"/><Relationship Id="rId17" Type="http://schemas.openxmlformats.org/officeDocument/2006/relationships/image" Target="../media/image11.svg"/><Relationship Id="rId16" Type="http://schemas.openxmlformats.org/officeDocument/2006/relationships/image" Target="../media/image10.png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image" Target="../media/image16.svg"/><Relationship Id="rId10" Type="http://schemas.openxmlformats.org/officeDocument/2006/relationships/image" Target="../media/image15.png"/><Relationship Id="rId1" Type="http://schemas.openxmlformats.org/officeDocument/2006/relationships/tags" Target="../tags/tag7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3.jpeg"/><Relationship Id="rId5" Type="http://schemas.openxmlformats.org/officeDocument/2006/relationships/tags" Target="../tags/tag4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3.xml"/><Relationship Id="rId16" Type="http://schemas.openxmlformats.org/officeDocument/2006/relationships/image" Target="../media/image5.jpeg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image" Target="../media/image4.jpeg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png"/><Relationship Id="rId3" Type="http://schemas.openxmlformats.org/officeDocument/2006/relationships/tags" Target="../tags/tag15.xml"/><Relationship Id="rId2" Type="http://schemas.openxmlformats.org/officeDocument/2006/relationships/image" Target="../media/image6.jpe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image" Target="../media/image11.svg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574307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5400" b="1" kern="1500" spc="300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职级晋升评审</a:t>
            </a:r>
            <a:br>
              <a:rPr kumimoji="1" lang="zh-CN" altLang="en-US" sz="5400" b="1" kern="1500" spc="300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kumimoji="1" lang="en-US" altLang="zh-CN" sz="5400" b="1" kern="1500" spc="300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4164965"/>
            <a:ext cx="9144000" cy="1670685"/>
          </a:xfrm>
        </p:spPr>
        <p:txBody>
          <a:bodyPr>
            <a:normAutofit/>
          </a:bodyPr>
          <a:lstStyle/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答辩人：李志华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部门：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KSIB-Technology/E-commerce Technology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kumimoji="1"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2025-03</a:t>
            </a:r>
            <a:endParaRPr kumimoji="1"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佣金规则灵活配置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佣金规则灵活配置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模型抽象与设计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佣金规则灵活配置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流程标准化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46735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佣金规则灵活配置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选型与架构设计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佣金规则灵活配置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收益成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结算打款系统架构升级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199515" y="1323340"/>
            <a:ext cx="2050415" cy="5366385"/>
            <a:chOff x="1108" y="2083"/>
            <a:chExt cx="2662" cy="8451"/>
          </a:xfrm>
        </p:grpSpPr>
        <p:sp>
          <p:nvSpPr>
            <p:cNvPr id="12" name="圆角矩形 11"/>
            <p:cNvSpPr/>
            <p:nvPr/>
          </p:nvSpPr>
          <p:spPr>
            <a:xfrm>
              <a:off x="1108" y="2327"/>
              <a:ext cx="2662" cy="8207"/>
            </a:xfrm>
            <a:prstGeom prst="roundRect">
              <a:avLst/>
            </a:prstGeom>
            <a:solidFill>
              <a:schemeClr val="bg1">
                <a:alpha val="19000"/>
              </a:schemeClr>
            </a:solidFill>
            <a:ln w="19050" cap="flat" cmpd="sng">
              <a:solidFill>
                <a:schemeClr val="bg1">
                  <a:lumMod val="65000"/>
                  <a:alpha val="90000"/>
                </a:schemeClr>
              </a:solidFill>
              <a:prstDash val="dash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463" y="3828"/>
              <a:ext cx="1953" cy="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查询全量商家</a:t>
              </a:r>
              <a:endParaRPr lang="zh-CN" altLang="en-US" sz="12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&amp;</a:t>
              </a:r>
              <a:r>
                <a:rPr lang="zh-CN" altLang="en-US" sz="1200">
                  <a:solidFill>
                    <a:schemeClr val="tx1"/>
                  </a:solidFill>
                </a:rPr>
                <a:t>达人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1"/>
              </p:custDataLst>
            </p:nvPr>
          </p:nvSpPr>
          <p:spPr>
            <a:xfrm>
              <a:off x="1463" y="4993"/>
              <a:ext cx="1953" cy="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查询结算周期</a:t>
              </a:r>
              <a:r>
                <a:rPr lang="zh-CN" altLang="en-US" sz="1200">
                  <a:solidFill>
                    <a:schemeClr val="tx1"/>
                  </a:solidFill>
                </a:rPr>
                <a:t>配置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2"/>
              </p:custDataLst>
            </p:nvPr>
          </p:nvSpPr>
          <p:spPr>
            <a:xfrm>
              <a:off x="1463" y="6158"/>
              <a:ext cx="1953" cy="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查询结算周期内全部</a:t>
              </a:r>
              <a:r>
                <a:rPr lang="zh-CN" altLang="en-US" sz="1200">
                  <a:solidFill>
                    <a:schemeClr val="tx1"/>
                  </a:solidFill>
                </a:rPr>
                <a:t>流水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3"/>
              </p:custDataLst>
            </p:nvPr>
          </p:nvSpPr>
          <p:spPr>
            <a:xfrm>
              <a:off x="1463" y="7323"/>
              <a:ext cx="1953" cy="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汇总计算</a:t>
              </a:r>
              <a:r>
                <a:rPr lang="zh-CN" altLang="en-US" sz="1200">
                  <a:solidFill>
                    <a:schemeClr val="tx1"/>
                  </a:solidFill>
                </a:rPr>
                <a:t>金额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1463" y="8488"/>
              <a:ext cx="1953" cy="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生成结算</a:t>
              </a:r>
              <a:r>
                <a:rPr lang="zh-CN" altLang="en-US" sz="1200">
                  <a:solidFill>
                    <a:schemeClr val="tx1"/>
                  </a:solidFill>
                </a:rPr>
                <a:t>单</a:t>
              </a:r>
              <a:endParaRPr lang="zh-CN" altLang="en-US" sz="12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更新</a:t>
              </a:r>
              <a:r>
                <a:rPr lang="zh-CN" altLang="en-US" sz="1200">
                  <a:solidFill>
                    <a:schemeClr val="tx1"/>
                  </a:solidFill>
                </a:rPr>
                <a:t>流水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1463" y="9653"/>
              <a:ext cx="1953" cy="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调用支付中台</a:t>
              </a:r>
              <a:r>
                <a:rPr lang="zh-CN" altLang="en-US" sz="1200">
                  <a:solidFill>
                    <a:schemeClr val="tx1"/>
                  </a:solidFill>
                </a:rPr>
                <a:t>结算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63" y="2083"/>
              <a:ext cx="1953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zh-CN" altLang="en-US">
                  <a:latin typeface="宋体" charset="0"/>
                  <a:ea typeface="宋体" charset="0"/>
                </a:rPr>
                <a:t>业务现状</a:t>
              </a:r>
              <a:endParaRPr lang="zh-CN" altLang="en-US">
                <a:latin typeface="宋体" charset="0"/>
                <a:ea typeface="宋体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1463" y="2663"/>
              <a:ext cx="1953" cy="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定时</a:t>
              </a:r>
              <a:r>
                <a:rPr lang="zh-CN" altLang="en-US" sz="1200">
                  <a:solidFill>
                    <a:schemeClr val="tx1"/>
                  </a:solidFill>
                </a:rPr>
                <a:t>任务</a:t>
              </a:r>
              <a:endParaRPr lang="zh-CN" alt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2439" y="3369"/>
              <a:ext cx="1" cy="3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>
              <p:custDataLst>
                <p:tags r:id="rId7"/>
              </p:custDataLst>
            </p:nvPr>
          </p:nvCxnSpPr>
          <p:spPr>
            <a:xfrm flipH="1">
              <a:off x="2438" y="4539"/>
              <a:ext cx="1" cy="3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>
              <p:custDataLst>
                <p:tags r:id="rId8"/>
              </p:custDataLst>
            </p:nvPr>
          </p:nvCxnSpPr>
          <p:spPr>
            <a:xfrm flipH="1">
              <a:off x="2437" y="5704"/>
              <a:ext cx="1" cy="3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>
              <p:custDataLst>
                <p:tags r:id="rId9"/>
              </p:custDataLst>
            </p:nvPr>
          </p:nvCxnSpPr>
          <p:spPr>
            <a:xfrm flipH="1">
              <a:off x="2436" y="6908"/>
              <a:ext cx="1" cy="3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>
              <p:custDataLst>
                <p:tags r:id="rId10"/>
              </p:custDataLst>
            </p:nvPr>
          </p:nvCxnSpPr>
          <p:spPr>
            <a:xfrm flipH="1">
              <a:off x="2435" y="8034"/>
              <a:ext cx="1" cy="3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>
              <p:custDataLst>
                <p:tags r:id="rId11"/>
              </p:custDataLst>
            </p:nvPr>
          </p:nvCxnSpPr>
          <p:spPr>
            <a:xfrm flipH="1">
              <a:off x="2434" y="9239"/>
              <a:ext cx="1" cy="38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5" name="圆角矩形 24"/>
          <p:cNvSpPr/>
          <p:nvPr>
            <p:custDataLst>
              <p:tags r:id="rId12"/>
            </p:custDataLst>
          </p:nvPr>
        </p:nvSpPr>
        <p:spPr>
          <a:xfrm>
            <a:off x="8002270" y="1477645"/>
            <a:ext cx="2850515" cy="5211445"/>
          </a:xfrm>
          <a:prstGeom prst="roundRect">
            <a:avLst/>
          </a:prstGeom>
          <a:solidFill>
            <a:schemeClr val="bg1">
              <a:alpha val="19000"/>
            </a:schemeClr>
          </a:solidFill>
          <a:ln w="19050" cap="flat" cmpd="sng">
            <a:solidFill>
              <a:srgbClr val="00B050">
                <a:alpha val="90000"/>
              </a:srgb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8253730" y="1322705"/>
            <a:ext cx="73977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>
                <a:latin typeface="宋体" charset="0"/>
                <a:ea typeface="宋体" charset="0"/>
              </a:rPr>
              <a:t>目标</a:t>
            </a:r>
            <a:endParaRPr lang="zh-CN" altLang="en-US">
              <a:latin typeface="宋体" charset="0"/>
              <a:ea typeface="宋体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116070" y="1322705"/>
            <a:ext cx="2850515" cy="5366385"/>
            <a:chOff x="6332" y="2083"/>
            <a:chExt cx="4489" cy="8451"/>
          </a:xfrm>
        </p:grpSpPr>
        <p:sp>
          <p:nvSpPr>
            <p:cNvPr id="23" name="圆角矩形 22"/>
            <p:cNvSpPr/>
            <p:nvPr>
              <p:custDataLst>
                <p:tags r:id="rId14"/>
              </p:custDataLst>
            </p:nvPr>
          </p:nvSpPr>
          <p:spPr>
            <a:xfrm>
              <a:off x="6332" y="2327"/>
              <a:ext cx="4489" cy="8207"/>
            </a:xfrm>
            <a:prstGeom prst="roundRect">
              <a:avLst/>
            </a:prstGeom>
            <a:solidFill>
              <a:schemeClr val="bg1">
                <a:alpha val="19000"/>
              </a:schemeClr>
            </a:solidFill>
            <a:ln w="19050" cap="flat" cmpd="sng">
              <a:solidFill>
                <a:srgbClr val="FFC000">
                  <a:alpha val="90000"/>
                </a:srgbClr>
              </a:solidFill>
              <a:prstDash val="dash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>
              <p:custDataLst>
                <p:tags r:id="rId15"/>
              </p:custDataLst>
            </p:nvPr>
          </p:nvSpPr>
          <p:spPr>
            <a:xfrm>
              <a:off x="6797" y="2083"/>
              <a:ext cx="1165" cy="5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zh-CN" altLang="en-US">
                  <a:latin typeface="宋体" charset="0"/>
                  <a:ea typeface="宋体" charset="0"/>
                </a:rPr>
                <a:t>痛点</a:t>
              </a:r>
              <a:endParaRPr lang="zh-CN" altLang="en-US">
                <a:latin typeface="宋体" charset="0"/>
                <a:ea typeface="宋体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629" y="3131"/>
              <a:ext cx="4177" cy="1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痛点一、结算时间长</a:t>
              </a:r>
              <a:endParaRPr lang="zh-CN" altLang="en-US" sz="1400"/>
            </a:p>
            <a:p>
              <a:endParaRPr lang="zh-CN" altLang="en-US" sz="1400"/>
            </a:p>
            <a:p>
              <a:r>
                <a:rPr lang="en-US" altLang="zh-CN" sz="1200">
                  <a:solidFill>
                    <a:srgbClr val="FF0000"/>
                  </a:solidFill>
                </a:rPr>
                <a:t>a.</a:t>
              </a:r>
              <a:r>
                <a:rPr lang="zh-CN" altLang="en-US" sz="1200">
                  <a:solidFill>
                    <a:srgbClr val="FF0000"/>
                  </a:solidFill>
                </a:rPr>
                <a:t>定时任务跑完一次需要</a:t>
              </a:r>
              <a:r>
                <a:rPr lang="en-US" altLang="zh-CN" sz="1200">
                  <a:solidFill>
                    <a:srgbClr val="FF0000"/>
                  </a:solidFill>
                </a:rPr>
                <a:t>4</a:t>
              </a:r>
              <a:r>
                <a:rPr lang="zh-CN" altLang="en-US" sz="1200">
                  <a:solidFill>
                    <a:srgbClr val="FF0000"/>
                  </a:solidFill>
                </a:rPr>
                <a:t>小时</a:t>
              </a:r>
              <a:r>
                <a:rPr lang="en-US" altLang="zh-CN" sz="1200">
                  <a:solidFill>
                    <a:srgbClr val="FF0000"/>
                  </a:solidFill>
                </a:rPr>
                <a:t>+</a:t>
              </a:r>
              <a:endParaRPr lang="en-US" altLang="zh-CN" sz="1200">
                <a:solidFill>
                  <a:srgbClr val="FF0000"/>
                </a:solidFill>
              </a:endParaRPr>
            </a:p>
            <a:p>
              <a:r>
                <a:rPr lang="en-US" altLang="zh-CN" sz="1200">
                  <a:solidFill>
                    <a:srgbClr val="FF0000"/>
                  </a:solidFill>
                </a:rPr>
                <a:t>b.</a:t>
              </a:r>
              <a:r>
                <a:rPr lang="zh-CN" altLang="en-US" sz="1200">
                  <a:solidFill>
                    <a:srgbClr val="FF0000"/>
                  </a:solidFill>
                </a:rPr>
                <a:t>用户数量还在快手增长中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16"/>
              </p:custDataLst>
            </p:nvPr>
          </p:nvSpPr>
          <p:spPr>
            <a:xfrm>
              <a:off x="6613" y="7970"/>
              <a:ext cx="4193" cy="1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痛点</a:t>
              </a:r>
              <a:r>
                <a:rPr lang="zh-CN" altLang="en-US" sz="1400"/>
                <a:t>三、大事务问题</a:t>
              </a:r>
              <a:endParaRPr lang="zh-CN" altLang="en-US" sz="1400"/>
            </a:p>
            <a:p>
              <a:endParaRPr lang="zh-CN" altLang="en-US" sz="1400"/>
            </a:p>
            <a:p>
              <a:r>
                <a:rPr lang="en-US" altLang="zh-CN" sz="1200">
                  <a:solidFill>
                    <a:srgbClr val="FF0000"/>
                  </a:solidFill>
                </a:rPr>
                <a:t>a.</a:t>
              </a:r>
              <a:r>
                <a:rPr lang="zh-CN" altLang="en-US" sz="1200">
                  <a:solidFill>
                    <a:srgbClr val="FF0000"/>
                  </a:solidFill>
                </a:rPr>
                <a:t>每次结算一个账期的数据，容易有大事务问题</a:t>
              </a:r>
              <a:endParaRPr lang="zh-CN" altLang="en-US" sz="1200">
                <a:solidFill>
                  <a:srgbClr val="FF0000"/>
                </a:solidFill>
              </a:endParaRPr>
            </a:p>
            <a:p>
              <a:r>
                <a:rPr lang="en-US" altLang="zh-CN" sz="1200">
                  <a:solidFill>
                    <a:srgbClr val="FF0000"/>
                  </a:solidFill>
                </a:rPr>
                <a:t>b.</a:t>
              </a:r>
              <a:r>
                <a:rPr lang="zh-CN" altLang="en-US" sz="1200">
                  <a:solidFill>
                    <a:srgbClr val="FF0000"/>
                  </a:solidFill>
                </a:rPr>
                <a:t>随着业务增长，每个用户每个账期内的数据量增长快速增长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17"/>
              </p:custDataLst>
            </p:nvPr>
          </p:nvSpPr>
          <p:spPr>
            <a:xfrm>
              <a:off x="6553" y="5437"/>
              <a:ext cx="4193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痛点</a:t>
              </a:r>
              <a:r>
                <a:rPr lang="zh-CN" altLang="en-US" sz="1400"/>
                <a:t>二、结算配置</a:t>
              </a:r>
              <a:r>
                <a:rPr lang="zh-CN" altLang="en-US" sz="1400"/>
                <a:t>固化</a:t>
              </a:r>
              <a:endParaRPr lang="zh-CN" altLang="en-US" sz="1400"/>
            </a:p>
            <a:p>
              <a:endParaRPr lang="zh-CN" altLang="en-US" sz="1400"/>
            </a:p>
            <a:p>
              <a:r>
                <a:rPr lang="en-US" altLang="zh-CN" sz="1200">
                  <a:solidFill>
                    <a:srgbClr val="FF0000"/>
                  </a:solidFill>
                </a:rPr>
                <a:t>a.</a:t>
              </a:r>
              <a:r>
                <a:rPr lang="zh-CN" altLang="en-US" sz="1200">
                  <a:solidFill>
                    <a:srgbClr val="FF0000"/>
                  </a:solidFill>
                </a:rPr>
                <a:t>所有用户使用同一份结算配置</a:t>
              </a:r>
              <a:endParaRPr lang="zh-CN" altLang="en-US" sz="1200">
                <a:solidFill>
                  <a:srgbClr val="FF0000"/>
                </a:solidFill>
              </a:endParaRPr>
            </a:p>
            <a:p>
              <a:r>
                <a:rPr lang="en-US" altLang="zh-CN" sz="1200">
                  <a:solidFill>
                    <a:srgbClr val="FF0000"/>
                  </a:solidFill>
                </a:rPr>
                <a:t>b.</a:t>
              </a:r>
              <a:r>
                <a:rPr lang="zh-CN" altLang="en-US" sz="1200">
                  <a:solidFill>
                    <a:srgbClr val="FF0000"/>
                  </a:solidFill>
                </a:rPr>
                <a:t>不能针对某个用户暂停结束</a:t>
              </a:r>
              <a:r>
                <a:rPr lang="en-US" altLang="zh-CN" sz="1200">
                  <a:solidFill>
                    <a:srgbClr val="FF0000"/>
                  </a:solidFill>
                </a:rPr>
                <a:t> or </a:t>
              </a:r>
              <a:r>
                <a:rPr lang="zh-CN" altLang="en-US" sz="1200">
                  <a:solidFill>
                    <a:srgbClr val="FF0000"/>
                  </a:solidFill>
                </a:rPr>
                <a:t>暂停打款</a:t>
              </a:r>
              <a:endParaRPr lang="zh-CN" altLang="en-US" sz="1200">
                <a:solidFill>
                  <a:srgbClr val="FF0000"/>
                </a:solidFill>
              </a:endParaRPr>
            </a:p>
          </p:txBody>
        </p:sp>
      </p:grpSp>
      <p:sp>
        <p:nvSpPr>
          <p:cNvPr id="31" name="文本框 30"/>
          <p:cNvSpPr txBox="1"/>
          <p:nvPr>
            <p:custDataLst>
              <p:tags r:id="rId18"/>
            </p:custDataLst>
          </p:nvPr>
        </p:nvSpPr>
        <p:spPr>
          <a:xfrm>
            <a:off x="8181340" y="2101850"/>
            <a:ext cx="26523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目标一、优化结算</a:t>
            </a:r>
            <a:r>
              <a:rPr lang="zh-CN" altLang="en-US" sz="1400"/>
              <a:t>时间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200">
                <a:solidFill>
                  <a:srgbClr val="FF0000"/>
                </a:solidFill>
              </a:rPr>
              <a:t>a.</a:t>
            </a:r>
            <a:r>
              <a:rPr lang="zh-CN" altLang="en-US" sz="1200">
                <a:solidFill>
                  <a:srgbClr val="FF0000"/>
                </a:solidFill>
              </a:rPr>
              <a:t>每次结算定时</a:t>
            </a:r>
            <a:r>
              <a:rPr lang="zh-CN" altLang="en-US" sz="1200">
                <a:solidFill>
                  <a:srgbClr val="FF0000"/>
                </a:solidFill>
              </a:rPr>
              <a:t>任务控制在半小时</a:t>
            </a:r>
            <a:r>
              <a:rPr lang="zh-CN" altLang="en-US" sz="1200">
                <a:solidFill>
                  <a:srgbClr val="FF0000"/>
                </a:solidFill>
              </a:rPr>
              <a:t>以内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b.</a:t>
            </a:r>
            <a:r>
              <a:rPr lang="zh-CN" altLang="en-US" sz="1200">
                <a:solidFill>
                  <a:srgbClr val="FF0000"/>
                </a:solidFill>
              </a:rPr>
              <a:t>优化商家</a:t>
            </a:r>
            <a:r>
              <a:rPr lang="zh-CN" altLang="en-US" sz="1200">
                <a:solidFill>
                  <a:srgbClr val="FF0000"/>
                </a:solidFill>
              </a:rPr>
              <a:t>体验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>
            <p:custDataLst>
              <p:tags r:id="rId19"/>
            </p:custDataLst>
          </p:nvPr>
        </p:nvSpPr>
        <p:spPr>
          <a:xfrm>
            <a:off x="8248015" y="5102225"/>
            <a:ext cx="265239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目标</a:t>
            </a:r>
            <a:r>
              <a:rPr lang="zh-CN" altLang="en-US" sz="1400"/>
              <a:t>三、优化大事务</a:t>
            </a:r>
            <a:r>
              <a:rPr lang="zh-CN" altLang="en-US" sz="1400"/>
              <a:t>问题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200">
                <a:solidFill>
                  <a:srgbClr val="FF0000"/>
                </a:solidFill>
              </a:rPr>
              <a:t>a.</a:t>
            </a:r>
            <a:r>
              <a:rPr lang="zh-CN" altLang="en-US" sz="1200">
                <a:solidFill>
                  <a:srgbClr val="FF0000"/>
                </a:solidFill>
              </a:rPr>
              <a:t>彻底解决大事务</a:t>
            </a:r>
            <a:r>
              <a:rPr lang="zh-CN" altLang="en-US" sz="1200">
                <a:solidFill>
                  <a:srgbClr val="FF0000"/>
                </a:solidFill>
              </a:rPr>
              <a:t>隐患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b.</a:t>
            </a:r>
            <a:r>
              <a:rPr lang="zh-CN" altLang="en-US" sz="1200">
                <a:solidFill>
                  <a:srgbClr val="FF0000"/>
                </a:solidFill>
              </a:rPr>
              <a:t>保障资金</a:t>
            </a:r>
            <a:r>
              <a:rPr lang="zh-CN" altLang="en-US" sz="1200">
                <a:solidFill>
                  <a:srgbClr val="FF0000"/>
                </a:solidFill>
              </a:rPr>
              <a:t>安全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>
            <p:custDataLst>
              <p:tags r:id="rId20"/>
            </p:custDataLst>
          </p:nvPr>
        </p:nvSpPr>
        <p:spPr>
          <a:xfrm>
            <a:off x="8194675" y="3452495"/>
            <a:ext cx="265239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目标</a:t>
            </a:r>
            <a:r>
              <a:rPr lang="zh-CN" altLang="en-US" sz="1400"/>
              <a:t>二、支持灵活配置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200">
                <a:solidFill>
                  <a:srgbClr val="FF0000"/>
                </a:solidFill>
              </a:rPr>
              <a:t>a.</a:t>
            </a:r>
            <a:r>
              <a:rPr lang="zh-CN" altLang="en-US" sz="1200">
                <a:solidFill>
                  <a:srgbClr val="FF0000"/>
                </a:solidFill>
              </a:rPr>
              <a:t>彻底解决大事务</a:t>
            </a:r>
            <a:r>
              <a:rPr lang="zh-CN" altLang="en-US" sz="1200">
                <a:solidFill>
                  <a:srgbClr val="FF0000"/>
                </a:solidFill>
              </a:rPr>
              <a:t>隐患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b.</a:t>
            </a:r>
            <a:r>
              <a:rPr lang="zh-CN" altLang="en-US" sz="1200">
                <a:solidFill>
                  <a:srgbClr val="FF0000"/>
                </a:solidFill>
              </a:rPr>
              <a:t>保障资金</a:t>
            </a:r>
            <a:r>
              <a:rPr lang="zh-CN" altLang="en-US" sz="1200">
                <a:solidFill>
                  <a:srgbClr val="FF0000"/>
                </a:solidFill>
              </a:rPr>
              <a:t>安全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结算打款系统架构升级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2505" y="1346200"/>
            <a:ext cx="22009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宋体" charset="0"/>
                <a:ea typeface="宋体" charset="0"/>
              </a:rPr>
              <a:t>痛点一、结算时间长</a:t>
            </a:r>
            <a:endParaRPr lang="zh-CN" altLang="en-US" sz="1600" b="1">
              <a:latin typeface="宋体" charset="0"/>
              <a:ea typeface="宋体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992505" y="1670543"/>
            <a:ext cx="3880485" cy="2897012"/>
            <a:chOff x="1563" y="2736"/>
            <a:chExt cx="6111" cy="4562"/>
          </a:xfrm>
        </p:grpSpPr>
        <p:grpSp>
          <p:nvGrpSpPr>
            <p:cNvPr id="24" name="组合 23"/>
            <p:cNvGrpSpPr/>
            <p:nvPr/>
          </p:nvGrpSpPr>
          <p:grpSpPr>
            <a:xfrm>
              <a:off x="1563" y="2736"/>
              <a:ext cx="6111" cy="4562"/>
              <a:chOff x="1563" y="2259"/>
              <a:chExt cx="5749" cy="7202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563" y="2634"/>
                <a:ext cx="5749" cy="682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文本框 1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069" y="2259"/>
                <a:ext cx="1606" cy="7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latin typeface="宋体" charset="0"/>
                    <a:ea typeface="宋体" charset="0"/>
                  </a:rPr>
                  <a:t>现状</a:t>
                </a:r>
                <a:r>
                  <a:rPr lang="zh-CN" altLang="en-US" sz="1400">
                    <a:latin typeface="宋体" charset="0"/>
                    <a:ea typeface="宋体" charset="0"/>
                  </a:rPr>
                  <a:t>描述</a:t>
                </a:r>
                <a:endParaRPr lang="zh-CN" altLang="en-US" sz="1400">
                  <a:latin typeface="宋体" charset="0"/>
                  <a:ea typeface="宋体" charset="0"/>
                </a:endParaRPr>
              </a:p>
            </p:txBody>
          </p:sp>
        </p:grpSp>
        <p:sp>
          <p:nvSpPr>
            <p:cNvPr id="39" name="流程图: 磁盘 38"/>
            <p:cNvSpPr/>
            <p:nvPr/>
          </p:nvSpPr>
          <p:spPr>
            <a:xfrm>
              <a:off x="3666" y="4922"/>
              <a:ext cx="1905" cy="798"/>
            </a:xfrm>
            <a:prstGeom prst="flowChartMagneticDisk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用户数据库</a:t>
              </a:r>
              <a:endPara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092" y="6491"/>
              <a:ext cx="2001" cy="57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结算定时</a:t>
              </a:r>
              <a:r>
                <a:rPr lang="zh-CN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任务</a:t>
              </a:r>
              <a:endPara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3"/>
              </p:custDataLst>
            </p:nvPr>
          </p:nvSpPr>
          <p:spPr>
            <a:xfrm>
              <a:off x="5235" y="6491"/>
              <a:ext cx="2001" cy="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结算</a:t>
              </a:r>
              <a:endPara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44" name="直接箭头连接符 43"/>
            <p:cNvCxnSpPr/>
            <p:nvPr>
              <p:custDataLst>
                <p:tags r:id="rId4"/>
              </p:custDataLst>
            </p:nvPr>
          </p:nvCxnSpPr>
          <p:spPr>
            <a:xfrm flipH="1">
              <a:off x="3054" y="5874"/>
              <a:ext cx="1424" cy="50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5"/>
              </p:custDataLst>
            </p:nvPr>
          </p:nvCxnSpPr>
          <p:spPr>
            <a:xfrm>
              <a:off x="4274" y="6824"/>
              <a:ext cx="7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6" name="矩形 45"/>
            <p:cNvSpPr/>
            <p:nvPr>
              <p:custDataLst>
                <p:tags r:id="rId6"/>
              </p:custDataLst>
            </p:nvPr>
          </p:nvSpPr>
          <p:spPr>
            <a:xfrm>
              <a:off x="1954" y="3294"/>
              <a:ext cx="2001" cy="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商家</a:t>
              </a:r>
              <a:r>
                <a:rPr lang="zh-CN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中心</a:t>
              </a:r>
              <a:endPara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47" name="直接箭头连接符 46"/>
            <p:cNvCxnSpPr/>
            <p:nvPr>
              <p:custDataLst>
                <p:tags r:id="rId7"/>
              </p:custDataLst>
            </p:nvPr>
          </p:nvCxnSpPr>
          <p:spPr>
            <a:xfrm>
              <a:off x="2897" y="4003"/>
              <a:ext cx="1354" cy="7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4093" y="6047"/>
              <a:ext cx="265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latin typeface="宋体" charset="0"/>
                  <a:ea typeface="宋体" charset="0"/>
                  <a:cs typeface="宋体" charset="0"/>
                </a:rPr>
                <a:t>查询所有商家</a:t>
              </a:r>
              <a:r>
                <a:rPr lang="en-US" altLang="zh-CN" sz="1200">
                  <a:latin typeface="宋体" charset="0"/>
                  <a:ea typeface="宋体" charset="0"/>
                  <a:cs typeface="宋体" charset="0"/>
                </a:rPr>
                <a:t>&amp;</a:t>
              </a:r>
              <a:r>
                <a:rPr lang="zh-CN" altLang="en-US" sz="1200">
                  <a:latin typeface="宋体" charset="0"/>
                  <a:ea typeface="宋体" charset="0"/>
                  <a:cs typeface="宋体" charset="0"/>
                </a:rPr>
                <a:t>达人</a:t>
              </a:r>
              <a:endParaRPr lang="zh-CN" altLang="en-US" sz="1200">
                <a:latin typeface="宋体" charset="0"/>
                <a:ea typeface="宋体" charset="0"/>
                <a:cs typeface="宋体" charset="0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8"/>
              </p:custDataLst>
            </p:nvPr>
          </p:nvSpPr>
          <p:spPr>
            <a:xfrm>
              <a:off x="2101" y="4360"/>
              <a:ext cx="200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latin typeface="宋体" charset="0"/>
                  <a:ea typeface="宋体" charset="0"/>
                  <a:cs typeface="宋体" charset="0"/>
                </a:rPr>
                <a:t>商家</a:t>
              </a:r>
              <a:r>
                <a:rPr lang="zh-CN" altLang="en-US" sz="1200">
                  <a:latin typeface="宋体" charset="0"/>
                  <a:ea typeface="宋体" charset="0"/>
                  <a:cs typeface="宋体" charset="0"/>
                </a:rPr>
                <a:t>入驻</a:t>
              </a:r>
              <a:endParaRPr lang="zh-CN" altLang="en-US" sz="1200">
                <a:latin typeface="宋体" charset="0"/>
                <a:ea typeface="宋体" charset="0"/>
                <a:cs typeface="宋体" charset="0"/>
              </a:endParaRPr>
            </a:p>
          </p:txBody>
        </p:sp>
        <p:sp>
          <p:nvSpPr>
            <p:cNvPr id="50" name="矩形 49"/>
            <p:cNvSpPr/>
            <p:nvPr>
              <p:custDataLst>
                <p:tags r:id="rId9"/>
              </p:custDataLst>
            </p:nvPr>
          </p:nvSpPr>
          <p:spPr>
            <a:xfrm>
              <a:off x="5163" y="3294"/>
              <a:ext cx="2001" cy="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达人中心</a:t>
              </a:r>
              <a:endPara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51" name="直接箭头连接符 50"/>
            <p:cNvCxnSpPr/>
            <p:nvPr>
              <p:custDataLst>
                <p:tags r:id="rId10"/>
              </p:custDataLst>
            </p:nvPr>
          </p:nvCxnSpPr>
          <p:spPr>
            <a:xfrm flipH="1">
              <a:off x="4850" y="3987"/>
              <a:ext cx="1260" cy="70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>
              <p:custDataLst>
                <p:tags r:id="rId11"/>
              </p:custDataLst>
            </p:nvPr>
          </p:nvSpPr>
          <p:spPr>
            <a:xfrm>
              <a:off x="5404" y="4560"/>
              <a:ext cx="200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>
                  <a:latin typeface="宋体" charset="0"/>
                  <a:ea typeface="宋体" charset="0"/>
                  <a:cs typeface="宋体" charset="0"/>
                </a:rPr>
                <a:t>达人入驻</a:t>
              </a:r>
              <a:endParaRPr lang="zh-CN" altLang="en-US" sz="1200">
                <a:latin typeface="宋体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189855" y="1702435"/>
            <a:ext cx="6163310" cy="2854960"/>
            <a:chOff x="8173" y="2801"/>
            <a:chExt cx="9706" cy="4496"/>
          </a:xfrm>
        </p:grpSpPr>
        <p:sp>
          <p:nvSpPr>
            <p:cNvPr id="32" name="矩形 31"/>
            <p:cNvSpPr/>
            <p:nvPr>
              <p:custDataLst>
                <p:tags r:id="rId12"/>
              </p:custDataLst>
            </p:nvPr>
          </p:nvSpPr>
          <p:spPr>
            <a:xfrm>
              <a:off x="8173" y="2972"/>
              <a:ext cx="9706" cy="432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>
              <p:custDataLst>
                <p:tags r:id="rId13"/>
              </p:custDataLst>
            </p:nvPr>
          </p:nvSpPr>
          <p:spPr>
            <a:xfrm>
              <a:off x="8370" y="2801"/>
              <a:ext cx="1707" cy="4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宋体" charset="0"/>
                  <a:ea typeface="宋体" charset="0"/>
                </a:rPr>
                <a:t>问题</a:t>
              </a:r>
              <a:r>
                <a:rPr lang="zh-CN" altLang="en-US" sz="1400">
                  <a:latin typeface="宋体" charset="0"/>
                  <a:ea typeface="宋体" charset="0"/>
                </a:rPr>
                <a:t>分析</a:t>
              </a:r>
              <a:endParaRPr lang="zh-CN" altLang="en-US" sz="1400">
                <a:latin typeface="宋体" charset="0"/>
                <a:ea typeface="宋体" charset="0"/>
              </a:endParaRPr>
            </a:p>
          </p:txBody>
        </p:sp>
        <p:sp>
          <p:nvSpPr>
            <p:cNvPr id="53" name="文本框 52"/>
            <p:cNvSpPr txBox="1"/>
            <p:nvPr>
              <p:custDataLst>
                <p:tags r:id="rId14"/>
              </p:custDataLst>
            </p:nvPr>
          </p:nvSpPr>
          <p:spPr>
            <a:xfrm>
              <a:off x="8600" y="3219"/>
              <a:ext cx="8175" cy="3409"/>
            </a:xfrm>
            <a:prstGeom prst="rect">
              <a:avLst/>
            </a:prstGeom>
            <a:noFill/>
          </p:spPr>
          <p:txBody>
            <a:bodyPr wrap="square" tIns="36195" rtlCol="0">
              <a:noAutofit/>
            </a:bodyPr>
            <a:p>
              <a:pPr>
                <a:lnSpc>
                  <a:spcPct val="140000"/>
                </a:lnSpc>
              </a:pPr>
              <a:r>
                <a:rPr lang="en-US" altLang="zh-CN" sz="1400">
                  <a:latin typeface="宋体" charset="0"/>
                  <a:ea typeface="宋体" charset="0"/>
                  <a:cs typeface="宋体" charset="0"/>
                </a:rPr>
                <a:t>1.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观察数据发现最近达人入驻数量大量增加每日</a:t>
              </a:r>
              <a:r>
                <a:rPr lang="en-US" altLang="zh-CN" sz="1400">
                  <a:latin typeface="宋体" charset="0"/>
                  <a:ea typeface="宋体" charset="0"/>
                  <a:cs typeface="宋体" charset="0"/>
                </a:rPr>
                <a:t>10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万人左右，原因是达人中心为了增加商品曝光度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  <a:sym typeface="+mn-ea"/>
                </a:rPr>
                <a:t>最近上了一个需求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，新增用户默认是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达人</a:t>
              </a:r>
              <a:endParaRPr lang="zh-CN" altLang="en-US" sz="1400">
                <a:latin typeface="宋体" charset="0"/>
                <a:ea typeface="宋体" charset="0"/>
                <a:cs typeface="宋体" charset="0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400">
                  <a:latin typeface="宋体" charset="0"/>
                  <a:ea typeface="宋体" charset="0"/>
                  <a:cs typeface="宋体" charset="0"/>
                </a:rPr>
                <a:t>2.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商家和达人结算在一个定时任务里面，达人数量过多的话会影响商家的结算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效率</a:t>
              </a:r>
              <a:endParaRPr lang="zh-CN" altLang="en-US" sz="1400">
                <a:latin typeface="宋体" charset="0"/>
                <a:ea typeface="宋体" charset="0"/>
                <a:cs typeface="宋体" charset="0"/>
              </a:endParaRPr>
            </a:p>
            <a:p>
              <a:pPr>
                <a:lnSpc>
                  <a:spcPct val="140000"/>
                </a:lnSpc>
              </a:pPr>
              <a:r>
                <a:rPr lang="en-US" altLang="zh-CN" sz="1400">
                  <a:latin typeface="宋体" charset="0"/>
                  <a:ea typeface="宋体" charset="0"/>
                  <a:cs typeface="宋体" charset="0"/>
                </a:rPr>
                <a:t>3.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存在大量达人不需要结算，但是仍然创建结算单，存在浪费算力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现象</a:t>
              </a:r>
              <a:endParaRPr lang="zh-CN" altLang="en-US" sz="1400">
                <a:latin typeface="宋体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57" name="文本框 56"/>
          <p:cNvSpPr txBox="1"/>
          <p:nvPr>
            <p:custDataLst>
              <p:tags r:id="rId15"/>
            </p:custDataLst>
          </p:nvPr>
        </p:nvSpPr>
        <p:spPr>
          <a:xfrm>
            <a:off x="974090" y="4697730"/>
            <a:ext cx="2304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宋体" charset="0"/>
                <a:ea typeface="宋体" charset="0"/>
              </a:rPr>
              <a:t>痛点二、结算配置固话</a:t>
            </a:r>
            <a:endParaRPr lang="zh-CN" altLang="en-US" sz="1600" b="1">
              <a:latin typeface="宋体" charset="0"/>
              <a:ea typeface="宋体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992505" y="4974633"/>
            <a:ext cx="3880485" cy="1715727"/>
            <a:chOff x="1563" y="2098"/>
            <a:chExt cx="5749" cy="7363"/>
          </a:xfrm>
        </p:grpSpPr>
        <p:sp>
          <p:nvSpPr>
            <p:cNvPr id="59" name="矩形 58"/>
            <p:cNvSpPr/>
            <p:nvPr>
              <p:custDataLst>
                <p:tags r:id="rId16"/>
              </p:custDataLst>
            </p:nvPr>
          </p:nvSpPr>
          <p:spPr>
            <a:xfrm>
              <a:off x="1563" y="2634"/>
              <a:ext cx="5749" cy="68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文本框 59"/>
            <p:cNvSpPr txBox="1"/>
            <p:nvPr>
              <p:custDataLst>
                <p:tags r:id="rId17"/>
              </p:custDataLst>
            </p:nvPr>
          </p:nvSpPr>
          <p:spPr>
            <a:xfrm>
              <a:off x="2069" y="2098"/>
              <a:ext cx="1606" cy="13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宋体" charset="0"/>
                  <a:ea typeface="宋体" charset="0"/>
                </a:rPr>
                <a:t>现状</a:t>
              </a:r>
              <a:r>
                <a:rPr lang="zh-CN" altLang="en-US" sz="1400">
                  <a:latin typeface="宋体" charset="0"/>
                  <a:ea typeface="宋体" charset="0"/>
                </a:rPr>
                <a:t>描述</a:t>
              </a:r>
              <a:endParaRPr lang="zh-CN" altLang="en-US" sz="1400">
                <a:latin typeface="宋体" charset="0"/>
                <a:ea typeface="宋体" charset="0"/>
              </a:endParaRPr>
            </a:p>
          </p:txBody>
        </p:sp>
      </p:grpSp>
      <p:sp>
        <p:nvSpPr>
          <p:cNvPr id="61" name="流程图: 磁盘 60"/>
          <p:cNvSpPr/>
          <p:nvPr>
            <p:custDataLst>
              <p:tags r:id="rId18"/>
            </p:custDataLst>
          </p:nvPr>
        </p:nvSpPr>
        <p:spPr>
          <a:xfrm>
            <a:off x="3385185" y="5518150"/>
            <a:ext cx="1209675" cy="466725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</a:rPr>
              <a:t>Kconf</a:t>
            </a:r>
            <a:endParaRPr lang="en-US" altLang="zh-CN" sz="1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3" name="矩形 62"/>
          <p:cNvSpPr/>
          <p:nvPr>
            <p:custDataLst>
              <p:tags r:id="rId19"/>
            </p:custDataLst>
          </p:nvPr>
        </p:nvSpPr>
        <p:spPr>
          <a:xfrm>
            <a:off x="1240790" y="5562600"/>
            <a:ext cx="1270635" cy="36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结算配置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查询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4" name="直接箭头连接符 63"/>
          <p:cNvCxnSpPr/>
          <p:nvPr>
            <p:custDataLst>
              <p:tags r:id="rId20"/>
            </p:custDataLst>
          </p:nvPr>
        </p:nvCxnSpPr>
        <p:spPr>
          <a:xfrm flipH="1">
            <a:off x="2619375" y="5748655"/>
            <a:ext cx="6699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2417445" y="5302885"/>
            <a:ext cx="1270635" cy="330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latin typeface="宋体" charset="0"/>
                <a:ea typeface="宋体" charset="0"/>
              </a:rPr>
              <a:t>查询结算配置</a:t>
            </a:r>
            <a:endParaRPr lang="zh-CN" altLang="en-US" sz="1200">
              <a:latin typeface="宋体" charset="0"/>
              <a:ea typeface="宋体" charset="0"/>
            </a:endParaRPr>
          </a:p>
        </p:txBody>
      </p:sp>
      <p:sp>
        <p:nvSpPr>
          <p:cNvPr id="66" name="矩形 65"/>
          <p:cNvSpPr/>
          <p:nvPr>
            <p:custDataLst>
              <p:tags r:id="rId21"/>
            </p:custDataLst>
          </p:nvPr>
        </p:nvSpPr>
        <p:spPr>
          <a:xfrm>
            <a:off x="1240790" y="6283325"/>
            <a:ext cx="1270635" cy="36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结算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流程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7" name="直接箭头连接符 66"/>
          <p:cNvCxnSpPr/>
          <p:nvPr>
            <p:custDataLst>
              <p:tags r:id="rId22"/>
            </p:custDataLst>
          </p:nvPr>
        </p:nvCxnSpPr>
        <p:spPr>
          <a:xfrm>
            <a:off x="1875790" y="5998845"/>
            <a:ext cx="0" cy="220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68" name="组合 67"/>
          <p:cNvGrpSpPr/>
          <p:nvPr/>
        </p:nvGrpSpPr>
        <p:grpSpPr>
          <a:xfrm>
            <a:off x="5189855" y="4932088"/>
            <a:ext cx="6164632" cy="1763496"/>
            <a:chOff x="1563" y="2098"/>
            <a:chExt cx="9133" cy="7568"/>
          </a:xfrm>
        </p:grpSpPr>
        <p:sp>
          <p:nvSpPr>
            <p:cNvPr id="69" name="矩形 68"/>
            <p:cNvSpPr/>
            <p:nvPr>
              <p:custDataLst>
                <p:tags r:id="rId23"/>
              </p:custDataLst>
            </p:nvPr>
          </p:nvSpPr>
          <p:spPr>
            <a:xfrm>
              <a:off x="1563" y="2840"/>
              <a:ext cx="9133" cy="68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0" name="文本框 69"/>
            <p:cNvSpPr txBox="1"/>
            <p:nvPr>
              <p:custDataLst>
                <p:tags r:id="rId24"/>
              </p:custDataLst>
            </p:nvPr>
          </p:nvSpPr>
          <p:spPr>
            <a:xfrm>
              <a:off x="1965" y="2098"/>
              <a:ext cx="1606" cy="13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宋体" charset="0"/>
                  <a:ea typeface="宋体" charset="0"/>
                </a:rPr>
                <a:t>问题</a:t>
              </a:r>
              <a:r>
                <a:rPr lang="zh-CN" altLang="en-US" sz="1400">
                  <a:latin typeface="宋体" charset="0"/>
                  <a:ea typeface="宋体" charset="0"/>
                </a:rPr>
                <a:t>分析</a:t>
              </a:r>
              <a:endParaRPr lang="zh-CN" altLang="en-US" sz="1400">
                <a:latin typeface="宋体" charset="0"/>
                <a:ea typeface="宋体" charset="0"/>
              </a:endParaRPr>
            </a:p>
          </p:txBody>
        </p:sp>
      </p:grpSp>
      <p:sp>
        <p:nvSpPr>
          <p:cNvPr id="73" name="文本框 72"/>
          <p:cNvSpPr txBox="1"/>
          <p:nvPr>
            <p:custDataLst>
              <p:tags r:id="rId25"/>
            </p:custDataLst>
          </p:nvPr>
        </p:nvSpPr>
        <p:spPr>
          <a:xfrm>
            <a:off x="5468620" y="5417820"/>
            <a:ext cx="5461000" cy="580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latin typeface="宋体" charset="0"/>
                <a:ea typeface="宋体" charset="0"/>
              </a:rPr>
              <a:t>结算配置只存在一个，无法针对用户类型、用户</a:t>
            </a:r>
            <a:r>
              <a:rPr lang="en-US" altLang="zh-CN" sz="1400">
                <a:latin typeface="宋体" charset="0"/>
                <a:ea typeface="宋体" charset="0"/>
              </a:rPr>
              <a:t>ID</a:t>
            </a:r>
            <a:r>
              <a:rPr lang="zh-CN" altLang="en-US" sz="1400">
                <a:latin typeface="宋体" charset="0"/>
                <a:ea typeface="宋体" charset="0"/>
              </a:rPr>
              <a:t>做针对性的配置</a:t>
            </a:r>
            <a:endParaRPr lang="zh-CN" altLang="en-US" sz="1400">
              <a:latin typeface="宋体" charset="0"/>
              <a:ea typeface="宋体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结算打款系统架构升级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992505" y="1346200"/>
            <a:ext cx="18148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宋体" charset="0"/>
                <a:ea typeface="宋体" charset="0"/>
              </a:rPr>
              <a:t>痛点三、结算</a:t>
            </a:r>
            <a:r>
              <a:rPr lang="zh-CN" altLang="en-US" sz="1600" b="1">
                <a:latin typeface="宋体" charset="0"/>
                <a:ea typeface="宋体" charset="0"/>
              </a:rPr>
              <a:t>失败</a:t>
            </a:r>
            <a:endParaRPr lang="zh-CN" altLang="en-US" sz="1600" b="1">
              <a:latin typeface="宋体" charset="0"/>
              <a:ea typeface="宋体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 rot="0">
            <a:off x="987340" y="1661289"/>
            <a:ext cx="3442420" cy="4928741"/>
            <a:chOff x="2212" y="2283"/>
            <a:chExt cx="5100" cy="12253"/>
          </a:xfrm>
        </p:grpSpPr>
        <p:sp>
          <p:nvSpPr>
            <p:cNvPr id="2" name="矩形 1"/>
            <p:cNvSpPr/>
            <p:nvPr/>
          </p:nvSpPr>
          <p:spPr>
            <a:xfrm>
              <a:off x="2212" y="2635"/>
              <a:ext cx="5100" cy="1190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2"/>
              </p:custDataLst>
            </p:nvPr>
          </p:nvSpPr>
          <p:spPr>
            <a:xfrm>
              <a:off x="2468" y="2283"/>
              <a:ext cx="1606" cy="76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宋体" charset="0"/>
                  <a:ea typeface="宋体" charset="0"/>
                </a:rPr>
                <a:t>现状</a:t>
              </a:r>
              <a:r>
                <a:rPr lang="zh-CN" altLang="en-US" sz="1400">
                  <a:latin typeface="宋体" charset="0"/>
                  <a:ea typeface="宋体" charset="0"/>
                </a:rPr>
                <a:t>描述</a:t>
              </a:r>
              <a:endParaRPr lang="zh-CN" altLang="en-US" sz="1400">
                <a:latin typeface="宋体" charset="0"/>
                <a:ea typeface="宋体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189855" y="1702435"/>
            <a:ext cx="6163310" cy="1394580"/>
            <a:chOff x="8173" y="2801"/>
            <a:chExt cx="9706" cy="2419"/>
          </a:xfrm>
        </p:grpSpPr>
        <p:sp>
          <p:nvSpPr>
            <p:cNvPr id="32" name="矩形 31"/>
            <p:cNvSpPr/>
            <p:nvPr>
              <p:custDataLst>
                <p:tags r:id="rId3"/>
              </p:custDataLst>
            </p:nvPr>
          </p:nvSpPr>
          <p:spPr>
            <a:xfrm>
              <a:off x="8173" y="2972"/>
              <a:ext cx="9706" cy="224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>
              <p:custDataLst>
                <p:tags r:id="rId4"/>
              </p:custDataLst>
            </p:nvPr>
          </p:nvSpPr>
          <p:spPr>
            <a:xfrm>
              <a:off x="8370" y="2801"/>
              <a:ext cx="1419" cy="5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宋体" charset="0"/>
                  <a:ea typeface="宋体" charset="0"/>
                </a:rPr>
                <a:t>思考分析</a:t>
              </a:r>
              <a:endParaRPr lang="zh-CN" altLang="en-US" sz="1400">
                <a:latin typeface="宋体" charset="0"/>
                <a:ea typeface="宋体" charset="0"/>
              </a:endParaRPr>
            </a:p>
          </p:txBody>
        </p:sp>
        <p:sp>
          <p:nvSpPr>
            <p:cNvPr id="53" name="文本框 52"/>
            <p:cNvSpPr txBox="1"/>
            <p:nvPr>
              <p:custDataLst>
                <p:tags r:id="rId5"/>
              </p:custDataLst>
            </p:nvPr>
          </p:nvSpPr>
          <p:spPr>
            <a:xfrm>
              <a:off x="8600" y="3218"/>
              <a:ext cx="8175" cy="2001"/>
            </a:xfrm>
            <a:prstGeom prst="rect">
              <a:avLst/>
            </a:prstGeom>
            <a:noFill/>
          </p:spPr>
          <p:txBody>
            <a:bodyPr wrap="square" tIns="36195" rtlCol="0">
              <a:noAutofit/>
            </a:bodyPr>
            <a:p>
              <a:pPr>
                <a:lnSpc>
                  <a:spcPct val="150000"/>
                </a:lnSpc>
              </a:pPr>
              <a:r>
                <a:rPr lang="en-US" altLang="zh-CN" sz="1400">
                  <a:latin typeface="宋体" charset="0"/>
                  <a:ea typeface="宋体" charset="0"/>
                  <a:cs typeface="宋体" charset="0"/>
                </a:rPr>
                <a:t>1.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头部商家周订单</a:t>
              </a:r>
              <a:r>
                <a:rPr lang="en-US" altLang="zh-CN" sz="1400">
                  <a:latin typeface="宋体" charset="0"/>
                  <a:ea typeface="宋体" charset="0"/>
                  <a:cs typeface="宋体" charset="0"/>
                </a:rPr>
                <a:t>2K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单以上，费项明细有</a:t>
              </a:r>
              <a:r>
                <a:rPr lang="en-US" altLang="zh-CN" sz="1400">
                  <a:latin typeface="宋体" charset="0"/>
                  <a:ea typeface="宋体" charset="0"/>
                  <a:cs typeface="宋体" charset="0"/>
                </a:rPr>
                <a:t>2W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多条数量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较大</a:t>
              </a:r>
              <a:endParaRPr lang="zh-CN" altLang="en-US" sz="1400">
                <a:latin typeface="宋体" charset="0"/>
                <a:ea typeface="宋体" charset="0"/>
                <a:cs typeface="宋体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latin typeface="宋体" charset="0"/>
                  <a:ea typeface="宋体" charset="0"/>
                  <a:cs typeface="宋体" charset="0"/>
                </a:rPr>
                <a:t>2.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查询一周的流水无分页一次性查出对数据库压力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较大</a:t>
              </a:r>
              <a:endParaRPr lang="zh-CN" altLang="en-US" sz="1400">
                <a:latin typeface="宋体" charset="0"/>
                <a:ea typeface="宋体" charset="0"/>
                <a:cs typeface="宋体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latin typeface="宋体" charset="0"/>
                  <a:ea typeface="宋体" charset="0"/>
                  <a:cs typeface="宋体" charset="0"/>
                </a:rPr>
                <a:t>3.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一次性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回更</a:t>
              </a:r>
              <a:r>
                <a:rPr lang="en-US" altLang="zh-CN" sz="1400">
                  <a:latin typeface="宋体" charset="0"/>
                  <a:ea typeface="宋体" charset="0"/>
                  <a:cs typeface="宋体" charset="0"/>
                </a:rPr>
                <a:t>2W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多条造成数据库更新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失败</a:t>
              </a:r>
              <a:endParaRPr lang="zh-CN" altLang="en-US" sz="1400">
                <a:latin typeface="宋体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39" name="流程图: 磁盘 38"/>
          <p:cNvSpPr/>
          <p:nvPr/>
        </p:nvSpPr>
        <p:spPr>
          <a:xfrm>
            <a:off x="2324735" y="3695065"/>
            <a:ext cx="1209675" cy="556895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</a:rPr>
              <a:t>计费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流水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图片 2" descr="用户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5555" y="1958340"/>
            <a:ext cx="380365" cy="380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29105" y="2185670"/>
            <a:ext cx="9378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用户下单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pic>
        <p:nvPicPr>
          <p:cNvPr id="7" name="图片 6" descr="系统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5100" y="1936115"/>
            <a:ext cx="506730" cy="50673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3262630" y="2021840"/>
            <a:ext cx="9378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交易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系统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pic>
        <p:nvPicPr>
          <p:cNvPr id="10" name="图片 9" descr="系统设置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5100" y="2821305"/>
            <a:ext cx="381000" cy="38100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3262630" y="2895600"/>
            <a:ext cx="93789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清分系统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cxnSp>
        <p:nvCxnSpPr>
          <p:cNvPr id="12" name="直接箭头连接符 11"/>
          <p:cNvCxnSpPr/>
          <p:nvPr>
            <p:custDataLst>
              <p:tags r:id="rId13"/>
            </p:custDataLst>
          </p:nvPr>
        </p:nvCxnSpPr>
        <p:spPr>
          <a:xfrm>
            <a:off x="2898140" y="2442845"/>
            <a:ext cx="0" cy="281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14"/>
            </p:custDataLst>
          </p:nvPr>
        </p:nvCxnSpPr>
        <p:spPr>
          <a:xfrm>
            <a:off x="2898140" y="3307715"/>
            <a:ext cx="0" cy="281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15"/>
            </p:custDataLst>
          </p:nvPr>
        </p:nvSpPr>
        <p:spPr>
          <a:xfrm>
            <a:off x="2980690" y="3324225"/>
            <a:ext cx="93789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计费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pic>
        <p:nvPicPr>
          <p:cNvPr id="17" name="图片 16" descr="时钟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65555" y="4695190"/>
            <a:ext cx="403225" cy="403225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>
            <p:custDataLst>
              <p:tags r:id="rId18"/>
            </p:custDataLst>
          </p:nvPr>
        </p:nvCxnSpPr>
        <p:spPr>
          <a:xfrm>
            <a:off x="2893695" y="4307840"/>
            <a:ext cx="0" cy="281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19"/>
            </p:custDataLst>
          </p:nvPr>
        </p:nvCxnSpPr>
        <p:spPr>
          <a:xfrm>
            <a:off x="1737995" y="489712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20"/>
            </p:custDataLst>
          </p:nvPr>
        </p:nvSpPr>
        <p:spPr>
          <a:xfrm>
            <a:off x="1382395" y="4360545"/>
            <a:ext cx="15157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查询一周的流水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66" name="矩形 65"/>
          <p:cNvSpPr/>
          <p:nvPr>
            <p:custDataLst>
              <p:tags r:id="rId21"/>
            </p:custDataLst>
          </p:nvPr>
        </p:nvSpPr>
        <p:spPr>
          <a:xfrm>
            <a:off x="2324735" y="4744720"/>
            <a:ext cx="1270635" cy="36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结算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22"/>
            </p:custDataLst>
          </p:nvPr>
        </p:nvSpPr>
        <p:spPr>
          <a:xfrm>
            <a:off x="2324735" y="5455920"/>
            <a:ext cx="1270635" cy="36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汇总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轧差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矩形 21"/>
          <p:cNvSpPr/>
          <p:nvPr>
            <p:custDataLst>
              <p:tags r:id="rId23"/>
            </p:custDataLst>
          </p:nvPr>
        </p:nvSpPr>
        <p:spPr>
          <a:xfrm>
            <a:off x="2324735" y="6146165"/>
            <a:ext cx="1270635" cy="36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生成结算</a:t>
            </a: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单</a:t>
            </a:r>
            <a:endParaRPr lang="zh-CN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2"/>
          <p:cNvCxnSpPr/>
          <p:nvPr>
            <p:custDataLst>
              <p:tags r:id="rId24"/>
            </p:custDataLst>
          </p:nvPr>
        </p:nvCxnSpPr>
        <p:spPr>
          <a:xfrm>
            <a:off x="2893695" y="5165725"/>
            <a:ext cx="0" cy="281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>
            <p:custDataLst>
              <p:tags r:id="rId25"/>
            </p:custDataLst>
          </p:nvPr>
        </p:nvCxnSpPr>
        <p:spPr>
          <a:xfrm>
            <a:off x="2893695" y="5867400"/>
            <a:ext cx="0" cy="2813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3"/>
            <a:endCxn id="39" idx="4"/>
          </p:cNvCxnSpPr>
          <p:nvPr/>
        </p:nvCxnSpPr>
        <p:spPr>
          <a:xfrm flipH="1" flipV="1">
            <a:off x="3534410" y="3973830"/>
            <a:ext cx="60960" cy="2353945"/>
          </a:xfrm>
          <a:prstGeom prst="bentConnector3">
            <a:avLst>
              <a:gd name="adj1" fmla="val -123541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26"/>
            </p:custDataLst>
          </p:nvPr>
        </p:nvSpPr>
        <p:spPr>
          <a:xfrm>
            <a:off x="3346450" y="5138420"/>
            <a:ext cx="1083310" cy="28130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更新结算单</a:t>
            </a:r>
            <a:r>
              <a: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ID</a:t>
            </a:r>
            <a:endParaRPr lang="en-US" altLang="zh-CN" sz="12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cxnSp>
        <p:nvCxnSpPr>
          <p:cNvPr id="29" name="直接箭头连接符 28"/>
          <p:cNvCxnSpPr/>
          <p:nvPr>
            <p:custDataLst>
              <p:tags r:id="rId27"/>
            </p:custDataLst>
          </p:nvPr>
        </p:nvCxnSpPr>
        <p:spPr>
          <a:xfrm>
            <a:off x="1737995" y="2120265"/>
            <a:ext cx="90043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28"/>
            </p:custDataLst>
          </p:nvPr>
        </p:nvSpPr>
        <p:spPr>
          <a:xfrm>
            <a:off x="1276350" y="5100320"/>
            <a:ext cx="1109345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下一个</a:t>
            </a:r>
            <a:r>
              <a: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周一</a:t>
            </a:r>
            <a:endParaRPr lang="zh-CN" altLang="en-US" sz="12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189855" y="3297555"/>
            <a:ext cx="6163310" cy="1637665"/>
            <a:chOff x="8173" y="5512"/>
            <a:chExt cx="9706" cy="2579"/>
          </a:xfrm>
        </p:grpSpPr>
        <p:sp>
          <p:nvSpPr>
            <p:cNvPr id="34" name="矩形 33"/>
            <p:cNvSpPr/>
            <p:nvPr>
              <p:custDataLst>
                <p:tags r:id="rId29"/>
              </p:custDataLst>
            </p:nvPr>
          </p:nvSpPr>
          <p:spPr>
            <a:xfrm>
              <a:off x="8173" y="5719"/>
              <a:ext cx="9706" cy="237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>
              <p:custDataLst>
                <p:tags r:id="rId30"/>
              </p:custDataLst>
            </p:nvPr>
          </p:nvSpPr>
          <p:spPr>
            <a:xfrm>
              <a:off x="8370" y="5512"/>
              <a:ext cx="1418" cy="48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r>
                <a:rPr lang="zh-CN" altLang="en-US" sz="1400">
                  <a:latin typeface="宋体" charset="0"/>
                  <a:ea typeface="宋体" charset="0"/>
                </a:rPr>
                <a:t>技术</a:t>
              </a:r>
              <a:r>
                <a:rPr lang="zh-CN" altLang="en-US" sz="1400">
                  <a:latin typeface="宋体" charset="0"/>
                  <a:ea typeface="宋体" charset="0"/>
                </a:rPr>
                <a:t>问题</a:t>
              </a:r>
              <a:endParaRPr lang="zh-CN" altLang="en-US" sz="1400">
                <a:latin typeface="宋体" charset="0"/>
                <a:ea typeface="宋体" charset="0"/>
              </a:endParaRPr>
            </a:p>
          </p:txBody>
        </p:sp>
        <p:sp>
          <p:nvSpPr>
            <p:cNvPr id="36" name="文本框 35"/>
            <p:cNvSpPr txBox="1"/>
            <p:nvPr>
              <p:custDataLst>
                <p:tags r:id="rId31"/>
              </p:custDataLst>
            </p:nvPr>
          </p:nvSpPr>
          <p:spPr>
            <a:xfrm>
              <a:off x="8650" y="6086"/>
              <a:ext cx="8175" cy="1769"/>
            </a:xfrm>
            <a:prstGeom prst="rect">
              <a:avLst/>
            </a:prstGeom>
            <a:noFill/>
          </p:spPr>
          <p:txBody>
            <a:bodyPr wrap="square" tIns="36195" rtlCol="0">
              <a:noAutofit/>
            </a:bodyPr>
            <a:p>
              <a:pPr>
                <a:lnSpc>
                  <a:spcPct val="150000"/>
                </a:lnSpc>
              </a:pPr>
              <a:r>
                <a:rPr lang="en-US" altLang="zh-CN" sz="1400">
                  <a:latin typeface="宋体" charset="0"/>
                  <a:ea typeface="宋体" charset="0"/>
                  <a:cs typeface="宋体" charset="0"/>
                </a:rPr>
                <a:t>1.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一次性查出上万条数据对数据库压力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大</a:t>
              </a:r>
              <a:endParaRPr lang="zh-CN" altLang="en-US" sz="1400">
                <a:latin typeface="宋体" charset="0"/>
                <a:ea typeface="宋体" charset="0"/>
                <a:cs typeface="宋体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>
                  <a:latin typeface="宋体" charset="0"/>
                  <a:ea typeface="宋体" charset="0"/>
                  <a:cs typeface="宋体" charset="0"/>
                </a:rPr>
                <a:t>2.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一次性更新上万条数据造成数据库更新</a:t>
              </a:r>
              <a:r>
                <a:rPr lang="zh-CN" altLang="en-US" sz="1400">
                  <a:latin typeface="宋体" charset="0"/>
                  <a:ea typeface="宋体" charset="0"/>
                  <a:cs typeface="宋体" charset="0"/>
                </a:rPr>
                <a:t>失败</a:t>
              </a:r>
              <a:endParaRPr lang="en-US" altLang="zh-CN" sz="1400">
                <a:latin typeface="宋体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37" name="矩形 36"/>
          <p:cNvSpPr/>
          <p:nvPr>
            <p:custDataLst>
              <p:tags r:id="rId32"/>
            </p:custDataLst>
          </p:nvPr>
        </p:nvSpPr>
        <p:spPr>
          <a:xfrm>
            <a:off x="5189855" y="5210810"/>
            <a:ext cx="6163310" cy="129603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>
            <p:custDataLst>
              <p:tags r:id="rId33"/>
            </p:custDataLst>
          </p:nvPr>
        </p:nvSpPr>
        <p:spPr>
          <a:xfrm>
            <a:off x="5390515" y="5063490"/>
            <a:ext cx="900430" cy="3067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zh-CN" altLang="en-US" sz="1400">
                <a:latin typeface="宋体" charset="0"/>
                <a:ea typeface="宋体" charset="0"/>
              </a:rPr>
              <a:t>思考</a:t>
            </a:r>
            <a:endParaRPr lang="zh-CN" altLang="en-US" sz="1400">
              <a:latin typeface="宋体" charset="0"/>
              <a:ea typeface="宋体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34"/>
            </p:custDataLst>
          </p:nvPr>
        </p:nvSpPr>
        <p:spPr>
          <a:xfrm>
            <a:off x="5478145" y="5361305"/>
            <a:ext cx="5191125" cy="829945"/>
          </a:xfrm>
          <a:prstGeom prst="rect">
            <a:avLst/>
          </a:prstGeom>
          <a:noFill/>
        </p:spPr>
        <p:txBody>
          <a:bodyPr wrap="square" tIns="36195" rtlCol="0">
            <a:noAutofit/>
          </a:bodyPr>
          <a:p>
            <a:pPr>
              <a:lnSpc>
                <a:spcPct val="150000"/>
              </a:lnSpc>
            </a:pPr>
            <a:r>
              <a:rPr lang="en-US" altLang="zh-CN" sz="1400">
                <a:latin typeface="宋体" charset="0"/>
                <a:ea typeface="宋体" charset="0"/>
                <a:cs typeface="宋体" charset="0"/>
              </a:rPr>
              <a:t>1.</a:t>
            </a:r>
            <a:r>
              <a:rPr lang="zh-CN" altLang="en-US" sz="1400">
                <a:latin typeface="宋体" charset="0"/>
                <a:ea typeface="宋体" charset="0"/>
                <a:cs typeface="宋体" charset="0"/>
              </a:rPr>
              <a:t>高性能之化整为批：</a:t>
            </a:r>
            <a:r>
              <a:rPr lang="en-US" altLang="zh-CN" sz="1400">
                <a:latin typeface="宋体" charset="0"/>
                <a:ea typeface="宋体" charset="0"/>
                <a:cs typeface="宋体" charset="0"/>
              </a:rPr>
              <a:t>2W</a:t>
            </a:r>
            <a:r>
              <a:rPr lang="zh-CN" altLang="en-US" sz="1400">
                <a:latin typeface="宋体" charset="0"/>
                <a:ea typeface="宋体" charset="0"/>
                <a:cs typeface="宋体" charset="0"/>
              </a:rPr>
              <a:t>多条明细</a:t>
            </a:r>
            <a:r>
              <a:rPr lang="zh-CN" altLang="en-US" sz="1400">
                <a:latin typeface="宋体" charset="0"/>
                <a:ea typeface="宋体" charset="0"/>
                <a:cs typeface="宋体" charset="0"/>
              </a:rPr>
              <a:t>能不能分批</a:t>
            </a:r>
            <a:r>
              <a:rPr lang="zh-CN" altLang="en-US" sz="1400">
                <a:latin typeface="宋体" charset="0"/>
                <a:ea typeface="宋体" charset="0"/>
                <a:cs typeface="宋体" charset="0"/>
              </a:rPr>
              <a:t>处理</a:t>
            </a:r>
            <a:endParaRPr lang="zh-CN" altLang="en-US" sz="1400">
              <a:latin typeface="宋体" charset="0"/>
              <a:ea typeface="宋体" charset="0"/>
              <a:cs typeface="宋体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宋体" charset="0"/>
                <a:ea typeface="宋体" charset="0"/>
                <a:cs typeface="宋体" charset="0"/>
              </a:rPr>
              <a:t>2.</a:t>
            </a:r>
            <a:r>
              <a:rPr lang="zh-CN" altLang="en-US" sz="1400">
                <a:latin typeface="宋体" charset="0"/>
                <a:ea typeface="宋体" charset="0"/>
                <a:cs typeface="宋体" charset="0"/>
                <a:sym typeface="+mn-ea"/>
              </a:rPr>
              <a:t>高性能之化整为</a:t>
            </a:r>
            <a:r>
              <a:rPr lang="zh-CN" altLang="en-US" sz="1400">
                <a:latin typeface="宋体" charset="0"/>
                <a:ea typeface="宋体" charset="0"/>
                <a:cs typeface="宋体" charset="0"/>
                <a:sym typeface="+mn-ea"/>
              </a:rPr>
              <a:t>零：一次结算能不能变成多次</a:t>
            </a:r>
            <a:r>
              <a:rPr lang="zh-CN" altLang="en-US" sz="1400">
                <a:latin typeface="宋体" charset="0"/>
                <a:ea typeface="宋体" charset="0"/>
                <a:cs typeface="宋体" charset="0"/>
                <a:sym typeface="+mn-ea"/>
              </a:rPr>
              <a:t>结算</a:t>
            </a:r>
            <a:endParaRPr lang="zh-CN" altLang="en-US" sz="1400">
              <a:latin typeface="宋体" charset="0"/>
              <a:ea typeface="宋体" charset="0"/>
              <a:cs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结算打款系统架构升级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1710" y="1353820"/>
            <a:ext cx="25304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宋体" charset="0"/>
                <a:ea typeface="宋体" charset="0"/>
                <a:sym typeface="+mn-ea"/>
              </a:rPr>
              <a:t>针对痛点一、结算失败</a:t>
            </a:r>
            <a:endParaRPr lang="zh-CN" altLang="en-US" sz="1600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结算打款系统架构升级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1710" y="1353820"/>
            <a:ext cx="25304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latin typeface="宋体" charset="0"/>
                <a:ea typeface="宋体" charset="0"/>
                <a:sym typeface="+mn-ea"/>
              </a:rPr>
              <a:t>针对痛点一、结算时间长</a:t>
            </a:r>
            <a:endParaRPr lang="zh-CN" altLang="en-US" sz="1600" b="1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经历概述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业绩成果及实施策略</a:t>
            </a:r>
            <a:endParaRPr kumimoji="1"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5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佣金配置</a:t>
            </a:r>
            <a:endParaRPr kumimoji="1" lang="zh-CN" altLang="en-US" sz="205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05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结算打款系统架构演进</a:t>
            </a:r>
            <a:endParaRPr kumimoji="1" lang="zh-CN" altLang="en-US" sz="205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kumimoji="1" lang="en-US" altLang="zh-CN" sz="205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资损防控和稳定性建设</a:t>
            </a:r>
            <a:endParaRPr kumimoji="1" lang="en-US" altLang="zh-CN" sz="205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kumimoji="1"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个人影响力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结算打款系统架构升级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1710" y="1353820"/>
            <a:ext cx="253047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latin typeface="宋体" charset="0"/>
                <a:ea typeface="宋体" charset="0"/>
                <a:sym typeface="+mn-ea"/>
              </a:rPr>
              <a:t>针对痛点一、结算时间长</a:t>
            </a:r>
            <a:endParaRPr lang="zh-CN" altLang="en-US" sz="1600" b="1">
              <a:latin typeface="宋体" charset="0"/>
              <a:ea typeface="宋体" charset="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结算打款系统架构升级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实施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结算打款系统架构升级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收益成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果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资损防控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资损防控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事前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预防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资损防控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事中监控与处理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预案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资损防控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事后追溯与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en-US" altLang="zh-CN" dirty="0">
                <a:solidFill>
                  <a:srgbClr val="0E65F9"/>
                </a:solidFill>
                <a:latin typeface="Arial" panose="020B0704020202020204" pitchFamily="34" charset="0"/>
                <a:cs typeface="Arial" panose="020B0704020202020204" pitchFamily="34" charset="0"/>
              </a:rPr>
              <a:t>Thanks</a:t>
            </a:r>
            <a:endParaRPr kumimoji="1" lang="zh-CN" altLang="en-US" dirty="0">
              <a:solidFill>
                <a:srgbClr val="0E65F9"/>
              </a:solidFill>
              <a:latin typeface="Arial" panose="020B0704020202020204" pitchFamily="34" charset="0"/>
              <a:cs typeface="Arial" panose="020B07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经历概述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3559810" y="1576705"/>
            <a:ext cx="3928110" cy="698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 font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2014.09 - 2018.06</a:t>
            </a:r>
            <a:br>
              <a:rPr lang="en-US" altLang="zh-CN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</a:br>
            <a:r>
              <a:rPr lang="en-US" altLang="zh-CN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河南大学 本科 </a:t>
            </a:r>
            <a:r>
              <a:rPr lang="en-US" altLang="zh-CN" sz="1800">
                <a:solidFill>
                  <a:srgbClr val="1B2733"/>
                </a:solidFill>
                <a:effectLst/>
                <a:latin typeface="Arial" panose="020B0704020202020204" pitchFamily="34" charset="0"/>
                <a:sym typeface="+mn-ea"/>
              </a:rPr>
              <a:t>计算机科学与技术</a:t>
            </a:r>
            <a:endParaRPr lang="en-US" altLang="zh-CN" sz="1800">
              <a:solidFill>
                <a:srgbClr val="1B2733"/>
              </a:solidFill>
              <a:effectLst/>
              <a:latin typeface="Arial" panose="020B0704020202020204" pitchFamily="34" charset="0"/>
            </a:endParaRPr>
          </a:p>
          <a:p>
            <a:pPr algn="ctr"/>
            <a:endParaRPr kumimoji="1" lang="zh-CN" altLang="en-US" sz="1400" dirty="0"/>
          </a:p>
        </p:txBody>
      </p:sp>
      <p:sp>
        <p:nvSpPr>
          <p:cNvPr id="31" name="文本框 30"/>
          <p:cNvSpPr txBox="1"/>
          <p:nvPr>
            <p:custDataLst>
              <p:tags r:id="rId2"/>
            </p:custDataLst>
          </p:nvPr>
        </p:nvSpPr>
        <p:spPr>
          <a:xfrm>
            <a:off x="3559810" y="4276725"/>
            <a:ext cx="4515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2019.09 - 2022.04</a:t>
            </a:r>
            <a:br>
              <a:rPr lang="en-US" altLang="zh-CN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</a:br>
            <a:r>
              <a:rPr lang="en-US" altLang="zh-CN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美团 骑行 </a:t>
            </a:r>
            <a:r>
              <a:rPr lang="zh-CN" altLang="en-US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单车调度系统</a:t>
            </a:r>
            <a:r>
              <a:rPr lang="en-US" altLang="zh-CN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 </a:t>
            </a:r>
            <a:r>
              <a:rPr lang="zh-CN" altLang="en-US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单车运营</a:t>
            </a:r>
            <a:r>
              <a:rPr lang="zh-CN" altLang="en-US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系统</a:t>
            </a:r>
            <a:endParaRPr lang="zh-CN" altLang="en-US" sz="1800">
              <a:solidFill>
                <a:srgbClr val="1B2733"/>
              </a:solidFill>
              <a:effectLst/>
              <a:latin typeface="Arial" panose="020B0704020202020204" pitchFamily="34" charset="0"/>
            </a:endParaRPr>
          </a:p>
        </p:txBody>
      </p:sp>
      <p:pic>
        <p:nvPicPr>
          <p:cNvPr id="2" name="图片 1" descr="河南大学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17750" y="1435100"/>
            <a:ext cx="1011555" cy="1005562"/>
          </a:xfrm>
          <a:prstGeom prst="rect">
            <a:avLst/>
          </a:prstGeom>
        </p:spPr>
      </p:pic>
      <p:pic>
        <p:nvPicPr>
          <p:cNvPr id="5" name="图片 4" descr="京东logo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19020" y="2694305"/>
            <a:ext cx="1011555" cy="1072152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3559810" y="2904490"/>
            <a:ext cx="22415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2018.08 - 2019.07</a:t>
            </a:r>
            <a:br>
              <a:rPr lang="en-US" altLang="zh-CN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</a:br>
            <a:r>
              <a:rPr lang="en-US" altLang="zh-CN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京东 物流 </a:t>
            </a:r>
            <a:r>
              <a:rPr lang="zh-CN" altLang="en-US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仓储</a:t>
            </a:r>
            <a:r>
              <a:rPr lang="zh-CN" altLang="en-US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系统</a:t>
            </a:r>
            <a:endParaRPr lang="zh-CN" altLang="en-US" sz="1800">
              <a:solidFill>
                <a:srgbClr val="1B2733"/>
              </a:solidFill>
              <a:effectLst/>
              <a:latin typeface="Arial" panose="020B0704020202020204" pitchFamily="34" charset="0"/>
            </a:endParaRPr>
          </a:p>
        </p:txBody>
      </p:sp>
      <p:sp>
        <p:nvSpPr>
          <p:cNvPr id="6146" name="直接连接符 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788795" y="1889760"/>
            <a:ext cx="635" cy="4968875"/>
          </a:xfrm>
          <a:prstGeom prst="line">
            <a:avLst/>
          </a:prstGeom>
          <a:noFill/>
          <a:ln w="25400" cap="flat" cmpd="sng">
            <a:solidFill>
              <a:srgbClr val="0E65F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704020202020204" pitchFamily="34" charset="0"/>
              <a:ea typeface="黑体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725930" y="1868805"/>
            <a:ext cx="581660" cy="132080"/>
            <a:chOff x="2718" y="2543"/>
            <a:chExt cx="916" cy="208"/>
          </a:xfrm>
        </p:grpSpPr>
        <p:sp>
          <p:nvSpPr>
            <p:cNvPr id="11" name="椭圆 10"/>
            <p:cNvSpPr/>
            <p:nvPr/>
          </p:nvSpPr>
          <p:spPr>
            <a:xfrm>
              <a:off x="2718" y="2543"/>
              <a:ext cx="208" cy="208"/>
            </a:xfrm>
            <a:prstGeom prst="ellipse">
              <a:avLst/>
            </a:prstGeom>
            <a:solidFill>
              <a:srgbClr val="0E65F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连接符 11"/>
            <p:cNvCxnSpPr>
              <a:stCxn id="11" idx="6"/>
            </p:cNvCxnSpPr>
            <p:nvPr/>
          </p:nvCxnSpPr>
          <p:spPr>
            <a:xfrm>
              <a:off x="2926" y="2647"/>
              <a:ext cx="709" cy="0"/>
            </a:xfrm>
            <a:prstGeom prst="line">
              <a:avLst/>
            </a:prstGeom>
            <a:ln w="28575">
              <a:solidFill>
                <a:srgbClr val="0E65F9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1736090" y="3259455"/>
            <a:ext cx="581660" cy="132080"/>
            <a:chOff x="2718" y="2543"/>
            <a:chExt cx="916" cy="208"/>
          </a:xfrm>
        </p:grpSpPr>
        <p:sp>
          <p:nvSpPr>
            <p:cNvPr id="18" name="椭圆 17"/>
            <p:cNvSpPr/>
            <p:nvPr>
              <p:custDataLst>
                <p:tags r:id="rId9"/>
              </p:custDataLst>
            </p:nvPr>
          </p:nvSpPr>
          <p:spPr>
            <a:xfrm>
              <a:off x="2718" y="2543"/>
              <a:ext cx="208" cy="208"/>
            </a:xfrm>
            <a:prstGeom prst="ellipse">
              <a:avLst/>
            </a:prstGeom>
            <a:solidFill>
              <a:srgbClr val="0E65F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9" name="直接连接符 18"/>
            <p:cNvCxnSpPr>
              <a:stCxn id="18" idx="6"/>
            </p:cNvCxnSpPr>
            <p:nvPr>
              <p:custDataLst>
                <p:tags r:id="rId10"/>
              </p:custDataLst>
            </p:nvPr>
          </p:nvCxnSpPr>
          <p:spPr>
            <a:xfrm>
              <a:off x="2926" y="2647"/>
              <a:ext cx="709" cy="0"/>
            </a:xfrm>
            <a:prstGeom prst="line">
              <a:avLst/>
            </a:prstGeom>
            <a:ln w="28575">
              <a:solidFill>
                <a:srgbClr val="0E65F9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20" name="图片 19" descr="34a3a20ce3ac9b375b846004680b6b9a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0290" y="4104005"/>
            <a:ext cx="1011555" cy="1011555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725930" y="4592320"/>
            <a:ext cx="581660" cy="132080"/>
            <a:chOff x="2718" y="2543"/>
            <a:chExt cx="916" cy="208"/>
          </a:xfrm>
        </p:grpSpPr>
        <p:sp>
          <p:nvSpPr>
            <p:cNvPr id="22" name="椭圆 21"/>
            <p:cNvSpPr/>
            <p:nvPr>
              <p:custDataLst>
                <p:tags r:id="rId12"/>
              </p:custDataLst>
            </p:nvPr>
          </p:nvSpPr>
          <p:spPr>
            <a:xfrm>
              <a:off x="2718" y="2543"/>
              <a:ext cx="208" cy="208"/>
            </a:xfrm>
            <a:prstGeom prst="ellipse">
              <a:avLst/>
            </a:prstGeom>
            <a:solidFill>
              <a:srgbClr val="0E65F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>
              <a:stCxn id="22" idx="6"/>
            </p:cNvCxnSpPr>
            <p:nvPr>
              <p:custDataLst>
                <p:tags r:id="rId13"/>
              </p:custDataLst>
            </p:nvPr>
          </p:nvCxnSpPr>
          <p:spPr>
            <a:xfrm>
              <a:off x="2926" y="2647"/>
              <a:ext cx="709" cy="0"/>
            </a:xfrm>
            <a:prstGeom prst="line">
              <a:avLst/>
            </a:prstGeom>
            <a:ln w="28575">
              <a:solidFill>
                <a:srgbClr val="0E65F9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731010" y="5871845"/>
            <a:ext cx="581660" cy="132080"/>
            <a:chOff x="2718" y="2543"/>
            <a:chExt cx="916" cy="208"/>
          </a:xfrm>
        </p:grpSpPr>
        <p:sp>
          <p:nvSpPr>
            <p:cNvPr id="26" name="椭圆 25"/>
            <p:cNvSpPr/>
            <p:nvPr>
              <p:custDataLst>
                <p:tags r:id="rId14"/>
              </p:custDataLst>
            </p:nvPr>
          </p:nvSpPr>
          <p:spPr>
            <a:xfrm>
              <a:off x="2718" y="2543"/>
              <a:ext cx="208" cy="208"/>
            </a:xfrm>
            <a:prstGeom prst="ellipse">
              <a:avLst/>
            </a:prstGeom>
            <a:solidFill>
              <a:srgbClr val="0E65F9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7" name="直接连接符 26"/>
            <p:cNvCxnSpPr>
              <a:stCxn id="26" idx="6"/>
            </p:cNvCxnSpPr>
            <p:nvPr>
              <p:custDataLst>
                <p:tags r:id="rId15"/>
              </p:custDataLst>
            </p:nvPr>
          </p:nvCxnSpPr>
          <p:spPr>
            <a:xfrm>
              <a:off x="2926" y="2647"/>
              <a:ext cx="709" cy="0"/>
            </a:xfrm>
            <a:prstGeom prst="line">
              <a:avLst/>
            </a:prstGeom>
            <a:ln w="28575">
              <a:solidFill>
                <a:srgbClr val="0E65F9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30" name="图片 29" descr="d13b3bebb4ffedc64fa7bc0fb9cff03a"/>
          <p:cNvPicPr>
            <a:picLocks noChangeAspect="1"/>
          </p:cNvPicPr>
          <p:nvPr/>
        </p:nvPicPr>
        <p:blipFill>
          <a:blip r:embed="rId16"/>
          <a:srcRect l="24743" t="274" r="29199" b="343"/>
          <a:stretch>
            <a:fillRect/>
          </a:stretch>
        </p:blipFill>
        <p:spPr>
          <a:xfrm>
            <a:off x="2308225" y="5453380"/>
            <a:ext cx="1011555" cy="1005840"/>
          </a:xfrm>
          <a:prstGeom prst="rect">
            <a:avLst/>
          </a:prstGeom>
        </p:spPr>
      </p:pic>
      <p:sp>
        <p:nvSpPr>
          <p:cNvPr id="32" name="文本框 31"/>
          <p:cNvSpPr txBox="1"/>
          <p:nvPr>
            <p:custDataLst>
              <p:tags r:id="rId17"/>
            </p:custDataLst>
          </p:nvPr>
        </p:nvSpPr>
        <p:spPr>
          <a:xfrm>
            <a:off x="3559810" y="5634355"/>
            <a:ext cx="45154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2024.05 - </a:t>
            </a:r>
            <a:r>
              <a:rPr lang="zh-CN" altLang="en-US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至今</a:t>
            </a:r>
            <a:br>
              <a:rPr lang="en-US" altLang="zh-CN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</a:br>
            <a:r>
              <a:rPr lang="zh-CN" altLang="en-US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快手</a:t>
            </a:r>
            <a:r>
              <a:rPr lang="en-US" altLang="zh-CN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 </a:t>
            </a:r>
            <a:r>
              <a:rPr lang="zh-CN" altLang="en-US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海外电商</a:t>
            </a:r>
            <a:r>
              <a:rPr lang="en-US" altLang="zh-CN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 清结算系统、</a:t>
            </a:r>
            <a:r>
              <a:rPr lang="zh-CN" altLang="en-US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账户</a:t>
            </a:r>
            <a:r>
              <a:rPr lang="zh-CN" altLang="en-US" sz="1800">
                <a:solidFill>
                  <a:srgbClr val="1B2733"/>
                </a:solidFill>
                <a:effectLst/>
                <a:latin typeface="Arial" panose="020B0704020202020204" pitchFamily="34" charset="0"/>
              </a:rPr>
              <a:t>系统</a:t>
            </a:r>
            <a:endParaRPr lang="zh-CN" altLang="en-US" sz="1800">
              <a:solidFill>
                <a:srgbClr val="1B2733"/>
              </a:solidFill>
              <a:effectLst/>
              <a:latin typeface="Arial" panose="020B07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项目概览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38200" y="2359397"/>
          <a:ext cx="10596937" cy="3276600"/>
        </p:xfrm>
        <a:graphic>
          <a:graphicData uri="http://schemas.openxmlformats.org/drawingml/2006/table">
            <a:tbl>
              <a:tblPr/>
              <a:tblGrid>
                <a:gridCol w="1067908"/>
                <a:gridCol w="1987953"/>
                <a:gridCol w="1495072"/>
                <a:gridCol w="1642745"/>
                <a:gridCol w="1462596"/>
                <a:gridCol w="2940663"/>
              </a:tblGrid>
              <a:tr h="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zh-CN" altLang="en-US">
                          <a:effectLst/>
                        </a:rPr>
                      </a:br>
                      <a:endParaRPr lang="zh-CN" altLang="en-US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D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b="1" i="0" u="none" strike="noStrike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项目名称</a:t>
                      </a:r>
                      <a:endParaRPr lang="zh-CN" altLang="en-US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D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b="1" i="0" u="none" strike="noStrike" dirty="0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项目时间</a:t>
                      </a:r>
                      <a:endParaRPr lang="zh-CN" alt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D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b="1" i="0" u="none" strike="noStrike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项目角色</a:t>
                      </a:r>
                      <a:endParaRPr lang="zh-CN" altLang="en-US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D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b="1" i="0" u="none" strike="noStrike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其他参与人</a:t>
                      </a:r>
                      <a:endParaRPr lang="zh-CN" altLang="en-US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D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b="1" i="0" u="none" strike="noStrike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主要成果</a:t>
                      </a:r>
                      <a:endParaRPr lang="zh-CN" altLang="en-US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DF0"/>
                    </a:solidFill>
                  </a:tcPr>
                </a:tc>
              </a:tr>
              <a:tr h="6819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b="0" i="0" u="none" strike="noStrike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项目一</a:t>
                      </a:r>
                      <a:endParaRPr lang="zh-CN" altLang="en-US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佣金灵活配置</a:t>
                      </a:r>
                      <a:endParaRPr lang="zh-CN" altLang="en-US">
                        <a:solidFill>
                          <a:srgbClr val="1B2733"/>
                        </a:solidFill>
                        <a:effectLst/>
                        <a:latin typeface="Arial" panose="020B0704020202020204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b="0" i="0" u="none" strike="noStrike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2025.02.14-02.20</a:t>
                      </a:r>
                      <a:endParaRPr lang="zh-CN" altLang="en-US">
                        <a:solidFill>
                          <a:srgbClr val="1B2733"/>
                        </a:solidFill>
                        <a:effectLst/>
                        <a:latin typeface="Arial" panose="020B0704020202020204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b="0" i="0" u="none" strike="noStrike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项目主</a:t>
                      </a:r>
                      <a:r>
                        <a:rPr lang="en-US" altLang="zh-CN" b="0" i="0" u="none" strike="noStrike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R</a:t>
                      </a:r>
                      <a:endParaRPr lang="en-US" altLang="zh-CN" b="0" i="0" u="none" strike="noStrike">
                        <a:solidFill>
                          <a:srgbClr val="1B2733"/>
                        </a:solidFill>
                        <a:effectLst/>
                        <a:latin typeface="Arial" panose="020B0704020202020204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b="0" i="0" u="none" strike="noStrike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项目二</a:t>
                      </a:r>
                      <a:endParaRPr lang="zh-CN" altLang="en-US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结算系统架构升级</a:t>
                      </a:r>
                      <a:endParaRPr lang="zh-CN" altLang="en-US">
                        <a:solidFill>
                          <a:srgbClr val="1B2733"/>
                        </a:solidFill>
                        <a:effectLst/>
                        <a:latin typeface="Arial" panose="020B0704020202020204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2023.12.13-2024.01.10</a:t>
                      </a:r>
                      <a:endParaRPr lang="zh-CN" altLang="en-US">
                        <a:solidFill>
                          <a:srgbClr val="1B2733"/>
                        </a:solidFill>
                        <a:effectLst/>
                        <a:latin typeface="Arial" panose="020B0704020202020204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 sz="1800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  <a:sym typeface="+mn-ea"/>
                        </a:rPr>
                        <a:t>项目主</a:t>
                      </a:r>
                      <a:r>
                        <a:rPr lang="en-US" altLang="zh-CN" sz="1800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  <a:sym typeface="+mn-ea"/>
                        </a:rPr>
                        <a:t>R</a:t>
                      </a:r>
                      <a:endParaRPr lang="en-US" altLang="zh-CN" sz="1800">
                        <a:solidFill>
                          <a:srgbClr val="1B2733"/>
                        </a:solidFill>
                        <a:effectLst/>
                        <a:latin typeface="Arial" panose="020B0704020202020204" pitchFamily="34" charset="0"/>
                        <a:sym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CN" altLang="en-US">
                          <a:effectLst/>
                        </a:rPr>
                      </a:br>
                      <a:endParaRPr lang="zh-CN" altLang="en-US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CN" altLang="en-US">
                          <a:effectLst/>
                        </a:rPr>
                      </a:br>
                      <a:endParaRPr lang="zh-CN" altLang="en-US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b="0" i="0" u="none" strike="noStrike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项目三</a:t>
                      </a:r>
                      <a:endParaRPr lang="zh-CN" altLang="en-US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zh-CN" altLang="en-US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资损防控</a:t>
                      </a:r>
                      <a:endParaRPr lang="zh-CN" altLang="en-US">
                        <a:solidFill>
                          <a:srgbClr val="1B2733"/>
                        </a:solidFill>
                        <a:effectLst/>
                        <a:latin typeface="Arial" panose="020B0704020202020204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r>
                        <a:rPr lang="en-US" altLang="zh-CN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2023.05 - </a:t>
                      </a:r>
                      <a:r>
                        <a:rPr lang="zh-CN" altLang="en-US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至今</a:t>
                      </a:r>
                      <a:endParaRPr lang="zh-CN" altLang="en-US">
                        <a:solidFill>
                          <a:srgbClr val="1B2733"/>
                        </a:solidFill>
                        <a:effectLst/>
                        <a:latin typeface="Arial" panose="020B0704020202020204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</a:pPr>
                      <a:br>
                        <a:rPr lang="zh-CN" altLang="en-US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</a:br>
                      <a:r>
                        <a:rPr lang="zh-CN" altLang="en-US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项目主</a:t>
                      </a:r>
                      <a:r>
                        <a:rPr lang="en-US" altLang="zh-CN">
                          <a:solidFill>
                            <a:srgbClr val="1B2733"/>
                          </a:solidFill>
                          <a:effectLst/>
                          <a:latin typeface="Arial" panose="020B0704020202020204" pitchFamily="34" charset="0"/>
                        </a:rPr>
                        <a:t>R</a:t>
                      </a:r>
                      <a:endParaRPr lang="en-US" altLang="zh-CN">
                        <a:solidFill>
                          <a:srgbClr val="1B2733"/>
                        </a:solidFill>
                        <a:effectLst/>
                        <a:latin typeface="Arial" panose="020B0704020202020204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CN" altLang="en-US">
                          <a:effectLst/>
                        </a:rPr>
                      </a:br>
                      <a:endParaRPr lang="zh-CN" altLang="en-US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br>
                        <a:rPr lang="zh-CN" altLang="en-US" dirty="0">
                          <a:effectLst/>
                        </a:rPr>
                      </a:br>
                      <a:endParaRPr lang="zh-CN" altLang="en-US" dirty="0">
                        <a:effectLst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71625" y="4787265"/>
          <a:ext cx="9118600" cy="1063625"/>
        </p:xfrm>
        <a:graphic>
          <a:graphicData uri="http://schemas.openxmlformats.org/drawingml/2006/table">
            <a:tbl>
              <a:tblPr/>
              <a:tblGrid>
                <a:gridCol w="4557395"/>
                <a:gridCol w="4561205"/>
              </a:tblGrid>
              <a:tr h="10636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9000"/>
                        </a:lnSpc>
                      </a:pPr>
                      <a:endParaRPr sz="1000" dirty="0">
                        <a:latin typeface="Arial" panose="020B0704020202020204"/>
                        <a:ea typeface="Arial" panose="020B0704020202020204"/>
                        <a:cs typeface="Arial" panose="020B0704020202020204"/>
                      </a:endParaRPr>
                    </a:p>
                    <a:p>
                      <a:pPr marL="262890" algn="l" rtl="0" eaLnBrk="0">
                        <a:lnSpc>
                          <a:spcPct val="86000"/>
                        </a:lnSpc>
                      </a:pPr>
                      <a:r>
                        <a:rPr sz="16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1.</a:t>
                      </a:r>
                      <a:r>
                        <a:rPr lang="zh-CN" sz="16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主</a:t>
                      </a:r>
                      <a:r>
                        <a:rPr lang="en-US" altLang="zh-CN" sz="16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R </a:t>
                      </a:r>
                      <a:r>
                        <a:rPr lang="zh-CN" altLang="en-US" sz="16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佣金收入</a:t>
                      </a:r>
                      <a:r>
                        <a:rPr lang="en-US" altLang="zh-CN" sz="16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 &amp; </a:t>
                      </a:r>
                      <a:r>
                        <a:rPr lang="zh-CN" altLang="en-US" sz="16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结算打款</a:t>
                      </a:r>
                      <a:endParaRPr sz="1600" dirty="0">
                        <a:latin typeface="宋体"/>
                        <a:ea typeface="宋体"/>
                        <a:cs typeface="宋体"/>
                      </a:endParaRPr>
                    </a:p>
                    <a:p>
                      <a:pPr marL="262890" algn="l" rtl="0" eaLnBrk="0">
                        <a:lnSpc>
                          <a:spcPts val="2800"/>
                        </a:lnSpc>
                      </a:pPr>
                      <a:r>
                        <a:rPr sz="16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3.清结算系统核心开发</a:t>
                      </a:r>
                      <a:endParaRPr sz="1600" dirty="0"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0" marR="0" marT="0" marB="0" vert="horz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5000"/>
                        </a:lnSpc>
                      </a:pPr>
                      <a:endParaRPr sz="1000" dirty="0">
                        <a:latin typeface="Arial" panose="020B0704020202020204"/>
                        <a:ea typeface="Arial" panose="020B0704020202020204"/>
                        <a:cs typeface="Arial" panose="020B07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704020202020204"/>
                        <a:ea typeface="Arial" panose="020B0704020202020204"/>
                        <a:cs typeface="Arial" panose="020B0704020202020204"/>
                      </a:endParaRPr>
                    </a:p>
                    <a:p>
                      <a:pPr marL="1007745" algn="l" rtl="0" eaLnBrk="0">
                        <a:lnSpc>
                          <a:spcPct val="97000"/>
                        </a:lnSpc>
                      </a:pPr>
                      <a:r>
                        <a:rPr sz="16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2.</a:t>
                      </a:r>
                      <a:r>
                        <a:rPr lang="zh-CN" sz="16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账户负责人</a:t>
                      </a:r>
                      <a:endParaRPr sz="1600" dirty="0">
                        <a:latin typeface="宋体"/>
                        <a:ea typeface="宋体"/>
                        <a:cs typeface="宋体"/>
                      </a:endParaRPr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sz="800" dirty="0">
                        <a:latin typeface="Arial" panose="020B0704020202020204"/>
                        <a:ea typeface="Arial" panose="020B0704020202020204"/>
                        <a:cs typeface="Arial" panose="020B07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704020202020204"/>
                        <a:ea typeface="Arial" panose="020B0704020202020204"/>
                        <a:cs typeface="Arial" panose="020B0704020202020204"/>
                      </a:endParaRPr>
                    </a:p>
                    <a:p>
                      <a:pPr marL="988695" algn="l" rtl="0" eaLnBrk="0">
                        <a:lnSpc>
                          <a:spcPct val="97000"/>
                        </a:lnSpc>
                      </a:pPr>
                      <a:r>
                        <a:rPr sz="16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4</a:t>
                      </a:r>
                      <a:r>
                        <a:rPr lang="en-US" sz="16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.</a:t>
                      </a:r>
                      <a:r>
                        <a:rPr lang="zh-CN" altLang="en-US" sz="16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系统稳定性</a:t>
                      </a:r>
                      <a:r>
                        <a:rPr lang="zh-CN" altLang="en-US" sz="16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宋体"/>
                          <a:ea typeface="宋体"/>
                          <a:cs typeface="宋体"/>
                        </a:rPr>
                        <a:t>建设</a:t>
                      </a:r>
                      <a:endParaRPr lang="zh-CN" altLang="en-US" sz="1600" kern="0" spc="60" dirty="0">
                        <a:solidFill>
                          <a:srgbClr val="000000">
                            <a:alpha val="100000"/>
                          </a:srgbClr>
                        </a:solidFill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2" name="textbox 42"/>
          <p:cNvSpPr/>
          <p:nvPr/>
        </p:nvSpPr>
        <p:spPr>
          <a:xfrm>
            <a:off x="941117" y="655193"/>
            <a:ext cx="2207260" cy="6477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sz="100" dirty="0">
              <a:latin typeface="Arial" panose="020B0704020202020204"/>
              <a:ea typeface="Arial" panose="020B0704020202020204"/>
              <a:cs typeface="Arial" panose="020B0704020202020204"/>
            </a:endParaRPr>
          </a:p>
          <a:p>
            <a:pPr marL="12700" algn="l" rtl="0" eaLnBrk="0">
              <a:lnSpc>
                <a:spcPct val="97000"/>
              </a:lnSpc>
            </a:pPr>
            <a:r>
              <a:rPr sz="4200" b="1" kern="0" spc="70" dirty="0">
                <a:solidFill>
                  <a:srgbClr val="005BF9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组织架构</a:t>
            </a:r>
            <a:endParaRPr sz="4200" dirty="0">
              <a:latin typeface="SimHei"/>
              <a:ea typeface="SimHei"/>
              <a:cs typeface="SimHei"/>
            </a:endParaRPr>
          </a:p>
        </p:txBody>
      </p:sp>
      <p:sp>
        <p:nvSpPr>
          <p:cNvPr id="44" name="textbox 44"/>
          <p:cNvSpPr/>
          <p:nvPr/>
        </p:nvSpPr>
        <p:spPr>
          <a:xfrm>
            <a:off x="9334540" y="381018"/>
            <a:ext cx="2312035" cy="5149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</a:pPr>
            <a:endParaRPr sz="700" dirty="0">
              <a:latin typeface="Arial" panose="020B0704020202020204"/>
              <a:ea typeface="Arial" panose="020B0704020202020204"/>
              <a:cs typeface="Arial" panose="020B0704020202020204"/>
            </a:endParaRPr>
          </a:p>
          <a:p>
            <a:pPr algn="r" rtl="0" eaLnBrk="0">
              <a:lnSpc>
                <a:spcPct val="97000"/>
              </a:lnSpc>
              <a:spcBef>
                <a:spcPts val="5"/>
              </a:spcBef>
            </a:pPr>
            <a:r>
              <a:rPr sz="2300" b="1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快手人才发展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347240" y="393718"/>
            <a:ext cx="444520" cy="45084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1785" y="1456055"/>
            <a:ext cx="10377805" cy="3178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职责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im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" y="1151255"/>
            <a:ext cx="10398125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7056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清结算业务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0560" y="1430655"/>
            <a:ext cx="9981565" cy="51333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229870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清结算业务简介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259080" y="1661795"/>
          <a:ext cx="644271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180"/>
                <a:gridCol w="1471930"/>
                <a:gridCol w="1263015"/>
                <a:gridCol w="681355"/>
                <a:gridCol w="1713136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清分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事件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资金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账户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费项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流水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金额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对方资金账户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用户</a:t>
                      </a:r>
                      <a:r>
                        <a:rPr lang="zh-CN" altLang="en-US" sz="1400"/>
                        <a:t>支付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用户</a:t>
                      </a:r>
                      <a:r>
                        <a:rPr lang="zh-CN" altLang="en-US" sz="1400"/>
                        <a:t>账户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用户支付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-90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商家</a:t>
                      </a:r>
                      <a:r>
                        <a:rPr lang="zh-CN" altLang="en-US" sz="1400"/>
                        <a:t>账户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用户支付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商家</a:t>
                      </a:r>
                      <a:r>
                        <a:rPr lang="zh-CN" altLang="en-US" sz="1400"/>
                        <a:t>账户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用户支付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+90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用户</a:t>
                      </a:r>
                      <a:r>
                        <a:rPr lang="zh-CN" altLang="en-US" sz="1400"/>
                        <a:t>账户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用户支付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平台营销</a:t>
                      </a:r>
                      <a:r>
                        <a:rPr lang="zh-CN" altLang="en-US" sz="1400"/>
                        <a:t>账户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营销</a:t>
                      </a:r>
                      <a:r>
                        <a:rPr lang="zh-CN" altLang="en-US" sz="1400"/>
                        <a:t>补贴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-10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商家</a:t>
                      </a:r>
                      <a:r>
                        <a:rPr lang="zh-CN" altLang="en-US" sz="1400"/>
                        <a:t>账户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用户支付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商家账户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营销</a:t>
                      </a:r>
                      <a:r>
                        <a:rPr lang="zh-CN" altLang="en-US" sz="1400"/>
                        <a:t>补贴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+10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平台营销账户</a:t>
                      </a:r>
                      <a:endParaRPr lang="en-US" altLang="zh-CN" sz="1400"/>
                    </a:p>
                  </a:txBody>
                  <a:tcPr/>
                </a:tc>
              </a:tr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确认</a:t>
                      </a:r>
                      <a:r>
                        <a:rPr lang="zh-CN" altLang="en-US" sz="1400"/>
                        <a:t>收货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达人</a:t>
                      </a:r>
                      <a:r>
                        <a:rPr lang="zh-CN" altLang="en-US" sz="1400"/>
                        <a:t>账户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达人佣金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+5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商家账户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确认收货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商家账户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达人佣金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-5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达人账户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确认收货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平台佣金</a:t>
                      </a:r>
                      <a:r>
                        <a:rPr lang="zh-CN" altLang="en-US" sz="1400"/>
                        <a:t>账户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平台</a:t>
                      </a:r>
                      <a:r>
                        <a:rPr lang="zh-CN" altLang="en-US" sz="1400"/>
                        <a:t>佣金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-10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商家账户</a:t>
                      </a:r>
                      <a:endParaRPr lang="zh-CN" altLang="en-US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确认收货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商家账户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平台佣金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+10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平台佣金账户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物流运费</a:t>
                      </a:r>
                      <a:r>
                        <a:rPr lang="zh-CN" altLang="en-US" sz="1400"/>
                        <a:t>预估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物流商</a:t>
                      </a:r>
                      <a:r>
                        <a:rPr lang="zh-CN" altLang="en-US" sz="1400"/>
                        <a:t>账户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物流</a:t>
                      </a:r>
                      <a:r>
                        <a:rPr lang="zh-CN" altLang="en-US" sz="1400"/>
                        <a:t>运费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+8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商家账户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物流运费预估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商家账户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物流运费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-8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物流商账户</a:t>
                      </a:r>
                      <a:endParaRPr lang="en-US" altLang="zh-CN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409315" y="1263015"/>
            <a:ext cx="693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清分</a:t>
            </a:r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6896100" y="3823335"/>
            <a:ext cx="480060" cy="77025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569835" y="2902585"/>
            <a:ext cx="1561465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结算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7569835" y="3729355"/>
            <a:ext cx="1560830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流水汇总</a:t>
            </a:r>
            <a:r>
              <a:rPr lang="en-US" altLang="zh-CN" sz="1400">
                <a:solidFill>
                  <a:schemeClr val="tx1"/>
                </a:solidFill>
              </a:rPr>
              <a:t>/</a:t>
            </a:r>
            <a:r>
              <a:rPr lang="zh-CN" altLang="en-US" sz="1400">
                <a:solidFill>
                  <a:schemeClr val="tx1"/>
                </a:solidFill>
              </a:rPr>
              <a:t>轧差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7569835" y="4495800"/>
            <a:ext cx="1560830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生成结算</a:t>
            </a:r>
            <a:r>
              <a:rPr lang="zh-CN" altLang="en-US" sz="1400">
                <a:solidFill>
                  <a:schemeClr val="tx1"/>
                </a:solidFill>
              </a:rPr>
              <a:t>单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7569835" y="5262880"/>
            <a:ext cx="1560830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结算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9998710" y="2902585"/>
            <a:ext cx="1561465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打款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9998710" y="3728720"/>
            <a:ext cx="1561465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根据结算单</a:t>
            </a:r>
            <a:endParaRPr lang="zh-CN" altLang="en-US" sz="1400">
              <a:solidFill>
                <a:schemeClr val="tx1"/>
              </a:solidFill>
            </a:endParaRPr>
          </a:p>
          <a:p>
            <a:pPr algn="ctr"/>
            <a:r>
              <a:rPr lang="zh-CN" altLang="en-US" sz="1400">
                <a:solidFill>
                  <a:schemeClr val="tx1"/>
                </a:solidFill>
              </a:rPr>
              <a:t>生成打</a:t>
            </a:r>
            <a:r>
              <a:rPr lang="zh-CN" altLang="en-US" sz="1400">
                <a:solidFill>
                  <a:schemeClr val="tx1"/>
                </a:solidFill>
              </a:rPr>
              <a:t>款单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9998710" y="4495800"/>
            <a:ext cx="1561465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打</a:t>
            </a:r>
            <a:r>
              <a:rPr lang="zh-CN" altLang="en-US" sz="1400">
                <a:solidFill>
                  <a:schemeClr val="tx1"/>
                </a:solidFill>
              </a:rPr>
              <a:t>款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9998710" y="5262880"/>
            <a:ext cx="1561465" cy="527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生成打款</a:t>
            </a:r>
            <a:r>
              <a:rPr lang="zh-CN" altLang="en-US" sz="1400">
                <a:solidFill>
                  <a:schemeClr val="tx1"/>
                </a:solidFill>
              </a:rPr>
              <a:t>记录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>
            <p:custDataLst>
              <p:tags r:id="rId8"/>
            </p:custDataLst>
          </p:nvPr>
        </p:nvSpPr>
        <p:spPr>
          <a:xfrm>
            <a:off x="9324340" y="3890010"/>
            <a:ext cx="480060" cy="77025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8" name="图片 17" descr="时钟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63180" y="2056130"/>
            <a:ext cx="527050" cy="5270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190230" y="2193290"/>
            <a:ext cx="10502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结算定时任务</a:t>
            </a:r>
            <a:endParaRPr lang="zh-CN" altLang="en-US" sz="1000"/>
          </a:p>
        </p:txBody>
      </p:sp>
      <p:pic>
        <p:nvPicPr>
          <p:cNvPr id="20" name="图片 19" descr="时钟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90760" y="2052320"/>
            <a:ext cx="527050" cy="52705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10417810" y="2193290"/>
            <a:ext cx="10502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打款定时任务</a:t>
            </a:r>
            <a:endParaRPr lang="zh-CN" altLang="en-US" sz="1000"/>
          </a:p>
        </p:txBody>
      </p:sp>
      <p:sp>
        <p:nvSpPr>
          <p:cNvPr id="22" name="文本框 21"/>
          <p:cNvSpPr txBox="1"/>
          <p:nvPr>
            <p:custDataLst>
              <p:tags r:id="rId13"/>
            </p:custDataLst>
          </p:nvPr>
        </p:nvSpPr>
        <p:spPr>
          <a:xfrm>
            <a:off x="7797165" y="1263015"/>
            <a:ext cx="693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结算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4"/>
            </p:custDataLst>
          </p:nvPr>
        </p:nvSpPr>
        <p:spPr>
          <a:xfrm>
            <a:off x="10194290" y="1263015"/>
            <a:ext cx="693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打款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佣金规则灵活配置</a:t>
            </a:r>
            <a:r>
              <a:rPr kumimoji="1" lang="en-US" altLang="zh-CN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b="1" dirty="0">
                <a:solidFill>
                  <a:srgbClr val="0E65F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  <a:endParaRPr kumimoji="1" lang="zh-CN" altLang="en-US" b="1" dirty="0">
              <a:solidFill>
                <a:srgbClr val="0E65F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TABLE_ENDDRAG_ORIGIN_RECT" val="729*84"/>
  <p:tag name="TABLE_ENDDRAG_RECT" val="123*375*729*84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TEMPLATE_CATEGORY" val="diagram"/>
  <p:tag name="KSO_WM_TEMPLATE_INDEX" val="24"/>
  <p:tag name="KSO_WM_UNIT_TYPE" val="m_i"/>
  <p:tag name="KSO_WM_UNIT_INDEX" val="1_1"/>
  <p:tag name="KSO_WM_UNIT_ID" val="267*m_i*1_1"/>
  <p:tag name="KSO_WM_UNIT_CLEAR" val="1"/>
  <p:tag name="KSO_WM_UNIT_LAYERLEVEL" val="1_1"/>
  <p:tag name="KSO_WM_BEAUTIFY_FLAG" val="#wm#"/>
  <p:tag name="KSO_WM_TAG_VERSION" val="1.0"/>
  <p:tag name="KSO_WM_DIAGRAM_GROUP_CODE" val="m1-1"/>
  <p:tag name="KSO_WM_UNIT_LINE_FORE_SCHEMECOLOR_INDEX" val="5"/>
  <p:tag name="KSO_WM_UNIT_LINE_FILL_TYPE" val="2"/>
  <p:tag name="KSO_WM_UNIT_TEXT_FILL_FORE_SCHEMECOLOR_INDEX" val="13"/>
  <p:tag name="KSO_WM_UNIT_TEXT_FILL_TYPE" val="1"/>
  <p:tag name="KSO_WM_DIAGRAM_VIRTUALLY_FRAME" val="{&quot;height&quot;:511.65,&quot;left&quot;:134.9152755905512,&quot;top&quot;:48.75,&quot;width&quot;:645.0847244094488}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Application>WPS 演示</Application>
  <PresentationFormat>宽屏</PresentationFormat>
  <Paragraphs>412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汉仪旗黑</vt:lpstr>
      <vt:lpstr>黑体</vt:lpstr>
      <vt:lpstr>Arial</vt:lpstr>
      <vt:lpstr>宋体</vt:lpstr>
      <vt:lpstr>汉仪书宋二KW</vt:lpstr>
      <vt:lpstr>SimHei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汉仪中黑KW</vt:lpstr>
      <vt:lpstr>SimHei</vt:lpstr>
      <vt:lpstr>微软雅黑</vt:lpstr>
      <vt:lpstr>Office 主题​​</vt:lpstr>
      <vt:lpstr>职级晋升评审 </vt:lpstr>
      <vt:lpstr>目录</vt:lpstr>
      <vt:lpstr>经历概述</vt:lpstr>
      <vt:lpstr>项目概览</vt:lpstr>
      <vt:lpstr>PowerPoint 演示文稿</vt:lpstr>
      <vt:lpstr>工作职责</vt:lpstr>
      <vt:lpstr>清结算业务简介</vt:lpstr>
      <vt:lpstr>清结算业务简介</vt:lpstr>
      <vt:lpstr>佣金规则灵活配置-痛点</vt:lpstr>
      <vt:lpstr>佣金规则灵活配置-目标</vt:lpstr>
      <vt:lpstr>佣金规则灵活配置-模型抽象与设计</vt:lpstr>
      <vt:lpstr>佣金规则灵活配置-流程标准化</vt:lpstr>
      <vt:lpstr>佣金规则灵活配置-选型与架构设计</vt:lpstr>
      <vt:lpstr>佣金规则灵活配置-收益成果</vt:lpstr>
      <vt:lpstr>结算打款系统架构升级-背景</vt:lpstr>
      <vt:lpstr>结算打款系统架构升级-问题分析</vt:lpstr>
      <vt:lpstr>结算打款系统架构升级-问题分析</vt:lpstr>
      <vt:lpstr>结算打款系统架构升级-实施过程</vt:lpstr>
      <vt:lpstr>结算打款系统架构升级-技术实践</vt:lpstr>
      <vt:lpstr>结算打款系统架构升级-技术实践</vt:lpstr>
      <vt:lpstr>结算打款系统架构升级-实施过程</vt:lpstr>
      <vt:lpstr>结算打款系统架构升级-收益成果</vt:lpstr>
      <vt:lpstr>资损防控-背景</vt:lpstr>
      <vt:lpstr>资损防控-事前预防</vt:lpstr>
      <vt:lpstr>资损防控-事中监控与处理预案</vt:lpstr>
      <vt:lpstr>资损防控-事后追溯与处理</vt:lpstr>
      <vt:lpstr>未来规划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职级晋升评审 答辩报告模板</dc:title>
  <dc:creator>kwai</dc:creator>
  <cp:lastModifiedBy>三点水，</cp:lastModifiedBy>
  <cp:revision>27</cp:revision>
  <dcterms:created xsi:type="dcterms:W3CDTF">2025-02-17T12:59:54Z</dcterms:created>
  <dcterms:modified xsi:type="dcterms:W3CDTF">2025-02-17T12:59:54Z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4EA32E1E4226ADBABAEAAF67F18465D2_42</vt:lpwstr>
  </property>
  <property fmtid="{D5CDD505-2E9C-101B-9397-08002B2CF9AE}" pid="3" name="KSOProductBuildVer">
    <vt:lpwstr>2052-6.8.2.8850</vt:lpwstr>
  </property>
</Properties>
</file>