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4" r:id="rId1"/>
  </p:sldMasterIdLst>
  <p:notesMasterIdLst>
    <p:notesMasterId r:id="rId33"/>
  </p:notesMasterIdLst>
  <p:sldIdLst>
    <p:sldId id="256" r:id="rId2"/>
    <p:sldId id="276" r:id="rId3"/>
    <p:sldId id="257" r:id="rId4"/>
    <p:sldId id="293" r:id="rId5"/>
    <p:sldId id="277" r:id="rId6"/>
    <p:sldId id="258" r:id="rId7"/>
    <p:sldId id="259" r:id="rId8"/>
    <p:sldId id="260" r:id="rId9"/>
    <p:sldId id="261" r:id="rId10"/>
    <p:sldId id="262" r:id="rId11"/>
    <p:sldId id="296" r:id="rId12"/>
    <p:sldId id="263" r:id="rId13"/>
    <p:sldId id="273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64" r:id="rId22"/>
    <p:sldId id="285" r:id="rId23"/>
    <p:sldId id="265" r:id="rId24"/>
    <p:sldId id="295" r:id="rId25"/>
    <p:sldId id="294" r:id="rId26"/>
    <p:sldId id="286" r:id="rId27"/>
    <p:sldId id="290" r:id="rId28"/>
    <p:sldId id="267" r:id="rId29"/>
    <p:sldId id="268" r:id="rId30"/>
    <p:sldId id="291" r:id="rId31"/>
    <p:sldId id="292" r:id="rId32"/>
  </p:sldIdLst>
  <p:sldSz cx="9144000" cy="6858000" type="screen4x3"/>
  <p:notesSz cx="7099300" cy="102346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ogo Lope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1602" autoAdjust="0"/>
  </p:normalViewPr>
  <p:slideViewPr>
    <p:cSldViewPr>
      <p:cViewPr varScale="1">
        <p:scale>
          <a:sx n="78" d="100"/>
          <a:sy n="78" d="100"/>
        </p:scale>
        <p:origin x="20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82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lha_de_C_lculo_do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Browser </a:t>
            </a:r>
            <a:r>
              <a:rPr lang="en-US" dirty="0" smtClean="0"/>
              <a:t>Usage (Dec. 2015)</a:t>
            </a:r>
            <a:endParaRPr lang="en-US" dirty="0"/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Browser Usage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Folha1!$A$2:$A$7</c:f>
              <c:strCache>
                <c:ptCount val="6"/>
                <c:pt idx="0">
                  <c:v>Chrome</c:v>
                </c:pt>
                <c:pt idx="1">
                  <c:v>Firefox</c:v>
                </c:pt>
                <c:pt idx="2">
                  <c:v>IE</c:v>
                </c:pt>
                <c:pt idx="3">
                  <c:v>Safari</c:v>
                </c:pt>
                <c:pt idx="4">
                  <c:v>Opera</c:v>
                </c:pt>
                <c:pt idx="5">
                  <c:v>Others</c:v>
                </c:pt>
              </c:strCache>
            </c:strRef>
          </c:cat>
          <c:val>
            <c:numRef>
              <c:f>Folha1!$B$2:$B$7</c:f>
              <c:numCache>
                <c:formatCode>0.00%</c:formatCode>
                <c:ptCount val="6"/>
                <c:pt idx="0">
                  <c:v>0.68</c:v>
                </c:pt>
                <c:pt idx="1">
                  <c:v>0.191</c:v>
                </c:pt>
                <c:pt idx="2">
                  <c:v>0.063</c:v>
                </c:pt>
                <c:pt idx="3">
                  <c:v>0.037</c:v>
                </c:pt>
                <c:pt idx="4">
                  <c:v>0.015</c:v>
                </c:pt>
                <c:pt idx="5">
                  <c:v>0.014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pt-PT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41166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1" Type="http://schemas.openxmlformats.org/officeDocument/2006/relationships/hyperlink" Target="http://en.wikipedia.org/wiki/Trident_(layout_engine)" TargetMode="External"/><Relationship Id="rId12" Type="http://schemas.openxmlformats.org/officeDocument/2006/relationships/hyperlink" Target="http://en.wikipedia.org/wiki/Internet_Explorer" TargetMode="External"/><Relationship Id="rId13" Type="http://schemas.openxmlformats.org/officeDocument/2006/relationships/hyperlink" Target="http://en.wikipedia.org/wiki/Internet_Explorer_4" TargetMode="External"/><Relationship Id="rId14" Type="http://schemas.openxmlformats.org/officeDocument/2006/relationships/hyperlink" Target="http://en.wikipedia.org/wiki/Internet_Explorer_shell" TargetMode="External"/><Relationship Id="rId15" Type="http://schemas.openxmlformats.org/officeDocument/2006/relationships/hyperlink" Target="http://en.wikipedia.org/wiki/Maxthon" TargetMode="External"/><Relationship Id="rId16" Type="http://schemas.openxmlformats.org/officeDocument/2006/relationships/hyperlink" Target="http://en.wikipedia.org/wiki/Media_player_(application_software)" TargetMode="External"/><Relationship Id="rId17" Type="http://schemas.openxmlformats.org/officeDocument/2006/relationships/hyperlink" Target="http://en.wikipedia.org/wiki/WebKit" TargetMode="External"/><Relationship Id="rId18" Type="http://schemas.openxmlformats.org/officeDocument/2006/relationships/hyperlink" Target="http://en.wikipedia.org/wiki/IOS" TargetMode="External"/><Relationship Id="rId19" Type="http://schemas.openxmlformats.org/officeDocument/2006/relationships/hyperlink" Target="http://en.wikipedia.org/wiki/Safari_(web_browser)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Relationship Id="rId3" Type="http://schemas.openxmlformats.org/officeDocument/2006/relationships/hyperlink" Target="http://en.wikipedia.org/wiki/Blink_(layout_engine)" TargetMode="External"/><Relationship Id="rId4" Type="http://schemas.openxmlformats.org/officeDocument/2006/relationships/hyperlink" Target="http://en.wikipedia.org/wiki/Google_Chrome" TargetMode="External"/><Relationship Id="rId5" Type="http://schemas.openxmlformats.org/officeDocument/2006/relationships/hyperlink" Target="http://en.wikipedia.org/wiki/Opera_(web_browser)" TargetMode="External"/><Relationship Id="rId6" Type="http://schemas.openxmlformats.org/officeDocument/2006/relationships/hyperlink" Target="http://en.wikipedia.org/wiki/List_of_layout_engines" TargetMode="External"/><Relationship Id="rId7" Type="http://schemas.openxmlformats.org/officeDocument/2006/relationships/hyperlink" Target="http://en.wikipedia.org/wiki/Gecko_(layout_engine)" TargetMode="External"/><Relationship Id="rId8" Type="http://schemas.openxmlformats.org/officeDocument/2006/relationships/hyperlink" Target="http://en.wikipedia.org/wiki/Mozilla_Firefox" TargetMode="External"/><Relationship Id="rId9" Type="http://schemas.openxmlformats.org/officeDocument/2006/relationships/hyperlink" Target="http://en.wikipedia.org/wiki/Netscape_(web_browser)" TargetMode="External"/><Relationship Id="rId10" Type="http://schemas.openxmlformats.org/officeDocument/2006/relationships/hyperlink" Target="http://en.wikipedia.org/wiki/Presto_(layout_engine)" TargetMode="Externa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8378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4028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Layout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engines</a:t>
            </a:r>
            <a:r>
              <a:rPr lang="pt-PT" baseline="0" dirty="0" smtClean="0"/>
              <a:t> mais populares </a:t>
            </a:r>
            <a:r>
              <a:rPr lang="pt-PT" baseline="0" dirty="0" err="1" smtClean="0"/>
              <a:t>vs</a:t>
            </a:r>
            <a:r>
              <a:rPr lang="pt-PT" baseline="0" dirty="0" smtClean="0"/>
              <a:t> browsers mais populares:</a:t>
            </a:r>
          </a:p>
          <a:p>
            <a:r>
              <a:rPr lang="pt-PT" sz="11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Blink (layout engine)"/>
              </a:rPr>
              <a:t>Blink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for </a:t>
            </a:r>
            <a:r>
              <a:rPr lang="pt-PT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Google Chrome"/>
              </a:rPr>
              <a:t>Google </a:t>
            </a:r>
            <a:r>
              <a:rPr lang="pt-PT" sz="11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Google Chrome"/>
              </a:rPr>
              <a:t>Chrome</a:t>
            </a:r>
            <a:r>
              <a:rPr lang="pt-PT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1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pt-PT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1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pt-PT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28-present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PT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PT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Opera (web browser)"/>
              </a:rPr>
              <a:t>Opera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PT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15+</a:t>
            </a:r>
            <a:r>
              <a:rPr lang="pt-PT" sz="11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[1]</a:t>
            </a:r>
            <a:endParaRPr lang="pt-PT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1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Gecko (layout engine)"/>
              </a:rPr>
              <a:t>Gecko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for </a:t>
            </a:r>
            <a:r>
              <a:rPr lang="pt-PT" sz="11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Mozilla Firefox"/>
              </a:rPr>
              <a:t>Firefox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pt-PT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Netscape (web browser)"/>
              </a:rPr>
              <a:t>Netscape</a:t>
            </a:r>
            <a:endParaRPr lang="pt-PT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Presto (layout engine)"/>
              </a:rPr>
              <a:t>Presto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pt-PT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PT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Opera (web browser)"/>
              </a:rPr>
              <a:t>Opera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7 to 15</a:t>
            </a:r>
          </a:p>
          <a:p>
            <a:r>
              <a:rPr lang="pt-PT" sz="11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Trident (layout engine)"/>
              </a:rPr>
              <a:t>Trident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for </a:t>
            </a:r>
            <a:r>
              <a:rPr lang="pt-PT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Internet Explorer"/>
              </a:rPr>
              <a:t>Internet Explorer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PT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PT" sz="11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Internet Explorer 4"/>
              </a:rPr>
              <a:t>version</a:t>
            </a:r>
            <a:r>
              <a:rPr lang="pt-PT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Internet Explorer 4"/>
              </a:rPr>
              <a:t> 4.0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PT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embedded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WebBrowser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controls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pt-PT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 </a:t>
            </a:r>
            <a:r>
              <a:rPr lang="pt-PT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Internet Explorer shell"/>
              </a:rPr>
              <a:t>Internet Explorer </a:t>
            </a:r>
            <a:r>
              <a:rPr lang="pt-PT" sz="11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Internet Explorer shell"/>
              </a:rPr>
              <a:t>shells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pt-PT" sz="11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Maxthon"/>
              </a:rPr>
              <a:t>Maxthon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PT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some </a:t>
            </a:r>
            <a:r>
              <a:rPr lang="pt-PT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Media player (application software)"/>
              </a:rPr>
              <a:t>media </a:t>
            </a:r>
            <a:r>
              <a:rPr lang="pt-PT" sz="11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Media player (application software)"/>
              </a:rPr>
              <a:t>players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pt-PT" sz="11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 tooltip="WebKit"/>
              </a:rPr>
              <a:t>WebKit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for </a:t>
            </a:r>
            <a:r>
              <a:rPr lang="pt-PT" sz="11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 tooltip="IOS"/>
              </a:rPr>
              <a:t>iOS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pt-PT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mobile Safari, </a:t>
            </a:r>
            <a:r>
              <a:rPr lang="pt-PT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WebViews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third-party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PT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clips), </a:t>
            </a:r>
            <a:r>
              <a:rPr lang="pt-PT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 tooltip="Safari (web browser)"/>
              </a:rPr>
              <a:t>Safari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Google </a:t>
            </a:r>
            <a:r>
              <a:rPr lang="pt-PT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t-PT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pt-PT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27</a:t>
            </a:r>
          </a:p>
          <a:p>
            <a:endParaRPr lang="pt-PT" dirty="0" smtClean="0"/>
          </a:p>
          <a:p>
            <a:r>
              <a:rPr lang="pt-PT" dirty="0" smtClean="0"/>
              <a:t>in: http://en.wikipedia.org/wiki/List_of_layout_engines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32069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3671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9640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9640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9640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9640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9640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6562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72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pPr lvl="0">
              <a:buNone/>
            </a:pPr>
            <a:r>
              <a:rPr lang="en"/>
              <a:t>Internet, Base de dados, Email, …</a:t>
            </a:r>
          </a:p>
        </p:txBody>
      </p:sp>
    </p:spTree>
    <p:extLst>
      <p:ext uri="{BB962C8B-B14F-4D97-AF65-F5344CB8AC3E}">
        <p14:creationId xmlns:p14="http://schemas.microsoft.com/office/powerpoint/2010/main" val="4117002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pPr algn="just">
              <a:spcBef>
                <a:spcPts val="3900"/>
              </a:spcBef>
            </a:pPr>
            <a:r>
              <a:rPr lang="en-GB" altLang="pt-PT" sz="1200" dirty="0">
                <a:ea typeface="ＭＳ Ｐゴシック" pitchFamily="34" charset="-128"/>
              </a:rPr>
              <a:t>Originally with 4 supercomputers, in 1969, scientists and researchers of the defence state department of the United States government remotely exchanged information. That 1</a:t>
            </a:r>
            <a:r>
              <a:rPr lang="en-GB" altLang="pt-PT" sz="1200" baseline="30000" dirty="0">
                <a:ea typeface="ＭＳ Ｐゴシック" pitchFamily="34" charset="-128"/>
              </a:rPr>
              <a:t>st</a:t>
            </a:r>
            <a:r>
              <a:rPr lang="en-GB" altLang="pt-PT" sz="1200" dirty="0">
                <a:ea typeface="ＭＳ Ｐゴシック" pitchFamily="34" charset="-128"/>
              </a:rPr>
              <a:t> network was designated ARPANET.</a:t>
            </a:r>
          </a:p>
          <a:p>
            <a:pPr algn="just">
              <a:spcBef>
                <a:spcPts val="3900"/>
              </a:spcBef>
            </a:pPr>
            <a:endParaRPr lang="en-GB" altLang="pt-PT" sz="1200" dirty="0">
              <a:ea typeface="ＭＳ Ｐゴシック" pitchFamily="34" charset="-128"/>
            </a:endParaRPr>
          </a:p>
          <a:p>
            <a:pPr algn="just">
              <a:spcBef>
                <a:spcPts val="3900"/>
              </a:spcBef>
            </a:pPr>
            <a:r>
              <a:rPr lang="en-GB" altLang="pt-PT" sz="1200" dirty="0">
                <a:ea typeface="ＭＳ Ｐゴシック" pitchFamily="34" charset="-128"/>
              </a:rPr>
              <a:t>During the 1980s the military network was separated from the civil network. The Internet was born.</a:t>
            </a:r>
          </a:p>
          <a:p>
            <a:pPr>
              <a:spcBef>
                <a:spcPts val="3900"/>
              </a:spcBef>
            </a:pPr>
            <a:endParaRPr lang="en-GB" altLang="pt-PT" sz="1200" dirty="0">
              <a:ea typeface="ＭＳ Ｐゴシック" pitchFamily="34" charset="-128"/>
            </a:endParaRPr>
          </a:p>
          <a:p>
            <a:pPr>
              <a:spcBef>
                <a:spcPts val="3900"/>
              </a:spcBef>
            </a:pPr>
            <a:r>
              <a:rPr lang="en-GB" altLang="pt-PT" sz="1200" dirty="0">
                <a:ea typeface="ＭＳ Ｐゴシック" pitchFamily="34" charset="-128"/>
              </a:rPr>
              <a:t>Internet =&gt; </a:t>
            </a:r>
            <a:r>
              <a:rPr lang="en-GB" altLang="pt-PT" sz="1200" b="1" dirty="0">
                <a:ea typeface="ＭＳ Ｐゴシック" pitchFamily="34" charset="-128"/>
              </a:rPr>
              <a:t>Inter</a:t>
            </a:r>
            <a:r>
              <a:rPr lang="en-GB" altLang="pt-PT" sz="1200" dirty="0">
                <a:ea typeface="ＭＳ Ｐゴシック" pitchFamily="34" charset="-128"/>
              </a:rPr>
              <a:t>connected </a:t>
            </a:r>
            <a:r>
              <a:rPr lang="en-GB" altLang="pt-PT" sz="1200" b="1" dirty="0">
                <a:ea typeface="ＭＳ Ｐゴシック" pitchFamily="34" charset="-128"/>
              </a:rPr>
              <a:t>Net</a:t>
            </a:r>
            <a:r>
              <a:rPr lang="en-GB" altLang="pt-PT" sz="1200" dirty="0">
                <a:ea typeface="ＭＳ Ｐゴシック" pitchFamily="34" charset="-128"/>
              </a:rPr>
              <a:t>work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376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pPr lvl="0">
              <a:buNone/>
            </a:pPr>
            <a:r>
              <a:rPr lang="en" dirty="0"/>
              <a:t>Internet, Base de dados, Email, …</a:t>
            </a:r>
          </a:p>
        </p:txBody>
      </p:sp>
    </p:spTree>
    <p:extLst>
      <p:ext uri="{BB962C8B-B14F-4D97-AF65-F5344CB8AC3E}">
        <p14:creationId xmlns:p14="http://schemas.microsoft.com/office/powerpoint/2010/main" val="2704015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4456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36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7439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0469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pPr lvl="0">
              <a:buNone/>
            </a:pPr>
            <a:r>
              <a:rPr lang="en"/>
              <a:t>Browsers: Opera, Safari, Chrome</a:t>
            </a:r>
          </a:p>
        </p:txBody>
      </p:sp>
    </p:spTree>
    <p:extLst>
      <p:ext uri="{BB962C8B-B14F-4D97-AF65-F5344CB8AC3E}">
        <p14:creationId xmlns:p14="http://schemas.microsoft.com/office/powerpoint/2010/main" val="2183239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Marcador de Posição do Número do Diapositivo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82607-B1BB-4399-A4D5-061C605C868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Marcador de Posição do Número do Diapositivo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82607-B1BB-4399-A4D5-061C605C868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Marcador de Posição do Número do Diapositivo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82607-B1BB-4399-A4D5-061C605C868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Marcador de Posição do Número do Diapositivo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82607-B1BB-4399-A4D5-061C605C868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Marcador de Posição do Número do Diapositivo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82607-B1BB-4399-A4D5-061C605C868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7" name="Shape 7"/>
          <p:cNvCxnSpPr/>
          <p:nvPr/>
        </p:nvCxnSpPr>
        <p:spPr>
          <a:xfrm>
            <a:off x="467544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Marcador de Posição do Número do Diapositivo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82607-B1BB-4399-A4D5-061C605C868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gif"/><Relationship Id="rId5" Type="http://schemas.openxmlformats.org/officeDocument/2006/relationships/hyperlink" Target="http://gs.statcounter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w3.org/TR/html5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4" Type="http://schemas.openxmlformats.org/officeDocument/2006/relationships/hyperlink" Target="http://www.alistapart.com/articles/doctype/" TargetMode="External"/><Relationship Id="rId5" Type="http://schemas.openxmlformats.org/officeDocument/2006/relationships/hyperlink" Target="http://www.quirksmode.org/css/quirksmod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uri-clarification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 Architecture</a:t>
            </a:r>
            <a:br>
              <a:rPr lang="en-US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noProof="0" dirty="0"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pt-PT" sz="1800" b="1" noProof="0" dirty="0" smtClean="0"/>
              <a:t>Aplicações para a Internet</a:t>
            </a:r>
          </a:p>
          <a:p>
            <a:pPr lvl="0" rtl="0">
              <a:buNone/>
            </a:pPr>
            <a:r>
              <a:rPr lang="pt-PT" sz="1400" b="1" noProof="0" dirty="0" smtClean="0">
                <a:solidFill>
                  <a:srgbClr val="999999"/>
                </a:solidFill>
              </a:rPr>
              <a:t>Engenharia Informática </a:t>
            </a:r>
            <a:r>
              <a:rPr lang="pt-PT" sz="1400" b="1" noProof="0" smtClean="0">
                <a:solidFill>
                  <a:srgbClr val="999999"/>
                </a:solidFill>
              </a:rPr>
              <a:t>– </a:t>
            </a:r>
            <a:r>
              <a:rPr lang="pt-PT" sz="1400" b="1" noProof="0" smtClean="0">
                <a:solidFill>
                  <a:srgbClr val="999999"/>
                </a:solidFill>
              </a:rPr>
              <a:t>2015/2016</a:t>
            </a:r>
            <a:endParaRPr lang="pt-PT" sz="1400" b="1" noProof="0" dirty="0" smtClean="0">
              <a:solidFill>
                <a:srgbClr val="999999"/>
              </a:solidFill>
            </a:endParaRPr>
          </a:p>
          <a:p>
            <a:endParaRPr lang="pt-PT" sz="1400" b="1" noProof="0" dirty="0" smtClean="0">
              <a:solidFill>
                <a:srgbClr val="999999"/>
              </a:solidFill>
            </a:endParaRPr>
          </a:p>
          <a:p>
            <a:pPr lvl="0" rtl="0">
              <a:buNone/>
            </a:pPr>
            <a:endParaRPr lang="pt-PT" sz="1400" b="1" noProof="0" dirty="0" smtClean="0">
              <a:solidFill>
                <a:srgbClr val="666666"/>
              </a:solidFill>
            </a:endParaRPr>
          </a:p>
          <a:p>
            <a:endParaRPr lang="pt-PT" sz="1400" b="1" noProof="0" dirty="0" smtClean="0">
              <a:solidFill>
                <a:srgbClr val="666666"/>
              </a:solidFill>
            </a:endParaRPr>
          </a:p>
          <a:p>
            <a:endParaRPr lang="pt-PT" sz="1400" b="1" noProof="0" dirty="0">
              <a:solidFill>
                <a:srgbClr val="666666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6463248" y="4941168"/>
            <a:ext cx="2223551" cy="75290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Internet Architecture</a:t>
            </a:r>
            <a:r>
              <a:rPr lang="en-US" noProof="0" dirty="0" smtClean="0"/>
              <a:t> </a:t>
            </a:r>
            <a:r>
              <a:rPr lang="en-US" baseline="30000" noProof="0" dirty="0" smtClean="0"/>
              <a:t>2/4</a:t>
            </a:r>
            <a:endParaRPr lang="en-US" baseline="30000" noProof="0" dirty="0"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b="1" dirty="0" smtClean="0">
                <a:solidFill>
                  <a:srgbClr val="DA0002"/>
                </a:solidFill>
              </a:rPr>
              <a:t>HTTP - </a:t>
            </a:r>
            <a:r>
              <a:rPr lang="en-US" sz="2400" b="1" dirty="0" smtClean="0">
                <a:solidFill>
                  <a:srgbClr val="DA00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400" b="1" dirty="0" smtClean="0">
                <a:solidFill>
                  <a:srgbClr val="DA0002"/>
                </a:solidFill>
              </a:rPr>
              <a:t>yper</a:t>
            </a:r>
            <a:r>
              <a:rPr lang="en-US" sz="2400" b="1" dirty="0" smtClean="0">
                <a:solidFill>
                  <a:srgbClr val="DA00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2400" b="1" dirty="0" smtClean="0">
                <a:solidFill>
                  <a:srgbClr val="DA0002"/>
                </a:solidFill>
              </a:rPr>
              <a:t>ext </a:t>
            </a:r>
            <a:r>
              <a:rPr lang="en-US" sz="2400" b="1" dirty="0" smtClean="0">
                <a:solidFill>
                  <a:srgbClr val="DA00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2400" b="1" dirty="0" smtClean="0">
                <a:solidFill>
                  <a:srgbClr val="DA0002"/>
                </a:solidFill>
              </a:rPr>
              <a:t>ransfer </a:t>
            </a:r>
            <a:r>
              <a:rPr lang="en-US" sz="2400" b="1" dirty="0" smtClean="0">
                <a:solidFill>
                  <a:srgbClr val="DA00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2400" b="1" dirty="0" smtClean="0">
                <a:solidFill>
                  <a:srgbClr val="DA0002"/>
                </a:solidFill>
              </a:rPr>
              <a:t>rotocol</a:t>
            </a:r>
            <a:endParaRPr lang="en-US" sz="2400" b="1" noProof="0" dirty="0" smtClean="0">
              <a:solidFill>
                <a:srgbClr val="DA0002"/>
              </a:solidFill>
            </a:endParaRPr>
          </a:p>
          <a:p>
            <a:pPr lvl="0">
              <a:buNone/>
            </a:pPr>
            <a:r>
              <a:rPr lang="en-US" altLang="pt-PT" sz="2400" dirty="0" smtClean="0">
                <a:ea typeface="ＭＳ Ｐゴシック" pitchFamily="34" charset="-128"/>
              </a:rPr>
              <a:t>It is a Request/Reply protocol that operates between clients and web servers.</a:t>
            </a:r>
          </a:p>
          <a:p>
            <a:pPr lvl="0">
              <a:buNone/>
            </a:pPr>
            <a:endParaRPr lang="en-US" sz="2400" noProof="0" dirty="0" smtClean="0"/>
          </a:p>
          <a:p>
            <a:pPr lvl="0" rtl="0">
              <a:buNone/>
            </a:pPr>
            <a:r>
              <a:rPr lang="en-US" sz="2400" noProof="0" dirty="0" smtClean="0"/>
              <a:t>It allows sending several different data types from the Server to the Client, including HTML code.</a:t>
            </a:r>
          </a:p>
          <a:p>
            <a:pPr lvl="0" rtl="0">
              <a:buNone/>
            </a:pPr>
            <a:endParaRPr lang="en-US" sz="2400" noProof="0" dirty="0" smtClean="0"/>
          </a:p>
          <a:p>
            <a:pPr lvl="0">
              <a:buNone/>
            </a:pPr>
            <a:r>
              <a:rPr lang="en-US" sz="2400" dirty="0" smtClean="0"/>
              <a:t>When a client “asks” for a URL address, a HTTP request is sent to the server, which by its turn reply to the client, an HTML file for example.</a:t>
            </a:r>
            <a:endParaRPr lang="en-US" sz="2400" noProof="0" dirty="0" smtClean="0"/>
          </a:p>
          <a:p>
            <a:endParaRPr lang="en-US" sz="2400" noProof="0" dirty="0" smtClean="0"/>
          </a:p>
          <a:p>
            <a:pPr lvl="0" rtl="0">
              <a:buNone/>
            </a:pPr>
            <a:r>
              <a:rPr lang="en-US" sz="2400" noProof="0" dirty="0" smtClean="0"/>
              <a:t>Other type of data: CSS, JPG, SWF</a:t>
            </a:r>
          </a:p>
          <a:p>
            <a:endParaRPr lang="en-US" sz="2400" noProof="0" dirty="0" smtClean="0"/>
          </a:p>
          <a:p>
            <a:endParaRPr lang="en-US" sz="2400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582607-B1BB-4399-A4D5-061C605C868A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Architecture </a:t>
            </a:r>
            <a:r>
              <a:rPr lang="en-US" baseline="30000" dirty="0" smtClean="0"/>
              <a:t>3/4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just" eaLnBrk="1" hangingPunct="1">
              <a:spcBef>
                <a:spcPts val="3600"/>
              </a:spcBef>
              <a:buNone/>
            </a:pPr>
            <a:r>
              <a:rPr lang="en-GB" altLang="pt-PT" sz="3200" dirty="0" smtClean="0">
                <a:ea typeface="ＭＳ Ｐゴシック" pitchFamily="34" charset="-128"/>
              </a:rPr>
              <a:t>The Web implements the concept of hypertext (text + links)</a:t>
            </a:r>
          </a:p>
          <a:p>
            <a:pPr algn="just" eaLnBrk="1" hangingPunct="1">
              <a:lnSpc>
                <a:spcPct val="120000"/>
              </a:lnSpc>
              <a:spcBef>
                <a:spcPts val="1800"/>
              </a:spcBef>
            </a:pPr>
            <a:r>
              <a:rPr lang="en-GB" altLang="pt-PT" sz="3200" b="1" dirty="0" smtClean="0">
                <a:ea typeface="ＭＳ Ｐゴシック" pitchFamily="34" charset="-128"/>
              </a:rPr>
              <a:t>Uniform Resource Identifier </a:t>
            </a:r>
            <a:r>
              <a:rPr lang="en-GB" altLang="pt-PT" sz="3200" dirty="0" smtClean="0">
                <a:ea typeface="ＭＳ Ｐゴシック" pitchFamily="34" charset="-128"/>
              </a:rPr>
              <a:t>(URI) is a string of characters used to identify a name or a resource on the web</a:t>
            </a:r>
          </a:p>
          <a:p>
            <a:pPr algn="just" eaLnBrk="1" hangingPunct="1">
              <a:lnSpc>
                <a:spcPct val="120000"/>
              </a:lnSpc>
              <a:spcBef>
                <a:spcPts val="1800"/>
              </a:spcBef>
            </a:pPr>
            <a:r>
              <a:rPr lang="en-GB" altLang="pt-PT" sz="3200" dirty="0" smtClean="0">
                <a:ea typeface="ＭＳ Ｐゴシック" pitchFamily="34" charset="-128"/>
              </a:rPr>
              <a:t>URIs can be classified as locators (URLs), as names (URNs), or as both. </a:t>
            </a:r>
          </a:p>
          <a:p>
            <a:pPr lvl="1" algn="just">
              <a:lnSpc>
                <a:spcPct val="120000"/>
              </a:lnSpc>
              <a:spcBef>
                <a:spcPts val="1800"/>
              </a:spcBef>
            </a:pPr>
            <a:r>
              <a:rPr lang="en-GB" altLang="pt-PT" sz="2600" b="1" dirty="0" smtClean="0">
                <a:ea typeface="ＭＳ Ｐゴシック" pitchFamily="34" charset="-128"/>
              </a:rPr>
              <a:t>Uniform Resource Name </a:t>
            </a:r>
            <a:r>
              <a:rPr lang="en-GB" altLang="pt-PT" sz="2600" dirty="0" smtClean="0">
                <a:ea typeface="ＭＳ Ｐゴシック" pitchFamily="34" charset="-128"/>
              </a:rPr>
              <a:t>(URN) defines an item's identity</a:t>
            </a:r>
          </a:p>
          <a:p>
            <a:pPr lvl="1" algn="just">
              <a:lnSpc>
                <a:spcPct val="120000"/>
              </a:lnSpc>
              <a:spcBef>
                <a:spcPts val="1800"/>
              </a:spcBef>
            </a:pPr>
            <a:r>
              <a:rPr lang="en-GB" altLang="pt-PT" sz="2600" b="1" dirty="0" smtClean="0">
                <a:ea typeface="ＭＳ Ｐゴシック" pitchFamily="34" charset="-128"/>
              </a:rPr>
              <a:t>Uniform Resource Locator </a:t>
            </a:r>
            <a:r>
              <a:rPr lang="en-GB" altLang="pt-PT" sz="2600" dirty="0" smtClean="0">
                <a:ea typeface="ＭＳ Ｐゴシック" pitchFamily="34" charset="-128"/>
              </a:rPr>
              <a:t>(URL) provides a method for finding it</a:t>
            </a:r>
          </a:p>
          <a:p>
            <a:pPr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582607-B1BB-4399-A4D5-061C605C868A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Internet Architecture </a:t>
            </a:r>
            <a:r>
              <a:rPr lang="en-US" baseline="30000" dirty="0" smtClean="0"/>
              <a:t>4</a:t>
            </a:r>
            <a:r>
              <a:rPr lang="en-US" baseline="30000" noProof="0" dirty="0" smtClean="0"/>
              <a:t>/4</a:t>
            </a:r>
            <a:endParaRPr lang="en-US" baseline="30000" noProof="0" dirty="0"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2400" b="1" noProof="0" dirty="0" smtClean="0">
                <a:solidFill>
                  <a:srgbClr val="DA0002"/>
                </a:solidFill>
              </a:rPr>
              <a:t>URL - </a:t>
            </a:r>
            <a:r>
              <a:rPr lang="en-US" sz="2400" b="1" noProof="0" dirty="0" smtClean="0">
                <a:solidFill>
                  <a:srgbClr val="DA00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sz="2400" b="1" noProof="0" dirty="0" smtClean="0">
                <a:solidFill>
                  <a:srgbClr val="DA0002"/>
                </a:solidFill>
              </a:rPr>
              <a:t>niform </a:t>
            </a:r>
            <a:r>
              <a:rPr lang="en-US" sz="2400" b="1" noProof="0" dirty="0" smtClean="0">
                <a:solidFill>
                  <a:srgbClr val="DA00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2400" b="1" noProof="0" dirty="0" smtClean="0">
                <a:solidFill>
                  <a:srgbClr val="DA0002"/>
                </a:solidFill>
              </a:rPr>
              <a:t>esource </a:t>
            </a:r>
            <a:r>
              <a:rPr lang="en-US" sz="2400" b="1" noProof="0" dirty="0" smtClean="0">
                <a:solidFill>
                  <a:srgbClr val="DA00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2400" b="1" noProof="0" dirty="0" smtClean="0">
                <a:solidFill>
                  <a:srgbClr val="DA0002"/>
                </a:solidFill>
              </a:rPr>
              <a:t>ocator</a:t>
            </a:r>
          </a:p>
          <a:p>
            <a:endParaRPr lang="en-US" sz="2400" b="1" noProof="0" dirty="0" smtClean="0">
              <a:solidFill>
                <a:srgbClr val="DA0002"/>
              </a:solidFill>
            </a:endParaRPr>
          </a:p>
          <a:p>
            <a:pPr>
              <a:buNone/>
            </a:pPr>
            <a:r>
              <a:rPr lang="en-US" altLang="pt-PT" sz="2400" dirty="0" smtClean="0">
                <a:ea typeface="ＭＳ Ｐゴシック" pitchFamily="34" charset="-128"/>
              </a:rPr>
              <a:t>It is a string of characters that is used to identify a name or a resource on the web (Internet or Intranet)</a:t>
            </a:r>
          </a:p>
          <a:p>
            <a:endParaRPr lang="en-US" sz="2400" noProof="0" dirty="0" smtClean="0"/>
          </a:p>
          <a:p>
            <a:pPr lvl="0" rtl="0">
              <a:buNone/>
            </a:pPr>
            <a:r>
              <a:rPr lang="en-US" sz="2400" noProof="0" dirty="0" smtClean="0"/>
              <a:t>It has the following structure:</a:t>
            </a:r>
          </a:p>
          <a:p>
            <a:pPr lvl="0" rtl="0">
              <a:buNone/>
            </a:pPr>
            <a:r>
              <a:rPr lang="en-US" sz="2400" noProof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protocol://machine/path/resource</a:t>
            </a:r>
          </a:p>
          <a:p>
            <a:endParaRPr lang="en-US" sz="2400" noProof="0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-US" sz="2400" b="1" noProof="0" dirty="0" smtClean="0">
                <a:solidFill>
                  <a:srgbClr val="DA0002"/>
                </a:solidFill>
              </a:rPr>
              <a:t>Example:</a:t>
            </a:r>
          </a:p>
          <a:p>
            <a:pPr lvl="0">
              <a:buNone/>
            </a:pPr>
            <a:r>
              <a:rPr lang="en-US" sz="2400" noProof="0" dirty="0" smtClean="0">
                <a:solidFill>
                  <a:srgbClr val="000000"/>
                </a:solidFill>
              </a:rPr>
              <a:t>http://www.w3.org/Consortium/presskit.html</a:t>
            </a:r>
            <a:endParaRPr lang="en-US" sz="2400" noProof="0" dirty="0">
              <a:solidFill>
                <a:srgbClr val="00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971600" y="4653136"/>
            <a:ext cx="43204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339752" y="4653136"/>
            <a:ext cx="93610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39952" y="4653136"/>
            <a:ext cx="21602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08104" y="465313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Posição do Número do Diapositivo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582607-B1BB-4399-A4D5-061C605C868A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pt-PT" noProof="0" dirty="0" smtClean="0">
                <a:solidFill>
                  <a:srgbClr val="666666"/>
                </a:solidFill>
              </a:rPr>
              <a:t>Server VS </a:t>
            </a:r>
            <a:r>
              <a:rPr lang="pt-PT" noProof="0" dirty="0" err="1" smtClean="0">
                <a:solidFill>
                  <a:srgbClr val="666666"/>
                </a:solidFill>
              </a:rPr>
              <a:t>Client</a:t>
            </a:r>
            <a:endParaRPr lang="pt-PT" noProof="0" dirty="0">
              <a:solidFill>
                <a:srgbClr val="666666"/>
              </a:solidFill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457200" y="436066"/>
            <a:ext cx="8229600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582607-B1BB-4399-A4D5-061C605C868A}" type="slidenum">
              <a:rPr lang="pt-PT" smtClean="0"/>
              <a:pPr/>
              <a:t>13</a:t>
            </a:fld>
            <a:endParaRPr lang="pt-PT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Server Technologies </a:t>
            </a:r>
            <a:r>
              <a:rPr lang="en-US" baseline="30000" dirty="0" smtClean="0"/>
              <a:t>1/3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altLang="pt-PT" sz="2400" dirty="0" smtClean="0">
                <a:ea typeface="ＭＳ Ｐゴシック" pitchFamily="34" charset="-128"/>
              </a:rPr>
              <a:t>Web servers are also known as HTTP servers, since this is the dominant protocol on the web</a:t>
            </a:r>
          </a:p>
          <a:p>
            <a:pPr algn="just">
              <a:spcBef>
                <a:spcPts val="3000"/>
              </a:spcBef>
            </a:pPr>
            <a:r>
              <a:rPr lang="en-GB" altLang="pt-PT" sz="2400" dirty="0" smtClean="0">
                <a:ea typeface="ＭＳ Ｐゴシック" pitchFamily="34" charset="-128"/>
              </a:rPr>
              <a:t>Example of web servers:</a:t>
            </a:r>
          </a:p>
          <a:p>
            <a:pPr lvl="1" algn="just" eaLnBrk="1" hangingPunct="1"/>
            <a:r>
              <a:rPr lang="en-GB" altLang="pt-PT" sz="2200" dirty="0" smtClean="0"/>
              <a:t>Apache</a:t>
            </a:r>
          </a:p>
          <a:p>
            <a:pPr lvl="1" algn="just" eaLnBrk="1" hangingPunct="1"/>
            <a:r>
              <a:rPr lang="en-GB" altLang="pt-PT" sz="2200" dirty="0" smtClean="0"/>
              <a:t>Microsoft  Internet Information Services (IIS) </a:t>
            </a:r>
          </a:p>
          <a:p>
            <a:pPr lvl="1" algn="just" eaLnBrk="1" hangingPunct="1"/>
            <a:r>
              <a:rPr lang="en-GB" altLang="pt-PT" sz="2200" dirty="0" smtClean="0"/>
              <a:t>…</a:t>
            </a:r>
          </a:p>
          <a:p>
            <a:pPr algn="just">
              <a:spcBef>
                <a:spcPts val="3000"/>
              </a:spcBef>
            </a:pPr>
            <a:r>
              <a:rPr lang="en-GB" altLang="pt-PT" sz="2400" dirty="0" smtClean="0">
                <a:ea typeface="ＭＳ Ｐゴシック" pitchFamily="34" charset="-128"/>
              </a:rPr>
              <a:t>The relationship between clients and servers is </a:t>
            </a:r>
            <a:r>
              <a:rPr lang="en-GB" altLang="pt-PT" sz="2400" b="1" dirty="0" smtClean="0">
                <a:ea typeface="ＭＳ Ｐゴシック" pitchFamily="34" charset="-128"/>
              </a:rPr>
              <a:t>N-to-N</a:t>
            </a:r>
            <a:r>
              <a:rPr lang="en-GB" altLang="pt-PT" sz="2400" dirty="0" smtClean="0">
                <a:ea typeface="ＭＳ Ｐゴシック" pitchFamily="34" charset="-128"/>
              </a:rPr>
              <a:t>. The same client can perform requests to multiple servers; and the same server can reply to several clients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582607-B1BB-4399-A4D5-061C605C868A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Server Technologies </a:t>
            </a:r>
            <a:r>
              <a:rPr lang="en-US" baseline="30000" dirty="0" smtClean="0"/>
              <a:t>2/3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spcBef>
                <a:spcPts val="3000"/>
              </a:spcBef>
            </a:pPr>
            <a:r>
              <a:rPr lang="en-US" altLang="pt-PT" sz="2400" dirty="0" smtClean="0">
                <a:ea typeface="ＭＳ Ｐゴシック" pitchFamily="34" charset="-128"/>
              </a:rPr>
              <a:t>PHP is a general-purpose server-side scripting language</a:t>
            </a:r>
          </a:p>
          <a:p>
            <a:pPr lvl="1" algn="just">
              <a:spcBef>
                <a:spcPts val="1200"/>
              </a:spcBef>
            </a:pPr>
            <a:r>
              <a:rPr lang="en-US" altLang="pt-PT" dirty="0" smtClean="0"/>
              <a:t>Originally designed for Web development to produce dynamic Web pages</a:t>
            </a:r>
          </a:p>
          <a:p>
            <a:pPr lvl="1" algn="just">
              <a:spcBef>
                <a:spcPts val="1200"/>
              </a:spcBef>
            </a:pPr>
            <a:r>
              <a:rPr lang="en-US" altLang="pt-PT" dirty="0" smtClean="0"/>
              <a:t>Free to use under the PHP License</a:t>
            </a:r>
          </a:p>
          <a:p>
            <a:pPr algn="just" eaLnBrk="1" hangingPunct="1">
              <a:spcBef>
                <a:spcPts val="3000"/>
              </a:spcBef>
            </a:pPr>
            <a:r>
              <a:rPr lang="en-GB" altLang="pt-PT" sz="2400" dirty="0" smtClean="0">
                <a:ea typeface="ＭＳ Ｐゴシック" pitchFamily="34" charset="-128"/>
              </a:rPr>
              <a:t>Alternatives: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pt-PT" altLang="pt-PT" dirty="0" smtClean="0"/>
              <a:t>ASP.NET (.NET </a:t>
            </a:r>
            <a:r>
              <a:rPr lang="pt-PT" altLang="pt-PT" dirty="0" err="1" smtClean="0"/>
              <a:t>bytecode</a:t>
            </a:r>
            <a:r>
              <a:rPr lang="pt-PT" altLang="pt-PT" dirty="0" smtClean="0"/>
              <a:t>)</a:t>
            </a:r>
            <a:endParaRPr lang="en-GB" altLang="pt-PT" sz="2200" dirty="0" smtClean="0"/>
          </a:p>
          <a:p>
            <a:pPr lvl="1" algn="just" eaLnBrk="1" hangingPunct="1">
              <a:spcBef>
                <a:spcPts val="1200"/>
              </a:spcBef>
            </a:pPr>
            <a:r>
              <a:rPr lang="pt-PT" altLang="pt-PT" dirty="0" smtClean="0"/>
              <a:t>JSP/</a:t>
            </a:r>
            <a:r>
              <a:rPr lang="pt-PT" altLang="pt-PT" dirty="0" err="1" smtClean="0"/>
              <a:t>Servlets</a:t>
            </a:r>
            <a:r>
              <a:rPr lang="pt-PT" altLang="pt-PT" dirty="0" smtClean="0"/>
              <a:t> (JAVA </a:t>
            </a:r>
            <a:r>
              <a:rPr lang="pt-PT" altLang="pt-PT" dirty="0" err="1" smtClean="0"/>
              <a:t>bytecode</a:t>
            </a:r>
            <a:r>
              <a:rPr lang="en-GB" altLang="pt-PT" sz="2200" dirty="0" smtClean="0"/>
              <a:t>)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pt-PT" altLang="pt-PT" dirty="0" err="1" smtClean="0"/>
              <a:t>Ruby</a:t>
            </a:r>
            <a:r>
              <a:rPr lang="pt-PT" altLang="pt-PT" dirty="0" smtClean="0"/>
              <a:t> </a:t>
            </a:r>
            <a:r>
              <a:rPr lang="pt-PT" altLang="pt-PT" dirty="0" err="1" smtClean="0"/>
              <a:t>on</a:t>
            </a:r>
            <a:r>
              <a:rPr lang="pt-PT" altLang="pt-PT" dirty="0" smtClean="0"/>
              <a:t> Rails</a:t>
            </a:r>
            <a:endParaRPr lang="en-GB" altLang="pt-PT" sz="2200" dirty="0" smtClean="0"/>
          </a:p>
          <a:p>
            <a:pPr lvl="1" algn="just" eaLnBrk="1" hangingPunct="1">
              <a:spcBef>
                <a:spcPts val="1200"/>
              </a:spcBef>
            </a:pPr>
            <a:r>
              <a:rPr lang="en-GB" altLang="pt-PT" sz="2200" dirty="0" smtClean="0"/>
              <a:t>Perl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GB" altLang="pt-PT" sz="2200" dirty="0" smtClean="0"/>
              <a:t>...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582607-B1BB-4399-A4D5-061C605C868A}" type="slidenum">
              <a:rPr lang="pt-PT" smtClean="0"/>
              <a:pPr/>
              <a:t>15</a:t>
            </a:fld>
            <a:endParaRPr lang="pt-PT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Server Technologies </a:t>
            </a:r>
            <a:r>
              <a:rPr lang="en-US" baseline="30000" dirty="0" smtClean="0"/>
              <a:t>3/3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ts val="3000"/>
              </a:spcBef>
            </a:pPr>
            <a:r>
              <a:rPr lang="en-US" altLang="pt-PT" sz="2400" dirty="0" err="1" smtClean="0">
                <a:ea typeface="ＭＳ Ｐゴシック" pitchFamily="34" charset="-128"/>
              </a:rPr>
              <a:t>MySQL</a:t>
            </a:r>
            <a:r>
              <a:rPr lang="en-US" altLang="pt-PT" sz="2400" dirty="0" smtClean="0">
                <a:ea typeface="ＭＳ Ｐゴシック" pitchFamily="34" charset="-128"/>
              </a:rPr>
              <a:t> is a relational database management system used to support PHP</a:t>
            </a:r>
          </a:p>
          <a:p>
            <a:pPr lvl="1" algn="just">
              <a:spcBef>
                <a:spcPts val="1200"/>
              </a:spcBef>
            </a:pPr>
            <a:r>
              <a:rPr lang="en-US" altLang="pt-PT" sz="2200" dirty="0" smtClean="0"/>
              <a:t>Source code available under the terms of the GNU General Public License</a:t>
            </a:r>
          </a:p>
          <a:p>
            <a:pPr algn="just" eaLnBrk="1" hangingPunct="1">
              <a:spcBef>
                <a:spcPts val="3000"/>
              </a:spcBef>
            </a:pPr>
            <a:r>
              <a:rPr lang="en-US" altLang="pt-PT" sz="2400" dirty="0" smtClean="0">
                <a:ea typeface="ＭＳ Ｐゴシック" pitchFamily="34" charset="-128"/>
              </a:rPr>
              <a:t>Alternatives: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pt-PT" altLang="pt-PT" sz="2200" dirty="0" smtClean="0"/>
              <a:t>Microsoft SQL Server</a:t>
            </a:r>
            <a:endParaRPr lang="en-US" altLang="pt-PT" sz="2200" dirty="0" smtClean="0"/>
          </a:p>
          <a:p>
            <a:pPr lvl="1" algn="just" eaLnBrk="1" hangingPunct="1">
              <a:spcBef>
                <a:spcPts val="1200"/>
              </a:spcBef>
            </a:pPr>
            <a:r>
              <a:rPr lang="pt-PT" altLang="pt-PT" sz="2200" dirty="0" smtClean="0"/>
              <a:t>Oracle </a:t>
            </a:r>
            <a:r>
              <a:rPr lang="pt-PT" altLang="pt-PT" sz="2200" dirty="0" err="1" smtClean="0"/>
              <a:t>Database</a:t>
            </a:r>
            <a:r>
              <a:rPr lang="pt-PT" altLang="pt-PT" sz="2200" dirty="0" smtClean="0"/>
              <a:t> </a:t>
            </a:r>
            <a:r>
              <a:rPr lang="pt-PT" altLang="pt-PT" sz="2200" dirty="0" err="1" smtClean="0"/>
              <a:t>System</a:t>
            </a:r>
            <a:endParaRPr lang="en-US" altLang="pt-PT" sz="2200" dirty="0" smtClean="0"/>
          </a:p>
          <a:p>
            <a:pPr lvl="1" algn="just" eaLnBrk="1" hangingPunct="1">
              <a:spcBef>
                <a:spcPts val="1200"/>
              </a:spcBef>
            </a:pPr>
            <a:r>
              <a:rPr lang="pt-PT" altLang="pt-PT" sz="2200" dirty="0" err="1" smtClean="0"/>
              <a:t>PostgreSQL</a:t>
            </a:r>
            <a:endParaRPr lang="pt-PT" altLang="pt-PT" sz="2200" dirty="0" smtClean="0"/>
          </a:p>
          <a:p>
            <a:pPr lvl="1" algn="just" eaLnBrk="1" hangingPunct="1">
              <a:spcBef>
                <a:spcPts val="1200"/>
              </a:spcBef>
            </a:pPr>
            <a:r>
              <a:rPr lang="pt-PT" altLang="pt-PT" sz="2200" dirty="0" smtClean="0"/>
              <a:t>…</a:t>
            </a:r>
            <a:endParaRPr lang="en-GB" altLang="pt-PT" sz="220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582607-B1BB-4399-A4D5-061C605C868A}" type="slidenum">
              <a:rPr lang="pt-PT" smtClean="0"/>
              <a:pPr/>
              <a:t>16</a:t>
            </a:fld>
            <a:endParaRPr lang="pt-PT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Client Technologies </a:t>
            </a:r>
            <a:r>
              <a:rPr lang="en-US" baseline="30000" smtClean="0"/>
              <a:t>1/4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pt-PT" sz="2400" smtClean="0">
                <a:ea typeface="ＭＳ Ｐゴシック" pitchFamily="34" charset="-128"/>
              </a:rPr>
              <a:t>Clients are known as browsers:</a:t>
            </a:r>
          </a:p>
          <a:p>
            <a:pPr lvl="1" algn="just" eaLnBrk="1" hangingPunct="1">
              <a:spcBef>
                <a:spcPts val="1800"/>
              </a:spcBef>
            </a:pPr>
            <a:r>
              <a:rPr lang="en-US" altLang="pt-PT" sz="2200" smtClean="0"/>
              <a:t>Firefox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pt-PT" sz="2200" smtClean="0"/>
              <a:t>Chrome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pt-PT" sz="2200" smtClean="0"/>
              <a:t>Internet Explorer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pt-PT" sz="2200" smtClean="0"/>
              <a:t>Safari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pt-PT" sz="2200" smtClean="0"/>
              <a:t>Opera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pt-PT" sz="2200" smtClean="0"/>
              <a:t>Android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pt-PT" sz="2200" smtClean="0"/>
              <a:t>...</a:t>
            </a:r>
          </a:p>
          <a:p>
            <a:endParaRPr lang="en-US"/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316412921"/>
              </p:ext>
            </p:extLst>
          </p:nvPr>
        </p:nvGraphicFramePr>
        <p:xfrm>
          <a:off x="3347864" y="2204864"/>
          <a:ext cx="5472608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ângulo 4"/>
          <p:cNvSpPr/>
          <p:nvPr/>
        </p:nvSpPr>
        <p:spPr>
          <a:xfrm>
            <a:off x="3672408" y="6217567"/>
            <a:ext cx="4932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http://www.w3schools.com/browsers/</a:t>
            </a:r>
            <a:r>
              <a:rPr lang="en-US" dirty="0" err="1" smtClean="0"/>
              <a:t>browsers_stats.asp</a:t>
            </a:r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582607-B1BB-4399-A4D5-061C605C868A}" type="slidenum">
              <a:rPr lang="pt-PT" smtClean="0"/>
              <a:pPr/>
              <a:t>17</a:t>
            </a:fld>
            <a:endParaRPr lang="pt-PT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Client Technologies </a:t>
            </a:r>
            <a:r>
              <a:rPr lang="en-US" baseline="30000" smtClean="0"/>
              <a:t>2/4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pt-PT" sz="2400" smtClean="0">
                <a:ea typeface="ＭＳ Ｐゴシック" pitchFamily="34" charset="-128"/>
              </a:rPr>
              <a:t>Browsers use Layout Engines, such as:</a:t>
            </a:r>
          </a:p>
          <a:p>
            <a:pPr lvl="1" algn="just" eaLnBrk="1" hangingPunct="1">
              <a:spcBef>
                <a:spcPts val="1800"/>
              </a:spcBef>
            </a:pPr>
            <a:r>
              <a:rPr lang="en-US" altLang="pt-PT" sz="2200" smtClean="0"/>
              <a:t>Webkit</a:t>
            </a:r>
          </a:p>
          <a:p>
            <a:pPr lvl="1" algn="just" eaLnBrk="1" hangingPunct="1">
              <a:spcBef>
                <a:spcPts val="1800"/>
              </a:spcBef>
            </a:pPr>
            <a:r>
              <a:rPr lang="en-US" altLang="pt-PT" sz="2200" smtClean="0"/>
              <a:t>Blink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pt-PT" sz="2200" smtClean="0"/>
              <a:t>Trident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pt-PT" sz="2200" smtClean="0"/>
              <a:t>Gecko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pt-PT" sz="2200" smtClean="0"/>
              <a:t>Presto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pt-PT" sz="2200" smtClean="0"/>
              <a:t>...</a:t>
            </a:r>
          </a:p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490" y="3789040"/>
            <a:ext cx="3262510" cy="25496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132856"/>
            <a:ext cx="3297944" cy="2577340"/>
          </a:xfrm>
          <a:prstGeom prst="rect">
            <a:avLst/>
          </a:prstGeom>
        </p:spPr>
      </p:pic>
      <p:sp>
        <p:nvSpPr>
          <p:cNvPr id="6" name="Rectângulo 5"/>
          <p:cNvSpPr/>
          <p:nvPr/>
        </p:nvSpPr>
        <p:spPr>
          <a:xfrm>
            <a:off x="5220072" y="6318944"/>
            <a:ext cx="3384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More at: </a:t>
            </a:r>
            <a:r>
              <a:rPr lang="en-US" dirty="0" smtClean="0">
                <a:hlinkClick r:id="rId5"/>
              </a:rPr>
              <a:t>http://gs.statcounter.com</a:t>
            </a:r>
            <a:endParaRPr lang="en-US" dirty="0" smtClean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582607-B1BB-4399-A4D5-061C605C868A}" type="slidenum">
              <a:rPr lang="pt-PT" smtClean="0"/>
              <a:pPr/>
              <a:t>18</a:t>
            </a:fld>
            <a:endParaRPr lang="pt-PT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Client Technologies </a:t>
            </a:r>
            <a:r>
              <a:rPr lang="en-US" baseline="30000" smtClean="0"/>
              <a:t>3/4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pt-PT" sz="2400" smtClean="0">
                <a:ea typeface="ＭＳ Ｐゴシック" pitchFamily="34" charset="-128"/>
              </a:rPr>
              <a:t>The technologies must be known and interpreted by the client:</a:t>
            </a:r>
          </a:p>
          <a:p>
            <a:pPr lvl="1" algn="just" eaLnBrk="1" hangingPunct="1">
              <a:spcBef>
                <a:spcPts val="1800"/>
              </a:spcBef>
            </a:pPr>
            <a:r>
              <a:rPr lang="en-US" altLang="pt-PT" sz="2200" smtClean="0"/>
              <a:t>HTML/XHTML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pt-PT" sz="2200" smtClean="0"/>
              <a:t>Cascading Style Sheets (CSS)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pt-PT" sz="2200" smtClean="0"/>
              <a:t>Javascript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pt-PT" sz="2200" smtClean="0"/>
              <a:t>Document Object Model (DOM)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pt-PT" sz="2200" smtClean="0"/>
              <a:t>Flash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pt-PT" sz="2200" smtClean="0"/>
              <a:t>Java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pt-PT" sz="2200" smtClean="0"/>
              <a:t>ActiveX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pt-PT" sz="2200" smtClean="0"/>
              <a:t>...</a:t>
            </a:r>
          </a:p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582607-B1BB-4399-A4D5-061C605C868A}" type="slidenum">
              <a:rPr lang="pt-PT" smtClean="0"/>
              <a:pPr/>
              <a:t>19</a:t>
            </a:fld>
            <a:endParaRPr lang="pt-P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-US" noProof="0" dirty="0" smtClean="0"/>
              <a:t>Copyright</a:t>
            </a:r>
            <a:endParaRPr lang="en-US" baseline="30000" noProof="0" dirty="0"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20"/>
          </a:xfrm>
          <a:prstGeom prst="rect">
            <a:avLst/>
          </a:prstGeom>
          <a:ln w="9525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rmAutofit lnSpcReduction="10000"/>
          </a:bodyPr>
          <a:lstStyle/>
          <a:p>
            <a:pPr marL="3175" lvl="0" indent="-3175" rtl="0">
              <a:buClr>
                <a:schemeClr val="dk1"/>
              </a:buClr>
              <a:buSzPct val="136363"/>
              <a:buFont typeface="Arial"/>
              <a:buNone/>
            </a:pPr>
            <a:r>
              <a:rPr lang="en-US" sz="2200" b="1" noProof="0" dirty="0" smtClean="0"/>
              <a:t>Based on contents originally created by</a:t>
            </a:r>
            <a:r>
              <a:rPr lang="en-US" sz="2200" b="1" dirty="0" smtClean="0"/>
              <a:t>:</a:t>
            </a:r>
            <a:endParaRPr lang="en-US" sz="2200" b="1" noProof="0" dirty="0" smtClean="0"/>
          </a:p>
          <a:p>
            <a:pPr lvl="1">
              <a:buSzPct val="136363"/>
              <a:buFont typeface="Wingdings" panose="05000000000000000000" pitchFamily="2" charset="2"/>
              <a:buChar char="§"/>
            </a:pPr>
            <a:r>
              <a:rPr lang="en-US" sz="1800" b="1" noProof="0" dirty="0" err="1" smtClean="0"/>
              <a:t>Vítor</a:t>
            </a:r>
            <a:r>
              <a:rPr lang="en-US" sz="1800" b="1" noProof="0" dirty="0" smtClean="0"/>
              <a:t> </a:t>
            </a:r>
            <a:r>
              <a:rPr lang="en-US" sz="1800" b="1" noProof="0" dirty="0" err="1" smtClean="0"/>
              <a:t>Caneco</a:t>
            </a:r>
            <a:r>
              <a:rPr lang="en-US" sz="1800" b="1" noProof="0" dirty="0" smtClean="0"/>
              <a:t> (</a:t>
            </a:r>
            <a:r>
              <a:rPr lang="en-US" sz="1800" noProof="0" dirty="0" smtClean="0"/>
              <a:t>vitorcaneco@gmail.com</a:t>
            </a:r>
            <a:r>
              <a:rPr lang="en-US" sz="1800" b="1" noProof="0" dirty="0" smtClean="0"/>
              <a:t>)</a:t>
            </a:r>
          </a:p>
          <a:p>
            <a:pPr lvl="1">
              <a:buSzPct val="136363"/>
              <a:buFont typeface="Wingdings" panose="05000000000000000000" pitchFamily="2" charset="2"/>
              <a:buChar char="§"/>
            </a:pPr>
            <a:r>
              <a:rPr lang="en-US" sz="1800" b="1" noProof="0" dirty="0" err="1" smtClean="0"/>
              <a:t>Diogo</a:t>
            </a:r>
            <a:r>
              <a:rPr lang="en-US" sz="1800" b="1" noProof="0" dirty="0" smtClean="0"/>
              <a:t> Lopes (</a:t>
            </a:r>
            <a:r>
              <a:rPr lang="en-US" sz="1800" noProof="0" dirty="0" smtClean="0"/>
              <a:t>dporem@gmail.com</a:t>
            </a:r>
            <a:r>
              <a:rPr lang="en-US" sz="1800" b="1" noProof="0" dirty="0" smtClean="0"/>
              <a:t>)</a:t>
            </a:r>
          </a:p>
          <a:p>
            <a:pPr lvl="1">
              <a:buSzPct val="136363"/>
              <a:buFont typeface="Wingdings" panose="05000000000000000000" pitchFamily="2" charset="2"/>
              <a:buChar char="§"/>
            </a:pPr>
            <a:endParaRPr lang="en-US" sz="1600" b="1" noProof="0" dirty="0" smtClean="0"/>
          </a:p>
          <a:p>
            <a:pPr marL="0" lvl="0" indent="0">
              <a:buSzPct val="136363"/>
              <a:buNone/>
            </a:pPr>
            <a:r>
              <a:rPr lang="en-US" sz="2200" b="1" noProof="0" dirty="0" smtClean="0"/>
              <a:t>Contributors:</a:t>
            </a:r>
          </a:p>
          <a:p>
            <a:pPr lvl="1">
              <a:buSzPct val="136363"/>
              <a:buFont typeface="Wingdings" panose="05000000000000000000" pitchFamily="2" charset="2"/>
              <a:buChar char="§"/>
            </a:pPr>
            <a:r>
              <a:rPr lang="en-US" sz="1800" b="1" noProof="0" dirty="0" smtClean="0"/>
              <a:t>Norberto </a:t>
            </a:r>
            <a:r>
              <a:rPr lang="en-US" sz="1800" b="1" noProof="0" dirty="0" err="1" smtClean="0"/>
              <a:t>Henriques</a:t>
            </a:r>
            <a:r>
              <a:rPr lang="en-US" sz="1800" b="1" noProof="0" dirty="0" smtClean="0"/>
              <a:t> (</a:t>
            </a:r>
            <a:r>
              <a:rPr lang="en-US" sz="1800" noProof="0" dirty="0" smtClean="0"/>
              <a:t>norberto.henriques@ipleiria.pt</a:t>
            </a:r>
            <a:r>
              <a:rPr lang="en-US" sz="1800" b="1" noProof="0" dirty="0" smtClean="0"/>
              <a:t>)</a:t>
            </a:r>
          </a:p>
          <a:p>
            <a:pPr lvl="1">
              <a:buSzPct val="136363"/>
              <a:buFont typeface="Wingdings" panose="05000000000000000000" pitchFamily="2" charset="2"/>
              <a:buChar char="§"/>
            </a:pPr>
            <a:r>
              <a:rPr lang="en-US" sz="1800" b="1" dirty="0" smtClean="0"/>
              <a:t>Carlos </a:t>
            </a:r>
            <a:r>
              <a:rPr lang="en-US" sz="1800" b="1" dirty="0" err="1" smtClean="0"/>
              <a:t>Urbano</a:t>
            </a:r>
            <a:r>
              <a:rPr lang="en-US" sz="1800" b="1" dirty="0" smtClean="0"/>
              <a:t> (</a:t>
            </a:r>
            <a:r>
              <a:rPr lang="en-US" sz="1800" dirty="0" smtClean="0"/>
              <a:t>carlos.urbano@ipleiria.pt</a:t>
            </a:r>
            <a:r>
              <a:rPr lang="en-US" sz="1800" b="1" dirty="0" smtClean="0"/>
              <a:t>)</a:t>
            </a:r>
          </a:p>
          <a:p>
            <a:pPr lvl="1">
              <a:buSzPct val="136363"/>
              <a:buFont typeface="Wingdings" panose="05000000000000000000" pitchFamily="2" charset="2"/>
              <a:buChar char="§"/>
            </a:pPr>
            <a:r>
              <a:rPr lang="en-US" sz="1800" b="1" dirty="0" smtClean="0"/>
              <a:t>Fernando Silva (</a:t>
            </a:r>
            <a:r>
              <a:rPr lang="en-US" sz="1800" dirty="0" smtClean="0"/>
              <a:t>fernando.silva@ipleiria.pt</a:t>
            </a:r>
            <a:r>
              <a:rPr lang="en-US" sz="1800" b="1" dirty="0" smtClean="0"/>
              <a:t>)</a:t>
            </a:r>
          </a:p>
          <a:p>
            <a:pPr lvl="1">
              <a:buSzPct val="136363"/>
              <a:buFont typeface="Wingdings" panose="05000000000000000000" pitchFamily="2" charset="2"/>
              <a:buChar char="§"/>
            </a:pPr>
            <a:r>
              <a:rPr lang="en-US" sz="1800" b="1" dirty="0" err="1" smtClean="0"/>
              <a:t>Alexandrino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Gonçalves</a:t>
            </a:r>
            <a:r>
              <a:rPr lang="en-US" sz="1800" b="1" dirty="0" smtClean="0"/>
              <a:t> (</a:t>
            </a:r>
            <a:r>
              <a:rPr lang="en-US" sz="1800" dirty="0" smtClean="0"/>
              <a:t>alex@ipleiria.pt</a:t>
            </a:r>
            <a:r>
              <a:rPr lang="en-US" sz="1800" b="1" dirty="0" smtClean="0"/>
              <a:t>)</a:t>
            </a:r>
          </a:p>
          <a:p>
            <a:pPr lvl="1">
              <a:buSzPct val="136363"/>
              <a:buFont typeface="Wingdings" panose="05000000000000000000" pitchFamily="2" charset="2"/>
              <a:buChar char="§"/>
            </a:pPr>
            <a:r>
              <a:rPr lang="en-US" sz="1800" b="1" dirty="0" smtClean="0"/>
              <a:t>Ana </a:t>
            </a:r>
            <a:r>
              <a:rPr lang="en-US" sz="1800" b="1" dirty="0" err="1" smtClean="0"/>
              <a:t>Nogueira</a:t>
            </a:r>
            <a:endParaRPr lang="en-US" sz="1800" b="1" dirty="0" smtClean="0"/>
          </a:p>
          <a:p>
            <a:pPr lvl="1">
              <a:buSzPct val="136363"/>
              <a:buFont typeface="Wingdings" panose="05000000000000000000" pitchFamily="2" charset="2"/>
              <a:buChar char="§"/>
            </a:pPr>
            <a:r>
              <a:rPr lang="en-US" sz="1800" b="1" dirty="0" err="1" smtClean="0"/>
              <a:t>João</a:t>
            </a:r>
            <a:r>
              <a:rPr lang="en-US" sz="1800" b="1" dirty="0" smtClean="0"/>
              <a:t> Real</a:t>
            </a:r>
          </a:p>
          <a:p>
            <a:pPr lvl="1">
              <a:buSzPct val="136363"/>
              <a:buFont typeface="Wingdings" panose="05000000000000000000" pitchFamily="2" charset="2"/>
              <a:buChar char="§"/>
            </a:pPr>
            <a:r>
              <a:rPr lang="en-US" sz="1800" b="1" dirty="0" smtClean="0"/>
              <a:t>Michael </a:t>
            </a:r>
            <a:r>
              <a:rPr lang="en-US" sz="1800" b="1" dirty="0" err="1" smtClean="0"/>
              <a:t>Pinheiro</a:t>
            </a:r>
            <a:endParaRPr lang="en-US" sz="2200" noProof="0" dirty="0" smtClean="0"/>
          </a:p>
          <a:p>
            <a:pPr marL="0" lvl="0" indent="0">
              <a:buSzPct val="136363"/>
              <a:buNone/>
            </a:pPr>
            <a:r>
              <a:rPr lang="en-US" sz="2200" b="1" noProof="0" dirty="0" smtClean="0"/>
              <a:t>Revised on: February, 2016</a:t>
            </a:r>
          </a:p>
          <a:p>
            <a:pPr lvl="1">
              <a:buSzPct val="136363"/>
              <a:buFont typeface="Wingdings" panose="05000000000000000000" pitchFamily="2" charset="2"/>
              <a:buChar char="§"/>
            </a:pPr>
            <a:r>
              <a:rPr lang="en-US" sz="1800" b="1" noProof="0" dirty="0" smtClean="0"/>
              <a:t>Fernando Silva (</a:t>
            </a:r>
            <a:r>
              <a:rPr lang="en-US" sz="1800" noProof="0" dirty="0" smtClean="0"/>
              <a:t>fernando.silva@ipleiria.pt</a:t>
            </a:r>
            <a:r>
              <a:rPr lang="en-US" sz="1800" b="1" noProof="0" dirty="0" smtClean="0"/>
              <a:t>)</a:t>
            </a:r>
          </a:p>
          <a:p>
            <a:pPr marL="0" lvl="0" indent="0">
              <a:buSzPct val="136363"/>
              <a:buNone/>
            </a:pPr>
            <a:endParaRPr lang="en-US" sz="2200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582607-B1BB-4399-A4D5-061C605C868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795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Client Technologies </a:t>
            </a:r>
            <a:r>
              <a:rPr lang="en-US" baseline="30000" smtClean="0"/>
              <a:t>4/4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pt-PT" sz="2400" dirty="0" smtClean="0">
                <a:ea typeface="ＭＳ Ｐゴシック" pitchFamily="34" charset="-128"/>
              </a:rPr>
              <a:t>Usually require specific support, needing to install a plug-in in the browser</a:t>
            </a:r>
          </a:p>
          <a:p>
            <a:pPr algn="just" eaLnBrk="1" hangingPunct="1">
              <a:spcBef>
                <a:spcPts val="3000"/>
              </a:spcBef>
            </a:pPr>
            <a:r>
              <a:rPr lang="en-US" altLang="pt-PT" sz="2400" dirty="0" smtClean="0">
                <a:ea typeface="ＭＳ Ｐゴシック" pitchFamily="34" charset="-128"/>
              </a:rPr>
              <a:t>Examples: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pt-PT" sz="2200" dirty="0" smtClean="0"/>
              <a:t>Flash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pt-PT" sz="2200" dirty="0" smtClean="0"/>
              <a:t>ActiveX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pt-PT" sz="2200" dirty="0" smtClean="0"/>
              <a:t>Java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pt-PT" sz="2200" dirty="0" smtClean="0"/>
              <a:t>Microsoft Silverlight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pt-PT" sz="2200" dirty="0" smtClean="0"/>
              <a:t>...</a:t>
            </a: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582607-B1BB-4399-A4D5-061C605C868A}" type="slidenum">
              <a:rPr lang="pt-PT" smtClean="0"/>
              <a:pPr/>
              <a:t>20</a:t>
            </a:fld>
            <a:endParaRPr lang="pt-PT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pt-PT" noProof="0" dirty="0" smtClean="0">
                <a:solidFill>
                  <a:srgbClr val="666666"/>
                </a:solidFill>
              </a:rPr>
              <a:t>&lt;HTML&gt;</a:t>
            </a:r>
            <a:endParaRPr lang="pt-PT" noProof="0" dirty="0">
              <a:solidFill>
                <a:srgbClr val="666666"/>
              </a:solidFill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457200" y="436066"/>
            <a:ext cx="8229600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582607-B1BB-4399-A4D5-061C605C868A}" type="slidenum">
              <a:rPr lang="pt-PT" smtClean="0"/>
              <a:pPr/>
              <a:t>21</a:t>
            </a:fld>
            <a:endParaRPr lang="pt-PT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noProof="0" dirty="0" smtClean="0"/>
              <a:t>HTML</a:t>
            </a:r>
            <a:endParaRPr lang="pt-PT" noProof="0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DA0002"/>
                </a:solidFill>
              </a:rPr>
              <a:t>HTML- </a:t>
            </a:r>
            <a:r>
              <a:rPr lang="en-US" sz="2400" b="1" dirty="0" smtClean="0">
                <a:solidFill>
                  <a:srgbClr val="DA00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400" b="1" dirty="0" smtClean="0">
                <a:solidFill>
                  <a:srgbClr val="DA0002"/>
                </a:solidFill>
              </a:rPr>
              <a:t>yper </a:t>
            </a:r>
            <a:r>
              <a:rPr lang="en-US" sz="2400" b="1" dirty="0" smtClean="0">
                <a:solidFill>
                  <a:srgbClr val="DA00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2400" b="1" dirty="0" smtClean="0">
                <a:solidFill>
                  <a:srgbClr val="DA0002"/>
                </a:solidFill>
              </a:rPr>
              <a:t>ext </a:t>
            </a:r>
            <a:r>
              <a:rPr lang="en-US" sz="2400" b="1" dirty="0" smtClean="0">
                <a:solidFill>
                  <a:srgbClr val="DA00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2400" b="1" dirty="0" smtClean="0">
                <a:solidFill>
                  <a:srgbClr val="DA0002"/>
                </a:solidFill>
              </a:rPr>
              <a:t>arkup </a:t>
            </a:r>
            <a:r>
              <a:rPr lang="en-US" sz="2400" b="1" dirty="0" smtClean="0">
                <a:solidFill>
                  <a:srgbClr val="DA00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2400" b="1" dirty="0" smtClean="0">
                <a:solidFill>
                  <a:srgbClr val="DA0002"/>
                </a:solidFill>
              </a:rPr>
              <a:t>anguage</a:t>
            </a:r>
          </a:p>
          <a:p>
            <a:pPr>
              <a:buNone/>
            </a:pPr>
            <a:endParaRPr lang="en-US" altLang="pt-PT" sz="2400" dirty="0" smtClean="0">
              <a:ea typeface="ＭＳ Ｐゴシック" pitchFamily="34" charset="-128"/>
            </a:endParaRPr>
          </a:p>
          <a:p>
            <a:r>
              <a:rPr lang="en-US" altLang="pt-PT" sz="2400" dirty="0" smtClean="0">
                <a:ea typeface="ＭＳ Ｐゴシック" pitchFamily="34" charset="-128"/>
              </a:rPr>
              <a:t>Markup language written in SGML (Standard Generalized Markup Language)</a:t>
            </a:r>
          </a:p>
          <a:p>
            <a:pPr lvl="1" algn="just">
              <a:spcBef>
                <a:spcPts val="1200"/>
              </a:spcBef>
            </a:pPr>
            <a:r>
              <a:rPr lang="en-US" altLang="pt-PT" sz="2200" dirty="0" smtClean="0"/>
              <a:t>SGML is a meta-language which is a system for organizing and tagging elements of a document</a:t>
            </a:r>
          </a:p>
          <a:p>
            <a:pPr lvl="1" algn="just">
              <a:spcBef>
                <a:spcPts val="1200"/>
              </a:spcBef>
            </a:pPr>
            <a:r>
              <a:rPr lang="en-US" altLang="pt-PT" sz="2200" dirty="0" smtClean="0"/>
              <a:t>SGML was developed and standardized by the International Organization for Standards (ISO) in 1986</a:t>
            </a:r>
            <a:endParaRPr lang="pt-PT" altLang="pt-PT" sz="220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582607-B1BB-4399-A4D5-061C605C868A}" type="slidenum">
              <a:rPr lang="pt-PT" smtClean="0"/>
              <a:pPr/>
              <a:t>22</a:t>
            </a:fld>
            <a:endParaRPr lang="pt-PT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noProof="0" dirty="0" smtClean="0"/>
              <a:t>HTML</a:t>
            </a:r>
            <a:endParaRPr lang="pt-PT" noProof="0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 eaLnBrk="1" hangingPunct="1">
              <a:spcBef>
                <a:spcPts val="3000"/>
              </a:spcBef>
              <a:defRPr/>
            </a:pPr>
            <a:r>
              <a:rPr lang="en-GB" sz="2400" dirty="0" smtClean="0"/>
              <a:t>Developed by Tim </a:t>
            </a:r>
            <a:r>
              <a:rPr lang="en-GB" sz="2400" dirty="0" err="1" smtClean="0"/>
              <a:t>Berners</a:t>
            </a:r>
            <a:r>
              <a:rPr lang="en-GB" sz="2400" dirty="0" smtClean="0"/>
              <a:t> Lee at CERN (Switzerland) in 1990</a:t>
            </a:r>
          </a:p>
          <a:p>
            <a:pPr algn="just" eaLnBrk="1" hangingPunct="1">
              <a:spcBef>
                <a:spcPts val="3000"/>
              </a:spcBef>
              <a:defRPr/>
            </a:pPr>
            <a:r>
              <a:rPr lang="en-US" sz="2400" dirty="0" smtClean="0"/>
              <a:t>HTML is written in the form of HTML elements consisting of tags enclosed in angle brackets</a:t>
            </a:r>
          </a:p>
          <a:p>
            <a:pPr marL="342900" lvl="1" indent="369888" algn="just" eaLnBrk="1" hangingPunct="1">
              <a:spcBef>
                <a:spcPts val="1800"/>
              </a:spcBef>
              <a:buFontTx/>
              <a:buNone/>
              <a:defRPr/>
            </a:pPr>
            <a:r>
              <a:rPr lang="en-US" sz="2200" dirty="0" smtClean="0"/>
              <a:t>Example: &lt;table&gt;</a:t>
            </a:r>
          </a:p>
          <a:p>
            <a:pPr algn="just" eaLnBrk="1" hangingPunct="1">
              <a:spcBef>
                <a:spcPts val="3000"/>
              </a:spcBef>
              <a:defRPr/>
            </a:pPr>
            <a:r>
              <a:rPr lang="en-US" sz="2400" dirty="0" smtClean="0"/>
              <a:t>Current version: HTML5</a:t>
            </a:r>
          </a:p>
          <a:p>
            <a:pPr lvl="1" algn="just">
              <a:spcBef>
                <a:spcPts val="1200"/>
              </a:spcBef>
              <a:defRPr/>
            </a:pPr>
            <a:r>
              <a:rPr lang="en-US" altLang="pt-PT" sz="2200" dirty="0" smtClean="0"/>
              <a:t>W3C specification at: 	 </a:t>
            </a:r>
            <a:r>
              <a:rPr lang="en-US" altLang="pt-PT" sz="2200" dirty="0" smtClean="0">
                <a:hlinkClick r:id="rId3"/>
              </a:rPr>
              <a:t>http://www.w3.org/TR/html5</a:t>
            </a:r>
            <a:r>
              <a:rPr lang="en-US" altLang="pt-PT" sz="2200" dirty="0" smtClean="0"/>
              <a:t> </a:t>
            </a:r>
            <a:endParaRPr lang="pt-PT" altLang="pt-PT" sz="220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582607-B1BB-4399-A4D5-061C605C868A}" type="slidenum">
              <a:rPr lang="pt-PT" smtClean="0"/>
              <a:pPr/>
              <a:t>23</a:t>
            </a:fld>
            <a:endParaRPr lang="pt-PT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noProof="0" dirty="0" smtClean="0"/>
              <a:t>HTML VS. XHTML</a:t>
            </a:r>
            <a:endParaRPr lang="pt-PT" noProof="0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spcBef>
                <a:spcPts val="3600"/>
              </a:spcBef>
            </a:pPr>
            <a:r>
              <a:rPr lang="en-GB" sz="2400" dirty="0" smtClean="0">
                <a:ea typeface="ＭＳ Ｐゴシック" pitchFamily="34" charset="-128"/>
              </a:rPr>
              <a:t>HTML is a tolerant language to </a:t>
            </a:r>
            <a:r>
              <a:rPr lang="en-GB" altLang="en-US" sz="2400" dirty="0" smtClean="0">
                <a:ea typeface="ＭＳ Ｐゴシック" pitchFamily="34" charset="-128"/>
              </a:rPr>
              <a:t>“</a:t>
            </a:r>
            <a:r>
              <a:rPr lang="en-GB" sz="2400" dirty="0" smtClean="0">
                <a:ea typeface="ＭＳ Ｐゴシック" pitchFamily="34" charset="-128"/>
              </a:rPr>
              <a:t>bad</a:t>
            </a:r>
            <a:r>
              <a:rPr lang="en-GB" altLang="en-US" sz="2400" dirty="0" smtClean="0">
                <a:ea typeface="ＭＳ Ｐゴシック" pitchFamily="34" charset="-128"/>
              </a:rPr>
              <a:t>”</a:t>
            </a:r>
            <a:r>
              <a:rPr lang="en-GB" sz="2400" dirty="0" smtClean="0">
                <a:ea typeface="ＭＳ Ｐゴシック" pitchFamily="34" charset="-128"/>
              </a:rPr>
              <a:t> codification (not standard). This tolerance requires the development of complex parsers to interpret the code, thus making them not suited to be used with limited resources and memory devices.</a:t>
            </a:r>
          </a:p>
          <a:p>
            <a:pPr algn="just">
              <a:spcBef>
                <a:spcPts val="3600"/>
              </a:spcBef>
            </a:pPr>
            <a:r>
              <a:rPr lang="en-GB" sz="2400" dirty="0" smtClean="0">
                <a:ea typeface="ＭＳ Ｐゴシック" pitchFamily="34" charset="-128"/>
              </a:rPr>
              <a:t>XHTML is a more strict language, that uses the XML parsers that are low resource demanding to any device/client.</a:t>
            </a:r>
          </a:p>
          <a:p>
            <a:pPr algn="just">
              <a:spcBef>
                <a:spcPts val="3600"/>
              </a:spcBef>
            </a:pPr>
            <a:r>
              <a:rPr lang="en-GB" sz="2400" dirty="0" smtClean="0">
                <a:ea typeface="ＭＳ Ｐゴシック" pitchFamily="34" charset="-128"/>
              </a:rPr>
              <a:t>This standardization improves the client/devices (mobile or not) accessibility to web pages.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582607-B1BB-4399-A4D5-061C605C868A}" type="slidenum">
              <a:rPr lang="pt-PT" smtClean="0"/>
              <a:pPr/>
              <a:t>24</a:t>
            </a:fld>
            <a:endParaRPr lang="pt-PT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HTML Document</a:t>
            </a:r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582607-B1BB-4399-A4D5-061C605C868A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Table 2"/>
          <p:cNvGraphicFramePr/>
          <p:nvPr/>
        </p:nvGraphicFramePr>
        <p:xfrm>
          <a:off x="611280" y="3743280"/>
          <a:ext cx="8000640" cy="2388960"/>
        </p:xfrm>
        <a:graphic>
          <a:graphicData uri="http://schemas.openxmlformats.org/drawingml/2006/table">
            <a:tbl>
              <a:tblPr/>
              <a:tblGrid>
                <a:gridCol w="1643040"/>
                <a:gridCol w="6357600"/>
              </a:tblGrid>
              <a:tr h="9098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noProof="0" dirty="0" smtClean="0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&lt;head&gt;</a:t>
                      </a:r>
                      <a:endParaRPr lang="en-US" sz="1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800" strike="noStrike" noProof="0" dirty="0" smtClean="0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Defines the header of the HTML document, where meta-data should be located. For example, it can contain the link to the CSS of the document or the title of the page.</a:t>
                      </a:r>
                      <a:endParaRPr lang="en-US" sz="1800" noProof="0" dirty="0"/>
                    </a:p>
                  </a:txBody>
                  <a:tcPr/>
                </a:tc>
              </a:tr>
              <a:tr h="733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noProof="0" smtClean="0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&lt;title&gt;</a:t>
                      </a:r>
                      <a:endParaRPr lang="en-US" sz="1800" noProof="0" smtClean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800" strike="noStrike" noProof="0" smtClean="0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This tag defines the title of the page. Usually this title appears on the upper left corner of the browser.</a:t>
                      </a:r>
                      <a:endParaRPr lang="en-US" sz="1800" noProof="0"/>
                    </a:p>
                  </a:txBody>
                  <a:tcPr/>
                </a:tc>
              </a:tr>
              <a:tr h="741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noProof="0" smtClean="0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&lt;body&gt;</a:t>
                      </a:r>
                      <a:endParaRPr lang="en-US" sz="18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800" strike="noStrike" noProof="0" dirty="0" smtClean="0">
                          <a:solidFill>
                            <a:srgbClr val="000000"/>
                          </a:solidFill>
                          <a:latin typeface="Arial"/>
                          <a:ea typeface="ＭＳ Ｐゴシック"/>
                        </a:rPr>
                        <a:t>Where the main content of the document must be placed. This is the HTML content that is displayed by the browser.</a:t>
                      </a:r>
                      <a:endParaRPr lang="en-US" sz="18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3"/>
          <p:cNvGraphicFramePr/>
          <p:nvPr/>
        </p:nvGraphicFramePr>
        <p:xfrm>
          <a:off x="611280" y="1916280"/>
          <a:ext cx="8000640" cy="1828800"/>
        </p:xfrm>
        <a:graphic>
          <a:graphicData uri="http://schemas.openxmlformats.org/drawingml/2006/table">
            <a:tbl>
              <a:tblPr/>
              <a:tblGrid>
                <a:gridCol w="1643040"/>
                <a:gridCol w="6357600"/>
              </a:tblGrid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noProof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&lt;!DOCTYPE&gt; </a:t>
                      </a:r>
                      <a:endParaRPr lang="en-US" sz="1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800" strike="noStrike" noProof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Defines the XHTML version and variant used in the document. This element is important to define the valid HTML syntax for the document validation.</a:t>
                      </a:r>
                      <a:endParaRPr lang="en-US" sz="1800" noProof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noProof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&lt;html&gt;</a:t>
                      </a:r>
                      <a:endParaRPr lang="en-US" sz="18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800" strike="noStrike" noProof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Indicates the beginning of the HTML document. The client (browser) considerer the forward content as HTML codification.</a:t>
                      </a:r>
                      <a:endParaRPr lang="en-US" sz="1800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noProof="0" dirty="0" smtClean="0"/>
              <a:t>HTML5</a:t>
            </a:r>
            <a:endParaRPr lang="pt-PT" noProof="0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 eaLnBrk="1" hangingPunct="1">
              <a:spcBef>
                <a:spcPts val="3000"/>
              </a:spcBef>
            </a:pPr>
            <a:r>
              <a:rPr lang="en-US" altLang="pt-PT" sz="2000" dirty="0" smtClean="0">
                <a:ea typeface="ＭＳ Ｐゴシック" pitchFamily="34" charset="-128"/>
              </a:rPr>
              <a:t>It is still under development, but some browsers already implement some of its features</a:t>
            </a:r>
          </a:p>
          <a:p>
            <a:pPr algn="just" eaLnBrk="1" hangingPunct="1">
              <a:spcBef>
                <a:spcPts val="3000"/>
              </a:spcBef>
            </a:pPr>
            <a:r>
              <a:rPr lang="en-US" altLang="pt-PT" sz="2000" dirty="0" smtClean="0">
                <a:ea typeface="ＭＳ Ｐゴシック" pitchFamily="34" charset="-128"/>
              </a:rPr>
              <a:t>It is an improvement of HTML with, for example, support to multimedia, while keeping it easily readable and consistently understood by computers and devices (browsers, parsers,…)</a:t>
            </a:r>
          </a:p>
          <a:p>
            <a:pPr algn="just">
              <a:spcBef>
                <a:spcPts val="3000"/>
              </a:spcBef>
            </a:pPr>
            <a:r>
              <a:rPr lang="en-US" sz="2000" dirty="0" smtClean="0"/>
              <a:t>HTML5 adds many new syntactical and semantic features. These include the new &lt;video&gt;, &lt;audio&gt; and &lt;canvas&gt; elements, as well as the integration of Scalable Vector Graphics (SVG) content</a:t>
            </a:r>
            <a:endParaRPr lang="pt-PT" sz="2000" dirty="0" smtClean="0"/>
          </a:p>
          <a:p>
            <a:pPr algn="just" eaLnBrk="1" hangingPunct="1">
              <a:spcBef>
                <a:spcPts val="3000"/>
              </a:spcBef>
            </a:pPr>
            <a:endParaRPr lang="pt-PT" altLang="pt-PT" sz="2200" dirty="0" smtClean="0"/>
          </a:p>
        </p:txBody>
      </p:sp>
      <p:pic>
        <p:nvPicPr>
          <p:cNvPr id="4" name="Picture 2" descr="C:\Users\Alex\Desktop\512px-HTML5-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869160"/>
            <a:ext cx="180020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arcador de Posição do Número do Diapositivo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582607-B1BB-4399-A4D5-061C605C868A}" type="slidenum">
              <a:rPr lang="pt-PT" smtClean="0"/>
              <a:pPr/>
              <a:t>26</a:t>
            </a:fld>
            <a:endParaRPr lang="pt-PT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Quirks Mode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just" eaLnBrk="1" hangingPunct="1">
              <a:spcBef>
                <a:spcPts val="2400"/>
              </a:spcBef>
            </a:pPr>
            <a:r>
              <a:rPr lang="en-US" altLang="pt-PT" sz="3200" dirty="0" smtClean="0">
                <a:ea typeface="ＭＳ Ｐゴシック" pitchFamily="34" charset="-128"/>
              </a:rPr>
              <a:t>When a HTML document misses the DOCTYPE directive, the client assumes that the document don</a:t>
            </a:r>
            <a:r>
              <a:rPr lang="en-US" altLang="en-US" sz="3200" dirty="0" smtClean="0">
                <a:ea typeface="ＭＳ Ｐゴシック" pitchFamily="34" charset="-128"/>
              </a:rPr>
              <a:t>’</a:t>
            </a:r>
            <a:r>
              <a:rPr lang="en-US" altLang="pt-PT" sz="3200" dirty="0" smtClean="0">
                <a:ea typeface="ＭＳ Ｐゴシック" pitchFamily="34" charset="-128"/>
              </a:rPr>
              <a:t>t apply any norm</a:t>
            </a:r>
          </a:p>
          <a:p>
            <a:pPr lvl="1" algn="just">
              <a:spcBef>
                <a:spcPts val="2400"/>
              </a:spcBef>
            </a:pPr>
            <a:r>
              <a:rPr lang="en-US" altLang="pt-PT" sz="2600" dirty="0" smtClean="0">
                <a:ea typeface="ＭＳ Ｐゴシック" pitchFamily="34" charset="-128"/>
              </a:rPr>
              <a:t>By this way it will interpret the document in a </a:t>
            </a:r>
            <a:r>
              <a:rPr lang="en-US" altLang="en-US" sz="2600" dirty="0" smtClean="0">
                <a:ea typeface="ＭＳ Ｐゴシック" pitchFamily="34" charset="-128"/>
              </a:rPr>
              <a:t>“</a:t>
            </a:r>
            <a:r>
              <a:rPr lang="en-US" altLang="pt-PT" sz="2600" dirty="0" smtClean="0">
                <a:solidFill>
                  <a:srgbClr val="FF0000"/>
                </a:solidFill>
                <a:ea typeface="ＭＳ Ｐゴシック" pitchFamily="34" charset="-128"/>
              </a:rPr>
              <a:t>quirks mode</a:t>
            </a:r>
            <a:r>
              <a:rPr lang="en-US" altLang="en-US" sz="2600" dirty="0" smtClean="0">
                <a:ea typeface="ＭＳ Ｐゴシック" pitchFamily="34" charset="-128"/>
              </a:rPr>
              <a:t>”</a:t>
            </a:r>
            <a:endParaRPr lang="en-US" altLang="ja-JP" sz="2600" dirty="0" smtClean="0">
              <a:ea typeface="ＭＳ Ｐゴシック" pitchFamily="34" charset="-128"/>
            </a:endParaRPr>
          </a:p>
          <a:p>
            <a:pPr algn="just" eaLnBrk="1" hangingPunct="1">
              <a:spcBef>
                <a:spcPts val="2400"/>
              </a:spcBef>
            </a:pPr>
            <a:r>
              <a:rPr lang="en-US" altLang="pt-PT" sz="3200" dirty="0" smtClean="0">
                <a:ea typeface="ＭＳ Ｐゴシック" pitchFamily="34" charset="-128"/>
              </a:rPr>
              <a:t>Quirks mode refers to a technique used by some web browsers for the sake of maintaining backward compatibility with web pages designed for older browsers and older HTML versions</a:t>
            </a:r>
          </a:p>
          <a:p>
            <a:pPr lvl="1" algn="just">
              <a:spcBef>
                <a:spcPts val="2400"/>
              </a:spcBef>
            </a:pPr>
            <a:r>
              <a:rPr lang="en-US" altLang="pt-PT" sz="2600" dirty="0" smtClean="0">
                <a:ea typeface="ＭＳ Ｐゴシック" pitchFamily="34" charset="-128"/>
              </a:rPr>
              <a:t>Each client makes its own interpretation of the code, making the sites mismatched</a:t>
            </a:r>
          </a:p>
          <a:p>
            <a:pPr>
              <a:spcBef>
                <a:spcPts val="2400"/>
              </a:spcBef>
            </a:pPr>
            <a:r>
              <a:rPr lang="en-US" altLang="pt-PT" sz="3200" dirty="0" smtClean="0">
                <a:ea typeface="ＭＳ Ｐゴシック" pitchFamily="34" charset="-128"/>
              </a:rPr>
              <a:t>This can be avoided by strictly implement the syntax and define the proper DOCTYPE</a:t>
            </a:r>
            <a:endParaRPr lang="en-US" altLang="pt-PT" sz="3600" dirty="0" smtClean="0"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582607-B1BB-4399-A4D5-061C605C868A}" type="slidenum">
              <a:rPr lang="pt-PT" smtClean="0"/>
              <a:pPr/>
              <a:t>27</a:t>
            </a:fld>
            <a:endParaRPr lang="pt-PT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pt-PT" noProof="0" dirty="0" smtClean="0">
                <a:solidFill>
                  <a:srgbClr val="666666"/>
                </a:solidFill>
              </a:rPr>
              <a:t>CSS</a:t>
            </a:r>
            <a:endParaRPr lang="pt-PT" noProof="0" dirty="0">
              <a:solidFill>
                <a:srgbClr val="666666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457200" y="436066"/>
            <a:ext cx="8229600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582607-B1BB-4399-A4D5-061C605C868A}" type="slidenum">
              <a:rPr lang="pt-PT" smtClean="0"/>
              <a:pPr/>
              <a:t>28</a:t>
            </a:fld>
            <a:endParaRPr lang="pt-PT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lnSpc>
                <a:spcPct val="115000"/>
              </a:lnSpc>
              <a:buNone/>
            </a:pPr>
            <a:r>
              <a:rPr lang="en-US" noProof="0" dirty="0" smtClean="0"/>
              <a:t>CSS (Cascading Style Sheet)</a:t>
            </a:r>
            <a:endParaRPr lang="en-US" noProof="0" dirty="0"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 eaLnBrk="1" hangingPunct="1"/>
            <a:r>
              <a:rPr lang="en-US" altLang="pt-PT" sz="2400" dirty="0" smtClean="0">
                <a:ea typeface="ＭＳ Ｐゴシック" pitchFamily="34" charset="-128"/>
              </a:rPr>
              <a:t>All visual layout of the HTML pages should be done using CSSs</a:t>
            </a:r>
          </a:p>
          <a:p>
            <a:pPr algn="just" eaLnBrk="1" hangingPunct="1">
              <a:spcBef>
                <a:spcPts val="3000"/>
              </a:spcBef>
            </a:pPr>
            <a:r>
              <a:rPr lang="en-US" altLang="pt-PT" sz="2400" dirty="0" smtClean="0">
                <a:ea typeface="ＭＳ Ｐゴシック" pitchFamily="34" charset="-128"/>
              </a:rPr>
              <a:t>Advantages: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pt-PT" sz="2200" dirty="0" smtClean="0"/>
              <a:t>Separate the content from appearance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pt-PT" sz="2200" dirty="0" smtClean="0"/>
              <a:t>More compact code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pt-PT" sz="2200" dirty="0" smtClean="0"/>
              <a:t>Better control over the visual layout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pt-PT" sz="2200" dirty="0" smtClean="0"/>
              <a:t>Update the visual appearance of several documents simultaneously</a:t>
            </a:r>
            <a:endParaRPr lang="en-US" sz="2400" noProof="0" dirty="0" smtClean="0">
              <a:solidFill>
                <a:srgbClr val="000000"/>
              </a:solidFill>
            </a:endParaRPr>
          </a:p>
          <a:p>
            <a:endParaRPr lang="en-US" sz="2400" noProof="0" dirty="0">
              <a:solidFill>
                <a:srgbClr val="000000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582607-B1BB-4399-A4D5-061C605C868A}" type="slidenum">
              <a:rPr lang="pt-PT" smtClean="0"/>
              <a:pPr/>
              <a:t>29</a:t>
            </a:fld>
            <a:endParaRPr lang="pt-PT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smtClean="0"/>
              <a:t>The Internet</a:t>
            </a:r>
            <a:endParaRPr lang="en-US" dirty="0"/>
          </a:p>
        </p:txBody>
      </p:sp>
      <p:sp>
        <p:nvSpPr>
          <p:cNvPr id="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 w="9525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rmAutofit fontScale="92500" lnSpcReduction="20000"/>
          </a:bodyPr>
          <a:lstStyle/>
          <a:p>
            <a:pPr marL="0" indent="0" algn="just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pt-PT" sz="2400" dirty="0" smtClean="0">
                <a:ea typeface="ＭＳ Ｐゴシック" pitchFamily="34" charset="-128"/>
              </a:rPr>
              <a:t>In 1969, scientists and researchers of the Department Of Defense of the US government remotely exchanged information. That 1</a:t>
            </a:r>
            <a:r>
              <a:rPr lang="en-US" altLang="pt-PT" sz="2400" baseline="30000" dirty="0" smtClean="0">
                <a:ea typeface="ＭＳ Ｐゴシック" pitchFamily="34" charset="-128"/>
              </a:rPr>
              <a:t>st</a:t>
            </a:r>
            <a:r>
              <a:rPr lang="en-US" altLang="pt-PT" sz="2400" dirty="0" smtClean="0">
                <a:ea typeface="ＭＳ Ｐゴシック" pitchFamily="34" charset="-128"/>
              </a:rPr>
              <a:t> network was designated ARPANET:</a:t>
            </a:r>
          </a:p>
          <a:p>
            <a:pPr marL="0" indent="0" algn="just">
              <a:lnSpc>
                <a:spcPct val="110000"/>
              </a:lnSpc>
              <a:spcBef>
                <a:spcPts val="1200"/>
              </a:spcBef>
            </a:pPr>
            <a:r>
              <a:rPr lang="en-US" sz="2400" dirty="0" smtClean="0"/>
              <a:t> It connected one computer in Utah with three in California. </a:t>
            </a:r>
          </a:p>
          <a:p>
            <a:pPr marL="0" indent="0" algn="just">
              <a:lnSpc>
                <a:spcPct val="110000"/>
              </a:lnSpc>
              <a:spcBef>
                <a:spcPts val="1200"/>
              </a:spcBef>
            </a:pPr>
            <a:r>
              <a:rPr lang="en-US" sz="2400" dirty="0" smtClean="0"/>
              <a:t> Later, the DOD allowed the universities to join the network for sharing hardware and software resources</a:t>
            </a:r>
          </a:p>
          <a:p>
            <a:pPr marL="0" indent="0" algn="just" eaLnBrk="1" hangingPunct="1">
              <a:spcBef>
                <a:spcPts val="3600"/>
              </a:spcBef>
              <a:buNone/>
            </a:pPr>
            <a:r>
              <a:rPr lang="en-US" altLang="pt-PT" sz="2400" dirty="0" smtClean="0">
                <a:ea typeface="ＭＳ Ｐゴシック" pitchFamily="34" charset="-128"/>
              </a:rPr>
              <a:t>During the 1980s the military network was separated from the civil network. The Internet was born.</a:t>
            </a:r>
          </a:p>
          <a:p>
            <a:pPr marL="0" indent="0" algn="ctr" eaLnBrk="1" hangingPunct="1">
              <a:spcBef>
                <a:spcPts val="3600"/>
              </a:spcBef>
              <a:buNone/>
            </a:pPr>
            <a:r>
              <a:rPr lang="en-US" altLang="pt-PT" sz="2400" dirty="0" smtClean="0">
                <a:ea typeface="ＭＳ Ｐゴシック" pitchFamily="34" charset="-128"/>
              </a:rPr>
              <a:t>Internet =&gt; </a:t>
            </a:r>
            <a:r>
              <a:rPr lang="en-US" altLang="pt-PT" sz="2400" b="1" dirty="0" smtClean="0">
                <a:ea typeface="ＭＳ Ｐゴシック" pitchFamily="34" charset="-128"/>
              </a:rPr>
              <a:t>Inter</a:t>
            </a:r>
            <a:r>
              <a:rPr lang="en-US" altLang="pt-PT" sz="2400" dirty="0" smtClean="0">
                <a:ea typeface="ＭＳ Ｐゴシック" pitchFamily="34" charset="-128"/>
              </a:rPr>
              <a:t>connected </a:t>
            </a:r>
            <a:r>
              <a:rPr lang="en-US" altLang="pt-PT" sz="2400" b="1" dirty="0" smtClean="0">
                <a:ea typeface="ＭＳ Ｐゴシック" pitchFamily="34" charset="-128"/>
              </a:rPr>
              <a:t>Net</a:t>
            </a:r>
            <a:r>
              <a:rPr lang="en-US" altLang="pt-PT" sz="2400" dirty="0" smtClean="0">
                <a:ea typeface="ＭＳ Ｐゴシック" pitchFamily="34" charset="-128"/>
              </a:rPr>
              <a:t>work</a:t>
            </a:r>
          </a:p>
          <a:p>
            <a:pPr marL="0" lvl="1" indent="0" algn="r">
              <a:spcBef>
                <a:spcPts val="3600"/>
              </a:spcBef>
              <a:buSzPct val="166666"/>
              <a:buNone/>
            </a:pPr>
            <a:r>
              <a:rPr lang="en-US" sz="2200" i="1" dirty="0" smtClean="0"/>
              <a:t>Source</a:t>
            </a:r>
            <a:r>
              <a:rPr lang="en-US" i="1" dirty="0" smtClean="0"/>
              <a:t>: </a:t>
            </a:r>
            <a:r>
              <a:rPr lang="en-US" altLang="pt-PT" sz="1800" i="1" dirty="0" smtClean="0">
                <a:ea typeface="ＭＳ Ｐゴシック" pitchFamily="34" charset="-128"/>
              </a:rPr>
              <a:t>http://www.livinginternet.com/i/ii_arpanet.htm</a:t>
            </a:r>
            <a:endParaRPr lang="en-US" sz="1800" dirty="0" smtClean="0"/>
          </a:p>
          <a:p>
            <a:pPr marL="0" indent="0" eaLnBrk="1" hangingPunct="1">
              <a:spcBef>
                <a:spcPts val="3600"/>
              </a:spcBef>
              <a:buNone/>
            </a:pPr>
            <a:endParaRPr lang="en-US" altLang="pt-PT" sz="2400" dirty="0" smtClean="0">
              <a:ea typeface="ＭＳ Ｐゴシック" pitchFamily="34" charset="-128"/>
            </a:endParaRPr>
          </a:p>
          <a:p>
            <a:pPr marL="0" indent="0" eaLnBrk="1" hangingPunct="1">
              <a:spcBef>
                <a:spcPts val="3600"/>
              </a:spcBef>
              <a:buNone/>
            </a:pPr>
            <a:endParaRPr lang="en-US" altLang="pt-PT" sz="2400" dirty="0" smtClean="0">
              <a:ea typeface="ＭＳ Ｐゴシック" pitchFamily="34" charset="-128"/>
            </a:endParaRPr>
          </a:p>
          <a:p>
            <a:pPr marL="0" indent="0" eaLnBrk="1" hangingPunct="1">
              <a:spcBef>
                <a:spcPts val="3600"/>
              </a:spcBef>
              <a:buNone/>
            </a:pPr>
            <a:endParaRPr lang="en-US" altLang="pt-PT" sz="2400" dirty="0" smtClean="0">
              <a:ea typeface="ＭＳ Ｐゴシック" pitchFamily="34" charset="-128"/>
            </a:endParaRPr>
          </a:p>
          <a:p>
            <a:pPr lvl="0" rtl="0">
              <a:buClr>
                <a:schemeClr val="dk1"/>
              </a:buClr>
              <a:buSzPct val="136363"/>
              <a:buFont typeface="Arial"/>
              <a:buNone/>
            </a:pPr>
            <a:endParaRPr lang="en-US" sz="24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582607-B1BB-4399-A4D5-061C605C868A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hlinkClick r:id="rId2"/>
              </a:rPr>
              <a:t>http://www.w3.org/TR/uri-clarification/</a:t>
            </a:r>
            <a:endParaRPr lang="en-US" sz="2800" smtClean="0"/>
          </a:p>
          <a:p>
            <a:endParaRPr lang="en-US" sz="2800" smtClean="0"/>
          </a:p>
          <a:p>
            <a:r>
              <a:rPr lang="en-US" sz="2800" smtClean="0">
                <a:hlinkClick r:id="rId3"/>
              </a:rPr>
              <a:t>http://www.w3.org/</a:t>
            </a:r>
            <a:endParaRPr lang="en-US" sz="2800" smtClean="0"/>
          </a:p>
          <a:p>
            <a:endParaRPr lang="en-US" sz="2800" smtClean="0"/>
          </a:p>
          <a:p>
            <a:r>
              <a:rPr lang="en-US" sz="2800" smtClean="0">
                <a:hlinkClick r:id="rId4"/>
              </a:rPr>
              <a:t>http://www.alistapart.com/articles/doctype/</a:t>
            </a:r>
            <a:endParaRPr lang="en-US" sz="2800" smtClean="0"/>
          </a:p>
          <a:p>
            <a:pPr marL="0" indent="0">
              <a:buNone/>
            </a:pPr>
            <a:r>
              <a:rPr lang="en-US" sz="2800" smtClean="0"/>
              <a:t> </a:t>
            </a:r>
          </a:p>
          <a:p>
            <a:r>
              <a:rPr lang="en-US" sz="2800" smtClean="0">
                <a:hlinkClick r:id="rId5"/>
              </a:rPr>
              <a:t>http://www.quirksmode.org/css/quirksmode.html</a:t>
            </a:r>
            <a:endParaRPr lang="en-US" sz="2800" smtClean="0"/>
          </a:p>
          <a:p>
            <a:endParaRPr lang="en-US" sz="280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582607-B1BB-4399-A4D5-061C605C868A}" type="slidenum">
              <a:rPr lang="pt-PT" smtClean="0"/>
              <a:pPr/>
              <a:t>30</a:t>
            </a:fld>
            <a:endParaRPr lang="pt-PT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  <a:endParaRPr lang="en-US"/>
          </a:p>
        </p:txBody>
      </p:sp>
      <p:sp>
        <p:nvSpPr>
          <p:cNvPr id="4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537114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200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200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582607-B1BB-4399-A4D5-061C605C868A}" type="slidenum">
              <a:rPr lang="pt-PT" smtClean="0"/>
              <a:pPr/>
              <a:t>31</a:t>
            </a:fld>
            <a:endParaRPr lang="pt-P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</a:pPr>
            <a:r>
              <a:rPr lang="en-US" sz="2400" dirty="0" smtClean="0"/>
              <a:t> Global system of interconnected computer networks </a:t>
            </a:r>
          </a:p>
          <a:p>
            <a:pPr marL="0" indent="0">
              <a:lnSpc>
                <a:spcPct val="120000"/>
              </a:lnSpc>
            </a:pPr>
            <a:r>
              <a:rPr lang="en-US" sz="2400" dirty="0" smtClean="0"/>
              <a:t> Uses the standard Internet protocol suite (TCP/IP) to link several billion devices worldwide</a:t>
            </a:r>
          </a:p>
          <a:p>
            <a:pPr marL="0" indent="0">
              <a:lnSpc>
                <a:spcPct val="120000"/>
              </a:lnSpc>
            </a:pPr>
            <a:r>
              <a:rPr lang="en-US" sz="2400" dirty="0" smtClean="0"/>
              <a:t> It is a network of networks that consists of millions of private, public, academic, business, and government networks of local to global scope, linked by a broad array of electronic, wireless, and optical networking technologies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582607-B1BB-4399-A4D5-061C605C868A}" type="slidenum">
              <a:rPr lang="pt-PT" smtClean="0"/>
              <a:pPr/>
              <a:t>4</a:t>
            </a:fld>
            <a:endParaRPr lang="pt-PT"/>
          </a:p>
        </p:txBody>
      </p:sp>
      <p:pic>
        <p:nvPicPr>
          <p:cNvPr id="1028" name="Picture 4" descr="Internet connec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632" y="4941168"/>
            <a:ext cx="6686550" cy="1556792"/>
          </a:xfrm>
          <a:prstGeom prst="rect">
            <a:avLst/>
          </a:prstGeom>
          <a:noFill/>
        </p:spPr>
      </p:pic>
      <p:sp>
        <p:nvSpPr>
          <p:cNvPr id="8" name="Rectângulo 7"/>
          <p:cNvSpPr/>
          <p:nvPr/>
        </p:nvSpPr>
        <p:spPr>
          <a:xfrm>
            <a:off x="2247479" y="6453336"/>
            <a:ext cx="40527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i="1" dirty="0" err="1" smtClean="0"/>
              <a:t>Source</a:t>
            </a:r>
            <a:r>
              <a:rPr lang="pt-PT" i="1" dirty="0" smtClean="0"/>
              <a:t>: https://tools.ietf.org/html/rfc1122#page-7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21646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Carries an extensive range of information resources and services, each one with its own protocol, such as: </a:t>
            </a:r>
            <a:endParaRPr lang="en-US" altLang="pt-PT" sz="240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1800"/>
              </a:spcBef>
            </a:pPr>
            <a:r>
              <a:rPr lang="en-US" altLang="pt-PT" sz="2200" dirty="0" smtClean="0"/>
              <a:t>World Wide Web (WWW)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pt-PT" sz="2200" dirty="0" smtClean="0"/>
              <a:t>email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pt-PT" sz="2200" dirty="0" smtClean="0"/>
              <a:t>ftp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pt-PT" sz="2200" dirty="0" smtClean="0"/>
              <a:t>telnet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pt-PT" sz="2200" dirty="0" smtClean="0"/>
              <a:t>...</a:t>
            </a:r>
          </a:p>
          <a:p>
            <a:endParaRPr lang="en-US" dirty="0"/>
          </a:p>
        </p:txBody>
      </p:sp>
      <p:pic>
        <p:nvPicPr>
          <p:cNvPr id="5" name="Picture 4" descr="C:\Users\Alex\Desktop\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284538"/>
            <a:ext cx="4319588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582607-B1BB-4399-A4D5-061C605C868A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46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n-US" noProof="0" dirty="0" smtClean="0"/>
              <a:t>Client</a:t>
            </a:r>
            <a:r>
              <a:rPr lang="en-US" dirty="0" smtClean="0"/>
              <a:t>/Server Architecture</a:t>
            </a:r>
            <a:r>
              <a:rPr lang="en-US" noProof="0" dirty="0" smtClean="0"/>
              <a:t> </a:t>
            </a:r>
            <a:r>
              <a:rPr lang="en-US" baseline="30000" noProof="0" dirty="0" smtClean="0"/>
              <a:t>1/2</a:t>
            </a:r>
            <a:endParaRPr lang="en-US" baseline="30000" noProof="0" dirty="0"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 w="9525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200" b="1" dirty="0" smtClean="0"/>
              <a:t>Client </a:t>
            </a:r>
            <a:r>
              <a:rPr lang="en-US" altLang="pt-PT" sz="2200" dirty="0" smtClean="0"/>
              <a:t>runs on the computer and makes requests to the services available on the server</a:t>
            </a:r>
            <a:r>
              <a:rPr lang="en-US" sz="2200" dirty="0" smtClean="0"/>
              <a:t>.</a:t>
            </a:r>
          </a:p>
          <a:p>
            <a:endParaRPr lang="en-US" sz="2200" noProof="0" dirty="0" smtClean="0"/>
          </a:p>
          <a:p>
            <a:pPr lvl="0">
              <a:buNone/>
            </a:pPr>
            <a:r>
              <a:rPr lang="en-US" sz="2200" b="1" noProof="0" dirty="0" smtClean="0"/>
              <a:t>Server </a:t>
            </a:r>
            <a:r>
              <a:rPr lang="en-US" sz="2200" dirty="0" smtClean="0"/>
              <a:t>is an host that responds to the requests of the clients.</a:t>
            </a:r>
            <a:endParaRPr lang="en-US" sz="2200" noProof="0" dirty="0" smtClean="0"/>
          </a:p>
          <a:p>
            <a:endParaRPr lang="en-US" sz="2200" noProof="0" dirty="0" smtClean="0"/>
          </a:p>
          <a:p>
            <a:pPr lvl="0" rtl="0">
              <a:buNone/>
            </a:pPr>
            <a:r>
              <a:rPr lang="en-US" sz="2200" noProof="0" dirty="0" smtClean="0"/>
              <a:t>One client can make requests to more than one server.</a:t>
            </a:r>
          </a:p>
          <a:p>
            <a:pPr lvl="0" rtl="0">
              <a:buNone/>
            </a:pPr>
            <a:r>
              <a:rPr lang="en-US" sz="2200" dirty="0" smtClean="0"/>
              <a:t>One server can reply to several clients simultaneously.</a:t>
            </a:r>
            <a:endParaRPr lang="en-US" sz="2200" noProof="0" dirty="0" smtClean="0"/>
          </a:p>
          <a:p>
            <a:pPr lvl="0" rtl="0">
              <a:buNone/>
            </a:pPr>
            <a:endParaRPr lang="en-US" sz="2200" noProof="0" dirty="0" smtClean="0"/>
          </a:p>
          <a:p>
            <a:pPr lvl="0" rtl="0">
              <a:buNone/>
            </a:pPr>
            <a:r>
              <a:rPr lang="en-US" sz="2200" noProof="0" dirty="0" smtClean="0"/>
              <a:t>There are several types of servers: web, database, e-mail…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582607-B1BB-4399-A4D5-061C605C868A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Client/Server Architecture </a:t>
            </a:r>
            <a:r>
              <a:rPr lang="en-US" baseline="30000" noProof="0" dirty="0" smtClean="0"/>
              <a:t>2/2</a:t>
            </a:r>
            <a:endParaRPr lang="en-US" baseline="30000" noProof="0" dirty="0"/>
          </a:p>
        </p:txBody>
      </p:sp>
      <p:grpSp>
        <p:nvGrpSpPr>
          <p:cNvPr id="51" name="Shape 51"/>
          <p:cNvGrpSpPr/>
          <p:nvPr/>
        </p:nvGrpSpPr>
        <p:grpSpPr>
          <a:xfrm>
            <a:off x="1192371" y="2289887"/>
            <a:ext cx="6759256" cy="3512325"/>
            <a:chOff x="1089273" y="2236828"/>
            <a:chExt cx="6759256" cy="3512325"/>
          </a:xfrm>
        </p:grpSpPr>
        <p:grpSp>
          <p:nvGrpSpPr>
            <p:cNvPr id="52" name="Shape 52"/>
            <p:cNvGrpSpPr/>
            <p:nvPr/>
          </p:nvGrpSpPr>
          <p:grpSpPr>
            <a:xfrm>
              <a:off x="6272960" y="3533825"/>
              <a:ext cx="1575569" cy="2215327"/>
              <a:chOff x="810827" y="3384545"/>
              <a:chExt cx="1576199" cy="2228700"/>
            </a:xfrm>
          </p:grpSpPr>
          <p:sp>
            <p:nvSpPr>
              <p:cNvPr id="53" name="Shape 53"/>
              <p:cNvSpPr/>
              <p:nvPr/>
            </p:nvSpPr>
            <p:spPr>
              <a:xfrm>
                <a:off x="810827" y="3384545"/>
                <a:ext cx="1576199" cy="2228700"/>
              </a:xfrm>
              <a:prstGeom prst="cube">
                <a:avLst>
                  <a:gd name="adj" fmla="val 38054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54" name="Shape 54"/>
              <p:cNvSpPr/>
              <p:nvPr/>
            </p:nvSpPr>
            <p:spPr>
              <a:xfrm>
                <a:off x="1188650" y="5164773"/>
                <a:ext cx="167399" cy="168299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902713" y="4463889"/>
                <a:ext cx="739199" cy="224399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902713" y="4157920"/>
                <a:ext cx="739199" cy="224399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979420" y="4831964"/>
                <a:ext cx="585899" cy="342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089273" y="2236828"/>
              <a:ext cx="2122295" cy="1914347"/>
              <a:chOff x="1165475" y="2313092"/>
              <a:chExt cx="2315399" cy="2088530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1746523" y="2313092"/>
                <a:ext cx="1734300" cy="1399199"/>
              </a:xfrm>
              <a:prstGeom prst="cube">
                <a:avLst>
                  <a:gd name="adj" fmla="val 6392"/>
                </a:avLst>
              </a:prstGeom>
              <a:solidFill>
                <a:srgbClr val="B4B4B4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1165475" y="3646523"/>
                <a:ext cx="2315399" cy="755100"/>
              </a:xfrm>
              <a:prstGeom prst="cube">
                <a:avLst>
                  <a:gd name="adj" fmla="val 79963"/>
                </a:avLst>
              </a:prstGeom>
              <a:solidFill>
                <a:srgbClr val="B4B4B4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61" name="Shape 61"/>
              <p:cNvSpPr/>
              <p:nvPr/>
            </p:nvSpPr>
            <p:spPr>
              <a:xfrm>
                <a:off x="1833926" y="2456719"/>
                <a:ext cx="1559400" cy="1172100"/>
              </a:xfrm>
              <a:prstGeom prst="bevel">
                <a:avLst>
                  <a:gd name="adj" fmla="val 3754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62" name="Shape 62"/>
              <p:cNvSpPr/>
              <p:nvPr/>
            </p:nvSpPr>
            <p:spPr>
              <a:xfrm rot="-8104291">
                <a:off x="1932362" y="2619997"/>
                <a:ext cx="169917" cy="158250"/>
              </a:xfrm>
              <a:prstGeom prst="rtTriangle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63" name="Shape 63"/>
              <p:cNvSpPr/>
              <p:nvPr/>
            </p:nvSpPr>
            <p:spPr>
              <a:xfrm>
                <a:off x="1755512" y="3991564"/>
                <a:ext cx="979499" cy="190500"/>
              </a:xfrm>
              <a:prstGeom prst="cube">
                <a:avLst>
                  <a:gd name="adj" fmla="val 100000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64" name="Shape 64"/>
            <p:cNvSpPr/>
            <p:nvPr/>
          </p:nvSpPr>
          <p:spPr>
            <a:xfrm>
              <a:off x="3487080" y="2581862"/>
              <a:ext cx="388500" cy="388500"/>
            </a:xfrm>
            <a:prstGeom prst="rect">
              <a:avLst/>
            </a:prstGeom>
            <a:solidFill>
              <a:srgbClr val="DA000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-US" sz="1600" b="1" dirty="0" smtClean="0">
                  <a:solidFill>
                    <a:srgbClr val="FFFFFF"/>
                  </a:solidFill>
                </a:rPr>
                <a:t>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5557225" y="5042148"/>
              <a:ext cx="388500" cy="388500"/>
            </a:xfrm>
            <a:prstGeom prst="rect">
              <a:avLst/>
            </a:prstGeom>
            <a:solidFill>
              <a:srgbClr val="DA000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-US" sz="1600" b="1" dirty="0" smtClean="0">
                  <a:solidFill>
                    <a:srgbClr val="FFFFFF"/>
                  </a:solidFill>
                </a:rPr>
                <a:t>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66" name="Shape 66"/>
            <p:cNvGrpSpPr/>
            <p:nvPr/>
          </p:nvGrpSpPr>
          <p:grpSpPr>
            <a:xfrm>
              <a:off x="3487080" y="2391795"/>
              <a:ext cx="3643499" cy="768634"/>
              <a:chOff x="3487080" y="2313028"/>
              <a:chExt cx="3643499" cy="768634"/>
            </a:xfrm>
          </p:grpSpPr>
          <p:cxnSp>
            <p:nvCxnSpPr>
              <p:cNvPr id="67" name="Shape 67"/>
              <p:cNvCxnSpPr/>
              <p:nvPr/>
            </p:nvCxnSpPr>
            <p:spPr>
              <a:xfrm>
                <a:off x="3487080" y="2313028"/>
                <a:ext cx="3630000" cy="0"/>
              </a:xfrm>
              <a:prstGeom prst="straightConnector1">
                <a:avLst/>
              </a:prstGeom>
              <a:noFill/>
              <a:ln w="38100" cap="flat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8" name="Shape 68"/>
              <p:cNvCxnSpPr/>
              <p:nvPr/>
            </p:nvCxnSpPr>
            <p:spPr>
              <a:xfrm>
                <a:off x="7117080" y="2318162"/>
                <a:ext cx="13499" cy="763500"/>
              </a:xfrm>
              <a:prstGeom prst="straightConnector1">
                <a:avLst/>
              </a:prstGeom>
              <a:noFill/>
              <a:ln w="38100" cap="flat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cxnSp>
          <p:nvCxnSpPr>
            <p:cNvPr id="69" name="Shape 69"/>
            <p:cNvCxnSpPr/>
            <p:nvPr/>
          </p:nvCxnSpPr>
          <p:spPr>
            <a:xfrm rot="10800000">
              <a:off x="2297755" y="5596753"/>
              <a:ext cx="3630000" cy="0"/>
            </a:xfrm>
            <a:prstGeom prst="straightConnector1">
              <a:avLst/>
            </a:prstGeom>
            <a:noFill/>
            <a:ln w="3810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70" name="Shape 70"/>
            <p:cNvCxnSpPr/>
            <p:nvPr/>
          </p:nvCxnSpPr>
          <p:spPr>
            <a:xfrm>
              <a:off x="2297755" y="4433619"/>
              <a:ext cx="0" cy="1158000"/>
            </a:xfrm>
            <a:prstGeom prst="straightConnector1">
              <a:avLst/>
            </a:prstGeom>
            <a:noFill/>
            <a:ln w="38100" cap="flat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sp>
          <p:nvSpPr>
            <p:cNvPr id="71" name="Shape 71"/>
            <p:cNvSpPr txBox="1"/>
            <p:nvPr/>
          </p:nvSpPr>
          <p:spPr>
            <a:xfrm>
              <a:off x="3968580" y="2581862"/>
              <a:ext cx="3162000" cy="457200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buNone/>
              </a:pPr>
              <a:r>
                <a:rPr lang="en-US" dirty="0" smtClean="0"/>
                <a:t>Client makes a </a:t>
              </a:r>
              <a:r>
                <a:rPr lang="en-US" b="1" dirty="0" smtClean="0"/>
                <a:t>request</a:t>
              </a:r>
              <a:r>
                <a:rPr lang="en-US" dirty="0" smtClean="0"/>
                <a:t> to the server</a:t>
              </a:r>
              <a:endParaRPr lang="en-US" dirty="0"/>
            </a:p>
          </p:txBody>
        </p:sp>
        <p:sp>
          <p:nvSpPr>
            <p:cNvPr id="72" name="Shape 72"/>
            <p:cNvSpPr txBox="1"/>
            <p:nvPr/>
          </p:nvSpPr>
          <p:spPr>
            <a:xfrm>
              <a:off x="2359209" y="5034587"/>
              <a:ext cx="3162000" cy="457200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 lvl="0" algn="r" rtl="0">
                <a:buNone/>
              </a:pPr>
              <a:r>
                <a:rPr lang="en-US" dirty="0" smtClean="0"/>
                <a:t>Server </a:t>
              </a:r>
              <a:r>
                <a:rPr lang="en-US" b="1" dirty="0" smtClean="0"/>
                <a:t>replies</a:t>
              </a:r>
              <a:r>
                <a:rPr lang="en-US" dirty="0" smtClean="0"/>
                <a:t> to the request</a:t>
              </a:r>
              <a:endParaRPr lang="en-US" dirty="0"/>
            </a:p>
          </p:txBody>
        </p:sp>
      </p:grpSp>
      <p:sp>
        <p:nvSpPr>
          <p:cNvPr id="25" name="Marcador de Posição do Número do Diapositivo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582607-B1BB-4399-A4D5-061C605C868A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pt-PT" noProof="0" dirty="0" smtClean="0">
                <a:solidFill>
                  <a:srgbClr val="666666"/>
                </a:solidFill>
              </a:rPr>
              <a:t>Internet</a:t>
            </a:r>
            <a:endParaRPr lang="pt-PT" noProof="0" dirty="0">
              <a:solidFill>
                <a:srgbClr val="666666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457200" y="436066"/>
            <a:ext cx="8229600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582607-B1BB-4399-A4D5-061C605C868A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Internet Architecture </a:t>
            </a:r>
            <a:r>
              <a:rPr lang="en-US" baseline="30000" dirty="0" smtClean="0"/>
              <a:t>1/4</a:t>
            </a:r>
            <a:endParaRPr lang="en-US" baseline="30000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noProof="0" dirty="0" smtClean="0"/>
              <a:t>The Internet is </a:t>
            </a:r>
            <a:r>
              <a:rPr lang="en-US" sz="2400" dirty="0" smtClean="0"/>
              <a:t>the largest computer network</a:t>
            </a:r>
          </a:p>
          <a:p>
            <a:endParaRPr lang="en-US" sz="2400" noProof="0" dirty="0" smtClean="0"/>
          </a:p>
          <a:p>
            <a:r>
              <a:rPr lang="en-US" sz="2400" noProof="0" dirty="0" smtClean="0"/>
              <a:t>It uses several protocols for transmitting information between clients and servers </a:t>
            </a:r>
          </a:p>
          <a:p>
            <a:pPr lvl="1"/>
            <a:r>
              <a:rPr lang="en-US" b="1" noProof="0" dirty="0" smtClean="0"/>
              <a:t>HTTP</a:t>
            </a:r>
            <a:r>
              <a:rPr lang="en-US" noProof="0" dirty="0" smtClean="0"/>
              <a:t> is the most widely used protocol</a:t>
            </a:r>
          </a:p>
          <a:p>
            <a:endParaRPr lang="en-US" sz="2400" noProof="0" dirty="0" smtClean="0"/>
          </a:p>
          <a:p>
            <a:r>
              <a:rPr lang="en-US" sz="2400" noProof="0" dirty="0" smtClean="0"/>
              <a:t>Other protocols:</a:t>
            </a:r>
          </a:p>
          <a:p>
            <a:pPr marL="800100"/>
            <a:r>
              <a:rPr lang="en-US" sz="2400" noProof="0" dirty="0" smtClean="0"/>
              <a:t>DNS (</a:t>
            </a:r>
            <a:r>
              <a:rPr lang="en-US" sz="2400" i="1" noProof="0" dirty="0" smtClean="0"/>
              <a:t>Domain Name Server</a:t>
            </a:r>
            <a:r>
              <a:rPr lang="en-US" sz="2400" noProof="0" dirty="0" smtClean="0"/>
              <a:t>)</a:t>
            </a:r>
          </a:p>
          <a:p>
            <a:pPr marL="800100"/>
            <a:r>
              <a:rPr lang="en-US" sz="2400" noProof="0" dirty="0" smtClean="0"/>
              <a:t>FTP (</a:t>
            </a:r>
            <a:r>
              <a:rPr lang="en-US" sz="2400" i="1" noProof="0" dirty="0" smtClean="0"/>
              <a:t>File Transfer Protocol</a:t>
            </a:r>
            <a:r>
              <a:rPr lang="en-US" sz="2400" noProof="0" dirty="0" smtClean="0"/>
              <a:t>)</a:t>
            </a:r>
          </a:p>
          <a:p>
            <a:pPr marL="800100"/>
            <a:r>
              <a:rPr lang="en-US" sz="2400" noProof="0" dirty="0" smtClean="0"/>
              <a:t>HTTPS (</a:t>
            </a:r>
            <a:r>
              <a:rPr lang="en-US" sz="2400" i="1" noProof="0" dirty="0" smtClean="0"/>
              <a:t>HTTP Secure</a:t>
            </a:r>
            <a:r>
              <a:rPr lang="en-US" sz="2400" noProof="0" dirty="0" smtClean="0"/>
              <a:t>)</a:t>
            </a:r>
          </a:p>
          <a:p>
            <a:endParaRPr lang="en-US" sz="2400" noProof="0" dirty="0" smtClean="0"/>
          </a:p>
          <a:p>
            <a:endParaRPr lang="en-US" sz="2400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582607-B1BB-4399-A4D5-061C605C868A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1459</Words>
  <Application>Microsoft Macintosh PowerPoint</Application>
  <PresentationFormat>Apresentação no Ecrã (4:3)</PresentationFormat>
  <Paragraphs>257</Paragraphs>
  <Slides>31</Slides>
  <Notes>19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31</vt:i4>
      </vt:variant>
    </vt:vector>
  </HeadingPairs>
  <TitlesOfParts>
    <vt:vector size="36" baseType="lpstr">
      <vt:lpstr>Arial</vt:lpstr>
      <vt:lpstr>Courier New</vt:lpstr>
      <vt:lpstr>ＭＳ Ｐゴシック</vt:lpstr>
      <vt:lpstr>Wingdings</vt:lpstr>
      <vt:lpstr/>
      <vt:lpstr> Web Architecture  </vt:lpstr>
      <vt:lpstr>Copyright</vt:lpstr>
      <vt:lpstr>The Internet</vt:lpstr>
      <vt:lpstr>The Internet</vt:lpstr>
      <vt:lpstr>The Internet</vt:lpstr>
      <vt:lpstr>Client/Server Architecture 1/2</vt:lpstr>
      <vt:lpstr>Client/Server Architecture 2/2</vt:lpstr>
      <vt:lpstr>Apresentação do PowerPoint</vt:lpstr>
      <vt:lpstr>Internet Architecture 1/4</vt:lpstr>
      <vt:lpstr>Internet Architecture 2/4</vt:lpstr>
      <vt:lpstr>Internet Architecture 3/4</vt:lpstr>
      <vt:lpstr>Internet Architecture 4/4</vt:lpstr>
      <vt:lpstr>Apresentação do PowerPoint</vt:lpstr>
      <vt:lpstr>Server Technologies 1/3</vt:lpstr>
      <vt:lpstr>Server Technologies 2/3</vt:lpstr>
      <vt:lpstr>Server Technologies 3/3</vt:lpstr>
      <vt:lpstr>Client Technologies 1/4</vt:lpstr>
      <vt:lpstr>Client Technologies 2/4</vt:lpstr>
      <vt:lpstr>Client Technologies 3/4</vt:lpstr>
      <vt:lpstr>Client Technologies 4/4</vt:lpstr>
      <vt:lpstr>Apresentação do PowerPoint</vt:lpstr>
      <vt:lpstr>HTML</vt:lpstr>
      <vt:lpstr>HTML</vt:lpstr>
      <vt:lpstr>HTML VS. XHTML</vt:lpstr>
      <vt:lpstr>HTML Document</vt:lpstr>
      <vt:lpstr>HTML5</vt:lpstr>
      <vt:lpstr>Quirks Mode</vt:lpstr>
      <vt:lpstr>Apresentação do PowerPoint</vt:lpstr>
      <vt:lpstr>CSS (Cascading Style Sheet)</vt:lpstr>
      <vt:lpstr>References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Internet </dc:title>
  <cp:lastModifiedBy>Fernando Silva</cp:lastModifiedBy>
  <cp:revision>58</cp:revision>
  <cp:lastPrinted>2015-01-05T00:01:28Z</cp:lastPrinted>
  <dcterms:modified xsi:type="dcterms:W3CDTF">2016-02-22T20:05:06Z</dcterms:modified>
</cp:coreProperties>
</file>