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uli"/>
      <p:regular r:id="rId14"/>
      <p:bold r:id="rId15"/>
      <p:italic r:id="rId16"/>
      <p:boldItalic r:id="rId17"/>
    </p:embeddedFont>
    <p:embeddedFont>
      <p:font typeface="Nixie One"/>
      <p:regular r:id="rId18"/>
    </p:embeddedFont>
    <p:embeddedFont>
      <p:font typeface="Lato"/>
      <p:regular r:id="rId19"/>
      <p:bold r:id="rId20"/>
      <p:italic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6411EC-6929-4C89-A584-D8A2D5B2F091}">
  <a:tblStyle styleId="{6C6411EC-6929-4C89-A584-D8A2D5B2F09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uli-bold.fntdata"/><Relationship Id="rId14" Type="http://schemas.openxmlformats.org/officeDocument/2006/relationships/font" Target="fonts/Muli-regular.fntdata"/><Relationship Id="rId17" Type="http://schemas.openxmlformats.org/officeDocument/2006/relationships/font" Target="fonts/Muli-boldItalic.fntdata"/><Relationship Id="rId16" Type="http://schemas.openxmlformats.org/officeDocument/2006/relationships/font" Target="fonts/Muli-italic.fntdata"/><Relationship Id="rId19" Type="http://schemas.openxmlformats.org/officeDocument/2006/relationships/font" Target="fonts/Lato-regular.fntdata"/><Relationship Id="rId18" Type="http://schemas.openxmlformats.org/officeDocument/2006/relationships/font" Target="fonts/Nixie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5b547d45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5b547d45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85b547d454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5b547d45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5b547d45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5b547d4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5b547d454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5b547d4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85b547d45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5b547d4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5b547d454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5b547d45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github.com/mrpjevans/cluster-prime?files=1" TargetMode="External"/><Relationship Id="rId4" Type="http://schemas.openxmlformats.org/officeDocument/2006/relationships/hyperlink" Target="https://gist.github.com/joezuntz/7c590a8652a1da6dc4c9" TargetMode="External"/><Relationship Id="rId5" Type="http://schemas.openxmlformats.org/officeDocument/2006/relationships/hyperlink" Target="https://lucasvr.gobolinux.org/publications/2014-HiPC-IFM.pdf" TargetMode="External"/><Relationship Id="rId6" Type="http://schemas.openxmlformats.org/officeDocument/2006/relationships/hyperlink" Target="https://www.researchgate.net/publication/323734475_Parallel_Computing_for_Artificial_Neural_Network_Training_using_Java_Native_Socket_Programm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400175" y="16870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 Computing</a:t>
            </a:r>
            <a:endParaRPr/>
          </a:p>
        </p:txBody>
      </p:sp>
      <p:sp>
        <p:nvSpPr>
          <p:cNvPr id="338" name="Google Shape;338;p11"/>
          <p:cNvSpPr txBox="1"/>
          <p:nvPr>
            <p:ph type="ctrTitle"/>
          </p:nvPr>
        </p:nvSpPr>
        <p:spPr>
          <a:xfrm>
            <a:off x="1400175" y="2372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For</a:t>
            </a:r>
            <a:endParaRPr sz="2000"/>
          </a:p>
          <a:p>
            <a:pPr indent="0" lvl="0" marL="0" rtl="0" algn="ctr">
              <a:spcBef>
                <a:spcPts val="0"/>
              </a:spcBef>
              <a:spcAft>
                <a:spcPts val="0"/>
              </a:spcAft>
              <a:buNone/>
            </a:pPr>
            <a:r>
              <a:rPr lang="en" sz="2000"/>
              <a:t>High Performance Computing</a:t>
            </a:r>
            <a:endParaRPr sz="2000"/>
          </a:p>
        </p:txBody>
      </p:sp>
      <p:sp>
        <p:nvSpPr>
          <p:cNvPr id="339" name="Google Shape;339;p11"/>
          <p:cNvSpPr txBox="1"/>
          <p:nvPr>
            <p:ph type="ctrTitle"/>
          </p:nvPr>
        </p:nvSpPr>
        <p:spPr>
          <a:xfrm>
            <a:off x="44075" y="3645375"/>
            <a:ext cx="2815800" cy="13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Harsh Kataria</a:t>
            </a:r>
            <a:endParaRPr sz="2000"/>
          </a:p>
          <a:p>
            <a:pPr indent="0" lvl="0" marL="0" rtl="0" algn="ctr">
              <a:spcBef>
                <a:spcPts val="0"/>
              </a:spcBef>
              <a:spcAft>
                <a:spcPts val="0"/>
              </a:spcAft>
              <a:buNone/>
            </a:pPr>
            <a:r>
              <a:rPr lang="en" sz="2000"/>
              <a:t>Ambuje Gupta</a:t>
            </a:r>
            <a:endParaRPr sz="2000"/>
          </a:p>
          <a:p>
            <a:pPr indent="0" lvl="0" marL="0" rtl="0" algn="ctr">
              <a:spcBef>
                <a:spcPts val="0"/>
              </a:spcBef>
              <a:spcAft>
                <a:spcPts val="0"/>
              </a:spcAft>
              <a:buNone/>
            </a:pPr>
            <a:r>
              <a:rPr lang="en" sz="2000"/>
              <a:t>Souvik Mishra</a:t>
            </a:r>
            <a:endParaRPr sz="2000"/>
          </a:p>
        </p:txBody>
      </p:sp>
      <p:sp>
        <p:nvSpPr>
          <p:cNvPr id="340" name="Google Shape;340;p11"/>
          <p:cNvSpPr txBox="1"/>
          <p:nvPr>
            <p:ph type="ctrTitle"/>
          </p:nvPr>
        </p:nvSpPr>
        <p:spPr>
          <a:xfrm>
            <a:off x="6328200" y="3645375"/>
            <a:ext cx="2815800" cy="13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Rushil Goomer</a:t>
            </a:r>
            <a:endParaRPr sz="2000"/>
          </a:p>
          <a:p>
            <a:pPr indent="0" lvl="0" marL="0" rtl="0" algn="ctr">
              <a:spcBef>
                <a:spcPts val="0"/>
              </a:spcBef>
              <a:spcAft>
                <a:spcPts val="0"/>
              </a:spcAft>
              <a:buNone/>
            </a:pPr>
            <a:r>
              <a:rPr lang="en" sz="2000"/>
              <a:t>Alarsh Tiwari</a:t>
            </a:r>
            <a:endParaRPr sz="2000"/>
          </a:p>
          <a:p>
            <a:pPr indent="0" lvl="0" marL="0" rtl="0" algn="ctr">
              <a:spcBef>
                <a:spcPts val="0"/>
              </a:spcBef>
              <a:spcAft>
                <a:spcPts val="0"/>
              </a:spcAft>
              <a:buNone/>
            </a:pPr>
            <a:r>
              <a:rPr lang="en" sz="2000"/>
              <a:t>Sonali Mehta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12"/>
          <p:cNvSpPr txBox="1"/>
          <p:nvPr>
            <p:ph type="title"/>
          </p:nvPr>
        </p:nvSpPr>
        <p:spPr>
          <a:xfrm>
            <a:off x="1992825" y="727600"/>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Project description</a:t>
            </a:r>
            <a:endParaRPr sz="3000"/>
          </a:p>
        </p:txBody>
      </p:sp>
      <p:sp>
        <p:nvSpPr>
          <p:cNvPr id="346" name="Google Shape;346;p12"/>
          <p:cNvSpPr txBox="1"/>
          <p:nvPr/>
        </p:nvSpPr>
        <p:spPr>
          <a:xfrm>
            <a:off x="5366075" y="1640600"/>
            <a:ext cx="3493200" cy="272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Our study</a:t>
            </a:r>
            <a:endParaRPr sz="1100">
              <a:solidFill>
                <a:srgbClr val="00E1C6"/>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We explored multiple Cluster computing applications that were high processing in natural or based on cost and energy efficient clusters.</a:t>
            </a:r>
            <a:endParaRPr sz="1100">
              <a:solidFill>
                <a:srgbClr val="C6DAEC"/>
              </a:solidFill>
              <a:latin typeface="Muli"/>
              <a:ea typeface="Muli"/>
              <a:cs typeface="Muli"/>
              <a:sym typeface="Muli"/>
            </a:endParaRPr>
          </a:p>
          <a:p>
            <a:pPr indent="0" lvl="0" marL="0" rtl="0" algn="l">
              <a:spcBef>
                <a:spcPts val="600"/>
              </a:spcBef>
              <a:spcAft>
                <a:spcPts val="0"/>
              </a:spcAft>
              <a:buNone/>
            </a:pPr>
            <a:r>
              <a:rPr lang="en" sz="1100">
                <a:solidFill>
                  <a:srgbClr val="C6DAEC"/>
                </a:solidFill>
                <a:latin typeface="Muli"/>
                <a:ea typeface="Muli"/>
                <a:cs typeface="Muli"/>
                <a:sym typeface="Muli"/>
              </a:rPr>
              <a:t>Our implementation based on these studies include </a:t>
            </a:r>
            <a:endParaRPr sz="1100">
              <a:solidFill>
                <a:srgbClr val="C6DAEC"/>
              </a:solidFill>
              <a:latin typeface="Muli"/>
              <a:ea typeface="Muli"/>
              <a:cs typeface="Muli"/>
              <a:sym typeface="Muli"/>
            </a:endParaRPr>
          </a:p>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Image processing algorithms for wheat count using canny edge and watershed</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Finding total number of primes in a range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EEG signal processing</a:t>
            </a:r>
            <a:endParaRPr sz="1100">
              <a:solidFill>
                <a:srgbClr val="C6DAEC"/>
              </a:solidFill>
              <a:latin typeface="Muli"/>
              <a:ea typeface="Muli"/>
              <a:cs typeface="Muli"/>
              <a:sym typeface="Muli"/>
            </a:endParaRPr>
          </a:p>
          <a:p>
            <a:pPr indent="0" lvl="0" marL="0" rtl="0" algn="l">
              <a:spcBef>
                <a:spcPts val="600"/>
              </a:spcBef>
              <a:spcAft>
                <a:spcPts val="0"/>
              </a:spcAft>
              <a:buNone/>
            </a:pPr>
            <a:r>
              <a:rPr lang="en" sz="1100">
                <a:solidFill>
                  <a:srgbClr val="C6DAEC"/>
                </a:solidFill>
                <a:latin typeface="Muli"/>
                <a:ea typeface="Muli"/>
                <a:cs typeface="Muli"/>
                <a:sym typeface="Muli"/>
              </a:rPr>
              <a:t>It was successfully inferred that a cluster performs a task in a much efficient manner than a single processor system. The cluster used was also cheap and power efficient. It proved to be viable solution for the problem,</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sp>
        <p:nvSpPr>
          <p:cNvPr id="347" name="Google Shape;347;p12"/>
          <p:cNvSpPr txBox="1"/>
          <p:nvPr/>
        </p:nvSpPr>
        <p:spPr>
          <a:xfrm>
            <a:off x="1136725" y="1698925"/>
            <a:ext cx="3330900" cy="166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Problems/Obstacles</a:t>
            </a:r>
            <a:endParaRPr sz="1100">
              <a:solidFill>
                <a:srgbClr val="00E1C6"/>
              </a:solidFill>
              <a:latin typeface="Muli"/>
              <a:ea typeface="Muli"/>
              <a:cs typeface="Muli"/>
              <a:sym typeface="Muli"/>
            </a:endParaRPr>
          </a:p>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Huge amounts of data produced everyday</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Single processing systems fail to process this data</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Need for parallel systems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Energy efficiency in parallel systems</a:t>
            </a:r>
            <a:endParaRPr sz="1100">
              <a:solidFill>
                <a:srgbClr val="C6DAEC"/>
              </a:solidFill>
              <a:latin typeface="Muli"/>
              <a:ea typeface="Muli"/>
              <a:cs typeface="Muli"/>
              <a:sym typeface="Muli"/>
            </a:endParaRPr>
          </a:p>
        </p:txBody>
      </p:sp>
      <p:sp>
        <p:nvSpPr>
          <p:cNvPr id="348" name="Google Shape;348;p12"/>
          <p:cNvSpPr txBox="1"/>
          <p:nvPr/>
        </p:nvSpPr>
        <p:spPr>
          <a:xfrm>
            <a:off x="746125" y="3398475"/>
            <a:ext cx="4319700" cy="13968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b="1" lang="en" sz="1100">
                <a:solidFill>
                  <a:srgbClr val="1ED7BE"/>
                </a:solidFill>
                <a:latin typeface="Muli"/>
                <a:ea typeface="Muli"/>
                <a:cs typeface="Muli"/>
                <a:sym typeface="Muli"/>
              </a:rPr>
              <a:t>Future </a:t>
            </a:r>
            <a:r>
              <a:rPr lang="en" sz="1100">
                <a:solidFill>
                  <a:srgbClr val="C6DAEC"/>
                </a:solidFill>
                <a:latin typeface="Muli"/>
                <a:ea typeface="Muli"/>
                <a:cs typeface="Muli"/>
                <a:sym typeface="Muli"/>
              </a:rPr>
              <a:t>HPC computers will be limited to about 20 MW of power consumption in the coming decade. We expect to conclude this paper on a high note with hopes that the research on the same would be continued and we will exercise maximum exploitation from the capabilities of today’s hardware's on the lane of High Performance Computing.</a:t>
            </a:r>
            <a:endParaRPr b="1" sz="1100">
              <a:solidFill>
                <a:srgbClr val="C6DAEC"/>
              </a:solidFill>
              <a:latin typeface="Muli"/>
              <a:ea typeface="Muli"/>
              <a:cs typeface="Muli"/>
              <a:sym typeface="Muli"/>
            </a:endParaRPr>
          </a:p>
        </p:txBody>
      </p:sp>
      <p:sp>
        <p:nvSpPr>
          <p:cNvPr id="349" name="Google Shape;349;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55" name="Google Shape;355;p13"/>
          <p:cNvSpPr txBox="1"/>
          <p:nvPr>
            <p:ph idx="4294967295" type="title"/>
          </p:nvPr>
        </p:nvSpPr>
        <p:spPr>
          <a:xfrm>
            <a:off x="1886700" y="2622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Image processing</a:t>
            </a:r>
            <a:endParaRPr sz="3000"/>
          </a:p>
        </p:txBody>
      </p:sp>
      <p:pic>
        <p:nvPicPr>
          <p:cNvPr id="356" name="Google Shape;356;p13"/>
          <p:cNvPicPr preferRelativeResize="0"/>
          <p:nvPr/>
        </p:nvPicPr>
        <p:blipFill>
          <a:blip r:embed="rId3">
            <a:alphaModFix/>
          </a:blip>
          <a:stretch>
            <a:fillRect/>
          </a:stretch>
        </p:blipFill>
        <p:spPr>
          <a:xfrm>
            <a:off x="4247775" y="3998300"/>
            <a:ext cx="3681050" cy="745575"/>
          </a:xfrm>
          <a:prstGeom prst="rect">
            <a:avLst/>
          </a:prstGeom>
          <a:noFill/>
          <a:ln>
            <a:noFill/>
          </a:ln>
        </p:spPr>
      </p:pic>
      <p:pic>
        <p:nvPicPr>
          <p:cNvPr id="357" name="Google Shape;357;p13"/>
          <p:cNvPicPr preferRelativeResize="0"/>
          <p:nvPr/>
        </p:nvPicPr>
        <p:blipFill>
          <a:blip r:embed="rId4">
            <a:alphaModFix/>
          </a:blip>
          <a:stretch>
            <a:fillRect/>
          </a:stretch>
        </p:blipFill>
        <p:spPr>
          <a:xfrm>
            <a:off x="4247775" y="3033750"/>
            <a:ext cx="2499549" cy="595275"/>
          </a:xfrm>
          <a:prstGeom prst="rect">
            <a:avLst/>
          </a:prstGeom>
          <a:noFill/>
          <a:ln>
            <a:noFill/>
          </a:ln>
        </p:spPr>
      </p:pic>
      <p:sp>
        <p:nvSpPr>
          <p:cNvPr id="358" name="Google Shape;358;p13"/>
          <p:cNvSpPr txBox="1"/>
          <p:nvPr/>
        </p:nvSpPr>
        <p:spPr>
          <a:xfrm>
            <a:off x="4288925" y="3620450"/>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a:t>
            </a:r>
            <a:r>
              <a:rPr lang="en" sz="1000">
                <a:solidFill>
                  <a:srgbClr val="C6DAEC"/>
                </a:solidFill>
                <a:latin typeface="Muli"/>
                <a:ea typeface="Muli"/>
                <a:cs typeface="Muli"/>
                <a:sym typeface="Muli"/>
              </a:rPr>
              <a:t> using canny edge detection</a:t>
            </a:r>
            <a:endParaRPr sz="1000"/>
          </a:p>
        </p:txBody>
      </p:sp>
      <p:sp>
        <p:nvSpPr>
          <p:cNvPr id="359" name="Google Shape;359;p13"/>
          <p:cNvSpPr txBox="1"/>
          <p:nvPr/>
        </p:nvSpPr>
        <p:spPr>
          <a:xfrm>
            <a:off x="4288925" y="2582050"/>
            <a:ext cx="32649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 using canny edge detection</a:t>
            </a:r>
            <a:endParaRPr sz="1000">
              <a:solidFill>
                <a:srgbClr val="C6DAEC"/>
              </a:solidFill>
              <a:latin typeface="Muli"/>
              <a:ea typeface="Muli"/>
              <a:cs typeface="Muli"/>
              <a:sym typeface="Muli"/>
            </a:endParaRPr>
          </a:p>
        </p:txBody>
      </p:sp>
      <p:pic>
        <p:nvPicPr>
          <p:cNvPr id="360" name="Google Shape;360;p13"/>
          <p:cNvPicPr preferRelativeResize="0"/>
          <p:nvPr/>
        </p:nvPicPr>
        <p:blipFill>
          <a:blip r:embed="rId5">
            <a:alphaModFix/>
          </a:blip>
          <a:stretch>
            <a:fillRect/>
          </a:stretch>
        </p:blipFill>
        <p:spPr>
          <a:xfrm>
            <a:off x="6800125" y="431951"/>
            <a:ext cx="1425562" cy="1464175"/>
          </a:xfrm>
          <a:prstGeom prst="rect">
            <a:avLst/>
          </a:prstGeom>
          <a:noFill/>
          <a:ln>
            <a:noFill/>
          </a:ln>
        </p:spPr>
      </p:pic>
      <p:sp>
        <p:nvSpPr>
          <p:cNvPr id="361" name="Google Shape;361;p13"/>
          <p:cNvSpPr txBox="1"/>
          <p:nvPr>
            <p:ph idx="4294967295" type="body"/>
          </p:nvPr>
        </p:nvSpPr>
        <p:spPr>
          <a:xfrm>
            <a:off x="1036250" y="2624800"/>
            <a:ext cx="25719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700"/>
              <a:t>for i,task in enumerate(task_list):</a:t>
            </a:r>
            <a:endParaRPr sz="700"/>
          </a:p>
          <a:p>
            <a:pPr indent="0" lvl="0" marL="0" rtl="0" algn="l">
              <a:spcBef>
                <a:spcPts val="600"/>
              </a:spcBef>
              <a:spcAft>
                <a:spcPts val="0"/>
              </a:spcAft>
              <a:buNone/>
            </a:pPr>
            <a:r>
              <a:rPr lang="en" sz="700"/>
              <a:t> #This is how we split up the jobs.</a:t>
            </a:r>
            <a:endParaRPr sz="700"/>
          </a:p>
          <a:p>
            <a:pPr indent="0" lvl="0" marL="0" rtl="0" algn="l">
              <a:spcBef>
                <a:spcPts val="600"/>
              </a:spcBef>
              <a:spcAft>
                <a:spcPts val="0"/>
              </a:spcAft>
              <a:buNone/>
            </a:pPr>
            <a:r>
              <a:rPr lang="en" sz="700"/>
              <a:t> #The % sign is a modulus, and the "continue" means</a:t>
            </a:r>
            <a:endParaRPr sz="700"/>
          </a:p>
          <a:p>
            <a:pPr indent="0" lvl="0" marL="0" rtl="0" algn="l">
              <a:spcBef>
                <a:spcPts val="600"/>
              </a:spcBef>
              <a:spcAft>
                <a:spcPts val="0"/>
              </a:spcAft>
              <a:buNone/>
            </a:pPr>
            <a:r>
              <a:rPr lang="en" sz="700"/>
              <a:t> #"skip the rest of this bit and go to the next time</a:t>
            </a:r>
            <a:endParaRPr sz="700"/>
          </a:p>
          <a:p>
            <a:pPr indent="0" lvl="0" marL="0" rtl="0" algn="l">
              <a:spcBef>
                <a:spcPts val="600"/>
              </a:spcBef>
              <a:spcAft>
                <a:spcPts val="0"/>
              </a:spcAft>
              <a:buNone/>
            </a:pPr>
            <a:r>
              <a:rPr lang="en" sz="700"/>
              <a:t> #through the loop"</a:t>
            </a:r>
            <a:endParaRPr sz="700"/>
          </a:p>
          <a:p>
            <a:pPr indent="0" lvl="0" marL="0" rtl="0" algn="l">
              <a:spcBef>
                <a:spcPts val="600"/>
              </a:spcBef>
              <a:spcAft>
                <a:spcPts val="0"/>
              </a:spcAft>
              <a:buNone/>
            </a:pPr>
            <a:r>
              <a:rPr lang="en" sz="700"/>
              <a:t> # If we had e.g. 4 processors, this would mean</a:t>
            </a:r>
            <a:endParaRPr sz="700"/>
          </a:p>
          <a:p>
            <a:pPr indent="0" lvl="0" marL="0" rtl="0" algn="l">
              <a:spcBef>
                <a:spcPts val="600"/>
              </a:spcBef>
              <a:spcAft>
                <a:spcPts val="0"/>
              </a:spcAft>
              <a:buNone/>
            </a:pPr>
            <a:r>
              <a:rPr lang="en" sz="700"/>
              <a:t> # that proc zero did tasks 0, 4, 8, 12, 16, ...</a:t>
            </a:r>
            <a:endParaRPr sz="700"/>
          </a:p>
          <a:p>
            <a:pPr indent="0" lvl="0" marL="0" rtl="0" algn="l">
              <a:spcBef>
                <a:spcPts val="600"/>
              </a:spcBef>
              <a:spcAft>
                <a:spcPts val="0"/>
              </a:spcAft>
              <a:buNone/>
            </a:pPr>
            <a:r>
              <a:rPr lang="en" sz="700"/>
              <a:t> # and proc one did tasks 1, 5, 9, 13, 17, ...</a:t>
            </a:r>
            <a:endParaRPr sz="700"/>
          </a:p>
          <a:p>
            <a:pPr indent="0" lvl="0" marL="0" rtl="0" algn="l">
              <a:spcBef>
                <a:spcPts val="600"/>
              </a:spcBef>
              <a:spcAft>
                <a:spcPts val="0"/>
              </a:spcAft>
              <a:buNone/>
            </a:pPr>
            <a:r>
              <a:rPr lang="en" sz="700"/>
              <a:t> # and do on.</a:t>
            </a:r>
            <a:endParaRPr sz="700"/>
          </a:p>
          <a:p>
            <a:pPr indent="0" lvl="0" marL="0" rtl="0" algn="l">
              <a:spcBef>
                <a:spcPts val="600"/>
              </a:spcBef>
              <a:spcAft>
                <a:spcPts val="0"/>
              </a:spcAft>
              <a:buNone/>
            </a:pPr>
            <a:r>
              <a:rPr lang="en" sz="700"/>
              <a:t> if i%size!=rank: continue</a:t>
            </a:r>
            <a:endParaRPr sz="700"/>
          </a:p>
          <a:p>
            <a:pPr indent="0" lvl="0" marL="0" rtl="0" algn="l">
              <a:spcBef>
                <a:spcPts val="600"/>
              </a:spcBef>
              <a:spcAft>
                <a:spcPts val="0"/>
              </a:spcAft>
              <a:buNone/>
            </a:pPr>
            <a:r>
              <a:rPr lang="en" sz="700"/>
              <a:t> print "Task number %d (%d) being done by processor %d of %d" % (i, task, rank, size)</a:t>
            </a:r>
            <a:endParaRPr sz="700"/>
          </a:p>
          <a:p>
            <a:pPr indent="0" lvl="0" marL="0" rtl="0" algn="l">
              <a:spcBef>
                <a:spcPts val="600"/>
              </a:spcBef>
              <a:spcAft>
                <a:spcPts val="0"/>
              </a:spcAft>
              <a:buNone/>
            </a:pPr>
            <a:r>
              <a:rPr lang="en" sz="700"/>
              <a:t> f(task)</a:t>
            </a:r>
            <a:endParaRPr sz="700"/>
          </a:p>
        </p:txBody>
      </p:sp>
      <p:sp>
        <p:nvSpPr>
          <p:cNvPr id="362" name="Google Shape;362;p13"/>
          <p:cNvSpPr txBox="1"/>
          <p:nvPr/>
        </p:nvSpPr>
        <p:spPr>
          <a:xfrm>
            <a:off x="1386700" y="8207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Canny edge detection for counting wheat grain</a:t>
            </a:r>
            <a:endParaRPr sz="1200"/>
          </a:p>
        </p:txBody>
      </p:sp>
      <p:sp>
        <p:nvSpPr>
          <p:cNvPr id="363" name="Google Shape;363;p13"/>
          <p:cNvSpPr txBox="1"/>
          <p:nvPr/>
        </p:nvSpPr>
        <p:spPr>
          <a:xfrm>
            <a:off x="904225" y="1281800"/>
            <a:ext cx="3640200" cy="1517700"/>
          </a:xfrm>
          <a:prstGeom prst="rect">
            <a:avLst/>
          </a:prstGeom>
          <a:noFill/>
          <a:ln>
            <a:noFill/>
          </a:ln>
        </p:spPr>
        <p:txBody>
          <a:bodyPr anchorCtr="0" anchor="t" bIns="91425" lIns="91425" spcFirstLastPara="1" rIns="91425" wrap="square" tIns="91425">
            <a:noAutofit/>
          </a:bodyPr>
          <a:lstStyle/>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We are using low pass filter (gaussian filter) to remove the noise.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Then we are using canny edge detection to detect the edges.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now find contours and then count the number of wheat grains</a:t>
            </a:r>
            <a:endParaRPr sz="1100">
              <a:solidFill>
                <a:srgbClr val="C6DAEC"/>
              </a:solidFill>
              <a:latin typeface="Muli"/>
              <a:ea typeface="Muli"/>
              <a:cs typeface="Muli"/>
              <a:sym typeface="Muli"/>
            </a:endParaRPr>
          </a:p>
        </p:txBody>
      </p:sp>
      <p:sp>
        <p:nvSpPr>
          <p:cNvPr id="364" name="Google Shape;364;p13"/>
          <p:cNvSpPr txBox="1"/>
          <p:nvPr/>
        </p:nvSpPr>
        <p:spPr>
          <a:xfrm>
            <a:off x="408950" y="2647100"/>
            <a:ext cx="703500" cy="357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rgbClr val="C6DAEC"/>
                </a:solidFill>
                <a:latin typeface="Muli"/>
                <a:ea typeface="Muli"/>
                <a:cs typeface="Muli"/>
                <a:sym typeface="Muli"/>
              </a:rPr>
              <a:t>Code: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0" name="Google Shape;370;p14"/>
          <p:cNvSpPr txBox="1"/>
          <p:nvPr>
            <p:ph idx="4294967295" type="title"/>
          </p:nvPr>
        </p:nvSpPr>
        <p:spPr>
          <a:xfrm>
            <a:off x="1886700" y="2622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Image processing</a:t>
            </a:r>
            <a:endParaRPr sz="3000"/>
          </a:p>
        </p:txBody>
      </p:sp>
      <p:sp>
        <p:nvSpPr>
          <p:cNvPr id="371" name="Google Shape;371;p14"/>
          <p:cNvSpPr txBox="1"/>
          <p:nvPr/>
        </p:nvSpPr>
        <p:spPr>
          <a:xfrm>
            <a:off x="1386700" y="8207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Watershed algorithm</a:t>
            </a:r>
            <a:r>
              <a:rPr b="1" lang="en" sz="1200">
                <a:solidFill>
                  <a:schemeClr val="accent2"/>
                </a:solidFill>
                <a:latin typeface="Muli"/>
                <a:ea typeface="Muli"/>
                <a:cs typeface="Muli"/>
                <a:sym typeface="Muli"/>
              </a:rPr>
              <a:t> for counting wheat grain</a:t>
            </a:r>
            <a:endParaRPr sz="1200"/>
          </a:p>
        </p:txBody>
      </p:sp>
      <p:sp>
        <p:nvSpPr>
          <p:cNvPr id="372" name="Google Shape;372;p14"/>
          <p:cNvSpPr txBox="1"/>
          <p:nvPr>
            <p:ph idx="4294967295" type="body"/>
          </p:nvPr>
        </p:nvSpPr>
        <p:spPr>
          <a:xfrm>
            <a:off x="5847225" y="1253050"/>
            <a:ext cx="31098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900"/>
              <a:t>Code:</a:t>
            </a:r>
            <a:endParaRPr sz="900"/>
          </a:p>
          <a:p>
            <a:pPr indent="0" lvl="0" marL="0" rtl="0" algn="l">
              <a:spcBef>
                <a:spcPts val="600"/>
              </a:spcBef>
              <a:spcAft>
                <a:spcPts val="0"/>
              </a:spcAft>
              <a:buNone/>
            </a:pPr>
            <a:r>
              <a:rPr lang="en" sz="500"/>
              <a:t>import numpy as np</a:t>
            </a:r>
            <a:endParaRPr sz="500"/>
          </a:p>
          <a:p>
            <a:pPr indent="0" lvl="0" marL="0" rtl="0" algn="l">
              <a:spcBef>
                <a:spcPts val="600"/>
              </a:spcBef>
              <a:spcAft>
                <a:spcPts val="0"/>
              </a:spcAft>
              <a:buNone/>
            </a:pPr>
            <a:r>
              <a:rPr lang="en" sz="500"/>
              <a:t>import cv2</a:t>
            </a:r>
            <a:endParaRPr sz="500"/>
          </a:p>
          <a:p>
            <a:pPr indent="0" lvl="0" marL="0" rtl="0" algn="l">
              <a:spcBef>
                <a:spcPts val="600"/>
              </a:spcBef>
              <a:spcAft>
                <a:spcPts val="0"/>
              </a:spcAft>
              <a:buNone/>
            </a:pPr>
            <a:r>
              <a:rPr lang="en" sz="500"/>
              <a:t>import matplotlib.pyplot as plt</a:t>
            </a:r>
            <a:endParaRPr sz="500"/>
          </a:p>
          <a:p>
            <a:pPr indent="0" lvl="0" marL="0" rtl="0" algn="l">
              <a:spcBef>
                <a:spcPts val="600"/>
              </a:spcBef>
              <a:spcAft>
                <a:spcPts val="0"/>
              </a:spcAft>
              <a:buNone/>
            </a:pPr>
            <a:r>
              <a:rPr lang="en" sz="500"/>
              <a:t>l=['wheat_grain21.jpeg','wheat_grain27.jpeg','wheat_grain32.jpeg','wheat_grain37.jpeg']</a:t>
            </a:r>
            <a:endParaRPr sz="500"/>
          </a:p>
          <a:p>
            <a:pPr indent="0" lvl="0" marL="0" rtl="0" algn="l">
              <a:spcBef>
                <a:spcPts val="600"/>
              </a:spcBef>
              <a:spcAft>
                <a:spcPts val="0"/>
              </a:spcAft>
              <a:buNone/>
            </a:pPr>
            <a:r>
              <a:rPr lang="en" sz="500"/>
              <a:t>for i in range(0,len(l)):</a:t>
            </a:r>
            <a:endParaRPr sz="500"/>
          </a:p>
          <a:p>
            <a:pPr indent="0" lvl="0" marL="0" rtl="0" algn="l">
              <a:spcBef>
                <a:spcPts val="600"/>
              </a:spcBef>
              <a:spcAft>
                <a:spcPts val="0"/>
              </a:spcAft>
              <a:buNone/>
            </a:pPr>
            <a:r>
              <a:rPr lang="en" sz="500"/>
              <a:t>    img = cv2.imread(l[i],1)</a:t>
            </a:r>
            <a:endParaRPr sz="500"/>
          </a:p>
          <a:p>
            <a:pPr indent="0" lvl="0" marL="0" rtl="0" algn="l">
              <a:spcBef>
                <a:spcPts val="600"/>
              </a:spcBef>
              <a:spcAft>
                <a:spcPts val="0"/>
              </a:spcAft>
              <a:buNone/>
            </a:pPr>
            <a:r>
              <a:rPr lang="en" sz="500"/>
              <a:t>    gray = cv2.cvtColor(img,cv2.COLOR_BGR2GRAY)</a:t>
            </a:r>
            <a:endParaRPr sz="500"/>
          </a:p>
          <a:p>
            <a:pPr indent="0" lvl="0" marL="0" rtl="0" algn="l">
              <a:spcBef>
                <a:spcPts val="600"/>
              </a:spcBef>
              <a:spcAft>
                <a:spcPts val="0"/>
              </a:spcAft>
              <a:buNone/>
            </a:pPr>
            <a:r>
              <a:rPr lang="en" sz="500"/>
              <a:t>    ret, thresh = cv2.threshold(gray,0,255,cv2.THRESH_BINARY_INV+cv2.THRESH_OTSU)</a:t>
            </a:r>
            <a:endParaRPr sz="500"/>
          </a:p>
          <a:p>
            <a:pPr indent="0" lvl="0" marL="0" rtl="0" algn="l">
              <a:spcBef>
                <a:spcPts val="600"/>
              </a:spcBef>
              <a:spcAft>
                <a:spcPts val="0"/>
              </a:spcAft>
              <a:buNone/>
            </a:pPr>
            <a:r>
              <a:rPr lang="en" sz="500"/>
              <a:t>    kernel = np.ones((3,3),np.uint8)</a:t>
            </a:r>
            <a:endParaRPr sz="500"/>
          </a:p>
          <a:p>
            <a:pPr indent="0" lvl="0" marL="0" rtl="0" algn="l">
              <a:spcBef>
                <a:spcPts val="600"/>
              </a:spcBef>
              <a:spcAft>
                <a:spcPts val="0"/>
              </a:spcAft>
              <a:buNone/>
            </a:pPr>
            <a:r>
              <a:rPr lang="en" sz="500"/>
              <a:t>    opening = cv2.morphologyEx(thresh,cv2.MORPH_OPEN,kernel, iterations = 2)</a:t>
            </a:r>
            <a:endParaRPr sz="500"/>
          </a:p>
          <a:p>
            <a:pPr indent="0" lvl="0" marL="0" rtl="0" algn="l">
              <a:spcBef>
                <a:spcPts val="600"/>
              </a:spcBef>
              <a:spcAft>
                <a:spcPts val="0"/>
              </a:spcAft>
              <a:buNone/>
            </a:pPr>
            <a:r>
              <a:rPr lang="en" sz="500"/>
              <a:t>    sure_bg = cv2.dilate(opening,kernel,iterations=3)</a:t>
            </a:r>
            <a:endParaRPr sz="500"/>
          </a:p>
          <a:p>
            <a:pPr indent="0" lvl="0" marL="0" rtl="0" algn="l">
              <a:spcBef>
                <a:spcPts val="600"/>
              </a:spcBef>
              <a:spcAft>
                <a:spcPts val="0"/>
              </a:spcAft>
              <a:buNone/>
            </a:pPr>
            <a:r>
              <a:rPr lang="en" sz="500"/>
              <a:t>    dist_transform = cv2.distanceTransform(opening,cv2.DIST_L2,5)</a:t>
            </a:r>
            <a:endParaRPr sz="500"/>
          </a:p>
          <a:p>
            <a:pPr indent="0" lvl="0" marL="0" rtl="0" algn="l">
              <a:spcBef>
                <a:spcPts val="600"/>
              </a:spcBef>
              <a:spcAft>
                <a:spcPts val="0"/>
              </a:spcAft>
              <a:buNone/>
            </a:pPr>
            <a:r>
              <a:rPr lang="en" sz="500"/>
              <a:t>    ret, sure_fg = cv2.threshold(dist_transform,0.1*dist_transform.max(),255,0)</a:t>
            </a:r>
            <a:endParaRPr sz="500"/>
          </a:p>
          <a:p>
            <a:pPr indent="0" lvl="0" marL="0" rtl="0" algn="l">
              <a:spcBef>
                <a:spcPts val="600"/>
              </a:spcBef>
              <a:spcAft>
                <a:spcPts val="0"/>
              </a:spcAft>
              <a:buNone/>
            </a:pPr>
            <a:r>
              <a:rPr lang="en" sz="500"/>
              <a:t>    sure_fg = np.uint8(sure_fg)</a:t>
            </a:r>
            <a:endParaRPr sz="500"/>
          </a:p>
          <a:p>
            <a:pPr indent="0" lvl="0" marL="0" rtl="0" algn="l">
              <a:spcBef>
                <a:spcPts val="600"/>
              </a:spcBef>
              <a:spcAft>
                <a:spcPts val="0"/>
              </a:spcAft>
              <a:buNone/>
            </a:pPr>
            <a:r>
              <a:rPr lang="en" sz="500"/>
              <a:t>    unknown = cv2.subtract(sure_bg,sure_fg)</a:t>
            </a:r>
            <a:endParaRPr sz="500"/>
          </a:p>
          <a:p>
            <a:pPr indent="0" lvl="0" marL="0" rtl="0" algn="l">
              <a:spcBef>
                <a:spcPts val="600"/>
              </a:spcBef>
              <a:spcAft>
                <a:spcPts val="0"/>
              </a:spcAft>
              <a:buNone/>
            </a:pPr>
            <a:r>
              <a:rPr lang="en" sz="500"/>
              <a:t>    ret, markers = cv2.connectedComponents(sure_fg)</a:t>
            </a:r>
            <a:endParaRPr sz="500"/>
          </a:p>
          <a:p>
            <a:pPr indent="0" lvl="0" marL="0" rtl="0" algn="l">
              <a:spcBef>
                <a:spcPts val="600"/>
              </a:spcBef>
              <a:spcAft>
                <a:spcPts val="0"/>
              </a:spcAft>
              <a:buNone/>
            </a:pPr>
            <a:r>
              <a:rPr lang="en" sz="500"/>
              <a:t>    markers = markers+1</a:t>
            </a:r>
            <a:endParaRPr sz="500"/>
          </a:p>
          <a:p>
            <a:pPr indent="0" lvl="0" marL="0" rtl="0" algn="l">
              <a:spcBef>
                <a:spcPts val="600"/>
              </a:spcBef>
              <a:spcAft>
                <a:spcPts val="0"/>
              </a:spcAft>
              <a:buNone/>
            </a:pPr>
            <a:r>
              <a:rPr lang="en" sz="500"/>
              <a:t>    markers[unknown==255] = 0</a:t>
            </a:r>
            <a:endParaRPr sz="500"/>
          </a:p>
          <a:p>
            <a:pPr indent="0" lvl="0" marL="0" rtl="0" algn="l">
              <a:spcBef>
                <a:spcPts val="600"/>
              </a:spcBef>
              <a:spcAft>
                <a:spcPts val="0"/>
              </a:spcAft>
              <a:buNone/>
            </a:pPr>
            <a:r>
              <a:rPr lang="en" sz="500"/>
              <a:t>    markers = cv2.watershed(img,markers)</a:t>
            </a:r>
            <a:endParaRPr sz="500"/>
          </a:p>
          <a:p>
            <a:pPr indent="0" lvl="0" marL="0" rtl="0" algn="l">
              <a:spcBef>
                <a:spcPts val="600"/>
              </a:spcBef>
              <a:spcAft>
                <a:spcPts val="0"/>
              </a:spcAft>
              <a:buNone/>
            </a:pPr>
            <a:r>
              <a:rPr lang="en" sz="500"/>
              <a:t>    img[markers == -1] = [255,0,0]</a:t>
            </a:r>
            <a:endParaRPr sz="500"/>
          </a:p>
          <a:p>
            <a:pPr indent="0" lvl="0" marL="0" rtl="0" algn="l">
              <a:spcBef>
                <a:spcPts val="600"/>
              </a:spcBef>
              <a:spcAft>
                <a:spcPts val="0"/>
              </a:spcAft>
              <a:buNone/>
            </a:pPr>
            <a:r>
              <a:rPr lang="en" sz="500"/>
              <a:t>…..</a:t>
            </a:r>
            <a:endParaRPr sz="500"/>
          </a:p>
        </p:txBody>
      </p:sp>
      <p:sp>
        <p:nvSpPr>
          <p:cNvPr id="373" name="Google Shape;373;p14"/>
          <p:cNvSpPr txBox="1"/>
          <p:nvPr/>
        </p:nvSpPr>
        <p:spPr>
          <a:xfrm>
            <a:off x="904225" y="1281800"/>
            <a:ext cx="3640200" cy="1517700"/>
          </a:xfrm>
          <a:prstGeom prst="rect">
            <a:avLst/>
          </a:prstGeom>
          <a:noFill/>
          <a:ln>
            <a:noFill/>
          </a:ln>
        </p:spPr>
        <p:txBody>
          <a:bodyPr anchorCtr="0" anchor="t" bIns="91425" lIns="91425" spcFirstLastPara="1" rIns="91425" wrap="square" tIns="91425">
            <a:noAutofit/>
          </a:bodyPr>
          <a:lstStyle/>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Threshold the image to a specific value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Apply morphological opening to remove noise.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remove boundary pixels we apply erosion</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As objects are very close we find distance transform</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find area which are the objects we dilate the image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subtract the foreground area from background area</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Then we create marker and apply watershed algo to find the count</a:t>
            </a:r>
            <a:endParaRPr sz="1100">
              <a:solidFill>
                <a:srgbClr val="C6DAEC"/>
              </a:solidFill>
              <a:latin typeface="Muli"/>
              <a:ea typeface="Muli"/>
              <a:cs typeface="Muli"/>
              <a:sym typeface="Muli"/>
            </a:endParaRPr>
          </a:p>
        </p:txBody>
      </p:sp>
      <p:pic>
        <p:nvPicPr>
          <p:cNvPr id="374" name="Google Shape;374;p14"/>
          <p:cNvPicPr preferRelativeResize="0"/>
          <p:nvPr/>
        </p:nvPicPr>
        <p:blipFill>
          <a:blip r:embed="rId3">
            <a:alphaModFix/>
          </a:blip>
          <a:stretch>
            <a:fillRect/>
          </a:stretch>
        </p:blipFill>
        <p:spPr>
          <a:xfrm>
            <a:off x="627425" y="4157951"/>
            <a:ext cx="2999703" cy="645300"/>
          </a:xfrm>
          <a:prstGeom prst="rect">
            <a:avLst/>
          </a:prstGeom>
          <a:noFill/>
          <a:ln>
            <a:noFill/>
          </a:ln>
        </p:spPr>
      </p:pic>
      <p:pic>
        <p:nvPicPr>
          <p:cNvPr id="375" name="Google Shape;375;p14"/>
          <p:cNvPicPr preferRelativeResize="0"/>
          <p:nvPr/>
        </p:nvPicPr>
        <p:blipFill>
          <a:blip r:embed="rId4">
            <a:alphaModFix/>
          </a:blip>
          <a:stretch>
            <a:fillRect/>
          </a:stretch>
        </p:blipFill>
        <p:spPr>
          <a:xfrm>
            <a:off x="4062025" y="4106950"/>
            <a:ext cx="3583175" cy="745575"/>
          </a:xfrm>
          <a:prstGeom prst="rect">
            <a:avLst/>
          </a:prstGeom>
          <a:noFill/>
          <a:ln>
            <a:noFill/>
          </a:ln>
        </p:spPr>
      </p:pic>
      <p:sp>
        <p:nvSpPr>
          <p:cNvPr id="376" name="Google Shape;376;p14"/>
          <p:cNvSpPr txBox="1"/>
          <p:nvPr/>
        </p:nvSpPr>
        <p:spPr>
          <a:xfrm>
            <a:off x="4061875" y="3659500"/>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 using watershed algo</a:t>
            </a:r>
            <a:endParaRPr sz="1000"/>
          </a:p>
        </p:txBody>
      </p:sp>
      <p:sp>
        <p:nvSpPr>
          <p:cNvPr id="377" name="Google Shape;377;p14"/>
          <p:cNvSpPr txBox="1"/>
          <p:nvPr/>
        </p:nvSpPr>
        <p:spPr>
          <a:xfrm>
            <a:off x="627275" y="3741150"/>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 using watershed algo</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3" name="Google Shape;383;p15"/>
          <p:cNvPicPr preferRelativeResize="0"/>
          <p:nvPr/>
        </p:nvPicPr>
        <p:blipFill>
          <a:blip r:embed="rId3">
            <a:alphaModFix/>
          </a:blip>
          <a:stretch>
            <a:fillRect/>
          </a:stretch>
        </p:blipFill>
        <p:spPr>
          <a:xfrm>
            <a:off x="4610675" y="4411525"/>
            <a:ext cx="4092075" cy="580025"/>
          </a:xfrm>
          <a:prstGeom prst="rect">
            <a:avLst/>
          </a:prstGeom>
          <a:noFill/>
          <a:ln>
            <a:noFill/>
          </a:ln>
        </p:spPr>
      </p:pic>
      <p:pic>
        <p:nvPicPr>
          <p:cNvPr id="384" name="Google Shape;384;p15"/>
          <p:cNvPicPr preferRelativeResize="0"/>
          <p:nvPr/>
        </p:nvPicPr>
        <p:blipFill>
          <a:blip r:embed="rId4">
            <a:alphaModFix/>
          </a:blip>
          <a:stretch>
            <a:fillRect/>
          </a:stretch>
        </p:blipFill>
        <p:spPr>
          <a:xfrm>
            <a:off x="5904325" y="3714552"/>
            <a:ext cx="2830402" cy="580025"/>
          </a:xfrm>
          <a:prstGeom prst="rect">
            <a:avLst/>
          </a:prstGeom>
          <a:noFill/>
          <a:ln>
            <a:noFill/>
          </a:ln>
        </p:spPr>
      </p:pic>
      <p:sp>
        <p:nvSpPr>
          <p:cNvPr id="385" name="Google Shape;385;p15"/>
          <p:cNvSpPr txBox="1"/>
          <p:nvPr>
            <p:ph idx="4294967295" type="title"/>
          </p:nvPr>
        </p:nvSpPr>
        <p:spPr>
          <a:xfrm>
            <a:off x="1886700" y="1860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Finding prime numbers</a:t>
            </a:r>
            <a:endParaRPr sz="3000"/>
          </a:p>
        </p:txBody>
      </p:sp>
      <p:sp>
        <p:nvSpPr>
          <p:cNvPr id="386" name="Google Shape;386;p15"/>
          <p:cNvSpPr txBox="1"/>
          <p:nvPr/>
        </p:nvSpPr>
        <p:spPr>
          <a:xfrm>
            <a:off x="1386700" y="6683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Python code and its working in comments</a:t>
            </a:r>
            <a:endParaRPr sz="1200"/>
          </a:p>
        </p:txBody>
      </p:sp>
      <p:sp>
        <p:nvSpPr>
          <p:cNvPr id="387" name="Google Shape;387;p15"/>
          <p:cNvSpPr txBox="1"/>
          <p:nvPr>
            <p:ph idx="4294967295" type="body"/>
          </p:nvPr>
        </p:nvSpPr>
        <p:spPr>
          <a:xfrm>
            <a:off x="502600" y="2697225"/>
            <a:ext cx="29499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700"/>
              <a:t>from mpi4py import MPI</a:t>
            </a:r>
            <a:endParaRPr sz="700"/>
          </a:p>
          <a:p>
            <a:pPr indent="0" lvl="0" marL="0" rtl="0" algn="l">
              <a:spcBef>
                <a:spcPts val="600"/>
              </a:spcBef>
              <a:spcAft>
                <a:spcPts val="0"/>
              </a:spcAft>
              <a:buNone/>
            </a:pPr>
            <a:r>
              <a:rPr lang="en" sz="700"/>
              <a:t>import time</a:t>
            </a:r>
            <a:endParaRPr sz="700"/>
          </a:p>
          <a:p>
            <a:pPr indent="0" lvl="0" marL="0" rtl="0" algn="l">
              <a:spcBef>
                <a:spcPts val="600"/>
              </a:spcBef>
              <a:spcAft>
                <a:spcPts val="0"/>
              </a:spcAft>
              <a:buNone/>
            </a:pPr>
            <a:r>
              <a:rPr lang="en" sz="700"/>
              <a:t>import sys</a:t>
            </a:r>
            <a:endParaRPr sz="700"/>
          </a:p>
          <a:p>
            <a:pPr indent="0" lvl="0" marL="0" rtl="0" algn="l">
              <a:spcBef>
                <a:spcPts val="600"/>
              </a:spcBef>
              <a:spcAft>
                <a:spcPts val="0"/>
              </a:spcAft>
              <a:buNone/>
            </a:pPr>
            <a:r>
              <a:rPr lang="en" sz="700"/>
              <a:t># Attach to the cluster and find out who I am and how big it is</a:t>
            </a:r>
            <a:endParaRPr sz="700"/>
          </a:p>
          <a:p>
            <a:pPr indent="0" lvl="0" marL="0" rtl="0" algn="l">
              <a:spcBef>
                <a:spcPts val="600"/>
              </a:spcBef>
              <a:spcAft>
                <a:spcPts val="0"/>
              </a:spcAft>
              <a:buNone/>
            </a:pPr>
            <a:r>
              <a:rPr lang="en" sz="700"/>
              <a:t>comm = MPI.COMM_WORLD</a:t>
            </a:r>
            <a:endParaRPr sz="700"/>
          </a:p>
          <a:p>
            <a:pPr indent="0" lvl="0" marL="0" rtl="0" algn="l">
              <a:spcBef>
                <a:spcPts val="600"/>
              </a:spcBef>
              <a:spcAft>
                <a:spcPts val="0"/>
              </a:spcAft>
              <a:buNone/>
            </a:pPr>
            <a:r>
              <a:rPr lang="en" sz="700"/>
              <a:t>my_rank = comm.Get_rank()</a:t>
            </a:r>
            <a:endParaRPr sz="700"/>
          </a:p>
          <a:p>
            <a:pPr indent="0" lvl="0" marL="0" rtl="0" algn="l">
              <a:spcBef>
                <a:spcPts val="600"/>
              </a:spcBef>
              <a:spcAft>
                <a:spcPts val="0"/>
              </a:spcAft>
              <a:buNone/>
            </a:pPr>
            <a:r>
              <a:rPr lang="en" sz="700"/>
              <a:t>cluster_size = comm.Get_size()</a:t>
            </a:r>
            <a:endParaRPr sz="700"/>
          </a:p>
          <a:p>
            <a:pPr indent="0" lvl="0" marL="0" rtl="0" algn="l">
              <a:spcBef>
                <a:spcPts val="600"/>
              </a:spcBef>
              <a:spcAft>
                <a:spcPts val="0"/>
              </a:spcAft>
              <a:buNone/>
            </a:pPr>
            <a:r>
              <a:rPr lang="en" sz="700"/>
              <a:t># Number to start on, based on the node's rank</a:t>
            </a:r>
            <a:endParaRPr sz="700"/>
          </a:p>
          <a:p>
            <a:pPr indent="0" lvl="0" marL="0" rtl="0" algn="l">
              <a:spcBef>
                <a:spcPts val="600"/>
              </a:spcBef>
              <a:spcAft>
                <a:spcPts val="0"/>
              </a:spcAft>
              <a:buNone/>
            </a:pPr>
            <a:r>
              <a:rPr lang="en" sz="700"/>
              <a:t>start_number = (my_rank * 2) + 1</a:t>
            </a:r>
            <a:endParaRPr sz="700"/>
          </a:p>
          <a:p>
            <a:pPr indent="0" lvl="0" marL="0" rtl="0" algn="l">
              <a:spcBef>
                <a:spcPts val="600"/>
              </a:spcBef>
              <a:spcAft>
                <a:spcPts val="0"/>
              </a:spcAft>
              <a:buNone/>
            </a:pPr>
            <a:r>
              <a:rPr lang="en" sz="700"/>
              <a:t># When to stop. Play around with this value!</a:t>
            </a:r>
            <a:endParaRPr sz="700"/>
          </a:p>
          <a:p>
            <a:pPr indent="0" lvl="0" marL="0" rtl="0" algn="l">
              <a:spcBef>
                <a:spcPts val="600"/>
              </a:spcBef>
              <a:spcAft>
                <a:spcPts val="0"/>
              </a:spcAft>
              <a:buNone/>
            </a:pPr>
            <a:r>
              <a:rPr lang="en" sz="700"/>
              <a:t>end_number = int(sys.argv[1])</a:t>
            </a:r>
            <a:endParaRPr sz="700"/>
          </a:p>
          <a:p>
            <a:pPr indent="0" lvl="0" marL="0" rtl="0" algn="l">
              <a:spcBef>
                <a:spcPts val="600"/>
              </a:spcBef>
              <a:spcAft>
                <a:spcPts val="0"/>
              </a:spcAft>
              <a:buNone/>
            </a:pPr>
            <a:r>
              <a:rPr lang="en" sz="700"/>
              <a:t># Make a note of the start time</a:t>
            </a:r>
            <a:endParaRPr sz="700"/>
          </a:p>
          <a:p>
            <a:pPr indent="0" lvl="0" marL="0" rtl="0" algn="l">
              <a:spcBef>
                <a:spcPts val="600"/>
              </a:spcBef>
              <a:spcAft>
                <a:spcPts val="0"/>
              </a:spcAft>
              <a:buNone/>
            </a:pPr>
            <a:r>
              <a:rPr lang="en" sz="700"/>
              <a:t>start = time.time()</a:t>
            </a:r>
            <a:endParaRPr sz="700"/>
          </a:p>
          <a:p>
            <a:pPr indent="0" lvl="0" marL="0" rtl="0" algn="l">
              <a:spcBef>
                <a:spcPts val="600"/>
              </a:spcBef>
              <a:spcAft>
                <a:spcPts val="0"/>
              </a:spcAft>
              <a:buNone/>
            </a:pPr>
            <a:r>
              <a:rPr lang="en" sz="700"/>
              <a:t># List of discovered primes for this node</a:t>
            </a:r>
            <a:endParaRPr sz="700"/>
          </a:p>
          <a:p>
            <a:pPr indent="0" lvl="0" marL="0" rtl="0" algn="l">
              <a:spcBef>
                <a:spcPts val="600"/>
              </a:spcBef>
              <a:spcAft>
                <a:spcPts val="0"/>
              </a:spcAft>
              <a:buNone/>
            </a:pPr>
            <a:r>
              <a:rPr lang="en" sz="700"/>
              <a:t>primes = []</a:t>
            </a:r>
            <a:endParaRPr sz="700"/>
          </a:p>
          <a:p>
            <a:pPr indent="0" lvl="0" marL="0" rtl="0" algn="l">
              <a:spcBef>
                <a:spcPts val="600"/>
              </a:spcBef>
              <a:spcAft>
                <a:spcPts val="0"/>
              </a:spcAft>
              <a:buNone/>
            </a:pPr>
            <a:r>
              <a:rPr lang="en" sz="700"/>
              <a:t># Loop through the numbers using rank number to divide the work</a:t>
            </a:r>
            <a:endParaRPr sz="700"/>
          </a:p>
          <a:p>
            <a:pPr indent="0" lvl="0" marL="0" rtl="0" algn="l">
              <a:spcBef>
                <a:spcPts val="600"/>
              </a:spcBef>
              <a:spcAft>
                <a:spcPts val="0"/>
              </a:spcAft>
              <a:buNone/>
            </a:pPr>
            <a:r>
              <a:rPr lang="en" sz="700"/>
              <a:t>for candidate_number in range(start_number, end_number, cluster_size * 2):</a:t>
            </a:r>
            <a:endParaRPr sz="700"/>
          </a:p>
          <a:p>
            <a:pPr indent="0" lvl="0" marL="0" rtl="0" algn="l">
              <a:spcBef>
                <a:spcPts val="600"/>
              </a:spcBef>
              <a:spcAft>
                <a:spcPts val="0"/>
              </a:spcAft>
              <a:buNone/>
            </a:pPr>
            <a:r>
              <a:rPr lang="en" sz="700"/>
              <a:t>    # Log progress in steps</a:t>
            </a:r>
            <a:endParaRPr sz="700"/>
          </a:p>
          <a:p>
            <a:pPr indent="0" lvl="0" marL="0" rtl="0" algn="l">
              <a:spcBef>
                <a:spcPts val="600"/>
              </a:spcBef>
              <a:spcAft>
                <a:spcPts val="0"/>
              </a:spcAft>
              <a:buNone/>
            </a:pPr>
            <a:r>
              <a:rPr lang="en" sz="700"/>
              <a:t>    # print(candidate_number)</a:t>
            </a:r>
            <a:endParaRPr sz="700"/>
          </a:p>
          <a:p>
            <a:pPr indent="0" lvl="0" marL="0" rtl="0" algn="l">
              <a:spcBef>
                <a:spcPts val="600"/>
              </a:spcBef>
              <a:spcAft>
                <a:spcPts val="0"/>
              </a:spcAft>
              <a:buNone/>
            </a:pPr>
            <a:r>
              <a:rPr lang="en" sz="700"/>
              <a:t>    # Assume this number is prime</a:t>
            </a:r>
            <a:endParaRPr sz="700"/>
          </a:p>
          <a:p>
            <a:pPr indent="0" lvl="0" marL="0" rtl="0" algn="l">
              <a:spcBef>
                <a:spcPts val="600"/>
              </a:spcBef>
              <a:spcAft>
                <a:spcPts val="0"/>
              </a:spcAft>
              <a:buNone/>
            </a:pPr>
            <a:r>
              <a:rPr lang="en" sz="700"/>
              <a:t>    found_prime = True</a:t>
            </a:r>
            <a:endParaRPr sz="700"/>
          </a:p>
        </p:txBody>
      </p:sp>
      <p:sp>
        <p:nvSpPr>
          <p:cNvPr id="388" name="Google Shape;388;p15"/>
          <p:cNvSpPr txBox="1"/>
          <p:nvPr>
            <p:ph idx="4294967295" type="body"/>
          </p:nvPr>
        </p:nvSpPr>
        <p:spPr>
          <a:xfrm>
            <a:off x="3440398" y="1415100"/>
            <a:ext cx="27234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700"/>
              <a:t># Go through all previous numbers and see if any divide without remainder</a:t>
            </a:r>
            <a:endParaRPr sz="700"/>
          </a:p>
          <a:p>
            <a:pPr indent="0" lvl="0" marL="0" rtl="0" algn="l">
              <a:spcBef>
                <a:spcPts val="600"/>
              </a:spcBef>
              <a:spcAft>
                <a:spcPts val="0"/>
              </a:spcAft>
              <a:buNone/>
            </a:pPr>
            <a:r>
              <a:rPr lang="en" sz="700"/>
              <a:t>    for div_number in range(2, candidate_number):</a:t>
            </a:r>
            <a:endParaRPr sz="700"/>
          </a:p>
          <a:p>
            <a:pPr indent="0" lvl="0" marL="0" rtl="0" algn="l">
              <a:spcBef>
                <a:spcPts val="600"/>
              </a:spcBef>
              <a:spcAft>
                <a:spcPts val="0"/>
              </a:spcAft>
              <a:buNone/>
            </a:pPr>
            <a:r>
              <a:rPr lang="en" sz="700"/>
              <a:t>        if candidate_number % div_number == 0:</a:t>
            </a:r>
            <a:endParaRPr sz="700"/>
          </a:p>
          <a:p>
            <a:pPr indent="0" lvl="0" marL="0" rtl="0" algn="l">
              <a:spcBef>
                <a:spcPts val="600"/>
              </a:spcBef>
              <a:spcAft>
                <a:spcPts val="0"/>
              </a:spcAft>
              <a:buNone/>
            </a:pPr>
            <a:r>
              <a:rPr lang="en" sz="700"/>
              <a:t>            found_prime = False</a:t>
            </a:r>
            <a:endParaRPr sz="700"/>
          </a:p>
          <a:p>
            <a:pPr indent="0" lvl="0" marL="0" rtl="0" algn="l">
              <a:spcBef>
                <a:spcPts val="600"/>
              </a:spcBef>
              <a:spcAft>
                <a:spcPts val="0"/>
              </a:spcAft>
              <a:buNone/>
            </a:pPr>
            <a:r>
              <a:rPr lang="en" sz="700"/>
              <a:t>            break</a:t>
            </a:r>
            <a:endParaRPr sz="700"/>
          </a:p>
          <a:p>
            <a:pPr indent="0" lvl="0" marL="0" rtl="0" algn="l">
              <a:spcBef>
                <a:spcPts val="600"/>
              </a:spcBef>
              <a:spcAft>
                <a:spcPts val="0"/>
              </a:spcAft>
              <a:buNone/>
            </a:pPr>
            <a:r>
              <a:rPr lang="en" sz="700"/>
              <a:t>    # If we get here, nothing divided, so it's a prime number</a:t>
            </a:r>
            <a:endParaRPr sz="700"/>
          </a:p>
          <a:p>
            <a:pPr indent="0" lvl="0" marL="0" rtl="0" algn="l">
              <a:spcBef>
                <a:spcPts val="600"/>
              </a:spcBef>
              <a:spcAft>
                <a:spcPts val="0"/>
              </a:spcAft>
              <a:buNone/>
            </a:pPr>
            <a:r>
              <a:rPr lang="en" sz="700"/>
              <a:t>    if found_prime:</a:t>
            </a:r>
            <a:endParaRPr sz="700"/>
          </a:p>
          <a:p>
            <a:pPr indent="0" lvl="0" marL="0" rtl="0" algn="l">
              <a:spcBef>
                <a:spcPts val="600"/>
              </a:spcBef>
              <a:spcAft>
                <a:spcPts val="0"/>
              </a:spcAft>
              <a:buNone/>
            </a:pPr>
            <a:r>
              <a:rPr lang="en" sz="700"/>
              <a:t>        # Uncomment the next line to see the primes as they are found (slower)</a:t>
            </a:r>
            <a:endParaRPr sz="700"/>
          </a:p>
          <a:p>
            <a:pPr indent="0" lvl="0" marL="0" rtl="0" algn="l">
              <a:spcBef>
                <a:spcPts val="600"/>
              </a:spcBef>
              <a:spcAft>
                <a:spcPts val="0"/>
              </a:spcAft>
              <a:buNone/>
            </a:pPr>
            <a:r>
              <a:rPr lang="en" sz="700"/>
              <a:t>        # print('Node ' + str(my_rank) + ' found ' + str(candidate_number))</a:t>
            </a:r>
            <a:endParaRPr sz="700"/>
          </a:p>
          <a:p>
            <a:pPr indent="0" lvl="0" marL="0" rtl="0" algn="l">
              <a:spcBef>
                <a:spcPts val="600"/>
              </a:spcBef>
              <a:spcAft>
                <a:spcPts val="0"/>
              </a:spcAft>
              <a:buNone/>
            </a:pPr>
            <a:r>
              <a:rPr lang="en" sz="700"/>
              <a:t>        primes.append(candidate_number)</a:t>
            </a:r>
            <a:endParaRPr sz="700"/>
          </a:p>
          <a:p>
            <a:pPr indent="0" lvl="0" marL="0" rtl="0" algn="l">
              <a:spcBef>
                <a:spcPts val="600"/>
              </a:spcBef>
              <a:spcAft>
                <a:spcPts val="0"/>
              </a:spcAft>
              <a:buNone/>
            </a:pPr>
            <a:r>
              <a:rPr lang="en" sz="700"/>
              <a:t># Once complete, send results to the governing node</a:t>
            </a:r>
            <a:endParaRPr sz="700"/>
          </a:p>
          <a:p>
            <a:pPr indent="0" lvl="0" marL="0" rtl="0" algn="l">
              <a:spcBef>
                <a:spcPts val="600"/>
              </a:spcBef>
              <a:spcAft>
                <a:spcPts val="0"/>
              </a:spcAft>
              <a:buNone/>
            </a:pPr>
            <a:r>
              <a:rPr lang="en" sz="700"/>
              <a:t>results = comm.gather(primes, root=0)</a:t>
            </a:r>
            <a:endParaRPr sz="700"/>
          </a:p>
          <a:p>
            <a:pPr indent="0" lvl="0" marL="0" rtl="0" algn="l">
              <a:spcBef>
                <a:spcPts val="600"/>
              </a:spcBef>
              <a:spcAft>
                <a:spcPts val="0"/>
              </a:spcAft>
              <a:buNone/>
            </a:pPr>
            <a:r>
              <a:t/>
            </a:r>
            <a:endParaRPr sz="700"/>
          </a:p>
        </p:txBody>
      </p:sp>
      <p:sp>
        <p:nvSpPr>
          <p:cNvPr id="389" name="Google Shape;389;p15"/>
          <p:cNvSpPr txBox="1"/>
          <p:nvPr/>
        </p:nvSpPr>
        <p:spPr>
          <a:xfrm>
            <a:off x="6163800" y="714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700">
                <a:solidFill>
                  <a:srgbClr val="C6DAEC"/>
                </a:solidFill>
                <a:latin typeface="Muli"/>
                <a:ea typeface="Muli"/>
                <a:cs typeface="Muli"/>
                <a:sym typeface="Muli"/>
              </a:rPr>
              <a:t># If I am the governing node, show the results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if my_rank == 0:</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How long did it take?</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end = round(time.time() - start, 2)</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print('Find all primes up to: ' + str(end_number))</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print('Nodes: ' + str(cluster_size))</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print('Time elasped: ' + str(end) + ' seconds')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Each process returned an array, so lets merge them</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merged_primes = [item for sublist in results for item in sublist]</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merged_primes.sort()</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print('Primes discovered: ' + str(len(merged_primes)))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Uncomment the next line to see all the prime numbers</a:t>
            </a:r>
            <a:endParaRPr sz="700">
              <a:solidFill>
                <a:srgbClr val="C6DAEC"/>
              </a:solidFill>
              <a:latin typeface="Muli"/>
              <a:ea typeface="Muli"/>
              <a:cs typeface="Muli"/>
              <a:sym typeface="Muli"/>
            </a:endParaRPr>
          </a:p>
          <a:p>
            <a:pPr indent="0" lvl="0" marL="0" rtl="0" algn="l">
              <a:spcBef>
                <a:spcPts val="600"/>
              </a:spcBef>
              <a:spcAft>
                <a:spcPts val="0"/>
              </a:spcAft>
              <a:buNone/>
            </a:pPr>
            <a:r>
              <a:rPr lang="en" sz="700">
                <a:solidFill>
                  <a:srgbClr val="C6DAEC"/>
                </a:solidFill>
                <a:latin typeface="Muli"/>
                <a:ea typeface="Muli"/>
                <a:cs typeface="Muli"/>
                <a:sym typeface="Muli"/>
              </a:rPr>
              <a:t>    # print(merged_primes)</a:t>
            </a:r>
            <a:endParaRPr sz="700">
              <a:solidFill>
                <a:srgbClr val="C6DAEC"/>
              </a:solidFill>
              <a:latin typeface="Muli"/>
              <a:ea typeface="Muli"/>
              <a:cs typeface="Muli"/>
              <a:sym typeface="Muli"/>
            </a:endParaRPr>
          </a:p>
        </p:txBody>
      </p:sp>
      <p:sp>
        <p:nvSpPr>
          <p:cNvPr id="390" name="Google Shape;390;p15"/>
          <p:cNvSpPr txBox="1"/>
          <p:nvPr/>
        </p:nvSpPr>
        <p:spPr>
          <a:xfrm>
            <a:off x="3440402" y="4522575"/>
            <a:ext cx="12219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a:t>
            </a:r>
            <a:endParaRPr sz="1000"/>
          </a:p>
        </p:txBody>
      </p:sp>
      <p:sp>
        <p:nvSpPr>
          <p:cNvPr id="391" name="Google Shape;391;p15"/>
          <p:cNvSpPr txBox="1"/>
          <p:nvPr/>
        </p:nvSpPr>
        <p:spPr>
          <a:xfrm>
            <a:off x="4442875" y="3811900"/>
            <a:ext cx="1339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7" name="Google Shape;397;p16"/>
          <p:cNvSpPr txBox="1"/>
          <p:nvPr>
            <p:ph idx="4294967295" type="title"/>
          </p:nvPr>
        </p:nvSpPr>
        <p:spPr>
          <a:xfrm>
            <a:off x="1886700" y="18607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EEG signal processing</a:t>
            </a:r>
            <a:endParaRPr sz="3000"/>
          </a:p>
        </p:txBody>
      </p:sp>
      <p:sp>
        <p:nvSpPr>
          <p:cNvPr id="398" name="Google Shape;398;p16"/>
          <p:cNvSpPr txBox="1"/>
          <p:nvPr/>
        </p:nvSpPr>
        <p:spPr>
          <a:xfrm>
            <a:off x="1386700" y="8207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2"/>
                </a:solidFill>
                <a:latin typeface="Muli"/>
                <a:ea typeface="Muli"/>
                <a:cs typeface="Muli"/>
                <a:sym typeface="Muli"/>
              </a:rPr>
              <a:t>Applying FFT on EEG signals</a:t>
            </a:r>
            <a:endParaRPr sz="1200"/>
          </a:p>
        </p:txBody>
      </p:sp>
      <p:sp>
        <p:nvSpPr>
          <p:cNvPr id="399" name="Google Shape;399;p16"/>
          <p:cNvSpPr txBox="1"/>
          <p:nvPr>
            <p:ph idx="4294967295" type="body"/>
          </p:nvPr>
        </p:nvSpPr>
        <p:spPr>
          <a:xfrm>
            <a:off x="5670350" y="1252400"/>
            <a:ext cx="3109800" cy="2469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sz="1100"/>
              <a:t>Code</a:t>
            </a:r>
            <a:r>
              <a:rPr lang="en" sz="900"/>
              <a:t>:</a:t>
            </a:r>
            <a:endParaRPr sz="900"/>
          </a:p>
          <a:p>
            <a:pPr indent="0" lvl="0" marL="0" rtl="0" algn="l">
              <a:spcBef>
                <a:spcPts val="600"/>
              </a:spcBef>
              <a:spcAft>
                <a:spcPts val="0"/>
              </a:spcAft>
              <a:buNone/>
            </a:pPr>
            <a:r>
              <a:rPr lang="en" sz="800"/>
              <a:t>x = np.asarray(x, dtype=float)</a:t>
            </a:r>
            <a:endParaRPr sz="800"/>
          </a:p>
          <a:p>
            <a:pPr indent="0" lvl="0" marL="0" rtl="0" algn="l">
              <a:spcBef>
                <a:spcPts val="600"/>
              </a:spcBef>
              <a:spcAft>
                <a:spcPts val="0"/>
              </a:spcAft>
              <a:buNone/>
            </a:pPr>
            <a:r>
              <a:rPr lang="en" sz="800"/>
              <a:t>   N = x.shape[0]</a:t>
            </a:r>
            <a:endParaRPr sz="800"/>
          </a:p>
          <a:p>
            <a:pPr indent="0" lvl="0" marL="0" rtl="0" algn="l">
              <a:spcBef>
                <a:spcPts val="600"/>
              </a:spcBef>
              <a:spcAft>
                <a:spcPts val="0"/>
              </a:spcAft>
              <a:buNone/>
            </a:pPr>
            <a:r>
              <a:rPr lang="en" sz="800"/>
              <a:t>   if N % 2 &gt; 0:</a:t>
            </a:r>
            <a:endParaRPr sz="800"/>
          </a:p>
          <a:p>
            <a:pPr indent="0" lvl="0" marL="0" rtl="0" algn="l">
              <a:spcBef>
                <a:spcPts val="600"/>
              </a:spcBef>
              <a:spcAft>
                <a:spcPts val="0"/>
              </a:spcAft>
              <a:buNone/>
            </a:pPr>
            <a:r>
              <a:rPr lang="en" sz="800"/>
              <a:t>       raise ValueError("must be a power of 2")</a:t>
            </a:r>
            <a:endParaRPr sz="800"/>
          </a:p>
          <a:p>
            <a:pPr indent="0" lvl="0" marL="0" rtl="0" algn="l">
              <a:spcBef>
                <a:spcPts val="600"/>
              </a:spcBef>
              <a:spcAft>
                <a:spcPts val="0"/>
              </a:spcAft>
              <a:buNone/>
            </a:pPr>
            <a:r>
              <a:rPr lang="en" sz="800"/>
              <a:t>   elif N &lt;= 2:</a:t>
            </a:r>
            <a:endParaRPr sz="800"/>
          </a:p>
          <a:p>
            <a:pPr indent="0" lvl="0" marL="0" rtl="0" algn="l">
              <a:spcBef>
                <a:spcPts val="600"/>
              </a:spcBef>
              <a:spcAft>
                <a:spcPts val="0"/>
              </a:spcAft>
              <a:buNone/>
            </a:pPr>
            <a:r>
              <a:rPr lang="en" sz="800"/>
              <a:t>       return dft(x)</a:t>
            </a:r>
            <a:endParaRPr sz="800"/>
          </a:p>
          <a:p>
            <a:pPr indent="0" lvl="0" marL="0" rtl="0" algn="l">
              <a:spcBef>
                <a:spcPts val="600"/>
              </a:spcBef>
              <a:spcAft>
                <a:spcPts val="0"/>
              </a:spcAft>
              <a:buNone/>
            </a:pPr>
            <a:r>
              <a:rPr lang="en" sz="800"/>
              <a:t>   else:</a:t>
            </a:r>
            <a:endParaRPr sz="800"/>
          </a:p>
          <a:p>
            <a:pPr indent="0" lvl="0" marL="0" rtl="0" algn="l">
              <a:spcBef>
                <a:spcPts val="600"/>
              </a:spcBef>
              <a:spcAft>
                <a:spcPts val="0"/>
              </a:spcAft>
              <a:buNone/>
            </a:pPr>
            <a:r>
              <a:rPr lang="en" sz="800"/>
              <a:t>       X_even = fft(x[::2])</a:t>
            </a:r>
            <a:endParaRPr sz="800"/>
          </a:p>
          <a:p>
            <a:pPr indent="0" lvl="0" marL="0" rtl="0" algn="l">
              <a:spcBef>
                <a:spcPts val="600"/>
              </a:spcBef>
              <a:spcAft>
                <a:spcPts val="0"/>
              </a:spcAft>
              <a:buNone/>
            </a:pPr>
            <a:r>
              <a:rPr lang="en" sz="800"/>
              <a:t>       X_odd = fft(x[1::2])</a:t>
            </a:r>
            <a:endParaRPr sz="800"/>
          </a:p>
          <a:p>
            <a:pPr indent="0" lvl="0" marL="0" rtl="0" algn="l">
              <a:spcBef>
                <a:spcPts val="600"/>
              </a:spcBef>
              <a:spcAft>
                <a:spcPts val="0"/>
              </a:spcAft>
              <a:buNone/>
            </a:pPr>
            <a:r>
              <a:rPr lang="en" sz="800"/>
              <a:t>       terms = np.exp(-2j * np.pi * np.arange(N) / N)</a:t>
            </a:r>
            <a:endParaRPr sz="800"/>
          </a:p>
          <a:p>
            <a:pPr indent="0" lvl="0" marL="0" rtl="0" algn="l">
              <a:spcBef>
                <a:spcPts val="600"/>
              </a:spcBef>
              <a:spcAft>
                <a:spcPts val="0"/>
              </a:spcAft>
              <a:buNone/>
            </a:pPr>
            <a:r>
              <a:rPr lang="en" sz="800"/>
              <a:t>       return np.concatenate([X_even + terms[:int(N/2)] * X_odd,</a:t>
            </a:r>
            <a:endParaRPr sz="800"/>
          </a:p>
          <a:p>
            <a:pPr indent="0" lvl="0" marL="0" rtl="0" algn="l">
              <a:spcBef>
                <a:spcPts val="600"/>
              </a:spcBef>
              <a:spcAft>
                <a:spcPts val="0"/>
              </a:spcAft>
              <a:buNone/>
            </a:pPr>
            <a:r>
              <a:rPr lang="en" sz="800"/>
              <a:t>                              X_even + terms[int(N/2):] * X_odd])</a:t>
            </a:r>
            <a:endParaRPr sz="800"/>
          </a:p>
        </p:txBody>
      </p:sp>
      <p:sp>
        <p:nvSpPr>
          <p:cNvPr id="400" name="Google Shape;400;p16"/>
          <p:cNvSpPr txBox="1"/>
          <p:nvPr/>
        </p:nvSpPr>
        <p:spPr>
          <a:xfrm>
            <a:off x="904225" y="1281800"/>
            <a:ext cx="3640200" cy="1517700"/>
          </a:xfrm>
          <a:prstGeom prst="rect">
            <a:avLst/>
          </a:prstGeom>
          <a:noFill/>
          <a:ln>
            <a:noFill/>
          </a:ln>
        </p:spPr>
        <p:txBody>
          <a:bodyPr anchorCtr="0" anchor="t" bIns="91425" lIns="91425" spcFirstLastPara="1" rIns="91425" wrap="square" tIns="91425">
            <a:noAutofit/>
          </a:bodyPr>
          <a:lstStyle/>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Threshold the image to a specific value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Apply morphological opening to remove noise.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remove boundary pixels we apply erosion</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As objects are very close we find distance transform</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To find area which are the objects we dilate the image</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subtract the foreground area from background area</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Then we create marker and apply watershed algo to find the count</a:t>
            </a:r>
            <a:endParaRPr sz="1100">
              <a:solidFill>
                <a:srgbClr val="C6DAEC"/>
              </a:solidFill>
              <a:latin typeface="Muli"/>
              <a:ea typeface="Muli"/>
              <a:cs typeface="Muli"/>
              <a:sym typeface="Muli"/>
            </a:endParaRPr>
          </a:p>
        </p:txBody>
      </p:sp>
      <p:sp>
        <p:nvSpPr>
          <p:cNvPr id="401" name="Google Shape;401;p16"/>
          <p:cNvSpPr txBox="1"/>
          <p:nvPr/>
        </p:nvSpPr>
        <p:spPr>
          <a:xfrm>
            <a:off x="4061875" y="3831263"/>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Cluster</a:t>
            </a:r>
            <a:endParaRPr sz="1000"/>
          </a:p>
        </p:txBody>
      </p:sp>
      <p:sp>
        <p:nvSpPr>
          <p:cNvPr id="402" name="Google Shape;402;p16"/>
          <p:cNvSpPr txBox="1"/>
          <p:nvPr/>
        </p:nvSpPr>
        <p:spPr>
          <a:xfrm>
            <a:off x="323050" y="3847275"/>
            <a:ext cx="2833500" cy="3579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C6DAEC"/>
              </a:buClr>
              <a:buSzPts val="1000"/>
              <a:buFont typeface="Muli"/>
              <a:buChar char="●"/>
            </a:pPr>
            <a:r>
              <a:rPr lang="en" sz="1000">
                <a:solidFill>
                  <a:srgbClr val="C6DAEC"/>
                </a:solidFill>
                <a:latin typeface="Muli"/>
                <a:ea typeface="Muli"/>
                <a:cs typeface="Muli"/>
                <a:sym typeface="Muli"/>
              </a:rPr>
              <a:t>Single node</a:t>
            </a:r>
            <a:endParaRPr sz="1000"/>
          </a:p>
        </p:txBody>
      </p:sp>
      <p:pic>
        <p:nvPicPr>
          <p:cNvPr id="403" name="Google Shape;403;p16"/>
          <p:cNvPicPr preferRelativeResize="0"/>
          <p:nvPr/>
        </p:nvPicPr>
        <p:blipFill>
          <a:blip r:embed="rId3">
            <a:alphaModFix/>
          </a:blip>
          <a:stretch>
            <a:fillRect/>
          </a:stretch>
        </p:blipFill>
        <p:spPr>
          <a:xfrm>
            <a:off x="293411" y="4315125"/>
            <a:ext cx="3501220" cy="431700"/>
          </a:xfrm>
          <a:prstGeom prst="rect">
            <a:avLst/>
          </a:prstGeom>
          <a:noFill/>
          <a:ln>
            <a:noFill/>
          </a:ln>
        </p:spPr>
      </p:pic>
      <p:pic>
        <p:nvPicPr>
          <p:cNvPr id="404" name="Google Shape;404;p16"/>
          <p:cNvPicPr preferRelativeResize="0"/>
          <p:nvPr/>
        </p:nvPicPr>
        <p:blipFill>
          <a:blip r:embed="rId4">
            <a:alphaModFix/>
          </a:blip>
          <a:stretch>
            <a:fillRect/>
          </a:stretch>
        </p:blipFill>
        <p:spPr>
          <a:xfrm>
            <a:off x="4206350" y="4298726"/>
            <a:ext cx="4573801" cy="464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17"/>
          <p:cNvSpPr txBox="1"/>
          <p:nvPr>
            <p:ph type="title"/>
          </p:nvPr>
        </p:nvSpPr>
        <p:spPr>
          <a:xfrm>
            <a:off x="2454350" y="26935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graphicFrame>
        <p:nvGraphicFramePr>
          <p:cNvPr id="410" name="Google Shape;410;p17"/>
          <p:cNvGraphicFramePr/>
          <p:nvPr/>
        </p:nvGraphicFramePr>
        <p:xfrm>
          <a:off x="4067850" y="2742331"/>
          <a:ext cx="3000000" cy="3000000"/>
        </p:xfrm>
        <a:graphic>
          <a:graphicData uri="http://schemas.openxmlformats.org/drawingml/2006/table">
            <a:tbl>
              <a:tblPr>
                <a:noFill/>
                <a:tableStyleId>{6C6411EC-6929-4C89-A584-D8A2D5B2F091}</a:tableStyleId>
              </a:tblPr>
              <a:tblGrid>
                <a:gridCol w="951375"/>
                <a:gridCol w="951375"/>
                <a:gridCol w="951375"/>
                <a:gridCol w="951375"/>
              </a:tblGrid>
              <a:tr h="281775">
                <a:tc>
                  <a:txBody>
                    <a:bodyPr/>
                    <a:lstStyle/>
                    <a:p>
                      <a:pPr indent="0" lvl="0" marL="0" rtl="0" algn="l">
                        <a:spcBef>
                          <a:spcPts val="0"/>
                        </a:spcBef>
                        <a:spcAft>
                          <a:spcPts val="0"/>
                        </a:spcAft>
                        <a:buNone/>
                      </a:pPr>
                      <a:r>
                        <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solidFill>
                            <a:srgbClr val="C6DAEC"/>
                          </a:solidFill>
                          <a:latin typeface="Muli"/>
                          <a:ea typeface="Muli"/>
                          <a:cs typeface="Muli"/>
                          <a:sym typeface="Muli"/>
                        </a:rPr>
                        <a:t>Node1</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solidFill>
                            <a:srgbClr val="C6DAEC"/>
                          </a:solidFill>
                          <a:latin typeface="Muli"/>
                          <a:ea typeface="Muli"/>
                          <a:cs typeface="Muli"/>
                          <a:sym typeface="Muli"/>
                        </a:rPr>
                        <a:t>Node2</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solidFill>
                            <a:srgbClr val="C6DAEC"/>
                          </a:solidFill>
                          <a:latin typeface="Muli"/>
                          <a:ea typeface="Muli"/>
                          <a:cs typeface="Muli"/>
                          <a:sym typeface="Muli"/>
                        </a:rPr>
                        <a:t>Cluster</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chemeClr val="lt2"/>
                    </a:solidFill>
                  </a:tcPr>
                </a:tc>
              </a:tr>
              <a:tr h="44717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Watershed</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0.30</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0.45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0.25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33232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Canny</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0.28</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0.37</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0.015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r>
              <a:tr h="33232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FFT</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0.29</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0.47</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0.013</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332325">
                <a:tc>
                  <a:txBody>
                    <a:bodyPr/>
                    <a:lstStyle/>
                    <a:p>
                      <a:pPr indent="0" lvl="0" marL="0" rtl="0" algn="r">
                        <a:spcBef>
                          <a:spcPts val="0"/>
                        </a:spcBef>
                        <a:spcAft>
                          <a:spcPts val="0"/>
                        </a:spcAft>
                        <a:buNone/>
                      </a:pPr>
                      <a:r>
                        <a:rPr lang="en" sz="1100">
                          <a:solidFill>
                            <a:srgbClr val="C6DAEC"/>
                          </a:solidFill>
                          <a:latin typeface="Muli"/>
                          <a:ea typeface="Muli"/>
                          <a:cs typeface="Muli"/>
                          <a:sym typeface="Muli"/>
                        </a:rPr>
                        <a:t>Prime</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992</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962</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100">
                          <a:solidFill>
                            <a:srgbClr val="FFFFFF"/>
                          </a:solidFill>
                          <a:latin typeface="Muli"/>
                          <a:ea typeface="Muli"/>
                          <a:cs typeface="Muli"/>
                          <a:sym typeface="Muli"/>
                        </a:rPr>
                        <a:t>515</a:t>
                      </a:r>
                      <a:endParaRPr sz="11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r>
            </a:tbl>
          </a:graphicData>
        </a:graphic>
      </p:graphicFrame>
      <p:sp>
        <p:nvSpPr>
          <p:cNvPr id="411" name="Google Shape;411;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2" name="Google Shape;412;p17"/>
          <p:cNvSpPr txBox="1"/>
          <p:nvPr/>
        </p:nvSpPr>
        <p:spPr>
          <a:xfrm>
            <a:off x="4046250" y="2203500"/>
            <a:ext cx="3848700" cy="43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000">
                <a:solidFill>
                  <a:schemeClr val="accent2"/>
                </a:solidFill>
                <a:latin typeface="Muli"/>
                <a:ea typeface="Muli"/>
                <a:cs typeface="Muli"/>
                <a:sym typeface="Muli"/>
              </a:rPr>
              <a:t>Table: Total seconds taken to perform respective tasks on nodes and cluster</a:t>
            </a:r>
            <a:endParaRPr sz="1000"/>
          </a:p>
        </p:txBody>
      </p:sp>
      <p:sp>
        <p:nvSpPr>
          <p:cNvPr id="413" name="Google Shape;413;p17"/>
          <p:cNvSpPr txBox="1"/>
          <p:nvPr/>
        </p:nvSpPr>
        <p:spPr>
          <a:xfrm>
            <a:off x="1593375" y="914650"/>
            <a:ext cx="6084600" cy="11511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100">
                <a:solidFill>
                  <a:srgbClr val="C6DAEC"/>
                </a:solidFill>
                <a:latin typeface="Muli"/>
                <a:ea typeface="Muli"/>
                <a:cs typeface="Muli"/>
                <a:sym typeface="Muli"/>
              </a:rPr>
              <a:t>For the implementation, a cluster of 2 Raspberry Pi's was taken and its performance was evaluated. The setup consisted of a Raspberry Pi 3b with a quad core 1.2GHz CPU and 1GB RAM and another Raspberry Pi 3b+ model with Cortex A53 @1.4GHz and 1GB RAM, both had Gigabit Ethernet ports which were used to connect to a spare router converted into a switch, all of this made up the cluster.</a:t>
            </a:r>
            <a:endParaRPr/>
          </a:p>
        </p:txBody>
      </p:sp>
      <p:sp>
        <p:nvSpPr>
          <p:cNvPr id="414" name="Google Shape;414;p17"/>
          <p:cNvSpPr txBox="1"/>
          <p:nvPr/>
        </p:nvSpPr>
        <p:spPr>
          <a:xfrm>
            <a:off x="308675" y="2263250"/>
            <a:ext cx="3483600" cy="1396800"/>
          </a:xfrm>
          <a:prstGeom prst="rect">
            <a:avLst/>
          </a:prstGeom>
          <a:noFill/>
          <a:ln>
            <a:noFill/>
          </a:ln>
        </p:spPr>
        <p:txBody>
          <a:bodyPr anchorCtr="0" anchor="t" bIns="91425" lIns="91425" spcFirstLastPara="1" rIns="91425" wrap="square" tIns="91425">
            <a:noAutofit/>
          </a:bodyPr>
          <a:lstStyle/>
          <a:p>
            <a:pPr indent="0" lvl="0" marL="0" rtl="0" algn="just">
              <a:spcBef>
                <a:spcPts val="600"/>
              </a:spcBef>
              <a:spcAft>
                <a:spcPts val="0"/>
              </a:spcAft>
              <a:buNone/>
            </a:pPr>
            <a:r>
              <a:rPr lang="en" sz="1050">
                <a:solidFill>
                  <a:srgbClr val="C6DAEC"/>
                </a:solidFill>
                <a:latin typeface="Muli"/>
                <a:ea typeface="Muli"/>
                <a:cs typeface="Muli"/>
                <a:sym typeface="Muli"/>
              </a:rPr>
              <a:t>The software consisted of a custom python code which was used to find prime numbers, count the number of wheat grains from different images, the other used to apply FFT to EEG signal and Watershed algorithm , all were written in python3 and used the Numpy, MPI4PY, Pandas libraries. Here the MPI4PY was the most important as it facilitated most of the intra-cluster communication and processes. MPI was the backbone of these codes.</a:t>
            </a:r>
            <a:endParaRPr sz="1050">
              <a:solidFill>
                <a:srgbClr val="C6DAEC"/>
              </a:solidFill>
              <a:latin typeface="Muli"/>
              <a:ea typeface="Muli"/>
              <a:cs typeface="Muli"/>
              <a:sym typeface="Muli"/>
            </a:endParaRPr>
          </a:p>
          <a:p>
            <a:pPr indent="0" lvl="0" marL="0" rtl="0" algn="just">
              <a:spcBef>
                <a:spcPts val="600"/>
              </a:spcBef>
              <a:spcAft>
                <a:spcPts val="0"/>
              </a:spcAft>
              <a:buNone/>
            </a:pPr>
            <a:r>
              <a:rPr lang="en" sz="1050">
                <a:solidFill>
                  <a:srgbClr val="C6DAEC"/>
                </a:solidFill>
                <a:latin typeface="Muli"/>
                <a:ea typeface="Muli"/>
                <a:cs typeface="Muli"/>
                <a:sym typeface="Muli"/>
              </a:rPr>
              <a:t>The processing completion times were calculated and analysed to find out that the 2 node cluster would perform about 50 % better and even 70 % in some cases depending on the heating of the boards and headless conditions</a:t>
            </a:r>
            <a:endParaRPr sz="1050">
              <a:solidFill>
                <a:srgbClr val="C6DAEC"/>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18"/>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0" name="Google Shape;420;p18"/>
          <p:cNvSpPr txBox="1"/>
          <p:nvPr>
            <p:ph idx="4294967295" type="ctrTitle"/>
          </p:nvPr>
        </p:nvSpPr>
        <p:spPr>
          <a:xfrm>
            <a:off x="3662175" y="1073850"/>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421" name="Google Shape;421;p18"/>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3" name="Google Shape;423;p18"/>
          <p:cNvSpPr txBox="1"/>
          <p:nvPr/>
        </p:nvSpPr>
        <p:spPr>
          <a:xfrm>
            <a:off x="818350" y="2404050"/>
            <a:ext cx="7261200" cy="166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Lato"/>
                <a:ea typeface="Lato"/>
                <a:cs typeface="Lato"/>
                <a:sym typeface="Lato"/>
              </a:rPr>
              <a:t>References</a:t>
            </a:r>
            <a:endParaRPr sz="1100">
              <a:solidFill>
                <a:srgbClr val="00E1C6"/>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latin typeface="Lato"/>
                <a:ea typeface="Lato"/>
                <a:cs typeface="Lato"/>
                <a:sym typeface="Lato"/>
                <a:hlinkClick r:id="rId3"/>
              </a:rPr>
              <a:t>https://github.com/mrpjevans/cluster-prime?files=1</a:t>
            </a:r>
            <a:endParaRPr sz="1100">
              <a:solidFill>
                <a:srgbClr val="FFFFFF"/>
              </a:solidFill>
              <a:latin typeface="Lato"/>
              <a:ea typeface="Lato"/>
              <a:cs typeface="Lato"/>
              <a:sym typeface="Lato"/>
            </a:endParaRPr>
          </a:p>
          <a:p>
            <a:pPr indent="0" lvl="0" marL="457200" rtl="0" algn="l">
              <a:spcBef>
                <a:spcPts val="0"/>
              </a:spcBef>
              <a:spcAft>
                <a:spcPts val="0"/>
              </a:spcAft>
              <a:buNone/>
            </a:pPr>
            <a:r>
              <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latin typeface="Lato"/>
                <a:ea typeface="Lato"/>
                <a:cs typeface="Lato"/>
                <a:sym typeface="Lato"/>
                <a:hlinkClick r:id="rId4"/>
              </a:rPr>
              <a:t>https://gist.github.com/joezuntz/7c590a8652a1da6dc4c9</a:t>
            </a:r>
            <a:endParaRPr sz="1100">
              <a:solidFill>
                <a:srgbClr val="FFFFFF"/>
              </a:solidFill>
              <a:latin typeface="Lato"/>
              <a:ea typeface="Lato"/>
              <a:cs typeface="Lato"/>
              <a:sym typeface="Lato"/>
            </a:endParaRPr>
          </a:p>
          <a:p>
            <a:pPr indent="0" lvl="0" marL="457200" rtl="0" algn="l">
              <a:spcBef>
                <a:spcPts val="0"/>
              </a:spcBef>
              <a:spcAft>
                <a:spcPts val="0"/>
              </a:spcAft>
              <a:buNone/>
            </a:pPr>
            <a:r>
              <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a:solidFill>
                  <a:srgbClr val="FFFFFF"/>
                </a:solidFill>
                <a:latin typeface="Lato"/>
                <a:ea typeface="Lato"/>
                <a:cs typeface="Lato"/>
                <a:sym typeface="Lato"/>
              </a:rPr>
              <a:t>Duˇsan Markovi ́c, Dejan Vujiˇci ́c, Dragana Mitrovi ́c, and Siniˇsa Rani ́c.  2018.  Image processing on raspberry picluster.International Journal of Electrical Engineering and Computing, 2(2):83–90</a:t>
            </a:r>
            <a:endParaRPr sz="1100">
              <a:solidFill>
                <a:srgbClr val="FFFFFF"/>
              </a:solidFill>
              <a:latin typeface="Lato"/>
              <a:ea typeface="Lato"/>
              <a:cs typeface="Lato"/>
              <a:sym typeface="Lato"/>
            </a:endParaRPr>
          </a:p>
          <a:p>
            <a:pPr indent="0" lvl="0" marL="457200" rtl="0" algn="l">
              <a:spcBef>
                <a:spcPts val="0"/>
              </a:spcBef>
              <a:spcAft>
                <a:spcPts val="0"/>
              </a:spcAft>
              <a:buNone/>
            </a:pPr>
            <a:r>
              <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a:solidFill>
                  <a:srgbClr val="FFFFFF"/>
                </a:solidFill>
                <a:latin typeface="Lato"/>
                <a:ea typeface="Lato"/>
                <a:cs typeface="Lato"/>
                <a:sym typeface="Lato"/>
              </a:rPr>
              <a:t>https://towardsdatascience.com/fast-fourier-transform-937926e591cb</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hlinkClick r:id="rId5"/>
              </a:rPr>
              <a:t>https://lucasvr.gobolinux.org/publications/2014-HiPC-IFM.pdf</a:t>
            </a:r>
            <a:endParaRPr sz="11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rgbClr val="FFFFFF"/>
                </a:solidFill>
                <a:hlinkClick r:id="rId6"/>
              </a:rPr>
              <a:t>https://www.researchgate.net/publication/323734475_Parallel_Computing_for_Artificial_Neural_Network_Training_using_Java_Native_Socket_Programming</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