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7" r:id="rId7"/>
    <p:sldId id="260" r:id="rId8"/>
    <p:sldId id="268" r:id="rId9"/>
    <p:sldId id="261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40" autoAdjust="0"/>
  </p:normalViewPr>
  <p:slideViewPr>
    <p:cSldViewPr>
      <p:cViewPr varScale="1">
        <p:scale>
          <a:sx n="49" d="100"/>
          <a:sy n="49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E2D26-A4D3-4503-9B10-44DE77AC6664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390E9-279F-4830-B9F5-FF3FB68E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the </a:t>
            </a:r>
            <a:r>
              <a:rPr lang="en-US" baseline="0" dirty="0" smtClean="0"/>
              <a:t>pixel with color </a:t>
            </a:r>
            <a:r>
              <a:rPr lang="en-US" baseline="0" dirty="0" smtClean="0"/>
              <a:t>C1, the probability of finding </a:t>
            </a:r>
            <a:r>
              <a:rPr lang="en-US" baseline="0" dirty="0" smtClean="0"/>
              <a:t>another </a:t>
            </a:r>
            <a:r>
              <a:rPr lang="en-US" baseline="0" dirty="0" smtClean="0"/>
              <a:t>pixel of color C1 at a distance D=1;</a:t>
            </a:r>
          </a:p>
          <a:p>
            <a:r>
              <a:rPr lang="en-US" baseline="0" dirty="0" smtClean="0"/>
              <a:t>Pick any pixel p1 of color </a:t>
            </a:r>
            <a:r>
              <a:rPr lang="en-US" baseline="0" dirty="0" err="1" smtClean="0"/>
              <a:t>Ci</a:t>
            </a:r>
            <a:r>
              <a:rPr lang="en-US" baseline="0" dirty="0" smtClean="0"/>
              <a:t> in the image; At the distance k away from p1, pick another pixel p2; What is the probability that P2 is also of color P1?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390E9-279F-4830-B9F5-FF3FB68E70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A86BAF1-D462-42BA-8EB2-E6023BDEC7FE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5475F6B-13D0-4492-912E-9798E1A0353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c2-184-73-14-96.compute-1.amazonaws.com/s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81200"/>
            <a:ext cx="7406640" cy="1472184"/>
          </a:xfrm>
        </p:spPr>
        <p:txBody>
          <a:bodyPr/>
          <a:lstStyle/>
          <a:p>
            <a:pPr algn="ctr"/>
            <a:r>
              <a:rPr lang="en-US" dirty="0" smtClean="0"/>
              <a:t>Social Network focusing on Image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373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Anjan</a:t>
            </a:r>
            <a:r>
              <a:rPr lang="en-US" dirty="0" smtClean="0"/>
              <a:t> Nepal, </a:t>
            </a:r>
            <a:r>
              <a:rPr lang="en-US" dirty="0" err="1" smtClean="0"/>
              <a:t>Qingqing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endParaRPr lang="en-US" dirty="0" smtClean="0"/>
          </a:p>
          <a:p>
            <a:pPr algn="ctr"/>
            <a:r>
              <a:rPr lang="en-US" dirty="0" smtClean="0"/>
              <a:t>Temple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and Tools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sz="2600" dirty="0" err="1" smtClean="0">
                <a:solidFill>
                  <a:schemeClr val="accent1"/>
                </a:solidFill>
              </a:rPr>
              <a:t>PostgreSQL</a:t>
            </a:r>
            <a:r>
              <a:rPr lang="en-US" sz="2600" dirty="0" smtClean="0"/>
              <a:t>: multi-user, </a:t>
            </a:r>
            <a:r>
              <a:rPr lang="en-US" sz="2600" dirty="0"/>
              <a:t>multi-threaded database management system</a:t>
            </a:r>
          </a:p>
          <a:p>
            <a:pPr lvl="1"/>
            <a:endParaRPr lang="en-US" sz="2200" dirty="0" smtClean="0"/>
          </a:p>
          <a:p>
            <a:r>
              <a:rPr lang="en-US" sz="2600" dirty="0" smtClean="0">
                <a:solidFill>
                  <a:schemeClr val="accent1"/>
                </a:solidFill>
              </a:rPr>
              <a:t>PHP</a:t>
            </a:r>
            <a:r>
              <a:rPr lang="en-US" sz="2600" dirty="0" smtClean="0"/>
              <a:t>:  general-purpose </a:t>
            </a:r>
            <a:r>
              <a:rPr lang="en-US" sz="2600" dirty="0"/>
              <a:t>scripting </a:t>
            </a:r>
            <a:r>
              <a:rPr lang="en-US" sz="2600" dirty="0" smtClean="0"/>
              <a:t>language especially </a:t>
            </a:r>
            <a:r>
              <a:rPr lang="en-US" sz="2600" dirty="0"/>
              <a:t>suited for web development</a:t>
            </a:r>
          </a:p>
          <a:p>
            <a:endParaRPr lang="en-US" sz="2600" dirty="0"/>
          </a:p>
          <a:p>
            <a:r>
              <a:rPr lang="en-US" sz="2600" dirty="0" err="1">
                <a:solidFill>
                  <a:schemeClr val="accent1"/>
                </a:solidFill>
              </a:rPr>
              <a:t>Git</a:t>
            </a:r>
            <a:r>
              <a:rPr lang="en-US" sz="2600" dirty="0"/>
              <a:t>: concurrency version </a:t>
            </a:r>
            <a:r>
              <a:rPr lang="en-US" sz="2600" dirty="0" smtClean="0"/>
              <a:t>control</a:t>
            </a:r>
          </a:p>
          <a:p>
            <a:endParaRPr lang="en-US" sz="2600" dirty="0"/>
          </a:p>
          <a:p>
            <a:r>
              <a:rPr lang="en-US" sz="2600" dirty="0" smtClean="0">
                <a:solidFill>
                  <a:schemeClr val="accent1"/>
                </a:solidFill>
              </a:rPr>
              <a:t>Eclipse</a:t>
            </a:r>
            <a:r>
              <a:rPr lang="en-US" sz="2600" dirty="0" smtClean="0"/>
              <a:t>:  </a:t>
            </a:r>
            <a:r>
              <a:rPr lang="en-US" sz="2600" dirty="0"/>
              <a:t>Integrated development environment</a:t>
            </a:r>
          </a:p>
          <a:p>
            <a:endParaRPr lang="en-US" sz="2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5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http://ec2-184-73-14-96.compute-1.amazonaws.com/sn/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8462" y="2967335"/>
            <a:ext cx="360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Thanks! 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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1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Motivation</a:t>
            </a:r>
          </a:p>
          <a:p>
            <a:pPr lvl="1"/>
            <a:r>
              <a:rPr lang="en-US" sz="2200" dirty="0" smtClean="0"/>
              <a:t>Social Network &amp; Image Searching</a:t>
            </a:r>
          </a:p>
          <a:p>
            <a:pPr lvl="1"/>
            <a:r>
              <a:rPr lang="en-US" sz="2200" dirty="0" smtClean="0"/>
              <a:t>Friends suggestion using image content</a:t>
            </a:r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752600"/>
            <a:ext cx="20002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QCai\AppData\Roaming\Tencent\Users\630452091\QQ\WinTemp\RichOle\EDZF3PI6TJTQ`%W02P6RHQ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455131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(cont.)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Proposed </a:t>
            </a:r>
            <a:r>
              <a:rPr lang="en-US" sz="2600" dirty="0"/>
              <a:t>Functionality</a:t>
            </a:r>
          </a:p>
          <a:p>
            <a:pPr lvl="1"/>
            <a:r>
              <a:rPr lang="en-US" sz="2200" dirty="0"/>
              <a:t>Registration</a:t>
            </a:r>
          </a:p>
          <a:p>
            <a:pPr lvl="1"/>
            <a:r>
              <a:rPr lang="en-US" sz="2200" dirty="0"/>
              <a:t>Photo uploading and browsing</a:t>
            </a:r>
          </a:p>
          <a:p>
            <a:pPr lvl="1"/>
            <a:r>
              <a:rPr lang="en-US" sz="2200" dirty="0"/>
              <a:t>Image searching and clustering</a:t>
            </a:r>
          </a:p>
          <a:p>
            <a:pPr lvl="1"/>
            <a:r>
              <a:rPr lang="en-US" sz="2200" dirty="0"/>
              <a:t>Friend suggestion by image content</a:t>
            </a:r>
          </a:p>
        </p:txBody>
      </p:sp>
    </p:spTree>
    <p:extLst>
      <p:ext uri="{BB962C8B-B14F-4D97-AF65-F5344CB8AC3E}">
        <p14:creationId xmlns:p14="http://schemas.microsoft.com/office/powerpoint/2010/main" val="18095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>
                <a:solidFill>
                  <a:srgbClr val="0070C0"/>
                </a:solidFill>
              </a:rPr>
              <a:t>Person</a:t>
            </a:r>
            <a:r>
              <a:rPr lang="en-US" sz="2200" dirty="0"/>
              <a:t> (</a:t>
            </a:r>
            <a:r>
              <a:rPr lang="en-US" sz="2200" u="sng" dirty="0" err="1"/>
              <a:t>personID</a:t>
            </a:r>
            <a:r>
              <a:rPr lang="en-US" sz="2200" dirty="0"/>
              <a:t>, username, password, </a:t>
            </a:r>
            <a:r>
              <a:rPr lang="en-US" sz="2200" dirty="0" err="1"/>
              <a:t>firstName</a:t>
            </a:r>
            <a:r>
              <a:rPr lang="en-US" sz="2200" dirty="0"/>
              <a:t>, </a:t>
            </a:r>
            <a:r>
              <a:rPr lang="en-US" sz="2200" dirty="0" err="1"/>
              <a:t>lastName</a:t>
            </a:r>
            <a:r>
              <a:rPr lang="en-US" sz="2200" dirty="0"/>
              <a:t>, address, birthday, gender, </a:t>
            </a:r>
            <a:r>
              <a:rPr lang="en-US" sz="2200" dirty="0" err="1"/>
              <a:t>isAcive</a:t>
            </a:r>
            <a:r>
              <a:rPr lang="en-US" sz="2200" dirty="0"/>
              <a:t>, </a:t>
            </a:r>
            <a:r>
              <a:rPr lang="en-US" sz="2200" dirty="0" err="1"/>
              <a:t>imagePath</a:t>
            </a:r>
            <a:r>
              <a:rPr lang="en-US" sz="2200" dirty="0"/>
              <a:t>)</a:t>
            </a:r>
          </a:p>
          <a:p>
            <a:endParaRPr lang="en-US" dirty="0"/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Photo</a:t>
            </a:r>
            <a:r>
              <a:rPr lang="en-US" sz="2200" dirty="0"/>
              <a:t> (</a:t>
            </a:r>
            <a:r>
              <a:rPr lang="en-US" sz="2200" u="sng" dirty="0" err="1"/>
              <a:t>photoID</a:t>
            </a:r>
            <a:r>
              <a:rPr lang="en-US" sz="2200" dirty="0"/>
              <a:t>, </a:t>
            </a:r>
            <a:r>
              <a:rPr lang="en-US" sz="2200" dirty="0" err="1"/>
              <a:t>albumID</a:t>
            </a:r>
            <a:r>
              <a:rPr lang="en-US" sz="2200" dirty="0"/>
              <a:t>, caption, </a:t>
            </a:r>
            <a:r>
              <a:rPr lang="en-US" sz="2200" dirty="0" err="1"/>
              <a:t>featureValue</a:t>
            </a:r>
            <a:r>
              <a:rPr lang="en-US" sz="2200" dirty="0"/>
              <a:t>, </a:t>
            </a:r>
            <a:r>
              <a:rPr lang="en-US" sz="2200" dirty="0" err="1"/>
              <a:t>locationPath</a:t>
            </a:r>
            <a:r>
              <a:rPr lang="en-US" sz="2200" dirty="0"/>
              <a:t>, </a:t>
            </a:r>
            <a:r>
              <a:rPr lang="en-US" sz="2200" dirty="0" err="1"/>
              <a:t>thumbnailPath</a:t>
            </a:r>
            <a:r>
              <a:rPr lang="en-US" sz="2200" dirty="0"/>
              <a:t>, </a:t>
            </a:r>
            <a:r>
              <a:rPr lang="en-US" sz="2200" dirty="0" err="1"/>
              <a:t>isRGB</a:t>
            </a:r>
            <a:r>
              <a:rPr lang="en-US" sz="2200" dirty="0"/>
              <a:t>, </a:t>
            </a:r>
            <a:r>
              <a:rPr lang="en-US" sz="2200" dirty="0" err="1"/>
              <a:t>uploadTime</a:t>
            </a:r>
            <a:r>
              <a:rPr lang="en-US" sz="2200" dirty="0"/>
              <a:t>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Album</a:t>
            </a:r>
            <a:r>
              <a:rPr lang="en-US" sz="2200" dirty="0"/>
              <a:t> (</a:t>
            </a:r>
            <a:r>
              <a:rPr lang="en-US" sz="2200" u="sng" dirty="0" err="1"/>
              <a:t>albumID</a:t>
            </a:r>
            <a:r>
              <a:rPr lang="en-US" sz="2200" dirty="0"/>
              <a:t>, </a:t>
            </a:r>
            <a:r>
              <a:rPr lang="en-US" sz="2200" dirty="0" err="1"/>
              <a:t>userID</a:t>
            </a:r>
            <a:r>
              <a:rPr lang="en-US" sz="2200" dirty="0"/>
              <a:t>, </a:t>
            </a:r>
            <a:r>
              <a:rPr lang="en-US" sz="2200" dirty="0" err="1"/>
              <a:t>thumbnailPhotoID</a:t>
            </a:r>
            <a:r>
              <a:rPr lang="en-US" sz="2200" dirty="0"/>
              <a:t>, </a:t>
            </a:r>
            <a:r>
              <a:rPr lang="en-US" sz="2200" dirty="0" err="1"/>
              <a:t>albumName</a:t>
            </a:r>
            <a:r>
              <a:rPr lang="en-US" sz="2200" dirty="0"/>
              <a:t>, description, visibility)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Schema (cont</a:t>
            </a:r>
            <a:r>
              <a:rPr lang="en-US" sz="3600" dirty="0"/>
              <a:t>.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200" dirty="0" err="1">
                <a:solidFill>
                  <a:srgbClr val="0070C0"/>
                </a:solidFill>
              </a:rPr>
              <a:t>photoLike</a:t>
            </a:r>
            <a:r>
              <a:rPr lang="en-US" sz="2200" dirty="0"/>
              <a:t> (</a:t>
            </a:r>
            <a:r>
              <a:rPr lang="en-US" sz="2200" u="sng" dirty="0" err="1"/>
              <a:t>personID</a:t>
            </a:r>
            <a:r>
              <a:rPr lang="en-US" sz="2200" u="sng" dirty="0"/>
              <a:t>, </a:t>
            </a:r>
            <a:r>
              <a:rPr lang="en-US" sz="2200" u="sng" dirty="0" err="1"/>
              <a:t>photoID</a:t>
            </a:r>
            <a:r>
              <a:rPr lang="en-US" sz="2200" dirty="0"/>
              <a:t>, </a:t>
            </a:r>
            <a:r>
              <a:rPr lang="en-US" sz="2200" dirty="0" err="1"/>
              <a:t>dataTime</a:t>
            </a:r>
            <a:r>
              <a:rPr lang="en-US" sz="2200" dirty="0"/>
              <a:t>, </a:t>
            </a:r>
            <a:r>
              <a:rPr lang="en-US" sz="2200" dirty="0" err="1"/>
              <a:t>isNotied</a:t>
            </a:r>
            <a:r>
              <a:rPr lang="en-US" sz="2200" dirty="0"/>
              <a:t>)</a:t>
            </a:r>
          </a:p>
          <a:p>
            <a:pPr lvl="1">
              <a:lnSpc>
                <a:spcPct val="110000"/>
              </a:lnSpc>
            </a:pPr>
            <a:endParaRPr lang="en-US" sz="2200" dirty="0" smtClean="0"/>
          </a:p>
          <a:p>
            <a:pPr lvl="1">
              <a:lnSpc>
                <a:spcPct val="110000"/>
              </a:lnSpc>
            </a:pPr>
            <a:r>
              <a:rPr lang="en-US" sz="2200" dirty="0">
                <a:solidFill>
                  <a:srgbClr val="0070C0"/>
                </a:solidFill>
              </a:rPr>
              <a:t>comment</a:t>
            </a:r>
            <a:r>
              <a:rPr lang="en-US" sz="2200" dirty="0"/>
              <a:t> (</a:t>
            </a:r>
            <a:r>
              <a:rPr lang="en-US" sz="2200" u="sng" dirty="0" err="1"/>
              <a:t>commentID</a:t>
            </a:r>
            <a:r>
              <a:rPr lang="en-US" sz="2200" dirty="0"/>
              <a:t>, </a:t>
            </a:r>
            <a:r>
              <a:rPr lang="en-US" sz="2200" dirty="0" err="1"/>
              <a:t>commenterID</a:t>
            </a:r>
            <a:r>
              <a:rPr lang="en-US" sz="2200" dirty="0"/>
              <a:t>, </a:t>
            </a:r>
            <a:r>
              <a:rPr lang="en-US" sz="2200" dirty="0" err="1"/>
              <a:t>photoID</a:t>
            </a:r>
            <a:r>
              <a:rPr lang="en-US" sz="2200" dirty="0"/>
              <a:t>, text, </a:t>
            </a:r>
            <a:r>
              <a:rPr lang="en-US" sz="2200" dirty="0" err="1"/>
              <a:t>dateTime</a:t>
            </a:r>
            <a:r>
              <a:rPr lang="en-US" sz="2200" dirty="0"/>
              <a:t>, </a:t>
            </a:r>
            <a:r>
              <a:rPr lang="en-US" sz="2200" dirty="0" err="1"/>
              <a:t>isNotied</a:t>
            </a:r>
            <a:r>
              <a:rPr lang="en-US" sz="2200" dirty="0"/>
              <a:t>)</a:t>
            </a:r>
          </a:p>
          <a:p>
            <a:pPr lvl="1">
              <a:lnSpc>
                <a:spcPct val="110000"/>
              </a:lnSpc>
            </a:pP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 err="1">
                <a:solidFill>
                  <a:srgbClr val="0070C0"/>
                </a:solidFill>
              </a:rPr>
              <a:t>friendRequest</a:t>
            </a:r>
            <a:r>
              <a:rPr lang="en-US" sz="2200" dirty="0"/>
              <a:t> (</a:t>
            </a:r>
            <a:r>
              <a:rPr lang="en-US" sz="2200" u="sng" dirty="0" err="1"/>
              <a:t>senderID</a:t>
            </a:r>
            <a:r>
              <a:rPr lang="en-US" sz="2200" u="sng" dirty="0"/>
              <a:t>, </a:t>
            </a:r>
            <a:r>
              <a:rPr lang="en-US" sz="2200" u="sng" dirty="0" err="1"/>
              <a:t>receiverID</a:t>
            </a:r>
            <a:r>
              <a:rPr lang="en-US" sz="2200" dirty="0"/>
              <a:t>, </a:t>
            </a:r>
            <a:r>
              <a:rPr lang="en-US" sz="2200" dirty="0" err="1"/>
              <a:t>dateTime</a:t>
            </a:r>
            <a:r>
              <a:rPr lang="en-US" sz="2200" dirty="0"/>
              <a:t>, </a:t>
            </a:r>
            <a:r>
              <a:rPr lang="en-US" sz="2200" dirty="0" err="1"/>
              <a:t>isNotied</a:t>
            </a:r>
            <a:r>
              <a:rPr lang="en-US" sz="2200" dirty="0"/>
              <a:t>)</a:t>
            </a:r>
          </a:p>
          <a:p>
            <a:pPr lvl="1">
              <a:lnSpc>
                <a:spcPct val="110000"/>
              </a:lnSpc>
            </a:pP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>
                <a:solidFill>
                  <a:srgbClr val="0070C0"/>
                </a:solidFill>
              </a:rPr>
              <a:t>friendship</a:t>
            </a:r>
            <a:r>
              <a:rPr lang="en-US" sz="2200" dirty="0"/>
              <a:t> (</a:t>
            </a:r>
            <a:r>
              <a:rPr lang="en-US" sz="2200" u="sng" dirty="0"/>
              <a:t>userID1, userID2, </a:t>
            </a:r>
            <a:r>
              <a:rPr lang="en-US" sz="2200" u="sng" dirty="0" err="1"/>
              <a:t>startDateTime</a:t>
            </a:r>
            <a:r>
              <a:rPr lang="en-US" sz="2200" dirty="0"/>
              <a:t>, </a:t>
            </a:r>
            <a:r>
              <a:rPr lang="en-US" sz="2200" dirty="0" err="1"/>
              <a:t>isNotied</a:t>
            </a:r>
            <a:r>
              <a:rPr lang="en-US" sz="2200" dirty="0"/>
              <a:t>)</a:t>
            </a:r>
          </a:p>
          <a:p>
            <a:pPr marL="82296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Image Searching and Clustering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sz="2600" dirty="0" smtClean="0"/>
              <a:t>Image Searching</a:t>
            </a:r>
          </a:p>
          <a:p>
            <a:pPr lvl="1"/>
            <a:r>
              <a:rPr lang="en-US" sz="2200" dirty="0" smtClean="0"/>
              <a:t>given </a:t>
            </a:r>
            <a:r>
              <a:rPr lang="en-US" sz="2200" dirty="0"/>
              <a:t>an image query, find all similar images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r>
              <a:rPr lang="en-US" sz="2600" dirty="0"/>
              <a:t>Image </a:t>
            </a:r>
            <a:r>
              <a:rPr lang="en-US" sz="2600" dirty="0" smtClean="0"/>
              <a:t>Clustering</a:t>
            </a:r>
          </a:p>
          <a:p>
            <a:pPr lvl="1"/>
            <a:r>
              <a:rPr lang="en-US" sz="2200" dirty="0" smtClean="0"/>
              <a:t>split </a:t>
            </a:r>
            <a:r>
              <a:rPr lang="en-US" sz="2200" dirty="0"/>
              <a:t>all images into k clusters</a:t>
            </a:r>
          </a:p>
          <a:p>
            <a:endParaRPr lang="en-US" sz="2600" dirty="0"/>
          </a:p>
          <a:p>
            <a:r>
              <a:rPr lang="en-US" sz="2600" dirty="0" smtClean="0"/>
              <a:t>Features</a:t>
            </a:r>
          </a:p>
          <a:p>
            <a:pPr lvl="1"/>
            <a:r>
              <a:rPr lang="en-US" sz="2200" dirty="0" smtClean="0"/>
              <a:t>Color auto-</a:t>
            </a:r>
            <a:r>
              <a:rPr lang="en-US" sz="2200" dirty="0" err="1" smtClean="0"/>
              <a:t>correlogram</a:t>
            </a:r>
            <a:endParaRPr lang="en-US" sz="22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5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Image Feature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sz="2600" dirty="0" smtClean="0"/>
              <a:t>Color Histogram</a:t>
            </a:r>
          </a:p>
          <a:p>
            <a:pPr lvl="1"/>
            <a:r>
              <a:rPr lang="en-US" sz="2200" dirty="0" smtClean="0"/>
              <a:t>Compute the distribution of pixel colors in an image</a:t>
            </a:r>
          </a:p>
          <a:p>
            <a:pPr lvl="1"/>
            <a:endParaRPr lang="en-US" sz="2200" dirty="0"/>
          </a:p>
        </p:txBody>
      </p:sp>
      <p:pic>
        <p:nvPicPr>
          <p:cNvPr id="4" name="Picture 3" descr="seag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52928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agull_h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19400"/>
            <a:ext cx="2945892" cy="294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Image Feature (cont.)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sz="2600" dirty="0" smtClean="0"/>
              <a:t>Color auto-</a:t>
            </a:r>
            <a:r>
              <a:rPr lang="en-US" sz="2600" dirty="0" err="1" smtClean="0"/>
              <a:t>correlogram</a:t>
            </a:r>
            <a:endParaRPr lang="en-US" sz="2600" dirty="0" smtClean="0"/>
          </a:p>
          <a:p>
            <a:pPr lvl="1"/>
            <a:r>
              <a:rPr lang="en-US" sz="2200" dirty="0"/>
              <a:t>color histogram + spatial information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  <p:pic>
        <p:nvPicPr>
          <p:cNvPr id="1025" name="Picture 1" descr="C:\Users\QCai\AppData\Roaming\Tencent\Users\630452091\QQ\WinTemp\RichOle\I~C95OIFR}Y1HK{HDCLK`E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346793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20455"/>
              </p:ext>
            </p:extLst>
          </p:nvPr>
        </p:nvGraphicFramePr>
        <p:xfrm>
          <a:off x="5174818" y="2933700"/>
          <a:ext cx="3505200" cy="2552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10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en-US" sz="1600" baseline="-25000" dirty="0">
                          <a:effectLst/>
                        </a:rPr>
                        <a:t>1</a:t>
                      </a:r>
                      <a:endParaRPr lang="en-US" sz="1600" baseline="-25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en-US" sz="1600" baseline="-25000" dirty="0">
                          <a:effectLst/>
                        </a:rPr>
                        <a:t>2</a:t>
                      </a:r>
                      <a:endParaRPr lang="en-US" sz="1600" baseline="-25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en-US" sz="1600" baseline="-25000" dirty="0">
                          <a:effectLst/>
                        </a:rPr>
                        <a:t>3</a:t>
                      </a:r>
                      <a:endParaRPr lang="en-US" sz="1600" baseline="-25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D=1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</a:t>
                      </a:r>
                      <a:r>
                        <a:rPr lang="en-US" sz="1600" baseline="-25000" dirty="0">
                          <a:effectLst/>
                        </a:rPr>
                        <a:t>11</a:t>
                      </a:r>
                      <a:endParaRPr lang="en-US" sz="1600" baseline="-25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D=3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D=5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D=7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1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Image Feature (cont.)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/>
              <a:lstStyle/>
              <a:p>
                <a:r>
                  <a:rPr lang="en-US" sz="2600" dirty="0" smtClean="0"/>
                  <a:t>Definition</a:t>
                </a:r>
              </a:p>
              <a:p>
                <a:pPr lvl="1"/>
                <a:r>
                  <a:rPr lang="en-US" sz="2200" dirty="0" smtClean="0"/>
                  <a:t>For a 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(</m:t>
                    </m:r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),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solidFill>
                      <a:srgbClr val="0070C0"/>
                    </a:solidFill>
                  </a:rPr>
                  <a:t>Histogram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2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200" dirty="0" smtClean="0"/>
                  <a:t> is defined as:</a:t>
                </a:r>
              </a:p>
              <a:p>
                <a:pPr lvl="1"/>
                <a:endParaRPr lang="en-US" sz="2200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sz="22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i="1">
                        <a:latin typeface="Cambria Math"/>
                      </a:rPr>
                      <m:t>𝑗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2200" dirty="0" smtClean="0"/>
                  <a:t>, </a:t>
                </a:r>
                <a:r>
                  <a:rPr lang="en-US" sz="2200" dirty="0" err="1" smtClean="0">
                    <a:solidFill>
                      <a:srgbClr val="0070C0"/>
                    </a:solidFill>
                  </a:rPr>
                  <a:t>Correlogram</a:t>
                </a:r>
                <a:r>
                  <a:rPr lang="en-US" sz="22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 smtClean="0"/>
                  <a:t>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200" dirty="0" smtClean="0"/>
                  <a:t> is defined as: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r>
                  <a:rPr lang="en-US" sz="2200" dirty="0" err="1" smtClean="0">
                    <a:solidFill>
                      <a:srgbClr val="0070C0"/>
                    </a:solidFill>
                  </a:rPr>
                  <a:t>Autocorrelogram</a:t>
                </a:r>
                <a:r>
                  <a:rPr lang="en-US" sz="22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 smtClean="0"/>
                  <a:t>(only consider the correlation between the identical colors) </a:t>
                </a:r>
                <a:r>
                  <a:rPr lang="en-US" sz="2200" dirty="0"/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𝐼</m:t>
                    </m:r>
                  </m:oMath>
                </a14:m>
                <a:r>
                  <a:rPr lang="en-US" sz="2200" dirty="0" smtClean="0"/>
                  <a:t> is defined as:</a:t>
                </a:r>
              </a:p>
              <a:p>
                <a:pPr marL="658368" lvl="2" indent="0">
                  <a:buNone/>
                </a:pPr>
                <a:endParaRPr lang="en-US" sz="1800" dirty="0"/>
              </a:p>
              <a:p>
                <a:pPr lvl="1"/>
                <a:endParaRPr lang="en-US" sz="2200" dirty="0" smtClean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21458"/>
            <a:ext cx="1943191" cy="52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32" y="5638800"/>
            <a:ext cx="2081168" cy="55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QCai\AppData\Roaming\Tencent\Users\630452091\QQ\WinTemp\RichOle\JPS($OI7`16)_2A1S[GPSJ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13698"/>
            <a:ext cx="584138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57991" y="1524000"/>
                <a:ext cx="1562009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image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1" y="1524000"/>
                <a:ext cx="156200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b="-2222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1400" y="1535668"/>
                <a:ext cx="21843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number of colors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535668"/>
                <a:ext cx="218430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b="-2222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90" y="2569593"/>
            <a:ext cx="2295887" cy="47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5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841</TotalTime>
  <Words>400</Words>
  <Application>Microsoft Office PowerPoint</Application>
  <PresentationFormat>On-screen Show (4:3)</PresentationFormat>
  <Paragraphs>94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Social Network focusing on Image Content</vt:lpstr>
      <vt:lpstr>Introduction</vt:lpstr>
      <vt:lpstr>Introduction (cont.)</vt:lpstr>
      <vt:lpstr>Schema</vt:lpstr>
      <vt:lpstr>Schema (cont.)</vt:lpstr>
      <vt:lpstr>Image Searching and Clustering</vt:lpstr>
      <vt:lpstr>Image Feature</vt:lpstr>
      <vt:lpstr>Image Feature (cont.)</vt:lpstr>
      <vt:lpstr>Image Feature (cont.)</vt:lpstr>
      <vt:lpstr>Software and Tools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QCai</dc:creator>
  <cp:lastModifiedBy>QCai</cp:lastModifiedBy>
  <cp:revision>87</cp:revision>
  <dcterms:created xsi:type="dcterms:W3CDTF">2012-11-29T18:13:55Z</dcterms:created>
  <dcterms:modified xsi:type="dcterms:W3CDTF">2012-11-30T21:16:26Z</dcterms:modified>
</cp:coreProperties>
</file>