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5" r:id="rId3"/>
    <p:sldId id="261" r:id="rId4"/>
    <p:sldId id="258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1311B-E49F-4D2F-8164-DAFC06D44852}" v="633" dt="2021-04-20T07:03:31.521"/>
    <p1510:client id="{4FEE95C1-6BB8-4F50-AC33-05011BC7E1F6}" v="9" dt="2021-05-17T09:36:11.947"/>
    <p1510:client id="{50B70A65-B32D-463E-95D5-F9C17F25BDEC}" v="2206" dt="2021-05-05T14:41:20.981"/>
    <p1510:client id="{651359B3-FEF3-4F8A-A0B4-F2AD1BCF82D3}" v="2264" dt="2021-05-05T16:11:51.912"/>
    <p1510:client id="{6B1FB4B9-E32C-451D-B639-AE8F5168876F}" v="988" dt="2021-04-21T06:57:00.516"/>
    <p1510:client id="{D73BCBAA-CF54-45A5-B977-B06463FAF2C7}" v="147" dt="2021-05-18T06:01:0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3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3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4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3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9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5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c/PrometheusIo/videos" TargetMode="External"/><Relationship Id="rId5" Type="http://schemas.openxmlformats.org/officeDocument/2006/relationships/hyperlink" Target="https://training.robustperception.io/" TargetMode="External"/><Relationship Id="rId4" Type="http://schemas.openxmlformats.org/officeDocument/2006/relationships/hyperlink" Target="https://training.promlab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3980B65-3E61-4F06-9C1B-8D8DEE4F39E0}"/>
              </a:ext>
            </a:extLst>
          </p:cNvPr>
          <p:cNvSpPr/>
          <p:nvPr/>
        </p:nvSpPr>
        <p:spPr>
          <a:xfrm>
            <a:off x="6514173" y="-7129"/>
            <a:ext cx="5680363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832E85C5-E43E-43F8-AE9E-4BA78B0A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137" y="2084907"/>
            <a:ext cx="2679123" cy="267912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F2DE29-955E-485F-A753-512BB42D550C}"/>
              </a:ext>
            </a:extLst>
          </p:cNvPr>
          <p:cNvSpPr txBox="1"/>
          <p:nvPr/>
        </p:nvSpPr>
        <p:spPr>
          <a:xfrm>
            <a:off x="297189" y="281510"/>
            <a:ext cx="4622221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cs typeface="Posterama"/>
              </a:rPr>
              <a:t>Prometheus</a:t>
            </a:r>
            <a:endParaRPr lang="de-DE" dirty="0"/>
          </a:p>
          <a:p>
            <a:r>
              <a:rPr lang="de-DE" dirty="0">
                <a:latin typeface="Posterama"/>
                <a:cs typeface="Posterama"/>
              </a:rPr>
              <a:t>… and Friends</a:t>
            </a:r>
          </a:p>
          <a:p>
            <a:endParaRPr lang="de-DE" dirty="0">
              <a:latin typeface="Posterama"/>
              <a:cs typeface="Posterama"/>
            </a:endParaRPr>
          </a:p>
          <a:p>
            <a:endParaRPr lang="de-DE" dirty="0">
              <a:latin typeface="Posterama"/>
              <a:cs typeface="Posterama"/>
            </a:endParaRPr>
          </a:p>
          <a:p>
            <a:endParaRPr lang="de-DE" dirty="0">
              <a:latin typeface="Posterama"/>
              <a:cs typeface="Posterama"/>
            </a:endParaRPr>
          </a:p>
          <a:p>
            <a:r>
              <a:rPr lang="de-DE" dirty="0">
                <a:latin typeface="Posterama"/>
                <a:ea typeface="+mn-lt"/>
                <a:cs typeface="Posterama"/>
              </a:rPr>
              <a:t>Ein Open-Source Vorzeigeprojekt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CD7A7A-29BC-4B50-928B-3EDC9F6B0EBF}"/>
              </a:ext>
            </a:extLst>
          </p:cNvPr>
          <p:cNvSpPr txBox="1"/>
          <p:nvPr/>
        </p:nvSpPr>
        <p:spPr>
          <a:xfrm>
            <a:off x="297995" y="5916704"/>
            <a:ext cx="274319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Posterama"/>
                <a:cs typeface="Posterama"/>
              </a:rPr>
              <a:t>DevOps</a:t>
            </a:r>
            <a:r>
              <a:rPr lang="de-DE" dirty="0">
                <a:latin typeface="Posterama"/>
                <a:cs typeface="Posterama"/>
              </a:rPr>
              <a:t> </a:t>
            </a:r>
            <a:r>
              <a:rPr lang="de-DE" dirty="0">
                <a:solidFill>
                  <a:srgbClr val="E95224"/>
                </a:solidFill>
                <a:latin typeface="Posterama"/>
                <a:cs typeface="Posterama"/>
              </a:rPr>
              <a:t>Salzburg</a:t>
            </a:r>
            <a:endParaRPr lang="de-DE">
              <a:solidFill>
                <a:srgbClr val="E95224"/>
              </a:solidFill>
              <a:cs typeface="Calibri"/>
            </a:endParaRPr>
          </a:p>
          <a:p>
            <a:r>
              <a:rPr lang="de-DE" dirty="0">
                <a:latin typeface="Posterama"/>
                <a:cs typeface="Calibri" panose="020F0502020204030204"/>
              </a:rPr>
              <a:t>Meetup</a:t>
            </a:r>
            <a:endParaRPr lang="de-DE">
              <a:solidFill>
                <a:srgbClr val="E95224"/>
              </a:solidFill>
              <a:latin typeface="Posteram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62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1">
            <a:extLst>
              <a:ext uri="{FF2B5EF4-FFF2-40B4-BE49-F238E27FC236}">
                <a16:creationId xmlns:a16="http://schemas.microsoft.com/office/drawing/2014/main" id="{FE7373F3-F08D-4F19-889F-954BF0EA9648}"/>
              </a:ext>
            </a:extLst>
          </p:cNvPr>
          <p:cNvSpPr txBox="1"/>
          <p:nvPr/>
        </p:nvSpPr>
        <p:spPr>
          <a:xfrm>
            <a:off x="297995" y="5916704"/>
            <a:ext cx="274319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Posterama"/>
                <a:cs typeface="Posterama"/>
              </a:rPr>
              <a:t>Twitter / </a:t>
            </a:r>
            <a:r>
              <a:rPr lang="de-DE" dirty="0">
                <a:solidFill>
                  <a:srgbClr val="E95224"/>
                </a:solidFill>
                <a:latin typeface="Posterama"/>
                <a:cs typeface="Posterama"/>
              </a:rPr>
              <a:t>@RealRockaut</a:t>
            </a:r>
            <a:endParaRPr lang="de-DE">
              <a:solidFill>
                <a:srgbClr val="E95224"/>
              </a:solidFill>
              <a:latin typeface="Posterama"/>
              <a:cs typeface="Posterama"/>
            </a:endParaRPr>
          </a:p>
          <a:p>
            <a:r>
              <a:rPr lang="de-DE" dirty="0" err="1">
                <a:latin typeface="Posterama"/>
                <a:cs typeface="Posterama"/>
              </a:rPr>
              <a:t>Github</a:t>
            </a:r>
            <a:r>
              <a:rPr lang="de-DE" dirty="0">
                <a:latin typeface="Posterama"/>
                <a:cs typeface="Posterama"/>
              </a:rPr>
              <a:t> / </a:t>
            </a:r>
            <a:r>
              <a:rPr lang="de-DE" dirty="0" err="1">
                <a:solidFill>
                  <a:srgbClr val="E95224"/>
                </a:solidFill>
                <a:latin typeface="Posterama"/>
                <a:cs typeface="Posterama"/>
              </a:rPr>
              <a:t>rockaut</a:t>
            </a:r>
            <a:endParaRPr lang="de-DE">
              <a:solidFill>
                <a:srgbClr val="E95224"/>
              </a:solidFill>
              <a:latin typeface="Posterama"/>
              <a:cs typeface="Posterama"/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91C110E-F665-4CCC-8DD8-9DA0D713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44" y="804"/>
            <a:ext cx="5697254" cy="68563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4461D7-1F68-4544-A877-C99D4180F78F}"/>
              </a:ext>
            </a:extLst>
          </p:cNvPr>
          <p:cNvSpPr txBox="1"/>
          <p:nvPr/>
        </p:nvSpPr>
        <p:spPr>
          <a:xfrm>
            <a:off x="297189" y="281510"/>
            <a:ext cx="4622221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latin typeface="Posterama"/>
                <a:cs typeface="Posterama"/>
              </a:rPr>
              <a:t>Markus </a:t>
            </a:r>
            <a:r>
              <a:rPr lang="de-DE" sz="2800" dirty="0">
                <a:solidFill>
                  <a:srgbClr val="E95224"/>
                </a:solidFill>
                <a:latin typeface="Posterama"/>
                <a:cs typeface="Posterama"/>
              </a:rPr>
              <a:t>Fischbacher</a:t>
            </a:r>
          </a:p>
          <a:p>
            <a:r>
              <a:rPr lang="de-DE" dirty="0">
                <a:latin typeface="Posterama"/>
                <a:cs typeface="Posterama"/>
              </a:rPr>
              <a:t>Monitoring Team @ Porsche Informatik</a:t>
            </a:r>
          </a:p>
          <a:p>
            <a:endParaRPr lang="de-DE" dirty="0">
              <a:latin typeface="Posterama"/>
              <a:cs typeface="Posterama"/>
            </a:endParaRPr>
          </a:p>
          <a:p>
            <a:endParaRPr lang="de-DE" dirty="0">
              <a:latin typeface="Posterama"/>
              <a:ea typeface="+mn-lt"/>
              <a:cs typeface="Posterama"/>
            </a:endParaRPr>
          </a:p>
          <a:p>
            <a:endParaRPr lang="de-DE" dirty="0">
              <a:latin typeface="Posterama"/>
              <a:ea typeface="+mn-lt"/>
              <a:cs typeface="Posterama"/>
            </a:endParaRPr>
          </a:p>
          <a:p>
            <a:r>
              <a:rPr lang="de-DE" dirty="0">
                <a:latin typeface="Posterama"/>
                <a:ea typeface="+mn-lt"/>
                <a:cs typeface="+mn-lt"/>
              </a:rPr>
              <a:t>Open Source Enthusiast</a:t>
            </a:r>
            <a:br>
              <a:rPr lang="de-DE" dirty="0">
                <a:latin typeface="Posterama"/>
                <a:ea typeface="+mn-lt"/>
                <a:cs typeface="+mn-lt"/>
              </a:rPr>
            </a:br>
            <a:r>
              <a:rPr lang="de-DE" dirty="0">
                <a:latin typeface="Posterama"/>
                <a:ea typeface="+mn-lt"/>
                <a:cs typeface="+mn-lt"/>
              </a:rPr>
              <a:t>#Neinhorn</a:t>
            </a:r>
          </a:p>
        </p:txBody>
      </p:sp>
    </p:spTree>
    <p:extLst>
      <p:ext uri="{BB962C8B-B14F-4D97-AF65-F5344CB8AC3E}">
        <p14:creationId xmlns:p14="http://schemas.microsoft.com/office/powerpoint/2010/main" val="727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feil: Fünfeck 2">
            <a:extLst>
              <a:ext uri="{FF2B5EF4-FFF2-40B4-BE49-F238E27FC236}">
                <a16:creationId xmlns:a16="http://schemas.microsoft.com/office/drawing/2014/main" id="{1101F6D1-8650-4CA0-8DD1-60EA5D4E7C5F}"/>
              </a:ext>
            </a:extLst>
          </p:cNvPr>
          <p:cNvSpPr/>
          <p:nvPr/>
        </p:nvSpPr>
        <p:spPr>
          <a:xfrm rot="5400000">
            <a:off x="11305196" y="1507794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55C6F3AA-2114-4896-8AE1-2EB4CB10FD2D}"/>
              </a:ext>
            </a:extLst>
          </p:cNvPr>
          <p:cNvSpPr/>
          <p:nvPr/>
        </p:nvSpPr>
        <p:spPr>
          <a:xfrm rot="5400000">
            <a:off x="11305197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38E6CED6-3B7B-4218-8D41-A766A02A10A0}"/>
              </a:ext>
            </a:extLst>
          </p:cNvPr>
          <p:cNvSpPr/>
          <p:nvPr/>
        </p:nvSpPr>
        <p:spPr>
          <a:xfrm rot="5400000">
            <a:off x="11305196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DB99FAB9-DC56-466D-9107-6B1A18E1B664}"/>
              </a:ext>
            </a:extLst>
          </p:cNvPr>
          <p:cNvSpPr/>
          <p:nvPr/>
        </p:nvSpPr>
        <p:spPr>
          <a:xfrm rot="5400000">
            <a:off x="11305197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5" name="Pfeil: Fünfeck 4">
            <a:extLst>
              <a:ext uri="{FF2B5EF4-FFF2-40B4-BE49-F238E27FC236}">
                <a16:creationId xmlns:a16="http://schemas.microsoft.com/office/drawing/2014/main" id="{8CD1E77E-FA78-467C-BEAB-690578A165E5}"/>
              </a:ext>
            </a:extLst>
          </p:cNvPr>
          <p:cNvSpPr/>
          <p:nvPr/>
        </p:nvSpPr>
        <p:spPr>
          <a:xfrm rot="5400000">
            <a:off x="11305197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A0C38549-D5B7-4180-8EB9-B8B13FD24ED4}"/>
              </a:ext>
            </a:extLst>
          </p:cNvPr>
          <p:cNvSpPr/>
          <p:nvPr/>
        </p:nvSpPr>
        <p:spPr>
          <a:xfrm rot="5400000">
            <a:off x="11305196" y="440531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FFFFFF"/>
                </a:solidFill>
                <a:cs typeface="Calibri"/>
              </a:rPr>
              <a:t>Nea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C9D661-0389-40B5-8AFA-592D3D9D7107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Was ist es nicht?</a:t>
            </a:r>
            <a:endParaRPr lang="de-DE" sz="2800" dirty="0">
              <a:solidFill>
                <a:srgbClr val="E95224"/>
              </a:solidFill>
              <a:latin typeface="Posterama"/>
              <a:cs typeface="Calibri"/>
            </a:endParaRPr>
          </a:p>
          <a:p>
            <a:r>
              <a:rPr lang="de-DE" dirty="0">
                <a:latin typeface="Posterama"/>
                <a:cs typeface="Calibri"/>
              </a:rPr>
              <a:t>Prometheus ist kein komplettes Paket, eher ein Ökosystem.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B22F7D0-5FB2-4C1F-B8E8-AFC3F3D17CD5}"/>
              </a:ext>
            </a:extLst>
          </p:cNvPr>
          <p:cNvSpPr txBox="1"/>
          <p:nvPr/>
        </p:nvSpPr>
        <p:spPr>
          <a:xfrm>
            <a:off x="435935" y="2730795"/>
            <a:ext cx="6624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</a:rPr>
              <a:t>Kein Syslog / </a:t>
            </a:r>
            <a:r>
              <a:rPr lang="de-DE" dirty="0" err="1">
                <a:latin typeface="Posterama"/>
              </a:rPr>
              <a:t>Logging</a:t>
            </a:r>
            <a:r>
              <a:rPr lang="de-DE" dirty="0">
                <a:latin typeface="Posterama"/>
              </a:rPr>
              <a:t> Server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4F5D0E5-B9A2-490D-835E-BECD34F79AEA}"/>
              </a:ext>
            </a:extLst>
          </p:cNvPr>
          <p:cNvSpPr txBox="1"/>
          <p:nvPr/>
        </p:nvSpPr>
        <p:spPr>
          <a:xfrm>
            <a:off x="435935" y="3111794"/>
            <a:ext cx="6624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</a:rPr>
              <a:t>Keine Event-Konsole</a:t>
            </a:r>
            <a:endParaRPr lang="de-DE" dirty="0">
              <a:latin typeface="Posterama"/>
              <a:cs typeface="Posterama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842811-A27B-4AC7-828C-74A42DBC1E71}"/>
              </a:ext>
            </a:extLst>
          </p:cNvPr>
          <p:cNvSpPr txBox="1"/>
          <p:nvPr/>
        </p:nvSpPr>
        <p:spPr>
          <a:xfrm>
            <a:off x="435935" y="3510515"/>
            <a:ext cx="6624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</a:rPr>
              <a:t>Kein APM oder Tracing Tool</a:t>
            </a:r>
            <a:endParaRPr lang="de-DE" dirty="0"/>
          </a:p>
        </p:txBody>
      </p:sp>
      <p:pic>
        <p:nvPicPr>
          <p:cNvPr id="23" name="Grafik 25" descr="Ein Bild, das Text enthält.&#10;&#10;Beschreibung automatisch generiert.">
            <a:extLst>
              <a:ext uri="{FF2B5EF4-FFF2-40B4-BE49-F238E27FC236}">
                <a16:creationId xmlns:a16="http://schemas.microsoft.com/office/drawing/2014/main" id="{220F8FF5-01E1-4941-B2DA-829416A4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49" y="1710046"/>
            <a:ext cx="3841898" cy="2286045"/>
          </a:xfrm>
          <a:prstGeom prst="rect">
            <a:avLst/>
          </a:prstGeom>
        </p:spPr>
      </p:pic>
      <p:pic>
        <p:nvPicPr>
          <p:cNvPr id="27" name="Grafik 2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5AECE0D-93C7-407C-8D18-8D4D17A6E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97" y="2137144"/>
            <a:ext cx="2743200" cy="2743200"/>
          </a:xfrm>
          <a:prstGeom prst="rect">
            <a:avLst/>
          </a:prstGeom>
        </p:spPr>
      </p:pic>
      <p:pic>
        <p:nvPicPr>
          <p:cNvPr id="29" name="Grafik 29">
            <a:extLst>
              <a:ext uri="{FF2B5EF4-FFF2-40B4-BE49-F238E27FC236}">
                <a16:creationId xmlns:a16="http://schemas.microsoft.com/office/drawing/2014/main" id="{3477A4B9-50F0-4107-966B-978CA937D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47" y="3099391"/>
            <a:ext cx="3744432" cy="24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6CFDB3F9-9634-4D86-ABFE-910A40D82375}"/>
              </a:ext>
            </a:extLst>
          </p:cNvPr>
          <p:cNvSpPr/>
          <p:nvPr/>
        </p:nvSpPr>
        <p:spPr>
          <a:xfrm rot="5400000">
            <a:off x="11305197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6" name="Pfeil: Fünfeck 15">
            <a:extLst>
              <a:ext uri="{FF2B5EF4-FFF2-40B4-BE49-F238E27FC236}">
                <a16:creationId xmlns:a16="http://schemas.microsoft.com/office/drawing/2014/main" id="{CC7A1124-9D8D-499C-9D6A-B968DFC552AD}"/>
              </a:ext>
            </a:extLst>
          </p:cNvPr>
          <p:cNvSpPr/>
          <p:nvPr/>
        </p:nvSpPr>
        <p:spPr>
          <a:xfrm rot="5400000">
            <a:off x="11305197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17" name="Pfeil: Fünfeck 16">
            <a:extLst>
              <a:ext uri="{FF2B5EF4-FFF2-40B4-BE49-F238E27FC236}">
                <a16:creationId xmlns:a16="http://schemas.microsoft.com/office/drawing/2014/main" id="{DF34525A-4024-4463-98AC-252FFBF2600C}"/>
              </a:ext>
            </a:extLst>
          </p:cNvPr>
          <p:cNvSpPr/>
          <p:nvPr/>
        </p:nvSpPr>
        <p:spPr>
          <a:xfrm rot="5400000">
            <a:off x="11305196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Pfeil: Fünfeck 17">
            <a:extLst>
              <a:ext uri="{FF2B5EF4-FFF2-40B4-BE49-F238E27FC236}">
                <a16:creationId xmlns:a16="http://schemas.microsoft.com/office/drawing/2014/main" id="{BE066756-8625-44FF-B7B7-78D9D503096D}"/>
              </a:ext>
            </a:extLst>
          </p:cNvPr>
          <p:cNvSpPr/>
          <p:nvPr/>
        </p:nvSpPr>
        <p:spPr>
          <a:xfrm rot="5400000">
            <a:off x="11305197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6F9A9DC4-46E6-4187-BD40-4362F645E53D}"/>
              </a:ext>
            </a:extLst>
          </p:cNvPr>
          <p:cNvSpPr txBox="1"/>
          <p:nvPr/>
        </p:nvSpPr>
        <p:spPr>
          <a:xfrm>
            <a:off x="438956" y="3335103"/>
            <a:ext cx="6633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ea typeface="+mn-lt"/>
                <a:cs typeface="Posterama"/>
              </a:rPr>
              <a:t>… und Speicherung der Daten</a:t>
            </a:r>
            <a:endParaRPr lang="en-US" dirty="0">
              <a:latin typeface="Posterama"/>
              <a:cs typeface="Posterama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9F0437-2E89-4E0E-8C47-B40108C2E282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Was ist Prometheus?</a:t>
            </a:r>
          </a:p>
          <a:p>
            <a:r>
              <a:rPr lang="de-DE" dirty="0">
                <a:latin typeface="Posterama"/>
                <a:ea typeface="+mn-lt"/>
                <a:cs typeface="+mn-lt"/>
              </a:rPr>
              <a:t>Auf Metriken basiertes, Monitoring- und </a:t>
            </a:r>
            <a:r>
              <a:rPr lang="de-DE" dirty="0" err="1">
                <a:latin typeface="Posterama"/>
                <a:ea typeface="+mn-lt"/>
                <a:cs typeface="+mn-lt"/>
              </a:rPr>
              <a:t>Alerting</a:t>
            </a:r>
            <a:r>
              <a:rPr lang="de-DE" dirty="0">
                <a:latin typeface="Posterama"/>
                <a:ea typeface="+mn-lt"/>
                <a:cs typeface="+mn-lt"/>
              </a:rPr>
              <a:t>-Tool(</a:t>
            </a:r>
            <a:r>
              <a:rPr lang="de-DE" dirty="0" err="1">
                <a:latin typeface="Posterama"/>
                <a:ea typeface="+mn-lt"/>
                <a:cs typeface="+mn-lt"/>
              </a:rPr>
              <a:t>set</a:t>
            </a:r>
            <a:r>
              <a:rPr lang="de-DE" dirty="0">
                <a:latin typeface="Posterama"/>
                <a:ea typeface="+mn-lt"/>
                <a:cs typeface="+mn-lt"/>
              </a:rPr>
              <a:t>)</a:t>
            </a:r>
            <a:endParaRPr lang="de-DE">
              <a:latin typeface="Posterama"/>
              <a:cs typeface="Posterama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3F417CF-5917-4F13-B650-2F5C9DEA6203}"/>
              </a:ext>
            </a:extLst>
          </p:cNvPr>
          <p:cNvSpPr/>
          <p:nvPr/>
        </p:nvSpPr>
        <p:spPr>
          <a:xfrm>
            <a:off x="7239927" y="2497565"/>
            <a:ext cx="2390310" cy="78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Posterama"/>
                <a:cs typeface="Posterama"/>
              </a:rPr>
              <a:t>Server</a:t>
            </a:r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E49DA449-0B5C-45ED-AFB4-3360064B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300" y="2722860"/>
            <a:ext cx="366542" cy="35768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D7DDBE14-7CBD-4415-8429-1BF0CBA70712}"/>
              </a:ext>
            </a:extLst>
          </p:cNvPr>
          <p:cNvSpPr/>
          <p:nvPr/>
        </p:nvSpPr>
        <p:spPr>
          <a:xfrm>
            <a:off x="7239927" y="3321587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TSDB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224DEC9-D4E9-42B1-AB49-F9599DDCE774}"/>
              </a:ext>
            </a:extLst>
          </p:cNvPr>
          <p:cNvSpPr/>
          <p:nvPr/>
        </p:nvSpPr>
        <p:spPr>
          <a:xfrm>
            <a:off x="7239927" y="3746888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FFFFFF"/>
                </a:solidFill>
                <a:latin typeface="Posterama"/>
                <a:cs typeface="Posterama"/>
              </a:rPr>
              <a:t>PromQL</a:t>
            </a:r>
            <a:endParaRPr lang="de-DE" dirty="0" err="1">
              <a:latin typeface="Posterama"/>
              <a:cs typeface="Posterama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B2B0B4-B946-4485-B68A-6B8DE0251AB9}"/>
              </a:ext>
            </a:extLst>
          </p:cNvPr>
          <p:cNvSpPr/>
          <p:nvPr/>
        </p:nvSpPr>
        <p:spPr>
          <a:xfrm>
            <a:off x="7239927" y="4172190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Service Discovery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F224B5-07C9-415A-B76B-9DA0C99E8993}"/>
              </a:ext>
            </a:extLst>
          </p:cNvPr>
          <p:cNvSpPr txBox="1"/>
          <p:nvPr/>
        </p:nvSpPr>
        <p:spPr>
          <a:xfrm>
            <a:off x="435935" y="4183910"/>
            <a:ext cx="6624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Posterama"/>
                <a:cs typeface="Segoe UI"/>
              </a:rPr>
              <a:t>Service Discovery </a:t>
            </a:r>
            <a:r>
              <a:rPr lang="en-US" dirty="0" err="1">
                <a:latin typeface="Posterama"/>
                <a:cs typeface="Segoe UI"/>
              </a:rPr>
              <a:t>externer</a:t>
            </a:r>
            <a:r>
              <a:rPr lang="en-US" dirty="0">
                <a:latin typeface="Posterama"/>
                <a:cs typeface="Segoe UI"/>
              </a:rPr>
              <a:t> Services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A327399-F82F-4780-BD79-E307F80B5410}"/>
              </a:ext>
            </a:extLst>
          </p:cNvPr>
          <p:cNvSpPr txBox="1"/>
          <p:nvPr/>
        </p:nvSpPr>
        <p:spPr>
          <a:xfrm>
            <a:off x="438956" y="3751544"/>
            <a:ext cx="6633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ea typeface="+mn-lt"/>
                <a:cs typeface="Posterama"/>
              </a:rPr>
              <a:t>Query-Language</a:t>
            </a:r>
            <a:endParaRPr lang="en-US" dirty="0">
              <a:latin typeface="Posterama"/>
              <a:cs typeface="Posterama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683FC4-C6EE-4664-80E3-0ABEAAF3F7A3}"/>
              </a:ext>
            </a:extLst>
          </p:cNvPr>
          <p:cNvSpPr txBox="1"/>
          <p:nvPr/>
        </p:nvSpPr>
        <p:spPr>
          <a:xfrm>
            <a:off x="435935" y="2730795"/>
            <a:ext cx="6624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</a:rPr>
              <a:t>Sammlung ...</a:t>
            </a:r>
            <a:endParaRPr lang="de-DE" dirty="0"/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5C899FC9-05DF-48BC-A42F-D9D37C7C15BD}"/>
              </a:ext>
            </a:extLst>
          </p:cNvPr>
          <p:cNvSpPr/>
          <p:nvPr/>
        </p:nvSpPr>
        <p:spPr>
          <a:xfrm rot="5400000">
            <a:off x="11305196" y="1507795"/>
            <a:ext cx="1321891" cy="448743"/>
          </a:xfrm>
          <a:prstGeom prst="homePlat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Yea</a:t>
            </a:r>
            <a:endParaRPr lang="de-DE"/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8AF3C6B6-A249-4B99-B433-2BB656ED2227}"/>
              </a:ext>
            </a:extLst>
          </p:cNvPr>
          <p:cNvSpPr/>
          <p:nvPr/>
        </p:nvSpPr>
        <p:spPr>
          <a:xfrm rot="5400000">
            <a:off x="11305196" y="440531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51A8A-8D50-4B0A-A3C5-997757FB56E8}"/>
              </a:ext>
            </a:extLst>
          </p:cNvPr>
          <p:cNvSpPr/>
          <p:nvPr/>
        </p:nvSpPr>
        <p:spPr>
          <a:xfrm>
            <a:off x="7238718" y="5114257"/>
            <a:ext cx="2390310" cy="4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Posterama"/>
                <a:cs typeface="Posterama"/>
              </a:rPr>
              <a:t>alertmanager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AF9E964-CFAE-4944-BA64-27FE0C2ED988}"/>
              </a:ext>
            </a:extLst>
          </p:cNvPr>
          <p:cNvCxnSpPr>
            <a:cxnSpLocks/>
          </p:cNvCxnSpPr>
          <p:nvPr/>
        </p:nvCxnSpPr>
        <p:spPr>
          <a:xfrm flipH="1">
            <a:off x="8431406" y="4728584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3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4E2C190-32DD-47E0-BD03-F1E1ABAB2EC5}"/>
              </a:ext>
            </a:extLst>
          </p:cNvPr>
          <p:cNvSpPr txBox="1"/>
          <p:nvPr/>
        </p:nvSpPr>
        <p:spPr>
          <a:xfrm>
            <a:off x="408189" y="30803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Posterama"/>
                <a:cs typeface="Posterama"/>
              </a:rPr>
              <a:t>​</a:t>
            </a:r>
            <a:r>
              <a:rPr lang="de-DE" dirty="0">
                <a:latin typeface="Posterama"/>
                <a:cs typeface="Posterama"/>
              </a:rPr>
              <a:t>Einfache YAML </a:t>
            </a:r>
            <a:r>
              <a:rPr lang="de-DE" dirty="0" err="1">
                <a:latin typeface="Posterama"/>
                <a:cs typeface="Posterama"/>
              </a:rPr>
              <a:t>Konfigs</a:t>
            </a:r>
            <a:endParaRPr lang="en-US" dirty="0" err="1">
              <a:latin typeface="Posterama"/>
              <a:cs typeface="Posterama"/>
            </a:endParaRPr>
          </a:p>
        </p:txBody>
      </p:sp>
      <p:sp>
        <p:nvSpPr>
          <p:cNvPr id="26" name="Textfeld 1">
            <a:extLst>
              <a:ext uri="{FF2B5EF4-FFF2-40B4-BE49-F238E27FC236}">
                <a16:creationId xmlns:a16="http://schemas.microsoft.com/office/drawing/2014/main" id="{5716AF65-6085-41E1-A8C3-EF8C44E9F296}"/>
              </a:ext>
            </a:extLst>
          </p:cNvPr>
          <p:cNvSpPr txBox="1"/>
          <p:nvPr/>
        </p:nvSpPr>
        <p:spPr>
          <a:xfrm>
            <a:off x="408426" y="1797504"/>
            <a:ext cx="4010024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Posterama"/>
              <a:ea typeface="+mn-lt"/>
              <a:cs typeface="Posterama"/>
            </a:endParaRPr>
          </a:p>
          <a:p>
            <a:r>
              <a:rPr lang="de-DE" dirty="0">
                <a:latin typeface="Posterama"/>
                <a:cs typeface="Posterama"/>
              </a:rPr>
              <a:t>Single </a:t>
            </a:r>
            <a:r>
              <a:rPr lang="de-DE" dirty="0" err="1">
                <a:latin typeface="Posterama"/>
                <a:cs typeface="Posterama"/>
              </a:rPr>
              <a:t>Binaries</a:t>
            </a:r>
            <a:r>
              <a:rPr lang="de-DE" dirty="0">
                <a:latin typeface="Posterama"/>
                <a:cs typeface="Posterama"/>
              </a:rPr>
              <a:t> / Container</a:t>
            </a:r>
          </a:p>
          <a:p>
            <a:r>
              <a:rPr lang="de-DE" dirty="0">
                <a:latin typeface="Posterama"/>
                <a:ea typeface="+mn-lt"/>
                <a:cs typeface="Posterama"/>
              </a:rPr>
              <a:t>- </a:t>
            </a:r>
            <a:r>
              <a:rPr lang="de-DE" dirty="0" err="1">
                <a:latin typeface="Posterama"/>
                <a:ea typeface="+mn-lt"/>
                <a:cs typeface="Posterama"/>
              </a:rPr>
              <a:t>Resourcen</a:t>
            </a:r>
            <a:r>
              <a:rPr lang="de-DE" dirty="0">
                <a:latin typeface="Posterama"/>
                <a:ea typeface="+mn-lt"/>
                <a:cs typeface="Posterama"/>
              </a:rPr>
              <a:t> schonend</a:t>
            </a: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C8BE8AAA-27FD-45C2-BE0C-C65A0298FAA3}"/>
              </a:ext>
            </a:extLst>
          </p:cNvPr>
          <p:cNvSpPr/>
          <p:nvPr/>
        </p:nvSpPr>
        <p:spPr>
          <a:xfrm rot="5400000">
            <a:off x="11306654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7" name="Pfeil: Fünfeck 16">
            <a:extLst>
              <a:ext uri="{FF2B5EF4-FFF2-40B4-BE49-F238E27FC236}">
                <a16:creationId xmlns:a16="http://schemas.microsoft.com/office/drawing/2014/main" id="{6B057DBA-0ED3-4542-ACE8-286D5F49C3F9}"/>
              </a:ext>
            </a:extLst>
          </p:cNvPr>
          <p:cNvSpPr/>
          <p:nvPr/>
        </p:nvSpPr>
        <p:spPr>
          <a:xfrm rot="5400000">
            <a:off x="11306653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B3DD2F4E-81AA-4FFD-8EE4-044E4A9ED30A}"/>
              </a:ext>
            </a:extLst>
          </p:cNvPr>
          <p:cNvSpPr/>
          <p:nvPr/>
        </p:nvSpPr>
        <p:spPr>
          <a:xfrm rot="5400000">
            <a:off x="11306654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22" name="Pfeil: Fünfeck 21">
            <a:extLst>
              <a:ext uri="{FF2B5EF4-FFF2-40B4-BE49-F238E27FC236}">
                <a16:creationId xmlns:a16="http://schemas.microsoft.com/office/drawing/2014/main" id="{CAD7F501-60AB-4B92-9235-CADA41A2F537}"/>
              </a:ext>
            </a:extLst>
          </p:cNvPr>
          <p:cNvSpPr/>
          <p:nvPr/>
        </p:nvSpPr>
        <p:spPr>
          <a:xfrm rot="5400000">
            <a:off x="11306654" y="2624096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FFFFFF"/>
                </a:solidFill>
                <a:cs typeface="Calibri"/>
              </a:rPr>
              <a:t>Good</a:t>
            </a:r>
          </a:p>
        </p:txBody>
      </p:sp>
      <p:sp>
        <p:nvSpPr>
          <p:cNvPr id="23" name="Pfeil: Fünfeck 22">
            <a:extLst>
              <a:ext uri="{FF2B5EF4-FFF2-40B4-BE49-F238E27FC236}">
                <a16:creationId xmlns:a16="http://schemas.microsoft.com/office/drawing/2014/main" id="{2B45CFA9-DE34-4692-A3BA-BB43E9BB0E81}"/>
              </a:ext>
            </a:extLst>
          </p:cNvPr>
          <p:cNvSpPr/>
          <p:nvPr/>
        </p:nvSpPr>
        <p:spPr>
          <a:xfrm rot="5400000">
            <a:off x="11306653" y="1524503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24" name="Pfeil: Fünfeck 23">
            <a:extLst>
              <a:ext uri="{FF2B5EF4-FFF2-40B4-BE49-F238E27FC236}">
                <a16:creationId xmlns:a16="http://schemas.microsoft.com/office/drawing/2014/main" id="{529E2A62-1E33-49F0-85C7-A1C2E6ADA8C9}"/>
              </a:ext>
            </a:extLst>
          </p:cNvPr>
          <p:cNvSpPr/>
          <p:nvPr/>
        </p:nvSpPr>
        <p:spPr>
          <a:xfrm rot="5400000">
            <a:off x="11306653" y="43455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ADB10A-7CEF-4CBB-B649-D5B630F47B39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The </a:t>
            </a:r>
            <a:r>
              <a:rPr lang="de-DE" sz="2800" dirty="0" err="1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good</a:t>
            </a:r>
            <a:r>
              <a:rPr lang="de-DE" sz="2800" dirty="0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 ...</a:t>
            </a:r>
            <a:endParaRPr lang="de-DE" sz="2800" dirty="0">
              <a:solidFill>
                <a:srgbClr val="E95224"/>
              </a:solidFill>
              <a:latin typeface="Posterama"/>
              <a:cs typeface="Calibri"/>
            </a:endParaRPr>
          </a:p>
          <a:p>
            <a:r>
              <a:rPr lang="de-DE" dirty="0">
                <a:latin typeface="Posterama"/>
                <a:cs typeface="Posterama"/>
              </a:rPr>
              <a:t>Einfacher, klar strukturierter Aufbau</a:t>
            </a:r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721329C-37ED-4088-9FD7-B85B2788D5B4}"/>
              </a:ext>
            </a:extLst>
          </p:cNvPr>
          <p:cNvSpPr/>
          <p:nvPr/>
        </p:nvSpPr>
        <p:spPr>
          <a:xfrm>
            <a:off x="7238718" y="5114257"/>
            <a:ext cx="2390310" cy="4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Posterama"/>
                <a:cs typeface="Posterama"/>
              </a:rPr>
              <a:t>alertmanager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C5048DB-7E78-43F4-9898-DAF496DF212E}"/>
              </a:ext>
            </a:extLst>
          </p:cNvPr>
          <p:cNvCxnSpPr>
            <a:cxnSpLocks/>
          </p:cNvCxnSpPr>
          <p:nvPr/>
        </p:nvCxnSpPr>
        <p:spPr>
          <a:xfrm flipH="1">
            <a:off x="8431406" y="4728584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EBC8919C-7529-46A1-BFEA-A670C1A90CA1}"/>
              </a:ext>
            </a:extLst>
          </p:cNvPr>
          <p:cNvSpPr txBox="1"/>
          <p:nvPr/>
        </p:nvSpPr>
        <p:spPr>
          <a:xfrm>
            <a:off x="403538" y="3784108"/>
            <a:ext cx="38486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Posterama"/>
                <a:cs typeface="Posterama"/>
              </a:rPr>
              <a:t>​</a:t>
            </a:r>
            <a:r>
              <a:rPr lang="de-DE" dirty="0">
                <a:latin typeface="Posterama"/>
                <a:cs typeface="Posterama"/>
              </a:rPr>
              <a:t>Sehr offen</a:t>
            </a:r>
            <a:r>
              <a:rPr lang="en-US" dirty="0">
                <a:latin typeface="Posterama"/>
                <a:cs typeface="Posterama"/>
              </a:rPr>
              <a:t>​ und </a:t>
            </a:r>
            <a:r>
              <a:rPr lang="en-US" dirty="0" err="1">
                <a:latin typeface="Posterama"/>
                <a:cs typeface="Posterama"/>
              </a:rPr>
              <a:t>extrem</a:t>
            </a:r>
            <a:r>
              <a:rPr lang="en-US" dirty="0">
                <a:latin typeface="Posterama"/>
                <a:cs typeface="Posterama"/>
              </a:rPr>
              <a:t> </a:t>
            </a:r>
            <a:r>
              <a:rPr lang="en-US" dirty="0" err="1">
                <a:latin typeface="Posterama"/>
                <a:cs typeface="Posterama"/>
              </a:rPr>
              <a:t>flexibel</a:t>
            </a:r>
            <a:endParaRPr lang="de-DE" dirty="0" err="1">
              <a:latin typeface="Posterama"/>
              <a:cs typeface="Posterama"/>
            </a:endParaRPr>
          </a:p>
          <a:p>
            <a:r>
              <a:rPr lang="de-DE" dirty="0">
                <a:latin typeface="Posterama"/>
                <a:cs typeface="Posterama"/>
              </a:rPr>
              <a:t>- </a:t>
            </a:r>
            <a:r>
              <a:rPr lang="de-DE" dirty="0" err="1">
                <a:latin typeface="Posterama"/>
                <a:cs typeface="Posterama"/>
              </a:rPr>
              <a:t>OpenMetrics</a:t>
            </a:r>
            <a:r>
              <a:rPr lang="de-DE" dirty="0">
                <a:latin typeface="Posterama"/>
                <a:cs typeface="Posterama"/>
              </a:rPr>
              <a:t> Format</a:t>
            </a:r>
            <a:r>
              <a:rPr lang="en-US" dirty="0">
                <a:latin typeface="Posterama"/>
                <a:cs typeface="Posterama"/>
              </a:rPr>
              <a:t>​</a:t>
            </a:r>
          </a:p>
          <a:p>
            <a:r>
              <a:rPr lang="en-US" dirty="0">
                <a:latin typeface="Posterama"/>
                <a:cs typeface="Posterama"/>
              </a:rPr>
              <a:t>- Client Libraries​</a:t>
            </a:r>
          </a:p>
          <a:p>
            <a:r>
              <a:rPr lang="en-US" dirty="0">
                <a:latin typeface="Posterama"/>
                <a:cs typeface="Posterama"/>
              </a:rPr>
              <a:t>- Community und Adoption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78A3138-9BCF-4454-AF88-41D87127B231}"/>
              </a:ext>
            </a:extLst>
          </p:cNvPr>
          <p:cNvSpPr/>
          <p:nvPr/>
        </p:nvSpPr>
        <p:spPr>
          <a:xfrm>
            <a:off x="7239927" y="2497565"/>
            <a:ext cx="2390310" cy="78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Posterama"/>
                <a:cs typeface="Posterama"/>
              </a:rPr>
              <a:t>Server</a:t>
            </a:r>
          </a:p>
        </p:txBody>
      </p:sp>
      <p:pic>
        <p:nvPicPr>
          <p:cNvPr id="67" name="Grafik 6">
            <a:extLst>
              <a:ext uri="{FF2B5EF4-FFF2-40B4-BE49-F238E27FC236}">
                <a16:creationId xmlns:a16="http://schemas.microsoft.com/office/drawing/2014/main" id="{E17504CB-4A09-440E-8540-D9020BA13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300" y="2722860"/>
            <a:ext cx="366542" cy="357682"/>
          </a:xfrm>
          <a:prstGeom prst="rect">
            <a:avLst/>
          </a:prstGeom>
        </p:spPr>
      </p:pic>
      <p:pic>
        <p:nvPicPr>
          <p:cNvPr id="74" name="Grafik 74" descr="Dokument Silhouette">
            <a:extLst>
              <a:ext uri="{FF2B5EF4-FFF2-40B4-BE49-F238E27FC236}">
                <a16:creationId xmlns:a16="http://schemas.microsoft.com/office/drawing/2014/main" id="{BBC94DC1-149E-4D10-BED7-70D98D12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7900" y="2581275"/>
            <a:ext cx="552450" cy="552450"/>
          </a:xfrm>
          <a:prstGeom prst="rect">
            <a:avLst/>
          </a:prstGeom>
        </p:spPr>
      </p:pic>
      <p:pic>
        <p:nvPicPr>
          <p:cNvPr id="75" name="Grafik 74" descr="Dokument Silhouette">
            <a:extLst>
              <a:ext uri="{FF2B5EF4-FFF2-40B4-BE49-F238E27FC236}">
                <a16:creationId xmlns:a16="http://schemas.microsoft.com/office/drawing/2014/main" id="{E8B8034F-B9C9-44FE-BFF2-508577B46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0224" y="2581275"/>
            <a:ext cx="552450" cy="552450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2D83EAE-FB65-4EEF-8BB1-8382EE97C4BA}"/>
              </a:ext>
            </a:extLst>
          </p:cNvPr>
          <p:cNvCxnSpPr>
            <a:cxnSpLocks/>
          </p:cNvCxnSpPr>
          <p:nvPr/>
        </p:nvCxnSpPr>
        <p:spPr>
          <a:xfrm>
            <a:off x="6771499" y="2878653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4" descr="Dokument Silhouette">
            <a:extLst>
              <a:ext uri="{FF2B5EF4-FFF2-40B4-BE49-F238E27FC236}">
                <a16:creationId xmlns:a16="http://schemas.microsoft.com/office/drawing/2014/main" id="{806A0AEF-38FA-461B-9EBB-972F8D973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7167" y="5049726"/>
            <a:ext cx="552450" cy="552450"/>
          </a:xfrm>
          <a:prstGeom prst="rect">
            <a:avLst/>
          </a:prstGeom>
        </p:spPr>
      </p:pic>
      <p:pic>
        <p:nvPicPr>
          <p:cNvPr id="79" name="Grafik 78" descr="Dokument Silhouette">
            <a:extLst>
              <a:ext uri="{FF2B5EF4-FFF2-40B4-BE49-F238E27FC236}">
                <a16:creationId xmlns:a16="http://schemas.microsoft.com/office/drawing/2014/main" id="{AB42C657-7DBF-4F5E-9B32-CD536418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9491" y="5049726"/>
            <a:ext cx="552450" cy="552450"/>
          </a:xfrm>
          <a:prstGeom prst="rect">
            <a:avLst/>
          </a:prstGeom>
        </p:spPr>
      </p:pic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1EA6C76-5D07-4EB3-903F-4FE544246D30}"/>
              </a:ext>
            </a:extLst>
          </p:cNvPr>
          <p:cNvCxnSpPr>
            <a:cxnSpLocks/>
          </p:cNvCxnSpPr>
          <p:nvPr/>
        </p:nvCxnSpPr>
        <p:spPr>
          <a:xfrm>
            <a:off x="6760766" y="5347104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EA63F0A8-6DDC-4573-BEA3-974AD7A11D8C}"/>
              </a:ext>
            </a:extLst>
          </p:cNvPr>
          <p:cNvSpPr/>
          <p:nvPr/>
        </p:nvSpPr>
        <p:spPr>
          <a:xfrm>
            <a:off x="7239927" y="3321587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TSDB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715FEBA-FDCE-4CA1-B6A2-AD0C3869A7A7}"/>
              </a:ext>
            </a:extLst>
          </p:cNvPr>
          <p:cNvSpPr/>
          <p:nvPr/>
        </p:nvSpPr>
        <p:spPr>
          <a:xfrm>
            <a:off x="7239927" y="3746888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FFFFFF"/>
                </a:solidFill>
                <a:latin typeface="Posterama"/>
                <a:cs typeface="Posterama"/>
              </a:rPr>
              <a:t>PromQL</a:t>
            </a:r>
            <a:endParaRPr lang="de-DE" dirty="0" err="1">
              <a:latin typeface="Posterama"/>
              <a:cs typeface="Posterama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F43A007-62EA-47FB-A5A8-36F21DF1C44F}"/>
              </a:ext>
            </a:extLst>
          </p:cNvPr>
          <p:cNvSpPr/>
          <p:nvPr/>
        </p:nvSpPr>
        <p:spPr>
          <a:xfrm>
            <a:off x="7239927" y="4172190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Service Discovery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11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3159D08-AA34-48FC-BA68-9F1F90570E70}"/>
              </a:ext>
            </a:extLst>
          </p:cNvPr>
          <p:cNvSpPr txBox="1"/>
          <p:nvPr/>
        </p:nvSpPr>
        <p:spPr>
          <a:xfrm>
            <a:off x="295821" y="4620278"/>
            <a:ext cx="48252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cs typeface="Posterama"/>
              </a:rPr>
              <a:t>Visualisierung</a:t>
            </a:r>
          </a:p>
          <a:p>
            <a:r>
              <a:rPr lang="de-DE" dirty="0">
                <a:latin typeface="Posterama"/>
                <a:cs typeface="Posterama"/>
              </a:rPr>
              <a:t>- quasi "nur" </a:t>
            </a:r>
            <a:r>
              <a:rPr lang="de-DE" dirty="0" err="1">
                <a:latin typeface="Posterama"/>
                <a:cs typeface="Posterama"/>
              </a:rPr>
              <a:t>Grafana</a:t>
            </a:r>
            <a:endParaRPr lang="de-DE" dirty="0">
              <a:latin typeface="Posterama"/>
              <a:cs typeface="Posterama"/>
            </a:endParaRP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00EA68C0-EDE8-4ABC-B09C-B42F1CBC915A}"/>
              </a:ext>
            </a:extLst>
          </p:cNvPr>
          <p:cNvSpPr txBox="1"/>
          <p:nvPr/>
        </p:nvSpPr>
        <p:spPr>
          <a:xfrm>
            <a:off x="300282" y="1547736"/>
            <a:ext cx="3939362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Posterama"/>
                <a:cs typeface="Posterama"/>
              </a:rPr>
              <a:t>Nur Pull/</a:t>
            </a:r>
            <a:r>
              <a:rPr lang="de-DE" dirty="0" err="1">
                <a:latin typeface="Posterama"/>
                <a:cs typeface="Posterama"/>
              </a:rPr>
              <a:t>Scrape</a:t>
            </a:r>
            <a:r>
              <a:rPr lang="de-DE" dirty="0">
                <a:latin typeface="Posterama"/>
                <a:cs typeface="Posterama"/>
              </a:rPr>
              <a:t>​</a:t>
            </a:r>
            <a:endParaRPr lang="de-DE"/>
          </a:p>
          <a:p>
            <a:r>
              <a:rPr lang="de-DE" dirty="0">
                <a:latin typeface="Posterama"/>
                <a:cs typeface="Posterama"/>
              </a:rPr>
              <a:t>​</a:t>
            </a:r>
            <a:endParaRPr lang="de-DE">
              <a:cs typeface="Calibri" panose="020F0502020204030204"/>
            </a:endParaRPr>
          </a:p>
          <a:p>
            <a:r>
              <a:rPr lang="de-DE" dirty="0">
                <a:latin typeface="Posterama"/>
                <a:cs typeface="Posterama"/>
              </a:rPr>
              <a:t>Nur Metriken = numerische Werte​</a:t>
            </a:r>
            <a:br>
              <a:rPr lang="de-DE" dirty="0">
                <a:latin typeface="Posterama"/>
                <a:cs typeface="Posterama"/>
              </a:rPr>
            </a:br>
            <a:r>
              <a:rPr lang="de-DE" dirty="0">
                <a:latin typeface="Posterama"/>
                <a:cs typeface="Posterama"/>
              </a:rPr>
              <a:t>- Gauge / Counter</a:t>
            </a:r>
            <a:endParaRPr lang="de-DE" dirty="0"/>
          </a:p>
          <a:p>
            <a:r>
              <a:rPr lang="de-DE" dirty="0">
                <a:latin typeface="Posterama"/>
                <a:cs typeface="Posterama"/>
              </a:rPr>
              <a:t>- </a:t>
            </a:r>
            <a:r>
              <a:rPr lang="de-DE" dirty="0" err="1">
                <a:latin typeface="Posterama"/>
                <a:cs typeface="Posterama"/>
              </a:rPr>
              <a:t>Histogram</a:t>
            </a:r>
            <a:r>
              <a:rPr lang="de-DE" dirty="0">
                <a:latin typeface="Posterama"/>
                <a:cs typeface="Posterama"/>
              </a:rPr>
              <a:t> / </a:t>
            </a:r>
            <a:r>
              <a:rPr lang="de-DE" dirty="0" err="1">
                <a:latin typeface="Posterama"/>
                <a:cs typeface="Posterama"/>
              </a:rPr>
              <a:t>Summaries</a:t>
            </a:r>
            <a:endParaRPr lang="de-DE">
              <a:latin typeface="Posterama"/>
              <a:cs typeface="Posterama"/>
            </a:endParaRP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64107486-6BA1-4AB5-85B5-A66C9EA1DD68}"/>
              </a:ext>
            </a:extLst>
          </p:cNvPr>
          <p:cNvSpPr/>
          <p:nvPr/>
        </p:nvSpPr>
        <p:spPr>
          <a:xfrm rot="5400000">
            <a:off x="11306655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Pfeil: Fünfeck 2">
            <a:extLst>
              <a:ext uri="{FF2B5EF4-FFF2-40B4-BE49-F238E27FC236}">
                <a16:creationId xmlns:a16="http://schemas.microsoft.com/office/drawing/2014/main" id="{DF6974F2-5292-4448-85CD-9334F01DA014}"/>
              </a:ext>
            </a:extLst>
          </p:cNvPr>
          <p:cNvSpPr/>
          <p:nvPr/>
        </p:nvSpPr>
        <p:spPr>
          <a:xfrm rot="5400000">
            <a:off x="11306654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Pfeil: Fünfeck 4">
            <a:extLst>
              <a:ext uri="{FF2B5EF4-FFF2-40B4-BE49-F238E27FC236}">
                <a16:creationId xmlns:a16="http://schemas.microsoft.com/office/drawing/2014/main" id="{E43A1FD0-6716-4B3B-8429-8C477327B79F}"/>
              </a:ext>
            </a:extLst>
          </p:cNvPr>
          <p:cNvSpPr/>
          <p:nvPr/>
        </p:nvSpPr>
        <p:spPr>
          <a:xfrm rot="5400000">
            <a:off x="11306655" y="3723690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FFFFFF"/>
                </a:solidFill>
                <a:cs typeface="Calibri"/>
              </a:rPr>
              <a:t>Bad</a:t>
            </a:r>
            <a:endParaRPr lang="de-DE" strike="sngStrike" dirty="0">
              <a:solidFill>
                <a:srgbClr val="FFFFFF"/>
              </a:solidFill>
            </a:endParaRP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BAD11427-F98A-4CAD-8380-984BDF11FF57}"/>
              </a:ext>
            </a:extLst>
          </p:cNvPr>
          <p:cNvSpPr/>
          <p:nvPr/>
        </p:nvSpPr>
        <p:spPr>
          <a:xfrm rot="5400000">
            <a:off x="11306655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AD45CF6B-F2A8-444C-B215-5E65A47DCE18}"/>
              </a:ext>
            </a:extLst>
          </p:cNvPr>
          <p:cNvSpPr/>
          <p:nvPr/>
        </p:nvSpPr>
        <p:spPr>
          <a:xfrm rot="5400000">
            <a:off x="11306654" y="1524503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33B49A8E-097B-4441-B0C7-7D795A8950E2}"/>
              </a:ext>
            </a:extLst>
          </p:cNvPr>
          <p:cNvSpPr/>
          <p:nvPr/>
        </p:nvSpPr>
        <p:spPr>
          <a:xfrm rot="5400000">
            <a:off x="11306654" y="43455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1F650D-7355-43C2-B86A-F8276A391ED0}"/>
              </a:ext>
            </a:extLst>
          </p:cNvPr>
          <p:cNvSpPr/>
          <p:nvPr/>
        </p:nvSpPr>
        <p:spPr>
          <a:xfrm>
            <a:off x="7634776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Posterama"/>
                <a:cs typeface="Posterama"/>
              </a:rPr>
              <a:t>Client </a:t>
            </a:r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Libs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94B889D-99B5-43C5-85CF-55CAF9651FD9}"/>
              </a:ext>
            </a:extLst>
          </p:cNvPr>
          <p:cNvSpPr/>
          <p:nvPr/>
        </p:nvSpPr>
        <p:spPr>
          <a:xfrm>
            <a:off x="5667752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Posterama"/>
                <a:cs typeface="Posterama"/>
              </a:rPr>
              <a:t>*_</a:t>
            </a:r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exporter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442626A-F644-4A12-B9D1-12E942A9D45A}"/>
              </a:ext>
            </a:extLst>
          </p:cNvPr>
          <p:cNvSpPr/>
          <p:nvPr/>
        </p:nvSpPr>
        <p:spPr>
          <a:xfrm>
            <a:off x="9601798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push_gateway</a:t>
            </a:r>
            <a:endParaRPr lang="de-DE" sz="1400" dirty="0" err="1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ED33AC8-2960-49DD-8A89-9AEA2E6CE786}"/>
              </a:ext>
            </a:extLst>
          </p:cNvPr>
          <p:cNvCxnSpPr/>
          <p:nvPr/>
        </p:nvCxnSpPr>
        <p:spPr>
          <a:xfrm flipH="1" flipV="1">
            <a:off x="7398423" y="2044330"/>
            <a:ext cx="999460" cy="34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C07FAEE-AECC-4FF0-805B-515A962D8226}"/>
              </a:ext>
            </a:extLst>
          </p:cNvPr>
          <p:cNvCxnSpPr>
            <a:cxnSpLocks/>
          </p:cNvCxnSpPr>
          <p:nvPr/>
        </p:nvCxnSpPr>
        <p:spPr>
          <a:xfrm flipV="1">
            <a:off x="8459907" y="2044330"/>
            <a:ext cx="1047306" cy="34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857B46-9D4B-4357-B703-D5B509CE9362}"/>
              </a:ext>
            </a:extLst>
          </p:cNvPr>
          <p:cNvCxnSpPr>
            <a:cxnSpLocks/>
          </p:cNvCxnSpPr>
          <p:nvPr/>
        </p:nvCxnSpPr>
        <p:spPr>
          <a:xfrm flipH="1" flipV="1">
            <a:off x="8430333" y="2058727"/>
            <a:ext cx="998" cy="31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060F645C-E50E-41A3-B708-86F55499C100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The </a:t>
            </a:r>
            <a:r>
              <a:rPr lang="de-DE" sz="2800" strike="sngStrike" dirty="0">
                <a:solidFill>
                  <a:srgbClr val="E95224"/>
                </a:solidFill>
                <a:latin typeface="Posterama"/>
                <a:cs typeface="Calibri"/>
              </a:rPr>
              <a:t> </a:t>
            </a:r>
            <a:r>
              <a:rPr lang="de-DE" sz="2800" strike="sngStrike" dirty="0" err="1">
                <a:solidFill>
                  <a:srgbClr val="E95224"/>
                </a:solidFill>
                <a:latin typeface="Posterama"/>
                <a:cs typeface="Calibri"/>
              </a:rPr>
              <a:t>bad</a:t>
            </a:r>
            <a:r>
              <a:rPr lang="de-DE" sz="2800" strike="sngStrike" dirty="0">
                <a:solidFill>
                  <a:srgbClr val="E95224"/>
                </a:solidFill>
                <a:latin typeface="Posterama"/>
                <a:cs typeface="Calibri"/>
              </a:rPr>
              <a:t> </a:t>
            </a:r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 ...</a:t>
            </a:r>
            <a:endParaRPr lang="de-DE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de-DE" dirty="0">
                <a:latin typeface="Posterama"/>
                <a:cs typeface="Calibri"/>
              </a:rPr>
              <a:t>Eher ein herzhaftes: "</a:t>
            </a:r>
            <a:r>
              <a:rPr lang="de-DE" dirty="0" err="1">
                <a:latin typeface="Posterama"/>
                <a:cs typeface="Calibri"/>
              </a:rPr>
              <a:t>meh</a:t>
            </a:r>
            <a:r>
              <a:rPr lang="de-DE" dirty="0">
                <a:latin typeface="Posterama"/>
                <a:cs typeface="Calibri"/>
              </a:rPr>
              <a:t>"</a:t>
            </a:r>
            <a:endParaRPr lang="de-DE" dirty="0">
              <a:latin typeface="Calibri"/>
              <a:cs typeface="Calibri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75AD66C-E9FC-4A33-8595-B8079306AEF9}"/>
              </a:ext>
            </a:extLst>
          </p:cNvPr>
          <p:cNvSpPr/>
          <p:nvPr/>
        </p:nvSpPr>
        <p:spPr>
          <a:xfrm>
            <a:off x="7239927" y="2497565"/>
            <a:ext cx="2390310" cy="78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Posterama"/>
                <a:cs typeface="Posterama"/>
              </a:rPr>
              <a:t>Server</a:t>
            </a:r>
          </a:p>
        </p:txBody>
      </p:sp>
      <p:pic>
        <p:nvPicPr>
          <p:cNvPr id="41" name="Grafik 6">
            <a:extLst>
              <a:ext uri="{FF2B5EF4-FFF2-40B4-BE49-F238E27FC236}">
                <a16:creationId xmlns:a16="http://schemas.microsoft.com/office/drawing/2014/main" id="{7D4FFDC1-CD51-41EA-ADFB-5AFE4E46C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300" y="2722860"/>
            <a:ext cx="366542" cy="357682"/>
          </a:xfrm>
          <a:prstGeom prst="rect">
            <a:avLst/>
          </a:prstGeom>
        </p:spPr>
      </p:pic>
      <p:pic>
        <p:nvPicPr>
          <p:cNvPr id="46" name="Grafik 46">
            <a:extLst>
              <a:ext uri="{FF2B5EF4-FFF2-40B4-BE49-F238E27FC236}">
                <a16:creationId xmlns:a16="http://schemas.microsoft.com/office/drawing/2014/main" id="{76372963-8EC1-4152-90DD-394EAE5AF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766" y="2496226"/>
            <a:ext cx="746975" cy="792309"/>
          </a:xfrm>
          <a:prstGeom prst="rect">
            <a:avLst/>
          </a:prstGeom>
        </p:spPr>
      </p:pic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BD38B58-1658-403D-B5E9-6A5243E98E79}"/>
              </a:ext>
            </a:extLst>
          </p:cNvPr>
          <p:cNvCxnSpPr>
            <a:cxnSpLocks/>
          </p:cNvCxnSpPr>
          <p:nvPr/>
        </p:nvCxnSpPr>
        <p:spPr>
          <a:xfrm flipH="1">
            <a:off x="9847009" y="2925945"/>
            <a:ext cx="365899" cy="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C5F37B84-29BE-423B-99FE-6C198F331EB3}"/>
              </a:ext>
            </a:extLst>
          </p:cNvPr>
          <p:cNvSpPr/>
          <p:nvPr/>
        </p:nvSpPr>
        <p:spPr>
          <a:xfrm>
            <a:off x="7238718" y="5114257"/>
            <a:ext cx="2390310" cy="4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Posterama"/>
                <a:cs typeface="Posterama"/>
              </a:rPr>
              <a:t>alertmanager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49FB4D4-5CF5-42B1-ACBD-322C8C633370}"/>
              </a:ext>
            </a:extLst>
          </p:cNvPr>
          <p:cNvCxnSpPr>
            <a:cxnSpLocks/>
          </p:cNvCxnSpPr>
          <p:nvPr/>
        </p:nvCxnSpPr>
        <p:spPr>
          <a:xfrm flipH="1">
            <a:off x="8431406" y="4728584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381C55ED-C104-41BE-B5C8-6AE7CD86C810}"/>
              </a:ext>
            </a:extLst>
          </p:cNvPr>
          <p:cNvSpPr/>
          <p:nvPr/>
        </p:nvSpPr>
        <p:spPr>
          <a:xfrm>
            <a:off x="7239927" y="3321587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TSDB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95E637D-A6F7-4D03-8BB4-A085A8BE438E}"/>
              </a:ext>
            </a:extLst>
          </p:cNvPr>
          <p:cNvSpPr/>
          <p:nvPr/>
        </p:nvSpPr>
        <p:spPr>
          <a:xfrm>
            <a:off x="7239927" y="3746888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FFFFFF"/>
                </a:solidFill>
                <a:latin typeface="Posterama"/>
                <a:cs typeface="Posterama"/>
              </a:rPr>
              <a:t>PromQL</a:t>
            </a:r>
            <a:endParaRPr lang="de-DE" dirty="0" err="1">
              <a:latin typeface="Posterama"/>
              <a:cs typeface="Posterama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AB3422E0-4A92-489C-AC4F-18A17EBC08E2}"/>
              </a:ext>
            </a:extLst>
          </p:cNvPr>
          <p:cNvSpPr/>
          <p:nvPr/>
        </p:nvSpPr>
        <p:spPr>
          <a:xfrm>
            <a:off x="7239927" y="4172190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Service Discovery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F913F67-ABA0-49B0-BF42-BA79697CB67A}"/>
              </a:ext>
            </a:extLst>
          </p:cNvPr>
          <p:cNvSpPr txBox="1"/>
          <p:nvPr/>
        </p:nvSpPr>
        <p:spPr>
          <a:xfrm>
            <a:off x="295821" y="3428982"/>
            <a:ext cx="48252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Posterama"/>
                <a:cs typeface="Posterama"/>
              </a:rPr>
              <a:t>Config</a:t>
            </a:r>
            <a:r>
              <a:rPr lang="de-DE" dirty="0">
                <a:latin typeface="Posterama"/>
                <a:cs typeface="Posterama"/>
              </a:rPr>
              <a:t> Automatisierung</a:t>
            </a:r>
          </a:p>
          <a:p>
            <a:r>
              <a:rPr lang="de-DE" dirty="0">
                <a:latin typeface="Posterama"/>
                <a:cs typeface="Posterama"/>
              </a:rPr>
              <a:t>- CI / CD / </a:t>
            </a:r>
            <a:r>
              <a:rPr lang="de-DE" dirty="0" err="1">
                <a:latin typeface="Posterama"/>
                <a:cs typeface="Posterama"/>
              </a:rPr>
              <a:t>Ansible</a:t>
            </a:r>
          </a:p>
          <a:p>
            <a:r>
              <a:rPr lang="de-DE" dirty="0">
                <a:latin typeface="Posterama"/>
                <a:cs typeface="Posterama"/>
              </a:rPr>
              <a:t>- k8s CRD</a:t>
            </a:r>
          </a:p>
        </p:txBody>
      </p:sp>
      <p:pic>
        <p:nvPicPr>
          <p:cNvPr id="67" name="Grafik 74" descr="Dokument Silhouette">
            <a:extLst>
              <a:ext uri="{FF2B5EF4-FFF2-40B4-BE49-F238E27FC236}">
                <a16:creationId xmlns:a16="http://schemas.microsoft.com/office/drawing/2014/main" id="{42E34B3F-BE7F-4D83-AA2A-AC1E4FF05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7900" y="2581275"/>
            <a:ext cx="552450" cy="552450"/>
          </a:xfrm>
          <a:prstGeom prst="rect">
            <a:avLst/>
          </a:prstGeom>
        </p:spPr>
      </p:pic>
      <p:pic>
        <p:nvPicPr>
          <p:cNvPr id="69" name="Grafik 68" descr="Dokument Silhouette">
            <a:extLst>
              <a:ext uri="{FF2B5EF4-FFF2-40B4-BE49-F238E27FC236}">
                <a16:creationId xmlns:a16="http://schemas.microsoft.com/office/drawing/2014/main" id="{6F8DAA61-0AB0-498F-BC80-774A627C0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0224" y="2581275"/>
            <a:ext cx="552450" cy="552450"/>
          </a:xfrm>
          <a:prstGeom prst="rect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87FE7B-3F34-4C64-B91B-D6C5889575D3}"/>
              </a:ext>
            </a:extLst>
          </p:cNvPr>
          <p:cNvCxnSpPr>
            <a:cxnSpLocks/>
          </p:cNvCxnSpPr>
          <p:nvPr/>
        </p:nvCxnSpPr>
        <p:spPr>
          <a:xfrm>
            <a:off x="6771499" y="2878653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fik 74" descr="Dokument Silhouette">
            <a:extLst>
              <a:ext uri="{FF2B5EF4-FFF2-40B4-BE49-F238E27FC236}">
                <a16:creationId xmlns:a16="http://schemas.microsoft.com/office/drawing/2014/main" id="{3D3F3D11-DDA3-4F45-AEE3-33627A58D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7167" y="5049726"/>
            <a:ext cx="552450" cy="552450"/>
          </a:xfrm>
          <a:prstGeom prst="rect">
            <a:avLst/>
          </a:prstGeom>
        </p:spPr>
      </p:pic>
      <p:pic>
        <p:nvPicPr>
          <p:cNvPr id="75" name="Grafik 74" descr="Dokument Silhouette">
            <a:extLst>
              <a:ext uri="{FF2B5EF4-FFF2-40B4-BE49-F238E27FC236}">
                <a16:creationId xmlns:a16="http://schemas.microsoft.com/office/drawing/2014/main" id="{004B0D5F-22DC-4F52-9AF4-55D5F8671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9491" y="5049726"/>
            <a:ext cx="552450" cy="552450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6644D529-BF04-4A7B-9C07-5ECF2E5852AA}"/>
              </a:ext>
            </a:extLst>
          </p:cNvPr>
          <p:cNvCxnSpPr>
            <a:cxnSpLocks/>
          </p:cNvCxnSpPr>
          <p:nvPr/>
        </p:nvCxnSpPr>
        <p:spPr>
          <a:xfrm>
            <a:off x="6760766" y="5347104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7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D7BC9E0-F803-4FE5-9ABA-86405EF68CAA}"/>
              </a:ext>
            </a:extLst>
          </p:cNvPr>
          <p:cNvSpPr txBox="1"/>
          <p:nvPr/>
        </p:nvSpPr>
        <p:spPr>
          <a:xfrm>
            <a:off x="292046" y="2151870"/>
            <a:ext cx="4843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cs typeface="Posterama"/>
              </a:rPr>
              <a:t>Long Term Storage - </a:t>
            </a:r>
            <a:r>
              <a:rPr lang="de-DE" dirty="0" err="1">
                <a:latin typeface="Posterama"/>
                <a:cs typeface="Posterama"/>
              </a:rPr>
              <a:t>remote_read</a:t>
            </a:r>
            <a:r>
              <a:rPr lang="de-DE" dirty="0">
                <a:latin typeface="Posterama"/>
                <a:cs typeface="Posterama"/>
              </a:rPr>
              <a:t>/_</a:t>
            </a:r>
            <a:r>
              <a:rPr lang="de-DE" dirty="0" err="1">
                <a:latin typeface="Posterama"/>
                <a:cs typeface="Posterama"/>
              </a:rPr>
              <a:t>write</a:t>
            </a:r>
            <a:br>
              <a:rPr lang="de-DE" dirty="0">
                <a:latin typeface="Posterama"/>
                <a:cs typeface="Posterama"/>
              </a:rPr>
            </a:br>
            <a:r>
              <a:rPr lang="de-DE" dirty="0">
                <a:latin typeface="Posterama"/>
                <a:cs typeface="Posterama"/>
              </a:rPr>
              <a:t>- zusätzliche Abhängigkeiten / Services</a:t>
            </a:r>
          </a:p>
          <a:p>
            <a:r>
              <a:rPr lang="de-DE" dirty="0">
                <a:latin typeface="Posterama"/>
                <a:cs typeface="Posterama"/>
              </a:rPr>
              <a:t>- zusätzliche Problempunkte</a:t>
            </a: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5A38F667-3077-4E9E-81F4-22176E01982D}"/>
              </a:ext>
            </a:extLst>
          </p:cNvPr>
          <p:cNvSpPr/>
          <p:nvPr/>
        </p:nvSpPr>
        <p:spPr>
          <a:xfrm rot="5400000">
            <a:off x="11306655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Pfeil: Fünfeck 2">
            <a:extLst>
              <a:ext uri="{FF2B5EF4-FFF2-40B4-BE49-F238E27FC236}">
                <a16:creationId xmlns:a16="http://schemas.microsoft.com/office/drawing/2014/main" id="{57660B16-3344-4CC5-A204-2B8125603422}"/>
              </a:ext>
            </a:extLst>
          </p:cNvPr>
          <p:cNvSpPr/>
          <p:nvPr/>
        </p:nvSpPr>
        <p:spPr>
          <a:xfrm rot="5400000">
            <a:off x="11306654" y="4823285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FFFFFF"/>
                </a:solidFill>
                <a:cs typeface="Calibri"/>
              </a:rPr>
              <a:t>Ugly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9C9E5DDB-D5A7-44DE-A2F7-833A1B54626A}"/>
              </a:ext>
            </a:extLst>
          </p:cNvPr>
          <p:cNvSpPr/>
          <p:nvPr/>
        </p:nvSpPr>
        <p:spPr>
          <a:xfrm rot="5400000">
            <a:off x="11306655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D9F0E4D8-EC0C-492C-A23B-E60BACF81EAC}"/>
              </a:ext>
            </a:extLst>
          </p:cNvPr>
          <p:cNvSpPr/>
          <p:nvPr/>
        </p:nvSpPr>
        <p:spPr>
          <a:xfrm rot="5400000">
            <a:off x="11306655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74380F4D-D6D4-49A2-88C9-EFA6C32D912E}"/>
              </a:ext>
            </a:extLst>
          </p:cNvPr>
          <p:cNvSpPr/>
          <p:nvPr/>
        </p:nvSpPr>
        <p:spPr>
          <a:xfrm rot="5400000">
            <a:off x="11306654" y="1524503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23099AA8-1260-4E4E-AAF0-59CEE00607BF}"/>
              </a:ext>
            </a:extLst>
          </p:cNvPr>
          <p:cNvSpPr/>
          <p:nvPr/>
        </p:nvSpPr>
        <p:spPr>
          <a:xfrm rot="5400000">
            <a:off x="11306654" y="43455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C4C66D-86BE-4391-855B-6C3269C35D90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The </a:t>
            </a:r>
            <a:r>
              <a:rPr lang="de-DE" sz="2800" dirty="0" err="1">
                <a:solidFill>
                  <a:srgbClr val="E95224"/>
                </a:solidFill>
                <a:latin typeface="Posterama"/>
                <a:cs typeface="Calibri"/>
              </a:rPr>
              <a:t>ugly</a:t>
            </a:r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 ...</a:t>
            </a:r>
          </a:p>
          <a:p>
            <a:r>
              <a:rPr lang="de-DE" dirty="0">
                <a:latin typeface="Posterama"/>
                <a:cs typeface="Calibri"/>
              </a:rPr>
              <a:t>Well, </a:t>
            </a:r>
            <a:r>
              <a:rPr lang="de-DE" dirty="0" err="1">
                <a:latin typeface="Posterama"/>
                <a:cs typeface="Calibri"/>
              </a:rPr>
              <a:t>that</a:t>
            </a:r>
            <a:r>
              <a:rPr lang="de-DE" dirty="0">
                <a:latin typeface="Posterama"/>
                <a:cs typeface="Calibri"/>
              </a:rPr>
              <a:t> </a:t>
            </a:r>
            <a:r>
              <a:rPr lang="de-DE" dirty="0" err="1">
                <a:latin typeface="Posterama"/>
                <a:cs typeface="Calibri"/>
              </a:rPr>
              <a:t>escalated</a:t>
            </a:r>
            <a:r>
              <a:rPr lang="de-DE" dirty="0">
                <a:latin typeface="Posterama"/>
                <a:cs typeface="Calibri"/>
              </a:rPr>
              <a:t> </a:t>
            </a:r>
            <a:r>
              <a:rPr lang="de-DE" dirty="0" err="1">
                <a:latin typeface="Posterama"/>
                <a:cs typeface="Calibri"/>
              </a:rPr>
              <a:t>quickly</a:t>
            </a:r>
            <a:r>
              <a:rPr lang="de-DE" dirty="0">
                <a:latin typeface="Posterama"/>
                <a:cs typeface="Calibri"/>
              </a:rPr>
              <a:t>!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D0CD2A93-D30C-44EB-AE0C-7EDCBCD7F57F}"/>
              </a:ext>
            </a:extLst>
          </p:cNvPr>
          <p:cNvSpPr/>
          <p:nvPr/>
        </p:nvSpPr>
        <p:spPr>
          <a:xfrm>
            <a:off x="7634776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Posterama"/>
                <a:cs typeface="Posterama"/>
              </a:rPr>
              <a:t>Client </a:t>
            </a:r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Libs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13428DCE-FF6E-41F5-9DB0-415458BD3641}"/>
              </a:ext>
            </a:extLst>
          </p:cNvPr>
          <p:cNvSpPr/>
          <p:nvPr/>
        </p:nvSpPr>
        <p:spPr>
          <a:xfrm>
            <a:off x="5667752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Posterama"/>
                <a:cs typeface="Posterama"/>
              </a:rPr>
              <a:t>*_</a:t>
            </a:r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exporter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145EDE7-C69A-4F60-A9FB-85000BF99A08}"/>
              </a:ext>
            </a:extLst>
          </p:cNvPr>
          <p:cNvSpPr/>
          <p:nvPr/>
        </p:nvSpPr>
        <p:spPr>
          <a:xfrm>
            <a:off x="9601798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push_gateway</a:t>
            </a:r>
            <a:endParaRPr lang="de-DE" sz="1400" dirty="0" err="1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B4A4F24-1548-4CCB-AF61-957B93410646}"/>
              </a:ext>
            </a:extLst>
          </p:cNvPr>
          <p:cNvCxnSpPr/>
          <p:nvPr/>
        </p:nvCxnSpPr>
        <p:spPr>
          <a:xfrm flipH="1" flipV="1">
            <a:off x="7398423" y="2044330"/>
            <a:ext cx="999460" cy="34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DFCC555-C460-4A4F-AF99-E0F38D152C8A}"/>
              </a:ext>
            </a:extLst>
          </p:cNvPr>
          <p:cNvCxnSpPr>
            <a:cxnSpLocks/>
          </p:cNvCxnSpPr>
          <p:nvPr/>
        </p:nvCxnSpPr>
        <p:spPr>
          <a:xfrm flipV="1">
            <a:off x="8459907" y="2044330"/>
            <a:ext cx="1047306" cy="34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6CE4EF4-C081-4309-A0A6-FA140065C75E}"/>
              </a:ext>
            </a:extLst>
          </p:cNvPr>
          <p:cNvCxnSpPr>
            <a:cxnSpLocks/>
          </p:cNvCxnSpPr>
          <p:nvPr/>
        </p:nvCxnSpPr>
        <p:spPr>
          <a:xfrm flipH="1" flipV="1">
            <a:off x="8430333" y="2058727"/>
            <a:ext cx="998" cy="31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B36E54AC-DA05-4BE4-83D4-C857B4411934}"/>
              </a:ext>
            </a:extLst>
          </p:cNvPr>
          <p:cNvSpPr/>
          <p:nvPr/>
        </p:nvSpPr>
        <p:spPr>
          <a:xfrm>
            <a:off x="7239927" y="2497565"/>
            <a:ext cx="2390310" cy="78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Posterama"/>
                <a:cs typeface="Posterama"/>
              </a:rPr>
              <a:t>Server</a:t>
            </a:r>
          </a:p>
        </p:txBody>
      </p:sp>
      <p:pic>
        <p:nvPicPr>
          <p:cNvPr id="53" name="Grafik 6">
            <a:extLst>
              <a:ext uri="{FF2B5EF4-FFF2-40B4-BE49-F238E27FC236}">
                <a16:creationId xmlns:a16="http://schemas.microsoft.com/office/drawing/2014/main" id="{6FF685DF-0001-437A-BEF8-789C6848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300" y="2722860"/>
            <a:ext cx="366542" cy="357682"/>
          </a:xfrm>
          <a:prstGeom prst="rect">
            <a:avLst/>
          </a:prstGeom>
        </p:spPr>
      </p:pic>
      <p:pic>
        <p:nvPicPr>
          <p:cNvPr id="55" name="Grafik 46" descr="Ein Bild, das Text enthält.&#10;&#10;Beschreibung automatisch generiert.">
            <a:extLst>
              <a:ext uri="{FF2B5EF4-FFF2-40B4-BE49-F238E27FC236}">
                <a16:creationId xmlns:a16="http://schemas.microsoft.com/office/drawing/2014/main" id="{CC236B5F-5CA3-4069-A558-A442A4CCE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766" y="2496226"/>
            <a:ext cx="746975" cy="792309"/>
          </a:xfrm>
          <a:prstGeom prst="rect">
            <a:avLst/>
          </a:prstGeom>
        </p:spPr>
      </p:pic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1C7C96-0019-483D-976F-F945BF4F825C}"/>
              </a:ext>
            </a:extLst>
          </p:cNvPr>
          <p:cNvCxnSpPr>
            <a:cxnSpLocks/>
          </p:cNvCxnSpPr>
          <p:nvPr/>
        </p:nvCxnSpPr>
        <p:spPr>
          <a:xfrm flipH="1">
            <a:off x="9847009" y="2925945"/>
            <a:ext cx="365899" cy="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858B4EDD-C54A-4981-B309-4DCC9114DD0B}"/>
              </a:ext>
            </a:extLst>
          </p:cNvPr>
          <p:cNvSpPr/>
          <p:nvPr/>
        </p:nvSpPr>
        <p:spPr>
          <a:xfrm>
            <a:off x="7238718" y="5114257"/>
            <a:ext cx="2390310" cy="4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Posterama"/>
                <a:cs typeface="Posterama"/>
              </a:rPr>
              <a:t>alertmanager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402A5E9-AE2C-4AED-8496-CA15B9C4047A}"/>
              </a:ext>
            </a:extLst>
          </p:cNvPr>
          <p:cNvCxnSpPr>
            <a:cxnSpLocks/>
          </p:cNvCxnSpPr>
          <p:nvPr/>
        </p:nvCxnSpPr>
        <p:spPr>
          <a:xfrm flipH="1">
            <a:off x="8431406" y="4728584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1EF3C3A5-D91E-4990-AC8B-C4EB93D5651C}"/>
              </a:ext>
            </a:extLst>
          </p:cNvPr>
          <p:cNvSpPr/>
          <p:nvPr/>
        </p:nvSpPr>
        <p:spPr>
          <a:xfrm>
            <a:off x="7239927" y="3321587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TSDB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CDC2360-9517-4D53-BA5F-E5FF37A5F1AB}"/>
              </a:ext>
            </a:extLst>
          </p:cNvPr>
          <p:cNvSpPr/>
          <p:nvPr/>
        </p:nvSpPr>
        <p:spPr>
          <a:xfrm>
            <a:off x="7239927" y="3746888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FFFFFF"/>
                </a:solidFill>
                <a:latin typeface="Posterama"/>
                <a:cs typeface="Posterama"/>
              </a:rPr>
              <a:t>PromQL</a:t>
            </a:r>
            <a:endParaRPr lang="de-DE" dirty="0" err="1">
              <a:latin typeface="Posterama"/>
              <a:cs typeface="Posterama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2B07DCD-1916-4EC6-96B2-A0FBDF69B7D1}"/>
              </a:ext>
            </a:extLst>
          </p:cNvPr>
          <p:cNvSpPr/>
          <p:nvPr/>
        </p:nvSpPr>
        <p:spPr>
          <a:xfrm>
            <a:off x="7239927" y="4172190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Service Discovery</a:t>
            </a:r>
            <a:endParaRPr lang="de-DE" dirty="0"/>
          </a:p>
        </p:txBody>
      </p:sp>
      <p:pic>
        <p:nvPicPr>
          <p:cNvPr id="69" name="Grafik 74" descr="Dokument Silhouette">
            <a:extLst>
              <a:ext uri="{FF2B5EF4-FFF2-40B4-BE49-F238E27FC236}">
                <a16:creationId xmlns:a16="http://schemas.microsoft.com/office/drawing/2014/main" id="{B7B8B059-D08C-4CF8-93FF-9EA341951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7900" y="2581275"/>
            <a:ext cx="552450" cy="552450"/>
          </a:xfrm>
          <a:prstGeom prst="rect">
            <a:avLst/>
          </a:prstGeom>
        </p:spPr>
      </p:pic>
      <p:pic>
        <p:nvPicPr>
          <p:cNvPr id="71" name="Grafik 70" descr="Dokument Silhouette">
            <a:extLst>
              <a:ext uri="{FF2B5EF4-FFF2-40B4-BE49-F238E27FC236}">
                <a16:creationId xmlns:a16="http://schemas.microsoft.com/office/drawing/2014/main" id="{2BA38C11-FAA3-4B89-B0B5-A94DA97BE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0224" y="2581275"/>
            <a:ext cx="552450" cy="552450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5117548-29C1-4C40-A9A4-D0888E7722EF}"/>
              </a:ext>
            </a:extLst>
          </p:cNvPr>
          <p:cNvCxnSpPr>
            <a:cxnSpLocks/>
          </p:cNvCxnSpPr>
          <p:nvPr/>
        </p:nvCxnSpPr>
        <p:spPr>
          <a:xfrm>
            <a:off x="6771499" y="2878653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fik 74" descr="Dokument Silhouette">
            <a:extLst>
              <a:ext uri="{FF2B5EF4-FFF2-40B4-BE49-F238E27FC236}">
                <a16:creationId xmlns:a16="http://schemas.microsoft.com/office/drawing/2014/main" id="{8EA70A16-88C6-4637-A7F1-E10831E14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7167" y="5049726"/>
            <a:ext cx="552450" cy="552450"/>
          </a:xfrm>
          <a:prstGeom prst="rect">
            <a:avLst/>
          </a:prstGeom>
        </p:spPr>
      </p:pic>
      <p:pic>
        <p:nvPicPr>
          <p:cNvPr id="77" name="Grafik 76" descr="Dokument Silhouette">
            <a:extLst>
              <a:ext uri="{FF2B5EF4-FFF2-40B4-BE49-F238E27FC236}">
                <a16:creationId xmlns:a16="http://schemas.microsoft.com/office/drawing/2014/main" id="{53D85214-ECC9-415E-A025-986139B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9491" y="5049726"/>
            <a:ext cx="552450" cy="552450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159839F-C268-4AC5-A392-1C46A68282FC}"/>
              </a:ext>
            </a:extLst>
          </p:cNvPr>
          <p:cNvCxnSpPr>
            <a:cxnSpLocks/>
          </p:cNvCxnSpPr>
          <p:nvPr/>
        </p:nvCxnSpPr>
        <p:spPr>
          <a:xfrm>
            <a:off x="6760766" y="5347104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37CF1489-A481-415F-8688-9B87CA420D6D}"/>
              </a:ext>
            </a:extLst>
          </p:cNvPr>
          <p:cNvCxnSpPr>
            <a:cxnSpLocks/>
          </p:cNvCxnSpPr>
          <p:nvPr/>
        </p:nvCxnSpPr>
        <p:spPr>
          <a:xfrm flipH="1">
            <a:off x="6723882" y="3473297"/>
            <a:ext cx="365899" cy="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3">
            <a:extLst>
              <a:ext uri="{FF2B5EF4-FFF2-40B4-BE49-F238E27FC236}">
                <a16:creationId xmlns:a16="http://schemas.microsoft.com/office/drawing/2014/main" id="{5E1A6B3A-482B-4C29-8094-7C78A5F95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9582" y="3280892"/>
            <a:ext cx="371343" cy="403539"/>
          </a:xfrm>
          <a:prstGeom prst="rect">
            <a:avLst/>
          </a:prstGeom>
        </p:spPr>
      </p:pic>
      <p:pic>
        <p:nvPicPr>
          <p:cNvPr id="84" name="Grafik 84">
            <a:extLst>
              <a:ext uri="{FF2B5EF4-FFF2-40B4-BE49-F238E27FC236}">
                <a16:creationId xmlns:a16="http://schemas.microsoft.com/office/drawing/2014/main" id="{F14876C6-45E2-4E29-9B76-C0E9DF2C8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1075" y="3280893"/>
            <a:ext cx="414272" cy="403539"/>
          </a:xfrm>
          <a:prstGeom prst="rect">
            <a:avLst/>
          </a:prstGeom>
        </p:spPr>
      </p:pic>
      <p:pic>
        <p:nvPicPr>
          <p:cNvPr id="85" name="Grafik 85">
            <a:extLst>
              <a:ext uri="{FF2B5EF4-FFF2-40B4-BE49-F238E27FC236}">
                <a16:creationId xmlns:a16="http://schemas.microsoft.com/office/drawing/2014/main" id="{3841CF49-BA0A-4953-A2A1-48723E1383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8117" y="4096555"/>
            <a:ext cx="446469" cy="467934"/>
          </a:xfrm>
          <a:prstGeom prst="rect">
            <a:avLst/>
          </a:prstGeom>
        </p:spPr>
      </p:pic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86A9CC15-9E9F-415B-BC03-6C669CF8C6A9}"/>
              </a:ext>
            </a:extLst>
          </p:cNvPr>
          <p:cNvCxnSpPr>
            <a:cxnSpLocks/>
          </p:cNvCxnSpPr>
          <p:nvPr/>
        </p:nvCxnSpPr>
        <p:spPr>
          <a:xfrm flipH="1">
            <a:off x="6766811" y="4331888"/>
            <a:ext cx="365899" cy="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7">
            <a:extLst>
              <a:ext uri="{FF2B5EF4-FFF2-40B4-BE49-F238E27FC236}">
                <a16:creationId xmlns:a16="http://schemas.microsoft.com/office/drawing/2014/main" id="{BD990486-C1F7-4091-A3B0-1E4BA9C94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9611" y="4096553"/>
            <a:ext cx="446467" cy="478666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BE3B6ABE-779C-4DD5-A751-500C1C28C94C}"/>
              </a:ext>
            </a:extLst>
          </p:cNvPr>
          <p:cNvSpPr txBox="1"/>
          <p:nvPr/>
        </p:nvSpPr>
        <p:spPr>
          <a:xfrm>
            <a:off x="292046" y="3171448"/>
            <a:ext cx="4843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cs typeface="Posterama"/>
              </a:rPr>
              <a:t>Service Discovery Abhängigkeiten</a:t>
            </a:r>
          </a:p>
          <a:p>
            <a:r>
              <a:rPr lang="de-DE" dirty="0">
                <a:latin typeface="Posterama"/>
                <a:cs typeface="Posterama"/>
              </a:rPr>
              <a:t>- </a:t>
            </a:r>
            <a:r>
              <a:rPr lang="de-DE" dirty="0" err="1">
                <a:latin typeface="Posterama"/>
                <a:cs typeface="Posterama"/>
              </a:rPr>
              <a:t>ootb</a:t>
            </a:r>
            <a:r>
              <a:rPr lang="de-DE" dirty="0">
                <a:latin typeface="Posterama"/>
                <a:cs typeface="Posterama"/>
              </a:rPr>
              <a:t> </a:t>
            </a:r>
            <a:r>
              <a:rPr lang="de-DE" dirty="0" err="1">
                <a:latin typeface="Posterama"/>
                <a:cs typeface="Posterama"/>
              </a:rPr>
              <a:t>Configs</a:t>
            </a:r>
          </a:p>
          <a:p>
            <a:r>
              <a:rPr lang="de-DE" dirty="0">
                <a:latin typeface="Posterama"/>
                <a:cs typeface="Posterama"/>
              </a:rPr>
              <a:t>- externe "Add-Ons"</a:t>
            </a:r>
          </a:p>
        </p:txBody>
      </p:sp>
      <p:pic>
        <p:nvPicPr>
          <p:cNvPr id="89" name="Grafik 88" descr="Dokument Silhouette">
            <a:extLst>
              <a:ext uri="{FF2B5EF4-FFF2-40B4-BE49-F238E27FC236}">
                <a16:creationId xmlns:a16="http://schemas.microsoft.com/office/drawing/2014/main" id="{AFA1CFDE-10F6-4307-B647-8B38C89F9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534" y="4062345"/>
            <a:ext cx="552450" cy="552450"/>
          </a:xfrm>
          <a:prstGeom prst="rect">
            <a:avLst/>
          </a:prstGeom>
        </p:spPr>
      </p:pic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265272D-AB79-4124-A298-7B28DB7201B2}"/>
              </a:ext>
            </a:extLst>
          </p:cNvPr>
          <p:cNvCxnSpPr>
            <a:cxnSpLocks/>
          </p:cNvCxnSpPr>
          <p:nvPr/>
        </p:nvCxnSpPr>
        <p:spPr>
          <a:xfrm flipH="1">
            <a:off x="8431406" y="5812556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D3F344F8-AED7-4A18-939D-D9F8ED205F02}"/>
              </a:ext>
            </a:extLst>
          </p:cNvPr>
          <p:cNvSpPr txBox="1"/>
          <p:nvPr/>
        </p:nvSpPr>
        <p:spPr>
          <a:xfrm>
            <a:off x="292046" y="4148096"/>
            <a:ext cx="4843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Posterama"/>
                <a:cs typeface="Posterama"/>
              </a:rPr>
              <a:t>Alertmanager</a:t>
            </a:r>
            <a:r>
              <a:rPr lang="de-DE" dirty="0">
                <a:latin typeface="Posterama"/>
                <a:cs typeface="Posterama"/>
              </a:rPr>
              <a:t> Abhängigkeiten</a:t>
            </a:r>
          </a:p>
          <a:p>
            <a:r>
              <a:rPr lang="de-DE" dirty="0">
                <a:latin typeface="Posterama"/>
                <a:cs typeface="Posterama"/>
              </a:rPr>
              <a:t>- </a:t>
            </a:r>
            <a:r>
              <a:rPr lang="de-DE" dirty="0" err="1">
                <a:latin typeface="Posterama"/>
                <a:cs typeface="Posterama"/>
              </a:rPr>
              <a:t>ootb</a:t>
            </a:r>
            <a:r>
              <a:rPr lang="de-DE" dirty="0">
                <a:latin typeface="Posterama"/>
                <a:cs typeface="Posterama"/>
              </a:rPr>
              <a:t> Services</a:t>
            </a:r>
          </a:p>
          <a:p>
            <a:r>
              <a:rPr lang="de-DE" dirty="0">
                <a:latin typeface="Posterama"/>
                <a:cs typeface="Posterama"/>
              </a:rPr>
              <a:t>- externe "Add-Ons"</a:t>
            </a:r>
          </a:p>
        </p:txBody>
      </p:sp>
      <p:pic>
        <p:nvPicPr>
          <p:cNvPr id="92" name="Grafik 92" descr="Funkmast mit einfarbiger Füllung">
            <a:extLst>
              <a:ext uri="{FF2B5EF4-FFF2-40B4-BE49-F238E27FC236}">
                <a16:creationId xmlns:a16="http://schemas.microsoft.com/office/drawing/2014/main" id="{C22A4594-572C-42D3-8AE1-B387D3A463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85785" y="6191518"/>
            <a:ext cx="399246" cy="409978"/>
          </a:xfrm>
          <a:prstGeom prst="rect">
            <a:avLst/>
          </a:prstGeom>
        </p:spPr>
      </p:pic>
      <p:pic>
        <p:nvPicPr>
          <p:cNvPr id="93" name="Grafik 93" descr="Smartphone mit einfarbiger Füllung">
            <a:extLst>
              <a:ext uri="{FF2B5EF4-FFF2-40B4-BE49-F238E27FC236}">
                <a16:creationId xmlns:a16="http://schemas.microsoft.com/office/drawing/2014/main" id="{8ACFD303-02D3-4666-B8B2-1B4773CBC4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92041" y="6173407"/>
            <a:ext cx="409978" cy="409978"/>
          </a:xfrm>
          <a:prstGeom prst="rect">
            <a:avLst/>
          </a:prstGeom>
        </p:spPr>
      </p:pic>
      <p:pic>
        <p:nvPicPr>
          <p:cNvPr id="94" name="Grafik 94" descr="Laptop mit einfarbiger Füllung">
            <a:extLst>
              <a:ext uri="{FF2B5EF4-FFF2-40B4-BE49-F238E27FC236}">
                <a16:creationId xmlns:a16="http://schemas.microsoft.com/office/drawing/2014/main" id="{6616D3A7-9C03-4E73-BA9C-B307D6E16D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33903" y="6230423"/>
            <a:ext cx="409978" cy="409978"/>
          </a:xfrm>
          <a:prstGeom prst="rect">
            <a:avLst/>
          </a:prstGeom>
        </p:spPr>
      </p:pic>
      <p:pic>
        <p:nvPicPr>
          <p:cNvPr id="96" name="Grafik 96">
            <a:extLst>
              <a:ext uri="{FF2B5EF4-FFF2-40B4-BE49-F238E27FC236}">
                <a16:creationId xmlns:a16="http://schemas.microsoft.com/office/drawing/2014/main" id="{AC6303D7-E255-453D-84F2-D767727286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34400" y="6180735"/>
            <a:ext cx="500130" cy="431545"/>
          </a:xfrm>
          <a:prstGeom prst="rect">
            <a:avLst/>
          </a:prstGeom>
        </p:spPr>
      </p:pic>
      <p:pic>
        <p:nvPicPr>
          <p:cNvPr id="97" name="Grafik 97">
            <a:extLst>
              <a:ext uri="{FF2B5EF4-FFF2-40B4-BE49-F238E27FC236}">
                <a16:creationId xmlns:a16="http://schemas.microsoft.com/office/drawing/2014/main" id="{4F152818-5E4B-4B51-8325-7220ABFB24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33201" y="6154961"/>
            <a:ext cx="504557" cy="4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2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8938B74B-5E2F-4840-A43E-F1724079F756}"/>
              </a:ext>
            </a:extLst>
          </p:cNvPr>
          <p:cNvSpPr txBox="1"/>
          <p:nvPr/>
        </p:nvSpPr>
        <p:spPr>
          <a:xfrm>
            <a:off x="364749" y="2077638"/>
            <a:ext cx="992017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ea typeface="+mn-lt"/>
                <a:cs typeface="+mn-lt"/>
                <a:hlinkClick r:id="rId2"/>
              </a:rPr>
              <a:t>https://github.com/prometheus</a:t>
            </a:r>
            <a:r>
              <a:rPr lang="de-DE" dirty="0">
                <a:latin typeface="Posterama"/>
                <a:ea typeface="+mn-lt"/>
                <a:cs typeface="+mn-lt"/>
              </a:rPr>
              <a:t> &lt;- Always </a:t>
            </a:r>
            <a:r>
              <a:rPr lang="de-DE" dirty="0" err="1">
                <a:latin typeface="Posterama"/>
                <a:ea typeface="+mn-lt"/>
                <a:cs typeface="+mn-lt"/>
              </a:rPr>
              <a:t>start</a:t>
            </a:r>
            <a:r>
              <a:rPr lang="de-DE" dirty="0">
                <a:latin typeface="Posterama"/>
                <a:ea typeface="+mn-lt"/>
                <a:cs typeface="+mn-lt"/>
              </a:rPr>
              <a:t> </a:t>
            </a:r>
            <a:r>
              <a:rPr lang="de-DE" dirty="0" err="1">
                <a:latin typeface="Posterama"/>
                <a:ea typeface="+mn-lt"/>
                <a:cs typeface="+mn-lt"/>
              </a:rPr>
              <a:t>here</a:t>
            </a:r>
            <a:r>
              <a:rPr lang="de-DE" dirty="0">
                <a:latin typeface="Posterama"/>
                <a:ea typeface="+mn-lt"/>
                <a:cs typeface="+mn-lt"/>
              </a:rPr>
              <a:t> … </a:t>
            </a:r>
            <a:r>
              <a:rPr lang="de-DE" dirty="0" err="1">
                <a:latin typeface="Posterama"/>
                <a:ea typeface="+mn-lt"/>
                <a:cs typeface="+mn-lt"/>
              </a:rPr>
              <a:t>Copy'n'Paste</a:t>
            </a:r>
            <a:r>
              <a:rPr lang="de-DE" dirty="0">
                <a:latin typeface="Posterama"/>
                <a:ea typeface="+mn-lt"/>
                <a:cs typeface="+mn-lt"/>
              </a:rPr>
              <a:t> ist unser Freund</a:t>
            </a:r>
          </a:p>
          <a:p>
            <a:r>
              <a:rPr lang="de-DE" dirty="0">
                <a:latin typeface="Posterama"/>
                <a:ea typeface="+mn-lt"/>
                <a:cs typeface="+mn-lt"/>
                <a:hlinkClick r:id="rId3"/>
              </a:rPr>
              <a:t>https://prometheus.io</a:t>
            </a:r>
            <a:endParaRPr lang="de-DE">
              <a:latin typeface="Posterama"/>
              <a:ea typeface="+mn-lt"/>
              <a:cs typeface="+mn-lt"/>
            </a:endParaRPr>
          </a:p>
          <a:p>
            <a:br>
              <a:rPr lang="de-DE" dirty="0">
                <a:latin typeface="Posterama"/>
                <a:ea typeface="+mn-lt"/>
                <a:cs typeface="+mn-lt"/>
              </a:rPr>
            </a:br>
            <a:r>
              <a:rPr lang="de-DE" dirty="0">
                <a:latin typeface="Posterama"/>
                <a:ea typeface="+mn-lt"/>
                <a:cs typeface="+mn-lt"/>
                <a:hlinkClick r:id="rId4"/>
              </a:rPr>
              <a:t>https://training.promlabs.com/</a:t>
            </a:r>
            <a:endParaRPr lang="de-DE">
              <a:latin typeface="Posterama"/>
              <a:cs typeface="Calibri"/>
            </a:endParaRPr>
          </a:p>
          <a:p>
            <a:r>
              <a:rPr lang="de-DE" dirty="0">
                <a:latin typeface="Posterama"/>
                <a:ea typeface="+mn-lt"/>
                <a:cs typeface="+mn-lt"/>
                <a:hlinkClick r:id="rId5"/>
              </a:rPr>
              <a:t>https://training.robustperception.io/</a:t>
            </a:r>
            <a:r>
              <a:rPr lang="de-DE" dirty="0">
                <a:latin typeface="Posterama"/>
                <a:ea typeface="+mn-lt"/>
                <a:cs typeface="+mn-lt"/>
              </a:rPr>
              <a:t> -&gt; Buch!!!</a:t>
            </a:r>
          </a:p>
          <a:p>
            <a:br>
              <a:rPr lang="de-DE" dirty="0">
                <a:latin typeface="Posterama"/>
                <a:ea typeface="+mn-lt"/>
                <a:cs typeface="+mn-lt"/>
              </a:rPr>
            </a:br>
            <a:r>
              <a:rPr lang="de-DE" dirty="0">
                <a:latin typeface="Posterama"/>
                <a:ea typeface="+mn-lt"/>
                <a:cs typeface="+mn-lt"/>
                <a:hlinkClick r:id="rId6"/>
              </a:rPr>
              <a:t>https://www.youtube.com/c/PrometheusIo/videos</a:t>
            </a:r>
            <a:r>
              <a:rPr lang="de-DE" dirty="0">
                <a:latin typeface="Posterama"/>
                <a:ea typeface="+mn-lt"/>
                <a:cs typeface="+mn-lt"/>
              </a:rPr>
              <a:t> &lt;- </a:t>
            </a:r>
            <a:r>
              <a:rPr lang="de-DE" dirty="0" err="1">
                <a:latin typeface="Posterama"/>
                <a:ea typeface="+mn-lt"/>
                <a:cs typeface="+mn-lt"/>
              </a:rPr>
              <a:t>PromCon</a:t>
            </a:r>
            <a:r>
              <a:rPr lang="de-DE" dirty="0">
                <a:latin typeface="Posterama"/>
                <a:ea typeface="+mn-lt"/>
                <a:cs typeface="+mn-lt"/>
              </a:rPr>
              <a:t> Videos!</a:t>
            </a:r>
            <a:endParaRPr lang="de-DE">
              <a:latin typeface="Posterama"/>
            </a:endParaRP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8F505F12-27E1-40AB-8629-F089AFAA1070}"/>
              </a:ext>
            </a:extLst>
          </p:cNvPr>
          <p:cNvSpPr/>
          <p:nvPr/>
        </p:nvSpPr>
        <p:spPr>
          <a:xfrm rot="5400000">
            <a:off x="11306655" y="5922879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cs typeface="Calibri"/>
              </a:rPr>
              <a:t>go </a:t>
            </a:r>
            <a:r>
              <a:rPr lang="de-DE">
                <a:solidFill>
                  <a:srgbClr val="FFFFFF"/>
                </a:solidFill>
                <a:cs typeface="Calibri"/>
              </a:rPr>
              <a:t>on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Pfeil: Fünfeck 2">
            <a:extLst>
              <a:ext uri="{FF2B5EF4-FFF2-40B4-BE49-F238E27FC236}">
                <a16:creationId xmlns:a16="http://schemas.microsoft.com/office/drawing/2014/main" id="{27C8146C-C86A-4DB9-9229-F7F76021E49F}"/>
              </a:ext>
            </a:extLst>
          </p:cNvPr>
          <p:cNvSpPr/>
          <p:nvPr/>
        </p:nvSpPr>
        <p:spPr>
          <a:xfrm rot="5400000">
            <a:off x="11306654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33933073-55CB-474B-B317-905DF3E3C3AC}"/>
              </a:ext>
            </a:extLst>
          </p:cNvPr>
          <p:cNvSpPr/>
          <p:nvPr/>
        </p:nvSpPr>
        <p:spPr>
          <a:xfrm rot="5400000">
            <a:off x="11306655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AF55FC01-8C8F-4FCD-AC5F-C49EEEAF65DC}"/>
              </a:ext>
            </a:extLst>
          </p:cNvPr>
          <p:cNvSpPr/>
          <p:nvPr/>
        </p:nvSpPr>
        <p:spPr>
          <a:xfrm rot="5400000">
            <a:off x="11306655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9AA62778-BDC4-4610-82A9-71E0C11E39B3}"/>
              </a:ext>
            </a:extLst>
          </p:cNvPr>
          <p:cNvSpPr/>
          <p:nvPr/>
        </p:nvSpPr>
        <p:spPr>
          <a:xfrm rot="5400000">
            <a:off x="11306654" y="1524503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AF0E2D70-7EB6-40B4-9AB7-75A6DCFCA915}"/>
              </a:ext>
            </a:extLst>
          </p:cNvPr>
          <p:cNvSpPr/>
          <p:nvPr/>
        </p:nvSpPr>
        <p:spPr>
          <a:xfrm rot="5400000">
            <a:off x="11306654" y="43455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96F9DF-BF03-44E4-B5F4-D09EB9489F81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Na dann ...</a:t>
            </a:r>
          </a:p>
          <a:p>
            <a:r>
              <a:rPr lang="de-DE" dirty="0">
                <a:latin typeface="Posterama"/>
                <a:cs typeface="Calibri"/>
              </a:rPr>
              <a:t>Wer, wie, wo, was</a:t>
            </a:r>
          </a:p>
        </p:txBody>
      </p:sp>
    </p:spTree>
    <p:extLst>
      <p:ext uri="{BB962C8B-B14F-4D97-AF65-F5344CB8AC3E}">
        <p14:creationId xmlns:p14="http://schemas.microsoft.com/office/powerpoint/2010/main" val="166396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1258</cp:revision>
  <dcterms:created xsi:type="dcterms:W3CDTF">2021-04-20T06:00:46Z</dcterms:created>
  <dcterms:modified xsi:type="dcterms:W3CDTF">2021-05-18T06:02:07Z</dcterms:modified>
</cp:coreProperties>
</file>