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3" name="Shape 24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xfrm>
            <a:off x="457200" y="273599"/>
            <a:ext cx="8229241" cy="114516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sz="half" idx="1"/>
          </p:nvPr>
        </p:nvSpPr>
        <p:spPr>
          <a:xfrm>
            <a:off x="457200" y="1604519"/>
            <a:ext cx="8046361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PlaceHolder 3"/>
          <p:cNvSpPr/>
          <p:nvPr>
            <p:ph type="body" sz="half" idx="13"/>
          </p:nvPr>
        </p:nvSpPr>
        <p:spPr>
          <a:xfrm>
            <a:off x="457200" y="3681719"/>
            <a:ext cx="8046361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/>
          <p:nvPr>
            <p:ph type="title"/>
          </p:nvPr>
        </p:nvSpPr>
        <p:spPr>
          <a:xfrm>
            <a:off x="457200" y="273599"/>
            <a:ext cx="8229241" cy="114516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6" name="Body Level One…"/>
          <p:cNvSpPr txBox="1"/>
          <p:nvPr>
            <p:ph type="body" sz="quarter" idx="1"/>
          </p:nvPr>
        </p:nvSpPr>
        <p:spPr>
          <a:xfrm>
            <a:off x="457200" y="1604519"/>
            <a:ext cx="3926160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PlaceHolder 3"/>
          <p:cNvSpPr/>
          <p:nvPr/>
        </p:nvSpPr>
        <p:spPr>
          <a:xfrm>
            <a:off x="4579920" y="1604519"/>
            <a:ext cx="392616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>
              <a:buSzPct val="45000"/>
              <a:buFont typeface="Helvetica"/>
              <a:buChar char="l"/>
            </a:pPr>
          </a:p>
        </p:txBody>
      </p:sp>
      <p:sp>
        <p:nvSpPr>
          <p:cNvPr id="108" name="PlaceHolder 4"/>
          <p:cNvSpPr/>
          <p:nvPr/>
        </p:nvSpPr>
        <p:spPr>
          <a:xfrm>
            <a:off x="4579920" y="3681719"/>
            <a:ext cx="3926161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>
              <a:buSzPct val="45000"/>
              <a:buFont typeface="Helvetica"/>
              <a:buChar char="l"/>
            </a:pPr>
          </a:p>
        </p:txBody>
      </p:sp>
      <p:sp>
        <p:nvSpPr>
          <p:cNvPr id="109" name="PlaceHolder 5"/>
          <p:cNvSpPr/>
          <p:nvPr>
            <p:ph type="body" sz="quarter" idx="13"/>
          </p:nvPr>
        </p:nvSpPr>
        <p:spPr>
          <a:xfrm>
            <a:off x="457200" y="3681719"/>
            <a:ext cx="392616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457200" y="273599"/>
            <a:ext cx="8229241" cy="114516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457200" y="1604519"/>
            <a:ext cx="3926160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PlaceHolder 3"/>
          <p:cNvSpPr/>
          <p:nvPr>
            <p:ph type="body" sz="quarter" idx="13"/>
          </p:nvPr>
        </p:nvSpPr>
        <p:spPr>
          <a:xfrm>
            <a:off x="4579920" y="1604519"/>
            <a:ext cx="3926161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/>
          <p:nvPr>
            <p:ph type="title"/>
          </p:nvPr>
        </p:nvSpPr>
        <p:spPr>
          <a:xfrm>
            <a:off x="457200" y="273599"/>
            <a:ext cx="8229241" cy="114516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idx="1"/>
          </p:nvPr>
        </p:nvSpPr>
        <p:spPr>
          <a:xfrm>
            <a:off x="457200" y="1604519"/>
            <a:ext cx="8046361" cy="397764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buSzTx/>
              <a:buFontTx/>
              <a:buNone/>
            </a:lvl1pPr>
            <a:lvl2pPr>
              <a:buSzTx/>
              <a:buFontTx/>
              <a:buNone/>
            </a:lvl2pPr>
            <a:lvl3pPr>
              <a:buSzTx/>
              <a:buFontTx/>
              <a:buNone/>
            </a:lvl3pPr>
            <a:lvl4pPr>
              <a:buSzTx/>
              <a:buFontTx/>
              <a:buNone/>
            </a:lvl4pPr>
            <a:lvl5pPr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/>
          <p:nvPr>
            <p:ph type="title"/>
          </p:nvPr>
        </p:nvSpPr>
        <p:spPr>
          <a:xfrm>
            <a:off x="457200" y="273599"/>
            <a:ext cx="8229241" cy="114516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457200" y="1604519"/>
            <a:ext cx="8046361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FontTx/>
              <a:buNone/>
            </a:lvl1pPr>
            <a:lvl2pPr>
              <a:buSzTx/>
              <a:buFontTx/>
              <a:buNone/>
            </a:lvl2pPr>
            <a:lvl3pPr>
              <a:buSzTx/>
              <a:buFontTx/>
              <a:buNone/>
            </a:lvl3pPr>
            <a:lvl4pPr>
              <a:buSzTx/>
              <a:buFontTx/>
              <a:buNone/>
            </a:lvl4pPr>
            <a:lvl5pPr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Text"/>
          <p:cNvSpPr txBox="1"/>
          <p:nvPr>
            <p:ph type="title"/>
          </p:nvPr>
        </p:nvSpPr>
        <p:spPr>
          <a:xfrm>
            <a:off x="457200" y="273599"/>
            <a:ext cx="8229241" cy="114516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53" name="Body Level One…"/>
          <p:cNvSpPr txBox="1"/>
          <p:nvPr>
            <p:ph type="body" sz="half" idx="1"/>
          </p:nvPr>
        </p:nvSpPr>
        <p:spPr>
          <a:xfrm>
            <a:off x="457200" y="1604519"/>
            <a:ext cx="392616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FontTx/>
              <a:buNone/>
            </a:lvl1pPr>
            <a:lvl2pPr>
              <a:buSzTx/>
              <a:buFontTx/>
              <a:buNone/>
            </a:lvl2pPr>
            <a:lvl3pPr>
              <a:buSzTx/>
              <a:buFontTx/>
              <a:buNone/>
            </a:lvl3pPr>
            <a:lvl4pPr>
              <a:buSzTx/>
              <a:buFontTx/>
              <a:buNone/>
            </a:lvl4pPr>
            <a:lvl5pPr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4" name="PlaceHolder 3"/>
          <p:cNvSpPr/>
          <p:nvPr>
            <p:ph type="body" sz="half" idx="13"/>
          </p:nvPr>
        </p:nvSpPr>
        <p:spPr>
          <a:xfrm>
            <a:off x="4579920" y="1604519"/>
            <a:ext cx="3926161" cy="39772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Text"/>
          <p:cNvSpPr txBox="1"/>
          <p:nvPr>
            <p:ph type="title"/>
          </p:nvPr>
        </p:nvSpPr>
        <p:spPr>
          <a:xfrm>
            <a:off x="457200" y="273599"/>
            <a:ext cx="8229241" cy="114516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Body Level One…"/>
          <p:cNvSpPr txBox="1"/>
          <p:nvPr>
            <p:ph type="body" idx="1"/>
          </p:nvPr>
        </p:nvSpPr>
        <p:spPr>
          <a:xfrm>
            <a:off x="457200" y="273599"/>
            <a:ext cx="8229241" cy="530820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buSzTx/>
              <a:buFontTx/>
              <a:buNone/>
            </a:lvl1pPr>
            <a:lvl2pPr>
              <a:buSzTx/>
              <a:buFontTx/>
              <a:buNone/>
            </a:lvl2pPr>
            <a:lvl3pPr>
              <a:buSzTx/>
              <a:buFontTx/>
              <a:buNone/>
            </a:lvl3pPr>
            <a:lvl4pPr>
              <a:buSzTx/>
              <a:buFontTx/>
              <a:buNone/>
            </a:lvl4pPr>
            <a:lvl5pPr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Text"/>
          <p:cNvSpPr txBox="1"/>
          <p:nvPr>
            <p:ph type="title"/>
          </p:nvPr>
        </p:nvSpPr>
        <p:spPr>
          <a:xfrm>
            <a:off x="457200" y="273599"/>
            <a:ext cx="8229241" cy="114516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79" name="Body Level One…"/>
          <p:cNvSpPr txBox="1"/>
          <p:nvPr>
            <p:ph type="body" sz="quarter" idx="1"/>
          </p:nvPr>
        </p:nvSpPr>
        <p:spPr>
          <a:xfrm>
            <a:off x="457200" y="1604519"/>
            <a:ext cx="3926160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FontTx/>
              <a:buNone/>
            </a:lvl1pPr>
            <a:lvl2pPr>
              <a:buSzTx/>
              <a:buFontTx/>
              <a:buNone/>
            </a:lvl2pPr>
            <a:lvl3pPr>
              <a:buSzTx/>
              <a:buFontTx/>
              <a:buNone/>
            </a:lvl3pPr>
            <a:lvl4pPr>
              <a:buSzTx/>
              <a:buFontTx/>
              <a:buNone/>
            </a:lvl4pPr>
            <a:lvl5pPr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PlaceHolder 3"/>
          <p:cNvSpPr/>
          <p:nvPr/>
        </p:nvSpPr>
        <p:spPr>
          <a:xfrm>
            <a:off x="457200" y="3681719"/>
            <a:ext cx="3926160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81" name="PlaceHolder 4"/>
          <p:cNvSpPr/>
          <p:nvPr>
            <p:ph type="body" sz="half" idx="13"/>
          </p:nvPr>
        </p:nvSpPr>
        <p:spPr>
          <a:xfrm>
            <a:off x="4579920" y="1604519"/>
            <a:ext cx="3926161" cy="39772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/>
          <p:nvPr>
            <p:ph type="title"/>
          </p:nvPr>
        </p:nvSpPr>
        <p:spPr>
          <a:xfrm>
            <a:off x="457200" y="273599"/>
            <a:ext cx="8229241" cy="114516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idx="1"/>
          </p:nvPr>
        </p:nvSpPr>
        <p:spPr>
          <a:xfrm>
            <a:off x="457200" y="1604519"/>
            <a:ext cx="8046361" cy="397764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Text"/>
          <p:cNvSpPr txBox="1"/>
          <p:nvPr>
            <p:ph type="title"/>
          </p:nvPr>
        </p:nvSpPr>
        <p:spPr>
          <a:xfrm>
            <a:off x="457200" y="273599"/>
            <a:ext cx="8229241" cy="114516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90" name="Body Level One…"/>
          <p:cNvSpPr txBox="1"/>
          <p:nvPr>
            <p:ph type="body" sz="half" idx="1"/>
          </p:nvPr>
        </p:nvSpPr>
        <p:spPr>
          <a:xfrm>
            <a:off x="457200" y="1604519"/>
            <a:ext cx="392616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FontTx/>
              <a:buNone/>
            </a:lvl1pPr>
            <a:lvl2pPr>
              <a:buSzTx/>
              <a:buFontTx/>
              <a:buNone/>
            </a:lvl2pPr>
            <a:lvl3pPr>
              <a:buSzTx/>
              <a:buFontTx/>
              <a:buNone/>
            </a:lvl3pPr>
            <a:lvl4pPr>
              <a:buSzTx/>
              <a:buFontTx/>
              <a:buNone/>
            </a:lvl4pPr>
            <a:lvl5pPr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1" name="PlaceHolder 3"/>
          <p:cNvSpPr/>
          <p:nvPr/>
        </p:nvSpPr>
        <p:spPr>
          <a:xfrm>
            <a:off x="4579920" y="1604519"/>
            <a:ext cx="392616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92" name="PlaceHolder 4"/>
          <p:cNvSpPr/>
          <p:nvPr>
            <p:ph type="body" sz="quarter" idx="13"/>
          </p:nvPr>
        </p:nvSpPr>
        <p:spPr>
          <a:xfrm>
            <a:off x="4579920" y="3681719"/>
            <a:ext cx="3926161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Text"/>
          <p:cNvSpPr txBox="1"/>
          <p:nvPr>
            <p:ph type="title"/>
          </p:nvPr>
        </p:nvSpPr>
        <p:spPr>
          <a:xfrm>
            <a:off x="457200" y="273599"/>
            <a:ext cx="8229241" cy="114516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01" name="Body Level One…"/>
          <p:cNvSpPr txBox="1"/>
          <p:nvPr>
            <p:ph type="body" sz="quarter" idx="1"/>
          </p:nvPr>
        </p:nvSpPr>
        <p:spPr>
          <a:xfrm>
            <a:off x="457200" y="1604519"/>
            <a:ext cx="3926160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FontTx/>
              <a:buNone/>
            </a:lvl1pPr>
            <a:lvl2pPr>
              <a:buSzTx/>
              <a:buFontTx/>
              <a:buNone/>
            </a:lvl2pPr>
            <a:lvl3pPr>
              <a:buSzTx/>
              <a:buFontTx/>
              <a:buNone/>
            </a:lvl3pPr>
            <a:lvl4pPr>
              <a:buSzTx/>
              <a:buFontTx/>
              <a:buNone/>
            </a:lvl4pPr>
            <a:lvl5pPr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2" name="PlaceHolder 3"/>
          <p:cNvSpPr/>
          <p:nvPr/>
        </p:nvSpPr>
        <p:spPr>
          <a:xfrm>
            <a:off x="4579920" y="1604519"/>
            <a:ext cx="392616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03" name="PlaceHolder 4"/>
          <p:cNvSpPr/>
          <p:nvPr>
            <p:ph type="body" sz="half" idx="13"/>
          </p:nvPr>
        </p:nvSpPr>
        <p:spPr>
          <a:xfrm>
            <a:off x="457200" y="3681719"/>
            <a:ext cx="804564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itle Text"/>
          <p:cNvSpPr txBox="1"/>
          <p:nvPr>
            <p:ph type="title"/>
          </p:nvPr>
        </p:nvSpPr>
        <p:spPr>
          <a:xfrm>
            <a:off x="457200" y="273599"/>
            <a:ext cx="8229241" cy="114516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12" name="Body Level One…"/>
          <p:cNvSpPr txBox="1"/>
          <p:nvPr>
            <p:ph type="body" sz="half" idx="1"/>
          </p:nvPr>
        </p:nvSpPr>
        <p:spPr>
          <a:xfrm>
            <a:off x="457200" y="1604519"/>
            <a:ext cx="8046361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FontTx/>
              <a:buNone/>
            </a:lvl1pPr>
            <a:lvl2pPr>
              <a:buSzTx/>
              <a:buFontTx/>
              <a:buNone/>
            </a:lvl2pPr>
            <a:lvl3pPr>
              <a:buSzTx/>
              <a:buFontTx/>
              <a:buNone/>
            </a:lvl3pPr>
            <a:lvl4pPr>
              <a:buSzTx/>
              <a:buFontTx/>
              <a:buNone/>
            </a:lvl4pPr>
            <a:lvl5pPr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3" name="PlaceHolder 3"/>
          <p:cNvSpPr/>
          <p:nvPr>
            <p:ph type="body" sz="half" idx="13"/>
          </p:nvPr>
        </p:nvSpPr>
        <p:spPr>
          <a:xfrm>
            <a:off x="457200" y="3681719"/>
            <a:ext cx="8046361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itle Text"/>
          <p:cNvSpPr txBox="1"/>
          <p:nvPr>
            <p:ph type="title"/>
          </p:nvPr>
        </p:nvSpPr>
        <p:spPr>
          <a:xfrm>
            <a:off x="457200" y="273599"/>
            <a:ext cx="8229241" cy="114516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22" name="Body Level One…"/>
          <p:cNvSpPr txBox="1"/>
          <p:nvPr>
            <p:ph type="body" sz="quarter" idx="1"/>
          </p:nvPr>
        </p:nvSpPr>
        <p:spPr>
          <a:xfrm>
            <a:off x="457200" y="1604519"/>
            <a:ext cx="3926160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FontTx/>
              <a:buNone/>
            </a:lvl1pPr>
            <a:lvl2pPr>
              <a:buSzTx/>
              <a:buFontTx/>
              <a:buNone/>
            </a:lvl2pPr>
            <a:lvl3pPr>
              <a:buSzTx/>
              <a:buFontTx/>
              <a:buNone/>
            </a:lvl3pPr>
            <a:lvl4pPr>
              <a:buSzTx/>
              <a:buFontTx/>
              <a:buNone/>
            </a:lvl4pPr>
            <a:lvl5pPr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3" name="PlaceHolder 3"/>
          <p:cNvSpPr/>
          <p:nvPr/>
        </p:nvSpPr>
        <p:spPr>
          <a:xfrm>
            <a:off x="4579920" y="1604519"/>
            <a:ext cx="392616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24" name="PlaceHolder 4"/>
          <p:cNvSpPr/>
          <p:nvPr/>
        </p:nvSpPr>
        <p:spPr>
          <a:xfrm>
            <a:off x="4579920" y="3681719"/>
            <a:ext cx="3926161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25" name="PlaceHolder 5"/>
          <p:cNvSpPr/>
          <p:nvPr>
            <p:ph type="body" sz="quarter" idx="13"/>
          </p:nvPr>
        </p:nvSpPr>
        <p:spPr>
          <a:xfrm>
            <a:off x="457200" y="3681719"/>
            <a:ext cx="392616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itle Text"/>
          <p:cNvSpPr txBox="1"/>
          <p:nvPr>
            <p:ph type="title"/>
          </p:nvPr>
        </p:nvSpPr>
        <p:spPr>
          <a:xfrm>
            <a:off x="457200" y="273599"/>
            <a:ext cx="8229241" cy="114516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34" name="Body Level One…"/>
          <p:cNvSpPr txBox="1"/>
          <p:nvPr>
            <p:ph type="body" sz="quarter" idx="1"/>
          </p:nvPr>
        </p:nvSpPr>
        <p:spPr>
          <a:xfrm>
            <a:off x="457200" y="1604519"/>
            <a:ext cx="3926160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FontTx/>
              <a:buNone/>
            </a:lvl1pPr>
            <a:lvl2pPr>
              <a:buSzTx/>
              <a:buFontTx/>
              <a:buNone/>
            </a:lvl2pPr>
            <a:lvl3pPr>
              <a:buSzTx/>
              <a:buFontTx/>
              <a:buNone/>
            </a:lvl3pPr>
            <a:lvl4pPr>
              <a:buSzTx/>
              <a:buFontTx/>
              <a:buNone/>
            </a:lvl4pPr>
            <a:lvl5pPr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5" name="PlaceHolder 3"/>
          <p:cNvSpPr/>
          <p:nvPr>
            <p:ph type="body" sz="quarter" idx="13"/>
          </p:nvPr>
        </p:nvSpPr>
        <p:spPr>
          <a:xfrm>
            <a:off x="4579920" y="1604519"/>
            <a:ext cx="3926161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/>
          <p:nvPr>
            <p:ph type="title"/>
          </p:nvPr>
        </p:nvSpPr>
        <p:spPr>
          <a:xfrm>
            <a:off x="457200" y="273599"/>
            <a:ext cx="8229241" cy="114516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xfrm>
            <a:off x="457200" y="1604519"/>
            <a:ext cx="8046361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457200" y="273599"/>
            <a:ext cx="8229241" cy="114516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sz="half" idx="1"/>
          </p:nvPr>
        </p:nvSpPr>
        <p:spPr>
          <a:xfrm>
            <a:off x="457200" y="1604519"/>
            <a:ext cx="392616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PlaceHolder 3"/>
          <p:cNvSpPr/>
          <p:nvPr>
            <p:ph type="body" sz="half" idx="13"/>
          </p:nvPr>
        </p:nvSpPr>
        <p:spPr>
          <a:xfrm>
            <a:off x="4579920" y="1604519"/>
            <a:ext cx="3926161" cy="39772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xfrm>
            <a:off x="457200" y="273599"/>
            <a:ext cx="8229241" cy="114516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Body Level One…"/>
          <p:cNvSpPr txBox="1"/>
          <p:nvPr>
            <p:ph type="body" idx="1"/>
          </p:nvPr>
        </p:nvSpPr>
        <p:spPr>
          <a:xfrm>
            <a:off x="457200" y="273599"/>
            <a:ext cx="8229241" cy="530820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xfrm>
            <a:off x="457200" y="273599"/>
            <a:ext cx="8229241" cy="114516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457200" y="1604519"/>
            <a:ext cx="3926160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PlaceHolder 3"/>
          <p:cNvSpPr/>
          <p:nvPr/>
        </p:nvSpPr>
        <p:spPr>
          <a:xfrm>
            <a:off x="457200" y="3681719"/>
            <a:ext cx="3926160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>
              <a:buSzPct val="45000"/>
              <a:buFont typeface="Helvetica"/>
              <a:buChar char="l"/>
            </a:pPr>
          </a:p>
        </p:txBody>
      </p:sp>
      <p:sp>
        <p:nvSpPr>
          <p:cNvPr id="65" name="PlaceHolder 4"/>
          <p:cNvSpPr/>
          <p:nvPr>
            <p:ph type="body" sz="half" idx="13"/>
          </p:nvPr>
        </p:nvSpPr>
        <p:spPr>
          <a:xfrm>
            <a:off x="4579920" y="1604519"/>
            <a:ext cx="3926161" cy="39772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/>
          <p:nvPr>
            <p:ph type="title"/>
          </p:nvPr>
        </p:nvSpPr>
        <p:spPr>
          <a:xfrm>
            <a:off x="457200" y="273599"/>
            <a:ext cx="8229241" cy="114516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457200" y="1604519"/>
            <a:ext cx="392616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PlaceHolder 3"/>
          <p:cNvSpPr/>
          <p:nvPr/>
        </p:nvSpPr>
        <p:spPr>
          <a:xfrm>
            <a:off x="4579920" y="1604519"/>
            <a:ext cx="392616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>
              <a:buSzPct val="45000"/>
              <a:buFont typeface="Helvetica"/>
              <a:buChar char="l"/>
            </a:pPr>
          </a:p>
        </p:txBody>
      </p:sp>
      <p:sp>
        <p:nvSpPr>
          <p:cNvPr id="76" name="PlaceHolder 4"/>
          <p:cNvSpPr/>
          <p:nvPr>
            <p:ph type="body" sz="quarter" idx="13"/>
          </p:nvPr>
        </p:nvSpPr>
        <p:spPr>
          <a:xfrm>
            <a:off x="4579920" y="3681719"/>
            <a:ext cx="3926161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xfrm>
            <a:off x="457200" y="273599"/>
            <a:ext cx="8229241" cy="114516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457200" y="1604519"/>
            <a:ext cx="3926160" cy="18968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PlaceHolder 3"/>
          <p:cNvSpPr/>
          <p:nvPr/>
        </p:nvSpPr>
        <p:spPr>
          <a:xfrm>
            <a:off x="4579920" y="1604519"/>
            <a:ext cx="392616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>
              <a:buSzPct val="45000"/>
              <a:buFont typeface="Helvetica"/>
              <a:buChar char="l"/>
            </a:pPr>
          </a:p>
        </p:txBody>
      </p:sp>
      <p:sp>
        <p:nvSpPr>
          <p:cNvPr id="87" name="PlaceHolder 4"/>
          <p:cNvSpPr/>
          <p:nvPr>
            <p:ph type="body" sz="half" idx="13"/>
          </p:nvPr>
        </p:nvSpPr>
        <p:spPr>
          <a:xfrm>
            <a:off x="457200" y="3681719"/>
            <a:ext cx="804564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45000"/>
        <a:buFont typeface="Helvetica"/>
        <a:buChar char="l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 typeface="Helvetica"/>
        <a:buChar char="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45000"/>
        <a:buFont typeface="Helvetica"/>
        <a:buChar char="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 typeface="Helvetica"/>
        <a:buChar char="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45000"/>
        <a:buFont typeface="Helvetica"/>
        <a:buChar char="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45000"/>
        <a:buFont typeface="Helvetica"/>
        <a:buChar char="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45000"/>
        <a:buFont typeface="Helvetica"/>
        <a:buChar char="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Helvetica"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Helvetica"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 txBox="1"/>
          <p:nvPr/>
        </p:nvSpPr>
        <p:spPr>
          <a:xfrm>
            <a:off x="685800" y="2172360"/>
            <a:ext cx="7771680" cy="138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defRPr sz="44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Мобайл програмчлал – Лекц 7</a:t>
            </a:r>
          </a:p>
        </p:txBody>
      </p:sp>
      <p:sp>
        <p:nvSpPr>
          <p:cNvPr id="246" name="CustomShape 2"/>
          <p:cNvSpPr txBox="1"/>
          <p:nvPr/>
        </p:nvSpPr>
        <p:spPr>
          <a:xfrm>
            <a:off x="1371599" y="3886200"/>
            <a:ext cx="6400082" cy="102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z="3200">
                <a:solidFill>
                  <a:srgbClr val="8B8B8B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Ж.Золжаргал (j.zoljargal@must.edu.mn)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 txBox="1"/>
          <p:nvPr/>
        </p:nvSpPr>
        <p:spPr>
          <a:xfrm>
            <a:off x="457200" y="476969"/>
            <a:ext cx="8228880" cy="73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400">
                <a:solidFill>
                  <a:srgbClr val="8CA03D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Recording Multimedia</a:t>
            </a:r>
          </a:p>
        </p:txBody>
      </p:sp>
      <p:sp>
        <p:nvSpPr>
          <p:cNvPr id="280" name="CustomShape 2"/>
          <p:cNvSpPr txBox="1"/>
          <p:nvPr/>
        </p:nvSpPr>
        <p:spPr>
          <a:xfrm>
            <a:off x="457200" y="1600199"/>
            <a:ext cx="8228880" cy="3237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Тухайн апп-аар үүссэн медиа файлд өөр бусад апп-аас хандах боломжгүй үед Media Store Content Provider-д metadata-г бүртгүүлсэнээр хандах боломжой болно</a:t>
            </a:r>
          </a:p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Ингэхдээ Content Values классын объектыг үүсгэж бүртгүүлнэ.</a:t>
            </a:r>
          </a:p>
        </p:txBody>
      </p:sp>
      <p:pic>
        <p:nvPicPr>
          <p:cNvPr id="28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1120" y="4876800"/>
            <a:ext cx="7747921" cy="6087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6520" y="5486400"/>
            <a:ext cx="6171480" cy="8276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 txBox="1"/>
          <p:nvPr/>
        </p:nvSpPr>
        <p:spPr>
          <a:xfrm>
            <a:off x="457200" y="476969"/>
            <a:ext cx="8228880" cy="73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400">
                <a:solidFill>
                  <a:srgbClr val="8CA03D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Recording Multimedia</a:t>
            </a:r>
          </a:p>
        </p:txBody>
      </p:sp>
      <p:sp>
        <p:nvSpPr>
          <p:cNvPr id="285" name="CustomShape 2"/>
          <p:cNvSpPr txBox="1"/>
          <p:nvPr/>
        </p:nvSpPr>
        <p:spPr>
          <a:xfrm>
            <a:off x="457200" y="1600199"/>
            <a:ext cx="8228880" cy="4434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Үүссэн медиа файлын зам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Програмын ContentResolver-д хандах бөгөөд түүнийг Media Store-д шинэ бичлэг нэмэхдээ ашиглана.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Media Store амжилттай нэмсэн бол Broadcast Intent-ээр түүнийг зарлана.</a:t>
            </a:r>
          </a:p>
        </p:txBody>
      </p:sp>
      <p:pic>
        <p:nvPicPr>
          <p:cNvPr id="28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120" y="2244119"/>
            <a:ext cx="5866561" cy="575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0879" y="4420199"/>
            <a:ext cx="8546761" cy="53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7200" y="6113879"/>
            <a:ext cx="8381160" cy="286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 txBox="1"/>
          <p:nvPr/>
        </p:nvSpPr>
        <p:spPr>
          <a:xfrm>
            <a:off x="457200" y="476969"/>
            <a:ext cx="8228880" cy="73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400">
                <a:solidFill>
                  <a:srgbClr val="8CA03D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Using the Camera</a:t>
            </a:r>
          </a:p>
        </p:txBody>
      </p:sp>
      <p:sp>
        <p:nvSpPr>
          <p:cNvPr id="291" name="CustomShape 2"/>
          <p:cNvSpPr txBox="1"/>
          <p:nvPr/>
        </p:nvSpPr>
        <p:spPr>
          <a:xfrm>
            <a:off x="457200" y="1600199"/>
            <a:ext cx="8228880" cy="4167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Camera- руу  хандахад зөвшөөрлийг дараах байдлаар авна.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Энэхүү зөвшөөрөл нь камерийн тохиргоо хийх, зураг авах, камерын урсгал харуулах</a:t>
            </a:r>
          </a:p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Camera классын статик open функцээр камерийг эхлүүлэх бөгөөд release функцээр дуусгана.</a:t>
            </a:r>
          </a:p>
        </p:txBody>
      </p:sp>
      <p:pic>
        <p:nvPicPr>
          <p:cNvPr id="29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2667000"/>
            <a:ext cx="7162201" cy="253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38600" y="5182680"/>
            <a:ext cx="4937760" cy="9133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 txBox="1"/>
          <p:nvPr/>
        </p:nvSpPr>
        <p:spPr>
          <a:xfrm>
            <a:off x="457200" y="476969"/>
            <a:ext cx="8228880" cy="73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400">
                <a:solidFill>
                  <a:srgbClr val="8CA03D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Controlling Camera Settings</a:t>
            </a:r>
          </a:p>
        </p:txBody>
      </p:sp>
      <p:sp>
        <p:nvSpPr>
          <p:cNvPr id="296" name="CustomShape 2"/>
          <p:cNvSpPr txBox="1"/>
          <p:nvPr/>
        </p:nvSpPr>
        <p:spPr>
          <a:xfrm>
            <a:off x="457200" y="1600199"/>
            <a:ext cx="8228880" cy="4388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Камерийн одоогын тохиоргоо Camera.Parameters объекетд хадгалагддаг бөгөөд getParameters функцээр одоогын параметр-г авна.</a:t>
            </a:r>
          </a:p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Ирсэн параметр-н set* функцээр тохиргоог шинэчилдэг</a:t>
            </a:r>
          </a:p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Тохиргоог өөрчилсөний дараагаар setParameters функцээр өөрчлөлтийг идэвхжүүлнэ.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 txBox="1"/>
          <p:nvPr/>
        </p:nvSpPr>
        <p:spPr>
          <a:xfrm>
            <a:off x="457200" y="476969"/>
            <a:ext cx="8228880" cy="73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400">
                <a:solidFill>
                  <a:srgbClr val="8CA03D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Controlling Camera Settings</a:t>
            </a:r>
          </a:p>
        </p:txBody>
      </p:sp>
      <p:sp>
        <p:nvSpPr>
          <p:cNvPr id="299" name="CustomShape 2"/>
          <p:cNvSpPr txBox="1"/>
          <p:nvPr/>
        </p:nvSpPr>
        <p:spPr>
          <a:xfrm>
            <a:off x="457200" y="1600199"/>
            <a:ext cx="8228880" cy="297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/>
          </a:p>
          <a:p>
            <a:pPr/>
          </a:p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Камерийн параметр нь image, preview size, image format, preview frame rate зэргийг тохируулахад хэрэглэгддэг.</a:t>
            </a:r>
          </a:p>
        </p:txBody>
      </p:sp>
      <p:pic>
        <p:nvPicPr>
          <p:cNvPr id="30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057999"/>
            <a:ext cx="8243641" cy="99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 txBox="1"/>
          <p:nvPr/>
        </p:nvSpPr>
        <p:spPr>
          <a:xfrm>
            <a:off x="457200" y="476969"/>
            <a:ext cx="8228880" cy="73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400">
                <a:solidFill>
                  <a:srgbClr val="8CA03D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Using the Camera Preview</a:t>
            </a:r>
          </a:p>
        </p:txBody>
      </p:sp>
      <p:sp>
        <p:nvSpPr>
          <p:cNvPr id="303" name="CustomShape 2"/>
          <p:cNvSpPr txBox="1"/>
          <p:nvPr/>
        </p:nvSpPr>
        <p:spPr>
          <a:xfrm>
            <a:off x="457200" y="1600199"/>
            <a:ext cx="8228880" cy="349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Камераар preview хийж харах</a:t>
            </a:r>
          </a:p>
          <a:p>
            <a:pPr/>
          </a:p>
          <a:p>
            <a:pPr/>
          </a:p>
          <a:p>
            <a:pPr/>
          </a:p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Camera объектын takePicture функцээр зураг авна</a:t>
            </a:r>
          </a:p>
        </p:txBody>
      </p:sp>
      <p:pic>
        <p:nvPicPr>
          <p:cNvPr id="30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120" y="2324519"/>
            <a:ext cx="4876201" cy="11044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 txBox="1"/>
          <p:nvPr/>
        </p:nvSpPr>
        <p:spPr>
          <a:xfrm>
            <a:off x="457200" y="476969"/>
            <a:ext cx="8228880" cy="73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400">
                <a:solidFill>
                  <a:srgbClr val="8CA03D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Smart Phone</a:t>
            </a:r>
          </a:p>
        </p:txBody>
      </p:sp>
      <p:sp>
        <p:nvSpPr>
          <p:cNvPr id="307" name="CustomShape 2"/>
          <p:cNvSpPr txBox="1"/>
          <p:nvPr/>
        </p:nvSpPr>
        <p:spPr>
          <a:xfrm>
            <a:off x="457200" y="1600199"/>
            <a:ext cx="8228880" cy="43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Galaxy S5 / Ухаалаг утас</a:t>
            </a:r>
          </a:p>
          <a:p>
            <a:pPr lvl="1" marL="457200" indent="0"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Compass/Magnetometer</a:t>
            </a:r>
          </a:p>
          <a:p>
            <a:pPr lvl="1" marL="457200" indent="0"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Proximity sensor</a:t>
            </a:r>
          </a:p>
          <a:p>
            <a:pPr lvl="1" marL="457200" indent="0"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Accelerometer</a:t>
            </a:r>
          </a:p>
          <a:p>
            <a:pPr lvl="1" marL="457200" indent="0"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Ambient light sensor</a:t>
            </a:r>
          </a:p>
          <a:p>
            <a:pPr lvl="1" marL="457200" indent="0"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Gyroscope</a:t>
            </a:r>
          </a:p>
          <a:p>
            <a:pPr lvl="1" marL="457200" indent="0"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Barometer</a:t>
            </a:r>
          </a:p>
          <a:p>
            <a:pPr lvl="1" marL="457200" indent="0"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Temperature sensor (no)</a:t>
            </a:r>
          </a:p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GPS, Bluetooth, NFC, Infrared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 txBox="1"/>
          <p:nvPr/>
        </p:nvSpPr>
        <p:spPr>
          <a:xfrm>
            <a:off x="457200" y="476969"/>
            <a:ext cx="8228880" cy="73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400">
                <a:solidFill>
                  <a:srgbClr val="8CA03D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Infrared Radiation</a:t>
            </a:r>
          </a:p>
        </p:txBody>
      </p:sp>
      <p:sp>
        <p:nvSpPr>
          <p:cNvPr id="310" name="CustomShape 2"/>
          <p:cNvSpPr txBox="1"/>
          <p:nvPr/>
        </p:nvSpPr>
        <p:spPr>
          <a:xfrm>
            <a:off x="457200" y="1600199"/>
            <a:ext cx="8228880" cy="55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Хэт улаан</a:t>
            </a:r>
          </a:p>
        </p:txBody>
      </p:sp>
      <p:pic>
        <p:nvPicPr>
          <p:cNvPr id="31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560" y="1643992"/>
            <a:ext cx="8228880" cy="38412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 txBox="1"/>
          <p:nvPr/>
        </p:nvSpPr>
        <p:spPr>
          <a:xfrm>
            <a:off x="457200" y="476969"/>
            <a:ext cx="8228880" cy="73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400">
                <a:solidFill>
                  <a:srgbClr val="8CA03D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Infrared Radiation</a:t>
            </a:r>
          </a:p>
        </p:txBody>
      </p:sp>
      <p:sp>
        <p:nvSpPr>
          <p:cNvPr id="314" name="CustomShape 2"/>
          <p:cNvSpPr txBox="1"/>
          <p:nvPr/>
        </p:nvSpPr>
        <p:spPr>
          <a:xfrm>
            <a:off x="457200" y="1600199"/>
            <a:ext cx="8228880" cy="4405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Хэт улаан туяаны цацраг бол бидний эргэн тойрон дахь гэрэлтэй төстэй гэрлийн хэлбэр юм. </a:t>
            </a:r>
          </a:p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IR гэрэл ба харагдах гэрлийн ялгаа нь зөвхөн давтамж ба долгионы урт юм. </a:t>
            </a:r>
          </a:p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Хэт улаан туяаны цацраг туяа нь харагдахуйц гэрлийн хүрээнээс гадуур байрладаг тул хүмүүс үүнийг харж чадахгүй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 txBox="1"/>
          <p:nvPr/>
        </p:nvSpPr>
        <p:spPr>
          <a:xfrm>
            <a:off x="457200" y="476969"/>
            <a:ext cx="8228880" cy="73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400">
                <a:solidFill>
                  <a:srgbClr val="8CA03D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Infrared Radiation</a:t>
            </a:r>
          </a:p>
        </p:txBody>
      </p:sp>
      <p:sp>
        <p:nvSpPr>
          <p:cNvPr id="317" name="CustomShape 2"/>
          <p:cNvSpPr txBox="1"/>
          <p:nvPr/>
        </p:nvSpPr>
        <p:spPr>
          <a:xfrm>
            <a:off x="457200" y="1600199"/>
            <a:ext cx="8228880" cy="55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Хэт улаан</a:t>
            </a:r>
          </a:p>
        </p:txBody>
      </p:sp>
      <p:pic>
        <p:nvPicPr>
          <p:cNvPr id="31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4022" y="1332730"/>
            <a:ext cx="2545511" cy="534747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29908" y="1332730"/>
            <a:ext cx="2573291" cy="53474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 txBox="1"/>
          <p:nvPr/>
        </p:nvSpPr>
        <p:spPr>
          <a:xfrm>
            <a:off x="457200" y="476969"/>
            <a:ext cx="8228880" cy="73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400">
                <a:solidFill>
                  <a:srgbClr val="8CA03D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Using the Media APIs</a:t>
            </a:r>
          </a:p>
        </p:txBody>
      </p:sp>
      <p:sp>
        <p:nvSpPr>
          <p:cNvPr id="249" name="CustomShape 2"/>
          <p:cNvSpPr txBox="1"/>
          <p:nvPr/>
        </p:nvSpPr>
        <p:spPr>
          <a:xfrm>
            <a:off x="457200" y="1600199"/>
            <a:ext cx="8228880" cy="340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Андройд нь дараах форматуудыг дэмждэг</a:t>
            </a:r>
          </a:p>
          <a:p>
            <a:pPr lvl="1" marL="457200" indent="0">
              <a:buSzPct val="100000"/>
              <a:buFont typeface="Arial"/>
              <a:buChar char="–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JPEG</a:t>
            </a:r>
          </a:p>
          <a:p>
            <a:pPr lvl="1" marL="457200" indent="0">
              <a:buSzPct val="100000"/>
              <a:buFont typeface="Arial"/>
              <a:buChar char="–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PNG</a:t>
            </a:r>
          </a:p>
          <a:p>
            <a:pPr lvl="1" marL="457200" indent="0">
              <a:buSzPct val="100000"/>
              <a:buFont typeface="Arial"/>
              <a:buChar char="–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OGG</a:t>
            </a:r>
          </a:p>
          <a:p>
            <a:pPr lvl="1" marL="457200" indent="0">
              <a:buSzPct val="100000"/>
              <a:buFont typeface="Arial"/>
              <a:buChar char="–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Mpeg 4</a:t>
            </a:r>
          </a:p>
          <a:p>
            <a:pPr lvl="1" marL="457200" indent="0">
              <a:buSzPct val="100000"/>
              <a:buFont typeface="Arial"/>
              <a:buChar char="–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3GPP</a:t>
            </a:r>
          </a:p>
          <a:p>
            <a:pPr lvl="1" marL="457200" indent="0">
              <a:buSzPct val="100000"/>
              <a:buFont typeface="Arial"/>
              <a:buChar char="–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MP3</a:t>
            </a:r>
          </a:p>
          <a:p>
            <a:pPr lvl="1" marL="457200" indent="0">
              <a:buSzPct val="100000"/>
              <a:buFont typeface="Arial"/>
              <a:buChar char="–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Bitmap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 txBox="1"/>
          <p:nvPr/>
        </p:nvSpPr>
        <p:spPr>
          <a:xfrm>
            <a:off x="457200" y="476969"/>
            <a:ext cx="8228880" cy="73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400">
                <a:solidFill>
                  <a:srgbClr val="8CA03D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Near Field Communication/NFC</a:t>
            </a:r>
          </a:p>
        </p:txBody>
      </p:sp>
      <p:sp>
        <p:nvSpPr>
          <p:cNvPr id="322" name="CustomShape 2"/>
          <p:cNvSpPr txBox="1"/>
          <p:nvPr/>
        </p:nvSpPr>
        <p:spPr>
          <a:xfrm>
            <a:off x="457200" y="1600199"/>
            <a:ext cx="8228880" cy="2926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Төлбөр төлөх</a:t>
            </a:r>
          </a:p>
          <a:p>
            <a:pPr lvl="1" marL="457200" indent="0"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Apply pay, Google wallet</a:t>
            </a:r>
          </a:p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Мэдээлэл илгээх</a:t>
            </a:r>
          </a:p>
          <a:p>
            <a:pPr lvl="1" marL="457200" indent="0"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file, image, document</a:t>
            </a:r>
          </a:p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NFC Tags</a:t>
            </a:r>
          </a:p>
          <a:p>
            <a:pPr lvl="1" marL="457200" indent="0"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Мэдээлэл хадгалах</a:t>
            </a:r>
          </a:p>
        </p:txBody>
      </p:sp>
      <p:pic>
        <p:nvPicPr>
          <p:cNvPr id="3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7700" y="3692403"/>
            <a:ext cx="2632353" cy="17535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 txBox="1"/>
          <p:nvPr/>
        </p:nvSpPr>
        <p:spPr>
          <a:xfrm>
            <a:off x="457200" y="476969"/>
            <a:ext cx="8228880" cy="73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400">
                <a:solidFill>
                  <a:srgbClr val="8CA03D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Introducing the Sensor Manager</a:t>
            </a:r>
          </a:p>
        </p:txBody>
      </p:sp>
      <p:sp>
        <p:nvSpPr>
          <p:cNvPr id="326" name="CustomShape 2"/>
          <p:cNvSpPr txBox="1"/>
          <p:nvPr/>
        </p:nvSpPr>
        <p:spPr>
          <a:xfrm>
            <a:off x="457200" y="1600199"/>
            <a:ext cx="8228880" cy="4577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1" marL="457200" indent="0">
              <a:buSzPct val="100000"/>
              <a:buFont typeface="Arial"/>
              <a:buChar char="–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SensorManager.SENSOR_PRESSURE – </a:t>
            </a:r>
            <a:r>
              <a:t>Агаарын даралт хэмжинэ</a:t>
            </a:r>
          </a:p>
          <a:p>
            <a:pPr lvl="1" marL="457200" indent="0">
              <a:buSzPct val="100000"/>
              <a:buFont typeface="Arial"/>
              <a:buChar char="–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SensorManager.SENSOR_ACCELEROMETER – </a:t>
            </a:r>
            <a:r>
              <a:t>Хурдатгал хэмжинэ</a:t>
            </a:r>
          </a:p>
          <a:p>
            <a:pPr lvl="1" marL="457200" indent="0">
              <a:buSzPct val="100000"/>
              <a:buFont typeface="Arial"/>
              <a:buChar char="–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TYPE_LINEAR_ACCELERATION – Нэг чиглэлд хурдатгалыг хэмжинэ</a:t>
            </a:r>
          </a:p>
          <a:p>
            <a:pPr lvl="1" marL="457200" indent="0">
              <a:buSzPct val="100000"/>
              <a:buFont typeface="Arial"/>
              <a:buChar char="–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SensorManager.SENSOR_ORIENTATION – </a:t>
            </a:r>
            <a:r>
              <a:t>Төхөөрөмжний хазайлт хэмжинэ</a:t>
            </a:r>
          </a:p>
          <a:p>
            <a:pPr lvl="1" marL="457200" indent="0">
              <a:buSzPct val="100000"/>
              <a:buFont typeface="Arial"/>
              <a:buChar char="–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SensorManager.SENSOR_SOUND – </a:t>
            </a:r>
            <a:r>
              <a:t>Орчины чимээг хэмжинэ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 txBox="1"/>
          <p:nvPr/>
        </p:nvSpPr>
        <p:spPr>
          <a:xfrm>
            <a:off x="457200" y="476969"/>
            <a:ext cx="8228880" cy="73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400">
                <a:solidFill>
                  <a:srgbClr val="8CA03D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Introducing the Sensor Manager</a:t>
            </a:r>
          </a:p>
        </p:txBody>
      </p:sp>
      <p:sp>
        <p:nvSpPr>
          <p:cNvPr id="329" name="CustomShape 2"/>
          <p:cNvSpPr txBox="1"/>
          <p:nvPr/>
        </p:nvSpPr>
        <p:spPr>
          <a:xfrm>
            <a:off x="457200" y="1600199"/>
            <a:ext cx="8228880" cy="4548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1" marL="457200" indent="0">
              <a:buSzPct val="100000"/>
              <a:buFont typeface="Arial"/>
              <a:buChar char="–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SensorManager.SENSOR_LIGHT – гэрлийг мэдрэнэ</a:t>
            </a:r>
          </a:p>
          <a:p>
            <a:pPr lvl="1" marL="457200" indent="0">
              <a:buSzPct val="100000"/>
              <a:buFont typeface="Arial"/>
              <a:buChar char="–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SensorManager.SENSOR_MAGNETIC_FIELD – соронзон ороныг мэдрэнэ (Луужин хийх)</a:t>
            </a:r>
          </a:p>
          <a:p>
            <a:pPr lvl="1" marL="457200" indent="0">
              <a:buSzPct val="100000"/>
              <a:buFont typeface="Arial"/>
              <a:buChar char="–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SensorManager.SENSOR_PROXIMITY – объектоос хол эсэхийг мэдрэнэ</a:t>
            </a:r>
          </a:p>
          <a:p>
            <a:pPr lvl="1" marL="457200" indent="0">
              <a:buSzPct val="100000"/>
              <a:buFont typeface="Arial"/>
              <a:buChar char="–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SensorManager.SENSOR_TEMPERATURE – Агаарын дулааныг хэмжинэ</a:t>
            </a:r>
          </a:p>
          <a:p>
            <a:pPr lvl="1" marL="457200" indent="0">
              <a:buSzPct val="100000"/>
              <a:buFont typeface="Arial"/>
              <a:buChar char="–"/>
              <a:defRPr sz="2800">
                <a:latin typeface="+mj-lt"/>
                <a:ea typeface="+mj-ea"/>
                <a:cs typeface="+mj-cs"/>
                <a:sym typeface="Calibri"/>
              </a:defRPr>
            </a:pPr>
          </a:p>
          <a:p>
            <a:pPr lvl="1" marL="457200" indent="0">
              <a:buSzPct val="100000"/>
              <a:buFont typeface="Arial"/>
              <a:buChar char="–"/>
              <a:defRPr sz="2800"/>
            </a:pPr>
            <a:r>
              <a:t>Accelerometer, Barometer, Compass, GPS, A-GPS, GLONASS, Gyroscope, Proximity Sensor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 txBox="1"/>
          <p:nvPr/>
        </p:nvSpPr>
        <p:spPr>
          <a:xfrm>
            <a:off x="457200" y="476969"/>
            <a:ext cx="8228880" cy="73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400">
                <a:solidFill>
                  <a:srgbClr val="8CA03D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Introducing the Sensor Manager</a:t>
            </a:r>
          </a:p>
        </p:txBody>
      </p:sp>
      <p:sp>
        <p:nvSpPr>
          <p:cNvPr id="332" name="CustomShape 2"/>
          <p:cNvSpPr txBox="1"/>
          <p:nvPr/>
        </p:nvSpPr>
        <p:spPr>
          <a:xfrm>
            <a:off x="457200" y="1600199"/>
            <a:ext cx="8228880" cy="398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Sensor Manager нь андройд төхөөрөмж дэх мэдрэгчүүдийг ашиглахад хэрэглэгддэг</a:t>
            </a:r>
          </a:p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getSystemService функцээр sensor service-г барьж авна</a:t>
            </a:r>
          </a:p>
          <a:p>
            <a:pPr/>
          </a:p>
          <a:p>
            <a:pPr/>
          </a:p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Доорх байдлаар чагнах Event-үүдээ бүртгүүлнэ</a:t>
            </a:r>
          </a:p>
        </p:txBody>
      </p:sp>
      <p:pic>
        <p:nvPicPr>
          <p:cNvPr id="33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279" y="3657600"/>
            <a:ext cx="8762402" cy="5054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 txBox="1"/>
          <p:nvPr/>
        </p:nvSpPr>
        <p:spPr>
          <a:xfrm>
            <a:off x="457200" y="476969"/>
            <a:ext cx="8228880" cy="73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400">
                <a:solidFill>
                  <a:srgbClr val="8CA03D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Introducing the Sensor Manager</a:t>
            </a:r>
          </a:p>
        </p:txBody>
      </p:sp>
      <p:sp>
        <p:nvSpPr>
          <p:cNvPr id="336" name="CustomShape 2"/>
          <p:cNvSpPr txBox="1"/>
          <p:nvPr/>
        </p:nvSpPr>
        <p:spPr>
          <a:xfrm>
            <a:off x="457200" y="1600199"/>
            <a:ext cx="8228880" cy="3448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onSensorChanged функцыг даран тодорхойлох бөгөөд sensor –ын утгууд өөрчлөгдөхөд энэхүү функц нь ажиллах болно</a:t>
            </a:r>
          </a:p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onAccuracyChanged функцыг даран тодорхойлох бөгөөд нарийн тогтсон утгууд авахад энэхүү функц нь ажиллана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 txBox="1"/>
          <p:nvPr/>
        </p:nvSpPr>
        <p:spPr>
          <a:xfrm>
            <a:off x="457200" y="476969"/>
            <a:ext cx="8228880" cy="73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400">
                <a:solidFill>
                  <a:srgbClr val="8CA03D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Introducing the Sensor Manager</a:t>
            </a:r>
          </a:p>
        </p:txBody>
      </p:sp>
      <p:sp>
        <p:nvSpPr>
          <p:cNvPr id="339" name="CustomShape 2"/>
          <p:cNvSpPr txBox="1"/>
          <p:nvPr/>
        </p:nvSpPr>
        <p:spPr>
          <a:xfrm>
            <a:off x="457200" y="1600199"/>
            <a:ext cx="8228880" cy="2938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1" marL="457200" indent="0">
              <a:buSzPct val="75000"/>
              <a:buFont typeface="Helvetica"/>
              <a:buChar char="l"/>
              <a:defRPr sz="2400">
                <a:latin typeface="+mj-lt"/>
                <a:ea typeface="+mj-ea"/>
                <a:cs typeface="+mj-cs"/>
                <a:sym typeface="Calibri"/>
              </a:defRPr>
            </a:pPr>
            <a:r>
              <a:t>SensorManager.SENSOR_STATUS_ACCURACY_HIGH – Боломжит хамгийн их утга</a:t>
            </a:r>
          </a:p>
          <a:p>
            <a:pPr lvl="1" marL="457200" indent="0">
              <a:buSzPct val="75000"/>
              <a:buFont typeface="Helvetica"/>
              <a:buChar char="l"/>
              <a:defRPr sz="2400">
                <a:latin typeface="+mj-lt"/>
                <a:ea typeface="+mj-ea"/>
                <a:cs typeface="+mj-cs"/>
                <a:sym typeface="Calibri"/>
              </a:defRPr>
            </a:pPr>
            <a:r>
              <a:t>SensorManager.SENSOR_STATUS_ACCURACY_LOW – Боломжит хамгийн бага утга</a:t>
            </a:r>
          </a:p>
          <a:p>
            <a:pPr lvl="1" marL="457200" indent="0">
              <a:buSzPct val="75000"/>
              <a:buFont typeface="Helvetica"/>
              <a:buChar char="l"/>
              <a:defRPr sz="2400">
                <a:latin typeface="+mj-lt"/>
                <a:ea typeface="+mj-ea"/>
                <a:cs typeface="+mj-cs"/>
                <a:sym typeface="Calibri"/>
              </a:defRPr>
            </a:pPr>
            <a:r>
              <a:t>SensorManager.SENSOR_STATUS_ACCURACY_MEDIUM – Дундаж утга</a:t>
            </a:r>
          </a:p>
          <a:p>
            <a:pPr lvl="1" marL="457200" indent="0">
              <a:buSzPct val="75000"/>
              <a:buFont typeface="Helvetica"/>
              <a:buChar char="l"/>
              <a:defRPr sz="2400">
                <a:latin typeface="+mj-lt"/>
                <a:ea typeface="+mj-ea"/>
                <a:cs typeface="+mj-cs"/>
                <a:sym typeface="Calibri"/>
              </a:defRPr>
            </a:pPr>
            <a:r>
              <a:t>SensorManager.SENSOR_STATUS_UNRELIABLE – тухайн утга нь мэдэгдэхгүй тохиолдолд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 txBox="1"/>
          <p:nvPr/>
        </p:nvSpPr>
        <p:spPr>
          <a:xfrm>
            <a:off x="457200" y="476969"/>
            <a:ext cx="8228880" cy="73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400">
                <a:solidFill>
                  <a:srgbClr val="8CA03D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Introducing the Sensor Manager</a:t>
            </a:r>
          </a:p>
        </p:txBody>
      </p:sp>
      <p:sp>
        <p:nvSpPr>
          <p:cNvPr id="342" name="CustomShape 2"/>
          <p:cNvSpPr txBox="1"/>
          <p:nvPr/>
        </p:nvSpPr>
        <p:spPr>
          <a:xfrm>
            <a:off x="457200" y="1600199"/>
            <a:ext cx="8228880" cy="4044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Sensor Manager-г тухайн SensorListener-тэй дараах байдлаар холбоно</a:t>
            </a:r>
          </a:p>
          <a:p>
            <a:pPr/>
          </a:p>
          <a:p>
            <a:pPr/>
          </a:p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Sensor Manager нь мэдрэгчийн мэдээллийг шинэчлэх давтамжыг илэрхийлэх дараах тогтмол утгуудтай</a:t>
            </a:r>
          </a:p>
          <a:p>
            <a:pPr lvl="1" marL="457200" indent="0">
              <a:buSzPct val="100000"/>
              <a:buFont typeface="Arial"/>
              <a:buChar char="–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SensorManager.SENSOR_DELAY_FASTEST – байж болох хамгийн хурдан нь</a:t>
            </a:r>
          </a:p>
        </p:txBody>
      </p:sp>
      <p:pic>
        <p:nvPicPr>
          <p:cNvPr id="34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0879" y="2743200"/>
            <a:ext cx="8334721" cy="9136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 txBox="1"/>
          <p:nvPr/>
        </p:nvSpPr>
        <p:spPr>
          <a:xfrm>
            <a:off x="457200" y="476969"/>
            <a:ext cx="8228880" cy="73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400">
                <a:solidFill>
                  <a:srgbClr val="8CA03D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Introducing the Sensor Manager</a:t>
            </a:r>
          </a:p>
        </p:txBody>
      </p:sp>
      <p:sp>
        <p:nvSpPr>
          <p:cNvPr id="346" name="CustomShape 2"/>
          <p:cNvSpPr txBox="1"/>
          <p:nvPr/>
        </p:nvSpPr>
        <p:spPr>
          <a:xfrm>
            <a:off x="457200" y="1600199"/>
            <a:ext cx="8228880" cy="252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1" marL="457200" indent="0">
              <a:buSzPct val="100000"/>
              <a:buFont typeface="Arial"/>
              <a:buChar char="–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SensorManager.SENSOR_DELAY_GAME – тоглоом удирдахад тохиромжтой хурд</a:t>
            </a:r>
          </a:p>
          <a:p>
            <a:pPr lvl="1" marL="457200" indent="0">
              <a:buSzPct val="100000"/>
              <a:buFont typeface="Arial"/>
              <a:buChar char="–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SensorManager.SENSOR_DELAY_NORMAL – энгийн хурдтай, анхдагч тохиргоо</a:t>
            </a:r>
          </a:p>
          <a:p>
            <a:pPr lvl="1" marL="457200" indent="0">
              <a:buSzPct val="100000"/>
              <a:buFont typeface="Arial"/>
              <a:buChar char="–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SensorManager.SENSOR_DELAY_UI – UI шинэчилэхэд тохиромчтой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 txBox="1"/>
          <p:nvPr/>
        </p:nvSpPr>
        <p:spPr>
          <a:xfrm>
            <a:off x="457200" y="153120"/>
            <a:ext cx="8228880" cy="138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400">
                <a:solidFill>
                  <a:srgbClr val="8CA03D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Using the Accelerometer and Compass</a:t>
            </a:r>
          </a:p>
        </p:txBody>
      </p:sp>
      <p:sp>
        <p:nvSpPr>
          <p:cNvPr id="349" name="CustomShape 2"/>
          <p:cNvSpPr txBox="1"/>
          <p:nvPr/>
        </p:nvSpPr>
        <p:spPr>
          <a:xfrm>
            <a:off x="457200" y="1600199"/>
            <a:ext cx="8228880" cy="368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Сүүлийн үеийн төхөөрөмжүүд хурдатгал болон луужинтай болсон</a:t>
            </a:r>
          </a:p>
          <a:p>
            <a:pPr lvl="1" marL="457200" indent="0">
              <a:buSzPct val="100000"/>
              <a:buFont typeface="Arial"/>
              <a:buChar char="–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Төхөөрөмжийн одоогын чиглэлийг заах</a:t>
            </a:r>
          </a:p>
          <a:p>
            <a:pPr lvl="1" marL="457200" indent="0">
              <a:buSzPct val="100000"/>
              <a:buFont typeface="Arial"/>
              <a:buChar char="–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Чиглэлийн өөрчлөлтийг удирдах</a:t>
            </a:r>
          </a:p>
          <a:p>
            <a:pPr lvl="1" marL="457200" indent="0">
              <a:buSzPct val="100000"/>
              <a:buFont typeface="Arial"/>
              <a:buChar char="–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Хурдатгалыг удирдах, vertically, laterally, longitudinally – шилжилтийн хурд</a:t>
            </a:r>
          </a:p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Accelerometer нь өгөгдсөн чиглэлд хэр хурдтай хөдөлсөнийг хэмжинэ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 txBox="1"/>
          <p:nvPr/>
        </p:nvSpPr>
        <p:spPr>
          <a:xfrm>
            <a:off x="457200" y="153120"/>
            <a:ext cx="8228880" cy="138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400">
                <a:solidFill>
                  <a:srgbClr val="8CA03D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Using the Accelerometer and Compass</a:t>
            </a:r>
          </a:p>
        </p:txBody>
      </p:sp>
      <p:pic>
        <p:nvPicPr>
          <p:cNvPr id="35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363319"/>
            <a:ext cx="4876201" cy="4960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9200" y="2286000"/>
            <a:ext cx="3409201" cy="31996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 txBox="1"/>
          <p:nvPr/>
        </p:nvSpPr>
        <p:spPr>
          <a:xfrm>
            <a:off x="457200" y="476969"/>
            <a:ext cx="8228880" cy="73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400">
                <a:solidFill>
                  <a:srgbClr val="8CA03D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Playing Media Resources</a:t>
            </a:r>
          </a:p>
        </p:txBody>
      </p:sp>
      <p:sp>
        <p:nvSpPr>
          <p:cNvPr id="252" name="CustomShape 2"/>
          <p:cNvSpPr txBox="1"/>
          <p:nvPr/>
        </p:nvSpPr>
        <p:spPr>
          <a:xfrm>
            <a:off x="457200" y="1600199"/>
            <a:ext cx="8228880" cy="3900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Андройд-д Multimedia-г MediaPlayer классын тусламжтай тоглуулна</a:t>
            </a:r>
          </a:p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Апп-ийн нөөцөд, локал файлууд, эсвэл сүлжээнд URI-аар өгөгдсөн медиа-г тоглуулна</a:t>
            </a:r>
          </a:p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Тухайн медиаг start функцээр эхлүүлэхээс өмнө prepare буюу урьдчилан бэлдэх функц дуудах шаардлагатай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 txBox="1"/>
          <p:nvPr/>
        </p:nvSpPr>
        <p:spPr>
          <a:xfrm>
            <a:off x="457200" y="153120"/>
            <a:ext cx="8228880" cy="138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400">
                <a:solidFill>
                  <a:srgbClr val="8CA03D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Using the Accelerometer and Compass</a:t>
            </a:r>
          </a:p>
        </p:txBody>
      </p:sp>
      <p:pic>
        <p:nvPicPr>
          <p:cNvPr id="35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0879" y="1600200"/>
            <a:ext cx="8425441" cy="99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" y="2666880"/>
            <a:ext cx="7077600" cy="38854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 txBox="1"/>
          <p:nvPr/>
        </p:nvSpPr>
        <p:spPr>
          <a:xfrm>
            <a:off x="457200" y="153120"/>
            <a:ext cx="8228880" cy="138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400">
                <a:solidFill>
                  <a:srgbClr val="8CA03D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Using the Accelerometer and Compass</a:t>
            </a:r>
          </a:p>
        </p:txBody>
      </p:sp>
      <p:pic>
        <p:nvPicPr>
          <p:cNvPr id="36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520" y="1600200"/>
            <a:ext cx="7162201" cy="45313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 txBox="1"/>
          <p:nvPr/>
        </p:nvSpPr>
        <p:spPr>
          <a:xfrm>
            <a:off x="457200" y="153120"/>
            <a:ext cx="8228880" cy="138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400">
                <a:solidFill>
                  <a:srgbClr val="8CA03D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Using the Accelerometer and Compass</a:t>
            </a:r>
          </a:p>
        </p:txBody>
      </p:sp>
      <p:sp>
        <p:nvSpPr>
          <p:cNvPr id="363" name="CustomShape 2"/>
          <p:cNvSpPr txBox="1"/>
          <p:nvPr/>
        </p:nvSpPr>
        <p:spPr>
          <a:xfrm>
            <a:off x="457200" y="1600199"/>
            <a:ext cx="8228880" cy="3248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Чиглэл (Heading) – Z тэнхлэгийн дагуух эргэлт</a:t>
            </a:r>
          </a:p>
          <a:p>
            <a:pPr lvl="1" marL="457200" indent="0">
              <a:buSzPct val="100000"/>
              <a:buFont typeface="Arial"/>
              <a:buChar char="–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0/360 градус хойд зүг</a:t>
            </a:r>
          </a:p>
          <a:p>
            <a:pPr lvl="1" marL="457200" indent="0">
              <a:buSzPct val="100000"/>
              <a:buFont typeface="Arial"/>
              <a:buChar char="–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90 градус зүүн зүг</a:t>
            </a:r>
          </a:p>
          <a:p>
            <a:pPr lvl="1" marL="457200" indent="0">
              <a:buSzPct val="100000"/>
              <a:buFont typeface="Arial"/>
              <a:buChar char="–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180 градус урд зүг</a:t>
            </a:r>
          </a:p>
          <a:p>
            <a:pPr lvl="1" marL="457200" indent="0">
              <a:buSzPct val="100000"/>
              <a:buFont typeface="Arial"/>
              <a:buChar char="–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270 градус баруун зүг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 txBox="1"/>
          <p:nvPr/>
        </p:nvSpPr>
        <p:spPr>
          <a:xfrm>
            <a:off x="457200" y="153120"/>
            <a:ext cx="8228880" cy="138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400">
                <a:solidFill>
                  <a:srgbClr val="8CA03D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Using the Accelerometer and Compass</a:t>
            </a:r>
          </a:p>
        </p:txBody>
      </p:sp>
      <p:sp>
        <p:nvSpPr>
          <p:cNvPr id="366" name="CustomShape 2"/>
          <p:cNvSpPr txBox="1"/>
          <p:nvPr/>
        </p:nvSpPr>
        <p:spPr>
          <a:xfrm>
            <a:off x="457200" y="1600199"/>
            <a:ext cx="8228880" cy="3321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Далайц (Pitch) – X тэнхлэгийн дагуух эргэлт</a:t>
            </a:r>
          </a:p>
          <a:p>
            <a:pPr lvl="1" marL="457200" indent="0">
              <a:buSzPct val="100000"/>
              <a:buFont typeface="Arial"/>
              <a:buChar char="–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0 градус ар талаараа хавтгай хэвтсэн</a:t>
            </a:r>
          </a:p>
          <a:p>
            <a:pPr lvl="1" marL="457200" indent="0">
              <a:buSzPct val="100000"/>
              <a:buFont typeface="Arial"/>
              <a:buChar char="–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-90 градус босоо (утасны дээд тал таазруу чиглэсэн)</a:t>
            </a:r>
          </a:p>
          <a:p>
            <a:pPr lvl="1" marL="457200" indent="0">
              <a:buSzPct val="100000"/>
              <a:buFont typeface="Arial"/>
              <a:buChar char="–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90 градус утас доошоо чиглэсэн</a:t>
            </a:r>
          </a:p>
          <a:p>
            <a:pPr lvl="1" marL="457200" indent="0">
              <a:buSzPct val="100000"/>
              <a:buFont typeface="Arial"/>
              <a:buChar char="–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180, -180 градус доошоо харсан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 txBox="1"/>
          <p:nvPr/>
        </p:nvSpPr>
        <p:spPr>
          <a:xfrm>
            <a:off x="457200" y="153120"/>
            <a:ext cx="8228880" cy="138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400">
                <a:solidFill>
                  <a:srgbClr val="8CA03D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Using the Accelerometer and Compass</a:t>
            </a:r>
          </a:p>
        </p:txBody>
      </p:sp>
      <p:sp>
        <p:nvSpPr>
          <p:cNvPr id="369" name="CustomShape 2"/>
          <p:cNvSpPr txBox="1"/>
          <p:nvPr/>
        </p:nvSpPr>
        <p:spPr>
          <a:xfrm>
            <a:off x="457200" y="1600199"/>
            <a:ext cx="8228880" cy="3031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Эргэлт (Roll) – Y тэнхлэгийн дагуух эргэлт</a:t>
            </a:r>
          </a:p>
          <a:p>
            <a:pPr lvl="1" marL="457200" indent="0">
              <a:buSzPct val="100000"/>
              <a:buFont typeface="Arial"/>
              <a:buChar char="–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-90-ээс 90 градусын хооронд эргэлтийг дүрслэнэ</a:t>
            </a:r>
          </a:p>
          <a:p>
            <a:pPr lvl="1" marL="457200" indent="0">
              <a:buSzPct val="100000"/>
              <a:buFont typeface="Arial"/>
              <a:buChar char="–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0 градус нь хавтгай дээр ар талаараа байрласан</a:t>
            </a:r>
          </a:p>
          <a:p>
            <a:pPr lvl="1" marL="457200" indent="0">
              <a:buSzPct val="100000"/>
              <a:buFont typeface="Arial"/>
              <a:buChar char="–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-90 градус утасны дэлгэц зүүн тийш харсан</a:t>
            </a:r>
          </a:p>
          <a:p>
            <a:pPr lvl="1" marL="457200" indent="0">
              <a:buSzPct val="100000"/>
              <a:buFont typeface="Arial"/>
              <a:buChar char="–"/>
              <a:defRPr sz="2800">
                <a:latin typeface="+mj-lt"/>
                <a:ea typeface="+mj-ea"/>
                <a:cs typeface="+mj-cs"/>
                <a:sym typeface="Calibri"/>
              </a:defRPr>
            </a:pPr>
            <a:r>
              <a:t>90 градус утасны дэлгэц баруу тийш харсан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 txBox="1"/>
          <p:nvPr/>
        </p:nvSpPr>
        <p:spPr>
          <a:xfrm>
            <a:off x="457200" y="476969"/>
            <a:ext cx="8228880" cy="73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400">
                <a:solidFill>
                  <a:srgbClr val="8CA03D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Playing Media Resources</a:t>
            </a:r>
          </a:p>
        </p:txBody>
      </p:sp>
      <p:sp>
        <p:nvSpPr>
          <p:cNvPr id="255" name="CustomShape 2"/>
          <p:cNvSpPr txBox="1"/>
          <p:nvPr/>
        </p:nvSpPr>
        <p:spPr>
          <a:xfrm>
            <a:off x="457200" y="1600199"/>
            <a:ext cx="8228880" cy="236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Media Player нь stop, pause, seek гэсэн функцуудээр удирддаг</a:t>
            </a:r>
          </a:p>
        </p:txBody>
      </p:sp>
      <p:pic>
        <p:nvPicPr>
          <p:cNvPr id="25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920" y="1516680"/>
            <a:ext cx="8533801" cy="27500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 txBox="1"/>
          <p:nvPr/>
        </p:nvSpPr>
        <p:spPr>
          <a:xfrm>
            <a:off x="457200" y="476969"/>
            <a:ext cx="8228880" cy="73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400">
                <a:solidFill>
                  <a:srgbClr val="8CA03D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Playing Media Resources</a:t>
            </a:r>
          </a:p>
        </p:txBody>
      </p:sp>
      <p:sp>
        <p:nvSpPr>
          <p:cNvPr id="259" name="CustomShape 2"/>
          <p:cNvSpPr txBox="1"/>
          <p:nvPr/>
        </p:nvSpPr>
        <p:spPr>
          <a:xfrm>
            <a:off x="457200" y="1600199"/>
            <a:ext cx="8228880" cy="3900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setLooping – дуусаад давтаж тоглуулах</a:t>
            </a:r>
          </a:p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getFrame – Одоогын тоглож байгаа бичлэгийн frame-ийг bitmap-аар авна</a:t>
            </a:r>
          </a:p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Release – Одоогын тоглуулж буй медиаг зогсоож, нөөцийг суллана</a:t>
            </a:r>
          </a:p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Андройд нь Media Player объектыг ашиглах тоо хязгаартай тул түүнийг суллахгүй бол Run-time exception шиддэг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 txBox="1"/>
          <p:nvPr/>
        </p:nvSpPr>
        <p:spPr>
          <a:xfrm>
            <a:off x="457200" y="476969"/>
            <a:ext cx="8228880" cy="73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400">
                <a:solidFill>
                  <a:srgbClr val="8CA03D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Recording Multimedia</a:t>
            </a:r>
          </a:p>
        </p:txBody>
      </p:sp>
      <p:sp>
        <p:nvSpPr>
          <p:cNvPr id="262" name="CustomShape 2"/>
          <p:cNvSpPr txBox="1"/>
          <p:nvPr/>
        </p:nvSpPr>
        <p:spPr>
          <a:xfrm>
            <a:off x="457200" y="1600199"/>
            <a:ext cx="8228880" cy="3922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Медиа бичихэд MediaRecorder класс ашиглагддаг</a:t>
            </a:r>
          </a:p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Аудио болон видео бичихийн тулд дээрх классын объектыг ашигладаг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Андройдод ямар нэгэн медиа бичихийн тулд харгалзах зөвшөөрлийг авна</a:t>
            </a:r>
          </a:p>
        </p:txBody>
      </p:sp>
      <p:pic>
        <p:nvPicPr>
          <p:cNvPr id="26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0879" y="3734520"/>
            <a:ext cx="7390802" cy="4564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3520" y="5486400"/>
            <a:ext cx="7886160" cy="53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 txBox="1"/>
          <p:nvPr/>
        </p:nvSpPr>
        <p:spPr>
          <a:xfrm>
            <a:off x="457200" y="476969"/>
            <a:ext cx="8228880" cy="73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400">
                <a:solidFill>
                  <a:srgbClr val="8CA03D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Recording Multimedia</a:t>
            </a:r>
          </a:p>
        </p:txBody>
      </p:sp>
      <p:sp>
        <p:nvSpPr>
          <p:cNvPr id="267" name="CustomShape 2"/>
          <p:cNvSpPr txBox="1"/>
          <p:nvPr/>
        </p:nvSpPr>
        <p:spPr>
          <a:xfrm>
            <a:off x="457200" y="1600199"/>
            <a:ext cx="8228880" cy="3533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Медиа бичлэг хийхэд видео эсвэл аудио, output format, video size, frame rate, encoder зэргийг тохируулж өгнө</a:t>
            </a:r>
          </a:p>
          <a:p>
            <a:pPr/>
          </a:p>
          <a:p>
            <a:pPr/>
          </a:p>
          <a:p>
            <a:pPr/>
          </a:p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Микрофон дахь аудиог бичих жишээг дээр үзүүлэв</a:t>
            </a:r>
          </a:p>
        </p:txBody>
      </p:sp>
      <p:pic>
        <p:nvPicPr>
          <p:cNvPr id="26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3276720"/>
            <a:ext cx="8223120" cy="15994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 txBox="1"/>
          <p:nvPr/>
        </p:nvSpPr>
        <p:spPr>
          <a:xfrm>
            <a:off x="457200" y="476969"/>
            <a:ext cx="8228880" cy="73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400">
                <a:solidFill>
                  <a:srgbClr val="8CA03D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Recording Multimedia</a:t>
            </a:r>
          </a:p>
        </p:txBody>
      </p:sp>
      <p:sp>
        <p:nvSpPr>
          <p:cNvPr id="271" name="CustomShape 2"/>
          <p:cNvSpPr txBox="1"/>
          <p:nvPr/>
        </p:nvSpPr>
        <p:spPr>
          <a:xfrm>
            <a:off x="457200" y="1600199"/>
            <a:ext cx="8228880" cy="3452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/>
          </a:p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setOutputFile функц нь prepare функцээс өмнө setOutputFormat функцээс дараа дуудагдах ёстой.</a:t>
            </a:r>
          </a:p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Prepare функцын хойноос Start функцыг дуудсанаар бичиж эхлэнэ.</a:t>
            </a:r>
          </a:p>
        </p:txBody>
      </p:sp>
      <p:pic>
        <p:nvPicPr>
          <p:cNvPr id="27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6719" y="1905599"/>
            <a:ext cx="6632281" cy="30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080" y="4952879"/>
            <a:ext cx="3276001" cy="6076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 txBox="1"/>
          <p:nvPr/>
        </p:nvSpPr>
        <p:spPr>
          <a:xfrm>
            <a:off x="457200" y="476969"/>
            <a:ext cx="8228880" cy="73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4400">
                <a:solidFill>
                  <a:srgbClr val="8CA03D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Recording Multimedia</a:t>
            </a:r>
          </a:p>
        </p:txBody>
      </p:sp>
      <p:sp>
        <p:nvSpPr>
          <p:cNvPr id="276" name="CustomShape 2"/>
          <p:cNvSpPr txBox="1"/>
          <p:nvPr/>
        </p:nvSpPr>
        <p:spPr>
          <a:xfrm>
            <a:off x="457200" y="1600199"/>
            <a:ext cx="8228880" cy="3680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Дуусгахдаа, Stop функцээр бичлэгийг зогсоож Release функцээр Media Recorder-ийг чөлөөлнө</a:t>
            </a:r>
          </a:p>
          <a:p>
            <a:pPr/>
          </a:p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buSzPct val="100000"/>
              <a:buFont typeface="Arial"/>
              <a:buChar char="•"/>
              <a:defRPr sz="3200">
                <a:latin typeface="+mj-lt"/>
                <a:ea typeface="+mj-ea"/>
                <a:cs typeface="+mj-cs"/>
                <a:sym typeface="Calibri"/>
              </a:defRPr>
            </a:pPr>
            <a:r>
              <a:t>Бичлэг хийх явцад тухайн бичлэгээ дэлгэцэн харах шаардлагатай үед setPreviewDisplay функцыг ашиглана</a:t>
            </a:r>
          </a:p>
        </p:txBody>
      </p:sp>
      <p:pic>
        <p:nvPicPr>
          <p:cNvPr id="27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080" y="3200400"/>
            <a:ext cx="3504601" cy="593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