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31"/>
  </p:notesMasterIdLst>
  <p:handoutMasterIdLst>
    <p:handoutMasterId r:id="rId32"/>
  </p:handout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70" r:id="rId18"/>
    <p:sldId id="257" r:id="rId19"/>
    <p:sldId id="258" r:id="rId20"/>
    <p:sldId id="260" r:id="rId21"/>
    <p:sldId id="261" r:id="rId22"/>
    <p:sldId id="262" r:id="rId23"/>
    <p:sldId id="263" r:id="rId24"/>
    <p:sldId id="264" r:id="rId25"/>
    <p:sldId id="265" r:id="rId26"/>
    <p:sldId id="266" r:id="rId27"/>
    <p:sldId id="267" r:id="rId28"/>
    <p:sldId id="268" r:id="rId29"/>
    <p:sldId id="269" r:id="rId30"/>
  </p:sldIdLst>
  <p:sldSz cx="9144000" cy="6858000" type="screen4x3"/>
  <p:notesSz cx="10020300" cy="6888163"/>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647" autoAdjust="0"/>
    <p:restoredTop sz="94660"/>
  </p:normalViewPr>
  <p:slideViewPr>
    <p:cSldViewPr>
      <p:cViewPr varScale="1">
        <p:scale>
          <a:sx n="61" d="100"/>
          <a:sy n="61" d="100"/>
        </p:scale>
        <p:origin x="-133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42130" cy="344134"/>
          </a:xfrm>
          <a:prstGeom prst="rect">
            <a:avLst/>
          </a:prstGeom>
        </p:spPr>
        <p:txBody>
          <a:bodyPr vert="horz" lIns="92007" tIns="46003" rIns="92007" bIns="46003" rtlCol="0"/>
          <a:lstStyle>
            <a:lvl1pPr algn="l">
              <a:defRPr sz="1200"/>
            </a:lvl1pPr>
          </a:lstStyle>
          <a:p>
            <a:endParaRPr lang="id-ID"/>
          </a:p>
        </p:txBody>
      </p:sp>
      <p:sp>
        <p:nvSpPr>
          <p:cNvPr id="3" name="Date Placeholder 2"/>
          <p:cNvSpPr>
            <a:spLocks noGrp="1"/>
          </p:cNvSpPr>
          <p:nvPr>
            <p:ph type="dt" sz="quarter" idx="1"/>
          </p:nvPr>
        </p:nvSpPr>
        <p:spPr>
          <a:xfrm>
            <a:off x="5675851" y="0"/>
            <a:ext cx="4342130" cy="344134"/>
          </a:xfrm>
          <a:prstGeom prst="rect">
            <a:avLst/>
          </a:prstGeom>
        </p:spPr>
        <p:txBody>
          <a:bodyPr vert="horz" lIns="92007" tIns="46003" rIns="92007" bIns="46003" rtlCol="0"/>
          <a:lstStyle>
            <a:lvl1pPr algn="r">
              <a:defRPr sz="1200"/>
            </a:lvl1pPr>
          </a:lstStyle>
          <a:p>
            <a:fld id="{66D571A0-C996-48A7-9041-5DDC220E5C15}" type="datetimeFigureOut">
              <a:rPr lang="id-ID" smtClean="0"/>
              <a:pPr/>
              <a:t>09/01/2012</a:t>
            </a:fld>
            <a:endParaRPr lang="id-ID"/>
          </a:p>
        </p:txBody>
      </p:sp>
      <p:sp>
        <p:nvSpPr>
          <p:cNvPr id="4" name="Footer Placeholder 3"/>
          <p:cNvSpPr>
            <a:spLocks noGrp="1"/>
          </p:cNvSpPr>
          <p:nvPr>
            <p:ph type="ftr" sz="quarter" idx="2"/>
          </p:nvPr>
        </p:nvSpPr>
        <p:spPr>
          <a:xfrm>
            <a:off x="0" y="6542930"/>
            <a:ext cx="4342130" cy="344133"/>
          </a:xfrm>
          <a:prstGeom prst="rect">
            <a:avLst/>
          </a:prstGeom>
        </p:spPr>
        <p:txBody>
          <a:bodyPr vert="horz" lIns="92007" tIns="46003" rIns="92007" bIns="46003" rtlCol="0" anchor="b"/>
          <a:lstStyle>
            <a:lvl1pPr algn="l">
              <a:defRPr sz="1200"/>
            </a:lvl1pPr>
          </a:lstStyle>
          <a:p>
            <a:endParaRPr lang="id-ID"/>
          </a:p>
        </p:txBody>
      </p:sp>
      <p:sp>
        <p:nvSpPr>
          <p:cNvPr id="5" name="Slide Number Placeholder 4"/>
          <p:cNvSpPr>
            <a:spLocks noGrp="1"/>
          </p:cNvSpPr>
          <p:nvPr>
            <p:ph type="sldNum" sz="quarter" idx="3"/>
          </p:nvPr>
        </p:nvSpPr>
        <p:spPr>
          <a:xfrm>
            <a:off x="5675851" y="6542930"/>
            <a:ext cx="4342130" cy="344133"/>
          </a:xfrm>
          <a:prstGeom prst="rect">
            <a:avLst/>
          </a:prstGeom>
        </p:spPr>
        <p:txBody>
          <a:bodyPr vert="horz" lIns="92007" tIns="46003" rIns="92007" bIns="46003" rtlCol="0" anchor="b"/>
          <a:lstStyle>
            <a:lvl1pPr algn="r">
              <a:defRPr sz="1200"/>
            </a:lvl1pPr>
          </a:lstStyle>
          <a:p>
            <a:fld id="{9C68E6F3-C677-4AFB-A956-39F5C64380F6}" type="slidenum">
              <a:rPr lang="id-ID" smtClean="0"/>
              <a:pPr/>
              <a:t>‹#›</a:t>
            </a:fld>
            <a:endParaRPr lang="id-ID"/>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41813"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75313" y="0"/>
            <a:ext cx="4343400" cy="344488"/>
          </a:xfrm>
          <a:prstGeom prst="rect">
            <a:avLst/>
          </a:prstGeom>
        </p:spPr>
        <p:txBody>
          <a:bodyPr vert="horz" lIns="91440" tIns="45720" rIns="91440" bIns="45720" rtlCol="0"/>
          <a:lstStyle>
            <a:lvl1pPr algn="r">
              <a:defRPr sz="1200"/>
            </a:lvl1pPr>
          </a:lstStyle>
          <a:p>
            <a:fld id="{1A7B843D-8676-47C8-A024-F85A201E6775}" type="datetimeFigureOut">
              <a:rPr lang="en-US" smtClean="0"/>
              <a:t>1/9/2012</a:t>
            </a:fld>
            <a:endParaRPr lang="en-US"/>
          </a:p>
        </p:txBody>
      </p:sp>
      <p:sp>
        <p:nvSpPr>
          <p:cNvPr id="4" name="Slide Image Placeholder 3"/>
          <p:cNvSpPr>
            <a:spLocks noGrp="1" noRot="1" noChangeAspect="1"/>
          </p:cNvSpPr>
          <p:nvPr>
            <p:ph type="sldImg" idx="2"/>
          </p:nvPr>
        </p:nvSpPr>
        <p:spPr>
          <a:xfrm>
            <a:off x="3287713" y="515938"/>
            <a:ext cx="3444875" cy="2584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1713" y="3271838"/>
            <a:ext cx="8016875" cy="31003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42088"/>
            <a:ext cx="4341813"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75313" y="6542088"/>
            <a:ext cx="4343400" cy="344487"/>
          </a:xfrm>
          <a:prstGeom prst="rect">
            <a:avLst/>
          </a:prstGeom>
        </p:spPr>
        <p:txBody>
          <a:bodyPr vert="horz" lIns="91440" tIns="45720" rIns="91440" bIns="45720" rtlCol="0" anchor="b"/>
          <a:lstStyle>
            <a:lvl1pPr algn="r">
              <a:defRPr sz="1200"/>
            </a:lvl1pPr>
          </a:lstStyle>
          <a:p>
            <a:fld id="{69E29C1C-C077-4159-A307-7F8DB2A4E61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E29C1C-C077-4159-A307-7F8DB2A4E61C}" type="slidenum">
              <a:rPr lang="en-US" smtClean="0"/>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E29C1C-C077-4159-A307-7F8DB2A4E61C}" type="slidenum">
              <a:rPr lang="en-US" smtClean="0"/>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F979228D-B8C4-4753-86D7-396827538527}" type="datetimeFigureOut">
              <a:rPr lang="id-ID" smtClean="0"/>
              <a:pPr/>
              <a:t>09/01/2012</a:t>
            </a:fld>
            <a:endParaRPr lang="id-ID"/>
          </a:p>
        </p:txBody>
      </p:sp>
      <p:sp>
        <p:nvSpPr>
          <p:cNvPr id="17" name="Footer Placeholder 16"/>
          <p:cNvSpPr>
            <a:spLocks noGrp="1"/>
          </p:cNvSpPr>
          <p:nvPr>
            <p:ph type="ftr" sz="quarter" idx="11"/>
          </p:nvPr>
        </p:nvSpPr>
        <p:spPr>
          <a:xfrm>
            <a:off x="5410200" y="4205288"/>
            <a:ext cx="1295400" cy="457200"/>
          </a:xfrm>
        </p:spPr>
        <p:txBody>
          <a:bodyPr/>
          <a:lstStyle/>
          <a:p>
            <a:endParaRPr lang="id-ID"/>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3F0889D-3F44-4E2D-AA3D-58698B310F71}"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79228D-B8C4-4753-86D7-396827538527}" type="datetimeFigureOut">
              <a:rPr lang="id-ID" smtClean="0"/>
              <a:pPr/>
              <a:t>09/01/2012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3F0889D-3F44-4E2D-AA3D-58698B310F71}"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79228D-B8C4-4753-86D7-396827538527}" type="datetimeFigureOut">
              <a:rPr lang="id-ID" smtClean="0"/>
              <a:pPr/>
              <a:t>09/01/2012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3F0889D-3F44-4E2D-AA3D-58698B310F71}"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79228D-B8C4-4753-86D7-396827538527}" type="datetimeFigureOut">
              <a:rPr lang="id-ID" smtClean="0"/>
              <a:pPr/>
              <a:t>09/01/2012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3F0889D-3F44-4E2D-AA3D-58698B310F71}"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979228D-B8C4-4753-86D7-396827538527}" type="datetimeFigureOut">
              <a:rPr lang="id-ID" smtClean="0"/>
              <a:pPr/>
              <a:t>09/01/2012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3F0889D-3F44-4E2D-AA3D-58698B310F71}"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979228D-B8C4-4753-86D7-396827538527}" type="datetimeFigureOut">
              <a:rPr lang="id-ID" smtClean="0"/>
              <a:pPr/>
              <a:t>09/01/2012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3F0889D-3F44-4E2D-AA3D-58698B310F71}"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F979228D-B8C4-4753-86D7-396827538527}" type="datetimeFigureOut">
              <a:rPr lang="id-ID" smtClean="0"/>
              <a:pPr/>
              <a:t>09/01/2012</a:t>
            </a:fld>
            <a:endParaRPr lang="id-ID"/>
          </a:p>
        </p:txBody>
      </p:sp>
      <p:sp>
        <p:nvSpPr>
          <p:cNvPr id="27" name="Slide Number Placeholder 26"/>
          <p:cNvSpPr>
            <a:spLocks noGrp="1"/>
          </p:cNvSpPr>
          <p:nvPr>
            <p:ph type="sldNum" sz="quarter" idx="11"/>
          </p:nvPr>
        </p:nvSpPr>
        <p:spPr/>
        <p:txBody>
          <a:bodyPr rtlCol="0"/>
          <a:lstStyle/>
          <a:p>
            <a:fld id="{43F0889D-3F44-4E2D-AA3D-58698B310F71}" type="slidenum">
              <a:rPr lang="id-ID" smtClean="0"/>
              <a:pPr/>
              <a:t>‹#›</a:t>
            </a:fld>
            <a:endParaRPr lang="id-ID"/>
          </a:p>
        </p:txBody>
      </p:sp>
      <p:sp>
        <p:nvSpPr>
          <p:cNvPr id="28" name="Footer Placeholder 27"/>
          <p:cNvSpPr>
            <a:spLocks noGrp="1"/>
          </p:cNvSpPr>
          <p:nvPr>
            <p:ph type="ftr" sz="quarter" idx="12"/>
          </p:nvPr>
        </p:nvSpPr>
        <p:spPr/>
        <p:txBody>
          <a:bodyPr rtlCol="0"/>
          <a:lstStyle/>
          <a:p>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F979228D-B8C4-4753-86D7-396827538527}" type="datetimeFigureOut">
              <a:rPr lang="id-ID" smtClean="0"/>
              <a:pPr/>
              <a:t>09/01/2012</a:t>
            </a:fld>
            <a:endParaRPr lang="id-ID"/>
          </a:p>
        </p:txBody>
      </p:sp>
      <p:sp>
        <p:nvSpPr>
          <p:cNvPr id="4" name="Footer Placeholder 3"/>
          <p:cNvSpPr>
            <a:spLocks noGrp="1"/>
          </p:cNvSpPr>
          <p:nvPr>
            <p:ph type="ftr" sz="quarter" idx="11"/>
          </p:nvPr>
        </p:nvSpPr>
        <p:spPr>
          <a:xfrm>
            <a:off x="5257800" y="612648"/>
            <a:ext cx="1325880" cy="457200"/>
          </a:xfrm>
        </p:spPr>
        <p:txBody>
          <a:bodyPr/>
          <a:lstStyle/>
          <a:p>
            <a:endParaRPr lang="id-ID"/>
          </a:p>
        </p:txBody>
      </p:sp>
      <p:sp>
        <p:nvSpPr>
          <p:cNvPr id="5" name="Slide Number Placeholder 4"/>
          <p:cNvSpPr>
            <a:spLocks noGrp="1"/>
          </p:cNvSpPr>
          <p:nvPr>
            <p:ph type="sldNum" sz="quarter" idx="12"/>
          </p:nvPr>
        </p:nvSpPr>
        <p:spPr>
          <a:xfrm>
            <a:off x="8174736" y="2272"/>
            <a:ext cx="762000" cy="365760"/>
          </a:xfrm>
        </p:spPr>
        <p:txBody>
          <a:bodyPr/>
          <a:lstStyle/>
          <a:p>
            <a:fld id="{43F0889D-3F44-4E2D-AA3D-58698B310F71}"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9228D-B8C4-4753-86D7-396827538527}" type="datetimeFigureOut">
              <a:rPr lang="id-ID" smtClean="0"/>
              <a:pPr/>
              <a:t>09/01/2012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3F0889D-3F44-4E2D-AA3D-58698B310F71}"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979228D-B8C4-4753-86D7-396827538527}" type="datetimeFigureOut">
              <a:rPr lang="id-ID" smtClean="0"/>
              <a:pPr/>
              <a:t>09/01/2012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3F0889D-3F44-4E2D-AA3D-58698B310F71}"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979228D-B8C4-4753-86D7-396827538527}" type="datetimeFigureOut">
              <a:rPr lang="id-ID" smtClean="0"/>
              <a:pPr/>
              <a:t>09/01/2012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3F0889D-3F44-4E2D-AA3D-58698B310F71}"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979228D-B8C4-4753-86D7-396827538527}" type="datetimeFigureOut">
              <a:rPr lang="id-ID" smtClean="0"/>
              <a:pPr/>
              <a:t>09/01/2012</a:t>
            </a:fld>
            <a:endParaRPr lang="id-ID"/>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id-ID"/>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3F0889D-3F44-4E2D-AA3D-58698B310F71}"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1071546"/>
            <a:ext cx="8458200" cy="1470025"/>
          </a:xfrm>
        </p:spPr>
        <p:txBody>
          <a:bodyPr>
            <a:noAutofit/>
          </a:bodyPr>
          <a:lstStyle/>
          <a:p>
            <a:pPr algn="ctr"/>
            <a:r>
              <a:rPr lang="id-ID" sz="4800" dirty="0" smtClean="0"/>
              <a:t>Representasi Graf dalam Matrik</a:t>
            </a:r>
            <a:endParaRPr lang="id-ID" sz="4800" dirty="0"/>
          </a:p>
        </p:txBody>
      </p:sp>
      <p:sp>
        <p:nvSpPr>
          <p:cNvPr id="3" name="Subtitle 2"/>
          <p:cNvSpPr>
            <a:spLocks noGrp="1"/>
          </p:cNvSpPr>
          <p:nvPr>
            <p:ph type="subTitle" idx="1"/>
          </p:nvPr>
        </p:nvSpPr>
        <p:spPr/>
        <p:txBody>
          <a:bodyPr/>
          <a:lstStyle/>
          <a:p>
            <a:r>
              <a:rPr lang="id-ID" dirty="0" smtClean="0"/>
              <a:t>Matematika Diskrit</a:t>
            </a:r>
            <a:endParaRPr lang="id-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8670"/>
            <a:ext cx="8229600" cy="1281130"/>
          </a:xfrm>
        </p:spPr>
        <p:txBody>
          <a:bodyPr>
            <a:normAutofit fontScale="90000"/>
          </a:bodyPr>
          <a:lstStyle/>
          <a:p>
            <a:pPr algn="ctr"/>
            <a:r>
              <a:rPr lang="id-ID" dirty="0" smtClean="0"/>
              <a:t>Matriks Biner </a:t>
            </a:r>
            <a:br>
              <a:rPr lang="id-ID" dirty="0" smtClean="0"/>
            </a:br>
            <a:r>
              <a:rPr lang="id-ID" dirty="0" smtClean="0"/>
              <a:t>(Incidence Matrix)</a:t>
            </a:r>
            <a:endParaRPr lang="id-ID" dirty="0"/>
          </a:p>
        </p:txBody>
      </p:sp>
      <p:sp>
        <p:nvSpPr>
          <p:cNvPr id="3" name="Content Placeholder 2"/>
          <p:cNvSpPr>
            <a:spLocks noGrp="1"/>
          </p:cNvSpPr>
          <p:nvPr>
            <p:ph idx="1"/>
          </p:nvPr>
        </p:nvSpPr>
        <p:spPr/>
        <p:txBody>
          <a:bodyPr>
            <a:normAutofit/>
          </a:bodyPr>
          <a:lstStyle/>
          <a:p>
            <a:pPr marL="0" indent="442913">
              <a:lnSpc>
                <a:spcPct val="150000"/>
              </a:lnSpc>
              <a:spcBef>
                <a:spcPts val="0"/>
              </a:spcBef>
              <a:buNone/>
            </a:pPr>
            <a:r>
              <a:rPr lang="id-ID" sz="2000" dirty="0" smtClean="0">
                <a:latin typeface="+mj-lt"/>
              </a:rPr>
              <a:t>Misalkan G adalah graf tanpa loop dengan n titik v</a:t>
            </a:r>
            <a:r>
              <a:rPr lang="id-ID" sz="2000" baseline="-25000" dirty="0" smtClean="0">
                <a:latin typeface="+mj-lt"/>
              </a:rPr>
              <a:t>1</a:t>
            </a:r>
            <a:r>
              <a:rPr lang="id-ID" sz="2000" dirty="0" smtClean="0">
                <a:latin typeface="+mj-lt"/>
              </a:rPr>
              <a:t>, v</a:t>
            </a:r>
            <a:r>
              <a:rPr lang="id-ID" sz="2000" baseline="-25000" dirty="0" smtClean="0">
                <a:latin typeface="+mj-lt"/>
              </a:rPr>
              <a:t>2</a:t>
            </a:r>
            <a:r>
              <a:rPr lang="id-ID" sz="2000" dirty="0" smtClean="0">
                <a:latin typeface="+mj-lt"/>
              </a:rPr>
              <a:t>, .. , v</a:t>
            </a:r>
            <a:r>
              <a:rPr lang="id-ID" sz="2000" baseline="-25000" dirty="0" smtClean="0">
                <a:latin typeface="+mj-lt"/>
              </a:rPr>
              <a:t>n </a:t>
            </a:r>
            <a:r>
              <a:rPr lang="id-ID" sz="2000" dirty="0" smtClean="0">
                <a:latin typeface="+mj-lt"/>
              </a:rPr>
              <a:t>dan k garis e</a:t>
            </a:r>
            <a:r>
              <a:rPr lang="id-ID" sz="2000" baseline="-25000" dirty="0" smtClean="0">
                <a:latin typeface="+mj-lt"/>
              </a:rPr>
              <a:t>1</a:t>
            </a:r>
            <a:r>
              <a:rPr lang="id-ID" sz="2000" dirty="0" smtClean="0">
                <a:latin typeface="+mj-lt"/>
              </a:rPr>
              <a:t>, e</a:t>
            </a:r>
            <a:r>
              <a:rPr lang="id-ID" sz="2000" baseline="-25000" dirty="0" smtClean="0">
                <a:latin typeface="+mj-lt"/>
              </a:rPr>
              <a:t>2</a:t>
            </a:r>
            <a:r>
              <a:rPr lang="id-ID" sz="2000" dirty="0" smtClean="0">
                <a:latin typeface="+mj-lt"/>
              </a:rPr>
              <a:t>, .. e</a:t>
            </a:r>
            <a:r>
              <a:rPr lang="id-ID" sz="2000" baseline="-25000" dirty="0" smtClean="0">
                <a:latin typeface="+mj-lt"/>
              </a:rPr>
              <a:t>k</a:t>
            </a:r>
            <a:r>
              <a:rPr lang="id-ID" sz="2000" dirty="0" smtClean="0">
                <a:latin typeface="+mj-lt"/>
              </a:rPr>
              <a:t>.</a:t>
            </a:r>
          </a:p>
          <a:p>
            <a:pPr marL="0" indent="442913">
              <a:lnSpc>
                <a:spcPct val="150000"/>
              </a:lnSpc>
              <a:spcBef>
                <a:spcPts val="0"/>
              </a:spcBef>
              <a:buNone/>
            </a:pPr>
            <a:r>
              <a:rPr lang="id-ID" sz="2000" dirty="0" smtClean="0">
                <a:latin typeface="+mj-lt"/>
              </a:rPr>
              <a:t>Matriks biner yang sesuai dengan graf G adalah matriks A berukuran n x k yang elemennya adalah : </a:t>
            </a:r>
          </a:p>
          <a:p>
            <a:pPr marL="0" indent="442913">
              <a:lnSpc>
                <a:spcPct val="150000"/>
              </a:lnSpc>
              <a:spcBef>
                <a:spcPts val="0"/>
              </a:spcBef>
              <a:buNone/>
            </a:pPr>
            <a:endParaRPr lang="id-ID" sz="2000" dirty="0" smtClean="0">
              <a:latin typeface="+mj-lt"/>
            </a:endParaRPr>
          </a:p>
          <a:p>
            <a:pPr marL="0" indent="442913">
              <a:lnSpc>
                <a:spcPct val="150000"/>
              </a:lnSpc>
              <a:spcBef>
                <a:spcPts val="0"/>
              </a:spcBef>
              <a:buNone/>
            </a:pPr>
            <a:endParaRPr lang="id-ID" sz="2000" dirty="0" smtClean="0">
              <a:latin typeface="+mj-lt"/>
            </a:endParaRPr>
          </a:p>
          <a:p>
            <a:pPr marL="0" indent="442913">
              <a:lnSpc>
                <a:spcPct val="150000"/>
              </a:lnSpc>
              <a:spcBef>
                <a:spcPts val="0"/>
              </a:spcBef>
              <a:buNone/>
            </a:pPr>
            <a:endParaRPr lang="id-ID" sz="2000" dirty="0" smtClean="0">
              <a:latin typeface="+mj-lt"/>
            </a:endParaRPr>
          </a:p>
          <a:p>
            <a:pPr marL="0" indent="442913">
              <a:lnSpc>
                <a:spcPct val="150000"/>
              </a:lnSpc>
              <a:spcBef>
                <a:spcPts val="0"/>
              </a:spcBef>
              <a:buNone/>
            </a:pPr>
            <a:r>
              <a:rPr lang="id-ID" sz="2000" dirty="0" smtClean="0">
                <a:latin typeface="+mj-lt"/>
              </a:rPr>
              <a:t>Sesuai namanya, matriks biner hanya berisi bilangan 0 atau 1 saja.</a:t>
            </a:r>
          </a:p>
          <a:p>
            <a:pPr marL="0" indent="442913">
              <a:lnSpc>
                <a:spcPct val="150000"/>
              </a:lnSpc>
              <a:spcBef>
                <a:spcPts val="0"/>
              </a:spcBef>
              <a:buNone/>
            </a:pPr>
            <a:endParaRPr lang="id-ID" sz="2000" dirty="0">
              <a:latin typeface="+mj-lt"/>
            </a:endParaRPr>
          </a:p>
        </p:txBody>
      </p:sp>
      <p:grpSp>
        <p:nvGrpSpPr>
          <p:cNvPr id="8" name="Group 7"/>
          <p:cNvGrpSpPr/>
          <p:nvPr/>
        </p:nvGrpSpPr>
        <p:grpSpPr>
          <a:xfrm>
            <a:off x="928662" y="4286256"/>
            <a:ext cx="6723870" cy="1143008"/>
            <a:chOff x="928662" y="4286256"/>
            <a:chExt cx="6723870" cy="1143008"/>
          </a:xfrm>
        </p:grpSpPr>
        <p:sp>
          <p:nvSpPr>
            <p:cNvPr id="4" name="Left Brace 3"/>
            <p:cNvSpPr/>
            <p:nvPr/>
          </p:nvSpPr>
          <p:spPr>
            <a:xfrm>
              <a:off x="1571604" y="4429132"/>
              <a:ext cx="142876" cy="7858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5" name="TextBox 4"/>
            <p:cNvSpPr txBox="1"/>
            <p:nvPr/>
          </p:nvSpPr>
          <p:spPr>
            <a:xfrm>
              <a:off x="1785918" y="4286256"/>
              <a:ext cx="5274201" cy="369332"/>
            </a:xfrm>
            <a:prstGeom prst="rect">
              <a:avLst/>
            </a:prstGeom>
            <a:noFill/>
          </p:spPr>
          <p:txBody>
            <a:bodyPr wrap="none" rtlCol="0">
              <a:spAutoFit/>
            </a:bodyPr>
            <a:lstStyle/>
            <a:p>
              <a:r>
                <a:rPr lang="id-ID" dirty="0" smtClean="0"/>
                <a:t>1	Jika titik v</a:t>
              </a:r>
              <a:r>
                <a:rPr lang="id-ID" baseline="-25000" dirty="0" smtClean="0"/>
                <a:t>i  </a:t>
              </a:r>
              <a:r>
                <a:rPr lang="id-ID" dirty="0" smtClean="0"/>
                <a:t>berhubungan dengan garis e</a:t>
              </a:r>
              <a:r>
                <a:rPr lang="id-ID" baseline="-25000" dirty="0" smtClean="0"/>
                <a:t>j</a:t>
              </a:r>
              <a:endParaRPr lang="id-ID" baseline="-25000" dirty="0"/>
            </a:p>
          </p:txBody>
        </p:sp>
        <p:sp>
          <p:nvSpPr>
            <p:cNvPr id="6" name="TextBox 5"/>
            <p:cNvSpPr txBox="1"/>
            <p:nvPr/>
          </p:nvSpPr>
          <p:spPr>
            <a:xfrm>
              <a:off x="1857356" y="5059932"/>
              <a:ext cx="5795176" cy="369332"/>
            </a:xfrm>
            <a:prstGeom prst="rect">
              <a:avLst/>
            </a:prstGeom>
            <a:noFill/>
          </p:spPr>
          <p:txBody>
            <a:bodyPr wrap="none" rtlCol="0">
              <a:spAutoFit/>
            </a:bodyPr>
            <a:lstStyle/>
            <a:p>
              <a:r>
                <a:rPr lang="id-ID" dirty="0" smtClean="0"/>
                <a:t>0	Jika titik v</a:t>
              </a:r>
              <a:r>
                <a:rPr lang="id-ID" baseline="-25000" dirty="0" smtClean="0"/>
                <a:t>i </a:t>
              </a:r>
              <a:r>
                <a:rPr lang="id-ID" dirty="0" smtClean="0"/>
                <a:t>tidak berhubungan dengan garis e</a:t>
              </a:r>
              <a:r>
                <a:rPr lang="id-ID" baseline="-25000" dirty="0" smtClean="0"/>
                <a:t>j</a:t>
              </a:r>
              <a:endParaRPr lang="id-ID" baseline="-25000" dirty="0"/>
            </a:p>
          </p:txBody>
        </p:sp>
        <p:sp>
          <p:nvSpPr>
            <p:cNvPr id="7" name="TextBox 6"/>
            <p:cNvSpPr txBox="1"/>
            <p:nvPr/>
          </p:nvSpPr>
          <p:spPr>
            <a:xfrm>
              <a:off x="928662" y="4643446"/>
              <a:ext cx="540533" cy="369332"/>
            </a:xfrm>
            <a:prstGeom prst="rect">
              <a:avLst/>
            </a:prstGeom>
            <a:noFill/>
          </p:spPr>
          <p:txBody>
            <a:bodyPr wrap="none" rtlCol="0">
              <a:spAutoFit/>
            </a:bodyPr>
            <a:lstStyle/>
            <a:p>
              <a:r>
                <a:rPr lang="id-ID" dirty="0" smtClean="0"/>
                <a:t>a</a:t>
              </a:r>
              <a:r>
                <a:rPr lang="id-ID" baseline="-25000" dirty="0" smtClean="0"/>
                <a:t>ij</a:t>
              </a:r>
              <a:r>
                <a:rPr lang="id-ID" dirty="0" smtClean="0"/>
                <a:t>=</a:t>
              </a:r>
              <a:endParaRPr lang="id-ID"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8670"/>
            <a:ext cx="8229600" cy="1281130"/>
          </a:xfrm>
        </p:spPr>
        <p:txBody>
          <a:bodyPr>
            <a:normAutofit fontScale="90000"/>
          </a:bodyPr>
          <a:lstStyle/>
          <a:p>
            <a:pPr algn="ctr"/>
            <a:r>
              <a:rPr lang="id-ID" dirty="0" smtClean="0"/>
              <a:t>Matriks Biner </a:t>
            </a:r>
            <a:br>
              <a:rPr lang="id-ID" dirty="0" smtClean="0"/>
            </a:br>
            <a:r>
              <a:rPr lang="id-ID" dirty="0" smtClean="0"/>
              <a:t>(Incidence Matrix)</a:t>
            </a:r>
            <a:endParaRPr lang="id-ID" dirty="0"/>
          </a:p>
        </p:txBody>
      </p:sp>
      <p:sp>
        <p:nvSpPr>
          <p:cNvPr id="3" name="Content Placeholder 2"/>
          <p:cNvSpPr>
            <a:spLocks noGrp="1"/>
          </p:cNvSpPr>
          <p:nvPr>
            <p:ph idx="1"/>
          </p:nvPr>
        </p:nvSpPr>
        <p:spPr/>
        <p:txBody>
          <a:bodyPr>
            <a:normAutofit/>
          </a:bodyPr>
          <a:lstStyle/>
          <a:p>
            <a:pPr marL="0" indent="442913">
              <a:lnSpc>
                <a:spcPct val="150000"/>
              </a:lnSpc>
              <a:spcBef>
                <a:spcPts val="0"/>
              </a:spcBef>
              <a:buNone/>
            </a:pPr>
            <a:r>
              <a:rPr lang="id-ID" sz="2000" dirty="0" smtClean="0">
                <a:latin typeface="+mj-lt"/>
              </a:rPr>
              <a:t>Contoh soal : </a:t>
            </a:r>
          </a:p>
          <a:p>
            <a:pPr marL="0" indent="442913">
              <a:lnSpc>
                <a:spcPct val="150000"/>
              </a:lnSpc>
              <a:spcBef>
                <a:spcPts val="0"/>
              </a:spcBef>
              <a:buNone/>
            </a:pPr>
            <a:r>
              <a:rPr lang="id-ID" sz="2000" dirty="0" smtClean="0">
                <a:latin typeface="+mj-lt"/>
              </a:rPr>
              <a:t>Nyatakan Graf di bawah ini kedalam sebuah matriks biner!</a:t>
            </a:r>
          </a:p>
          <a:p>
            <a:pPr marL="0" indent="442913">
              <a:lnSpc>
                <a:spcPct val="150000"/>
              </a:lnSpc>
              <a:spcBef>
                <a:spcPts val="0"/>
              </a:spcBef>
              <a:buNone/>
            </a:pPr>
            <a:endParaRPr lang="id-ID" sz="2000" dirty="0">
              <a:latin typeface="+mj-lt"/>
            </a:endParaRPr>
          </a:p>
        </p:txBody>
      </p:sp>
      <p:pic>
        <p:nvPicPr>
          <p:cNvPr id="1026" name="Picture 2"/>
          <p:cNvPicPr>
            <a:picLocks noChangeAspect="1" noChangeArrowheads="1"/>
          </p:cNvPicPr>
          <p:nvPr/>
        </p:nvPicPr>
        <p:blipFill>
          <a:blip r:embed="rId2"/>
          <a:srcRect/>
          <a:stretch>
            <a:fillRect/>
          </a:stretch>
        </p:blipFill>
        <p:spPr bwMode="auto">
          <a:xfrm>
            <a:off x="2571736" y="3286124"/>
            <a:ext cx="3500462" cy="307183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5114932" cy="5325244"/>
          </a:xfrm>
        </p:spPr>
        <p:txBody>
          <a:bodyPr>
            <a:normAutofit/>
          </a:bodyPr>
          <a:lstStyle/>
          <a:p>
            <a:pPr marL="0" indent="442913" algn="just">
              <a:lnSpc>
                <a:spcPct val="150000"/>
              </a:lnSpc>
              <a:spcBef>
                <a:spcPts val="0"/>
              </a:spcBef>
              <a:buNone/>
            </a:pPr>
            <a:r>
              <a:rPr lang="id-ID" sz="1800" dirty="0" smtClean="0">
                <a:latin typeface="+mj-lt"/>
              </a:rPr>
              <a:t>Penyelesaian: </a:t>
            </a:r>
          </a:p>
          <a:p>
            <a:pPr marL="0" indent="442913" algn="just">
              <a:lnSpc>
                <a:spcPct val="150000"/>
              </a:lnSpc>
              <a:spcBef>
                <a:spcPts val="0"/>
              </a:spcBef>
              <a:buNone/>
            </a:pPr>
            <a:r>
              <a:rPr lang="id-ID" sz="1800" dirty="0" smtClean="0">
                <a:latin typeface="+mj-lt"/>
              </a:rPr>
              <a:t>Ada 6 titik dan 8 garis dalam graf tersebut, maka matriksnya terdiri dari 6 baris dan 8 kolom. Matriksnya adalah sebagai berikut: </a:t>
            </a:r>
          </a:p>
          <a:p>
            <a:pPr marL="0" indent="442913">
              <a:lnSpc>
                <a:spcPct val="150000"/>
              </a:lnSpc>
              <a:spcBef>
                <a:spcPts val="0"/>
              </a:spcBef>
              <a:buNone/>
            </a:pPr>
            <a:endParaRPr lang="id-ID" sz="2000" dirty="0" smtClean="0">
              <a:latin typeface="+mj-lt"/>
            </a:endParaRPr>
          </a:p>
          <a:p>
            <a:pPr marL="0" indent="442913">
              <a:lnSpc>
                <a:spcPct val="150000"/>
              </a:lnSpc>
              <a:spcBef>
                <a:spcPts val="0"/>
              </a:spcBef>
              <a:buNone/>
            </a:pPr>
            <a:endParaRPr lang="id-ID" sz="2000" dirty="0" smtClean="0">
              <a:latin typeface="+mj-lt"/>
            </a:endParaRPr>
          </a:p>
          <a:p>
            <a:pPr marL="0" indent="442913">
              <a:lnSpc>
                <a:spcPct val="150000"/>
              </a:lnSpc>
              <a:spcBef>
                <a:spcPts val="0"/>
              </a:spcBef>
              <a:buNone/>
            </a:pPr>
            <a:endParaRPr lang="id-ID" sz="2000" dirty="0">
              <a:latin typeface="+mj-lt"/>
            </a:endParaRPr>
          </a:p>
        </p:txBody>
      </p:sp>
      <p:pic>
        <p:nvPicPr>
          <p:cNvPr id="5" name="Picture 2"/>
          <p:cNvPicPr>
            <a:picLocks noChangeAspect="1" noChangeArrowheads="1"/>
          </p:cNvPicPr>
          <p:nvPr/>
        </p:nvPicPr>
        <p:blipFill>
          <a:blip r:embed="rId3"/>
          <a:srcRect/>
          <a:stretch>
            <a:fillRect/>
          </a:stretch>
        </p:blipFill>
        <p:spPr bwMode="auto">
          <a:xfrm>
            <a:off x="5286380" y="2071678"/>
            <a:ext cx="3654968" cy="4000528"/>
          </a:xfrm>
          <a:prstGeom prst="rect">
            <a:avLst/>
          </a:prstGeom>
          <a:noFill/>
          <a:ln w="9525">
            <a:noFill/>
            <a:miter lim="800000"/>
            <a:headEnd/>
            <a:tailEnd/>
          </a:ln>
          <a:effectLst/>
        </p:spPr>
      </p:pic>
      <p:graphicFrame>
        <p:nvGraphicFramePr>
          <p:cNvPr id="6" name="Table 5"/>
          <p:cNvGraphicFramePr>
            <a:graphicFrameLocks noGrp="1"/>
          </p:cNvGraphicFramePr>
          <p:nvPr/>
        </p:nvGraphicFramePr>
        <p:xfrm>
          <a:off x="1214414" y="2928934"/>
          <a:ext cx="4071965" cy="2843850"/>
        </p:xfrm>
        <a:graphic>
          <a:graphicData uri="http://schemas.openxmlformats.org/drawingml/2006/table">
            <a:tbl>
              <a:tblPr/>
              <a:tblGrid>
                <a:gridCol w="332542"/>
                <a:gridCol w="474050"/>
                <a:gridCol w="449363"/>
                <a:gridCol w="449363"/>
                <a:gridCol w="449363"/>
                <a:gridCol w="479321"/>
                <a:gridCol w="479321"/>
                <a:gridCol w="479321"/>
                <a:gridCol w="479321"/>
              </a:tblGrid>
              <a:tr h="286383">
                <a:tc>
                  <a:txBody>
                    <a:bodyPr/>
                    <a:lstStyle/>
                    <a:p>
                      <a:pPr>
                        <a:lnSpc>
                          <a:spcPct val="115000"/>
                        </a:lnSpc>
                      </a:pPr>
                      <a:endParaRPr lang="id-ID" sz="1900" dirty="0">
                        <a:latin typeface="Cambria Math" pitchFamily="18" charset="0"/>
                        <a:ea typeface="Cambria Math" pitchFamily="18" charset="0"/>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e</a:t>
                      </a:r>
                      <a:r>
                        <a:rPr lang="en-US" sz="1900" kern="1200" baseline="-25000" dirty="0" smtClean="0">
                          <a:solidFill>
                            <a:srgbClr val="000000"/>
                          </a:solidFill>
                          <a:latin typeface="Cambria Math" pitchFamily="18" charset="0"/>
                          <a:ea typeface="Cambria Math" pitchFamily="18" charset="0"/>
                          <a:cs typeface="Times New Roman"/>
                        </a:rPr>
                        <a:t>1</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e</a:t>
                      </a:r>
                      <a:r>
                        <a:rPr lang="en-US" sz="1900" kern="1200" baseline="-25000" dirty="0" smtClean="0">
                          <a:solidFill>
                            <a:srgbClr val="000000"/>
                          </a:solidFill>
                          <a:latin typeface="Cambria Math" pitchFamily="18" charset="0"/>
                          <a:ea typeface="Cambria Math" pitchFamily="18" charset="0"/>
                          <a:cs typeface="Times New Roman"/>
                        </a:rPr>
                        <a:t>2</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e</a:t>
                      </a:r>
                      <a:r>
                        <a:rPr lang="en-US" sz="1900" kern="1200" baseline="-25000" dirty="0" smtClean="0">
                          <a:solidFill>
                            <a:srgbClr val="000000"/>
                          </a:solidFill>
                          <a:latin typeface="Cambria Math" pitchFamily="18" charset="0"/>
                          <a:ea typeface="Cambria Math" pitchFamily="18" charset="0"/>
                          <a:cs typeface="Times New Roman"/>
                        </a:rPr>
                        <a:t>3</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e</a:t>
                      </a:r>
                      <a:r>
                        <a:rPr lang="en-US" sz="1900" kern="1200" baseline="-25000" dirty="0" smtClean="0">
                          <a:solidFill>
                            <a:srgbClr val="000000"/>
                          </a:solidFill>
                          <a:latin typeface="Cambria Math" pitchFamily="18" charset="0"/>
                          <a:ea typeface="Cambria Math" pitchFamily="18" charset="0"/>
                          <a:cs typeface="Times New Roman"/>
                        </a:rPr>
                        <a:t>4</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e</a:t>
                      </a:r>
                      <a:r>
                        <a:rPr lang="en-US" sz="1900" kern="1200" baseline="-25000" dirty="0" smtClean="0">
                          <a:solidFill>
                            <a:srgbClr val="000000"/>
                          </a:solidFill>
                          <a:latin typeface="Cambria Math" pitchFamily="18" charset="0"/>
                          <a:ea typeface="Cambria Math" pitchFamily="18" charset="0"/>
                          <a:cs typeface="Times New Roman"/>
                        </a:rPr>
                        <a:t>5</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e</a:t>
                      </a:r>
                      <a:r>
                        <a:rPr lang="id-ID" sz="1900" kern="1200" baseline="-25000" dirty="0" smtClean="0">
                          <a:solidFill>
                            <a:srgbClr val="000000"/>
                          </a:solidFill>
                          <a:latin typeface="Cambria Math" pitchFamily="18" charset="0"/>
                          <a:ea typeface="Cambria Math" pitchFamily="18" charset="0"/>
                          <a:cs typeface="Times New Roman"/>
                        </a:rPr>
                        <a:t>6</a:t>
                      </a:r>
                      <a:endParaRPr lang="id-ID" sz="19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id-ID" sz="1900" kern="1200" dirty="0" smtClean="0">
                          <a:solidFill>
                            <a:srgbClr val="000000"/>
                          </a:solidFill>
                          <a:latin typeface="Cambria Math" pitchFamily="18" charset="0"/>
                          <a:ea typeface="Cambria Math" pitchFamily="18" charset="0"/>
                          <a:cs typeface="Times New Roman"/>
                        </a:rPr>
                        <a:t>e</a:t>
                      </a:r>
                      <a:r>
                        <a:rPr lang="id-ID" sz="1900" kern="1200" baseline="-25000" dirty="0" smtClean="0">
                          <a:solidFill>
                            <a:srgbClr val="000000"/>
                          </a:solidFill>
                          <a:latin typeface="Cambria Math" pitchFamily="18" charset="0"/>
                          <a:ea typeface="Cambria Math" pitchFamily="18" charset="0"/>
                          <a:cs typeface="Times New Roman"/>
                        </a:rPr>
                        <a:t>7</a:t>
                      </a:r>
                      <a:endParaRPr lang="id-ID" sz="1900" dirty="0" smtClean="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id-ID" sz="1900" kern="1200" dirty="0" smtClean="0">
                          <a:solidFill>
                            <a:srgbClr val="000000"/>
                          </a:solidFill>
                          <a:latin typeface="Cambria Math" pitchFamily="18" charset="0"/>
                          <a:ea typeface="Cambria Math" pitchFamily="18" charset="0"/>
                          <a:cs typeface="Times New Roman"/>
                        </a:rPr>
                        <a:t>e</a:t>
                      </a:r>
                      <a:r>
                        <a:rPr lang="id-ID" sz="1900" kern="1200" baseline="-25000" dirty="0" smtClean="0">
                          <a:solidFill>
                            <a:srgbClr val="000000"/>
                          </a:solidFill>
                          <a:latin typeface="Cambria Math" pitchFamily="18" charset="0"/>
                          <a:ea typeface="Cambria Math" pitchFamily="18" charset="0"/>
                          <a:cs typeface="Times New Roman"/>
                        </a:rPr>
                        <a:t>8</a:t>
                      </a:r>
                      <a:endParaRPr lang="id-ID" sz="1900" dirty="0" smtClean="0">
                        <a:latin typeface="Cambria Math" pitchFamily="18" charset="0"/>
                        <a:ea typeface="Cambria Math" pitchFamily="18" charset="0"/>
                        <a:cs typeface="Times New Roman"/>
                      </a:endParaRPr>
                    </a:p>
                  </a:txBody>
                  <a:tcPr marL="0" marR="0" marT="0" marB="0" anchor="ctr">
                    <a:lnL>
                      <a:noFill/>
                    </a:lnL>
                    <a:lnR>
                      <a:noFill/>
                    </a:lnR>
                    <a:lnT>
                      <a:noFill/>
                    </a:lnT>
                    <a:lnB>
                      <a:noFill/>
                    </a:lnB>
                  </a:tcPr>
                </a:tc>
              </a:tr>
              <a:tr h="156277">
                <a:tc>
                  <a:txBody>
                    <a:bodyPr/>
                    <a:lstStyle/>
                    <a:p>
                      <a:pPr>
                        <a:lnSpc>
                          <a:spcPct val="115000"/>
                        </a:lnSpc>
                      </a:pPr>
                      <a:endParaRPr lang="id-ID" sz="400" dirty="0">
                        <a:latin typeface="Cambria Math" pitchFamily="18" charset="0"/>
                        <a:ea typeface="Cambria Math" pitchFamily="18" charset="0"/>
                      </a:endParaRPr>
                    </a:p>
                  </a:txBody>
                  <a:tcPr marL="46355" marR="46355" marT="10795" marB="0" anchor="ctr">
                    <a:lnL>
                      <a:noFill/>
                    </a:lnL>
                    <a:lnR>
                      <a:noFill/>
                    </a:lnR>
                    <a:lnT>
                      <a:noFill/>
                    </a:lnT>
                    <a:lnB>
                      <a:noFill/>
                    </a:lnB>
                  </a:tcPr>
                </a:tc>
                <a:tc>
                  <a:txBody>
                    <a:bodyPr/>
                    <a:lstStyle/>
                    <a:p>
                      <a:pPr>
                        <a:lnSpc>
                          <a:spcPct val="115000"/>
                        </a:lnSpc>
                      </a:pPr>
                      <a:endParaRPr lang="id-ID" sz="400" dirty="0">
                        <a:latin typeface="Cambria Math" pitchFamily="18" charset="0"/>
                        <a:ea typeface="Cambria Math" pitchFamily="18" charset="0"/>
                      </a:endParaRPr>
                    </a:p>
                  </a:txBody>
                  <a:tcPr marL="46355" marR="46355" marT="10795" marB="0" anchor="ctr">
                    <a:lnL>
                      <a:noFill/>
                    </a:lnL>
                    <a:lnR>
                      <a:noFill/>
                    </a:lnR>
                    <a:lnT>
                      <a:noFill/>
                    </a:lnT>
                    <a:lnB>
                      <a:noFill/>
                    </a:lnB>
                  </a:tcPr>
                </a:tc>
                <a:tc>
                  <a:txBody>
                    <a:bodyPr/>
                    <a:lstStyle/>
                    <a:p>
                      <a:pPr>
                        <a:lnSpc>
                          <a:spcPct val="115000"/>
                        </a:lnSpc>
                      </a:pPr>
                      <a:endParaRPr lang="id-ID" sz="400" dirty="0">
                        <a:latin typeface="Cambria Math" pitchFamily="18" charset="0"/>
                        <a:ea typeface="Cambria Math" pitchFamily="18" charset="0"/>
                      </a:endParaRPr>
                    </a:p>
                  </a:txBody>
                  <a:tcPr marL="46355" marR="46355" marT="10795" marB="0" anchor="ctr">
                    <a:lnL>
                      <a:noFill/>
                    </a:lnL>
                    <a:lnR>
                      <a:noFill/>
                    </a:lnR>
                    <a:lnT>
                      <a:noFill/>
                    </a:lnT>
                    <a:lnB>
                      <a:noFill/>
                    </a:lnB>
                  </a:tcPr>
                </a:tc>
                <a:tc>
                  <a:txBody>
                    <a:bodyPr/>
                    <a:lstStyle/>
                    <a:p>
                      <a:pPr>
                        <a:lnSpc>
                          <a:spcPct val="115000"/>
                        </a:lnSpc>
                      </a:pPr>
                      <a:endParaRPr lang="id-ID" sz="400" dirty="0">
                        <a:latin typeface="Cambria Math" pitchFamily="18" charset="0"/>
                        <a:ea typeface="Cambria Math" pitchFamily="18" charset="0"/>
                      </a:endParaRPr>
                    </a:p>
                  </a:txBody>
                  <a:tcPr marL="46355" marR="46355" marT="10795" marB="0" anchor="ctr">
                    <a:lnL>
                      <a:noFill/>
                    </a:lnL>
                    <a:lnR>
                      <a:noFill/>
                    </a:lnR>
                    <a:lnT>
                      <a:noFill/>
                    </a:lnT>
                    <a:lnB>
                      <a:noFill/>
                    </a:lnB>
                  </a:tcPr>
                </a:tc>
                <a:tc>
                  <a:txBody>
                    <a:bodyPr/>
                    <a:lstStyle/>
                    <a:p>
                      <a:pPr>
                        <a:lnSpc>
                          <a:spcPct val="115000"/>
                        </a:lnSpc>
                      </a:pPr>
                      <a:endParaRPr lang="id-ID" sz="400" dirty="0">
                        <a:latin typeface="Cambria Math" pitchFamily="18" charset="0"/>
                        <a:ea typeface="Cambria Math" pitchFamily="18" charset="0"/>
                      </a:endParaRPr>
                    </a:p>
                  </a:txBody>
                  <a:tcPr marL="46355" marR="46355" marT="10795" marB="0" anchor="ctr">
                    <a:lnL>
                      <a:noFill/>
                    </a:lnL>
                    <a:lnR>
                      <a:noFill/>
                    </a:lnR>
                    <a:lnT>
                      <a:noFill/>
                    </a:lnT>
                    <a:lnB>
                      <a:noFill/>
                    </a:lnB>
                  </a:tcPr>
                </a:tc>
                <a:tc>
                  <a:txBody>
                    <a:bodyPr/>
                    <a:lstStyle/>
                    <a:p>
                      <a:pPr>
                        <a:lnSpc>
                          <a:spcPct val="115000"/>
                        </a:lnSpc>
                      </a:pPr>
                      <a:endParaRPr lang="id-ID" sz="400" dirty="0">
                        <a:latin typeface="Cambria Math" pitchFamily="18" charset="0"/>
                        <a:ea typeface="Cambria Math" pitchFamily="18" charset="0"/>
                      </a:endParaRPr>
                    </a:p>
                  </a:txBody>
                  <a:tcPr marL="46355" marR="46355" marT="10795" marB="0" anchor="ctr">
                    <a:lnL>
                      <a:noFill/>
                    </a:lnL>
                    <a:lnR>
                      <a:noFill/>
                    </a:lnR>
                    <a:lnT>
                      <a:noFill/>
                    </a:lnT>
                    <a:lnB>
                      <a:noFill/>
                    </a:lnB>
                  </a:tcPr>
                </a:tc>
                <a:tc>
                  <a:txBody>
                    <a:bodyPr/>
                    <a:lstStyle/>
                    <a:p>
                      <a:pPr algn="ctr">
                        <a:lnSpc>
                          <a:spcPct val="115000"/>
                        </a:lnSpc>
                        <a:spcAft>
                          <a:spcPts val="0"/>
                        </a:spcAft>
                      </a:pPr>
                      <a:endParaRPr lang="id-ID" sz="4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endParaRPr lang="id-ID" sz="4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endParaRPr lang="id-ID" sz="4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r>
              <a:tr h="376446">
                <a:tc>
                  <a:txBody>
                    <a:bodyPr/>
                    <a:lstStyle/>
                    <a:p>
                      <a:pPr algn="ctr">
                        <a:lnSpc>
                          <a:spcPct val="115000"/>
                        </a:lnSpc>
                        <a:spcAft>
                          <a:spcPts val="0"/>
                        </a:spcAft>
                      </a:pPr>
                      <a:r>
                        <a:rPr lang="en-US" sz="1900" kern="1200" dirty="0">
                          <a:solidFill>
                            <a:srgbClr val="000000"/>
                          </a:solidFill>
                          <a:latin typeface="Cambria Math" pitchFamily="18" charset="0"/>
                          <a:ea typeface="Cambria Math" pitchFamily="18" charset="0"/>
                          <a:cs typeface="Times New Roman"/>
                        </a:rPr>
                        <a:t>V</a:t>
                      </a:r>
                      <a:r>
                        <a:rPr lang="en-US" sz="1900" kern="1200" baseline="-25000" dirty="0">
                          <a:solidFill>
                            <a:srgbClr val="000000"/>
                          </a:solidFill>
                          <a:latin typeface="Cambria Math" pitchFamily="18" charset="0"/>
                          <a:ea typeface="Cambria Math" pitchFamily="18" charset="0"/>
                          <a:cs typeface="Times New Roman"/>
                        </a:rPr>
                        <a:t>1</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1</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1</a:t>
                      </a:r>
                      <a:endParaRPr lang="id-ID" sz="19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900" dirty="0" smtClean="0">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900" dirty="0" smtClean="0">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r>
              <a:tr h="376446">
                <a:tc>
                  <a:txBody>
                    <a:bodyPr/>
                    <a:lstStyle/>
                    <a:p>
                      <a:pPr algn="ctr">
                        <a:lnSpc>
                          <a:spcPct val="115000"/>
                        </a:lnSpc>
                        <a:spcAft>
                          <a:spcPts val="0"/>
                        </a:spcAft>
                      </a:pPr>
                      <a:r>
                        <a:rPr lang="en-US" sz="1900" kern="1200" dirty="0">
                          <a:solidFill>
                            <a:srgbClr val="000000"/>
                          </a:solidFill>
                          <a:latin typeface="Cambria Math" pitchFamily="18" charset="0"/>
                          <a:ea typeface="Cambria Math" pitchFamily="18" charset="0"/>
                          <a:cs typeface="Times New Roman"/>
                        </a:rPr>
                        <a:t>V</a:t>
                      </a:r>
                      <a:r>
                        <a:rPr lang="en-US" sz="1900" kern="1200" baseline="-25000" dirty="0">
                          <a:solidFill>
                            <a:srgbClr val="000000"/>
                          </a:solidFill>
                          <a:latin typeface="Cambria Math" pitchFamily="18" charset="0"/>
                          <a:ea typeface="Cambria Math" pitchFamily="18" charset="0"/>
                          <a:cs typeface="Times New Roman"/>
                        </a:rPr>
                        <a:t>2</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1</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1</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1</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1</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900" dirty="0" smtClean="0">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900" dirty="0" smtClean="0">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r>
              <a:tr h="461554">
                <a:tc>
                  <a:txBody>
                    <a:bodyPr/>
                    <a:lstStyle/>
                    <a:p>
                      <a:pPr algn="ctr">
                        <a:lnSpc>
                          <a:spcPct val="115000"/>
                        </a:lnSpc>
                        <a:spcAft>
                          <a:spcPts val="0"/>
                        </a:spcAft>
                      </a:pPr>
                      <a:r>
                        <a:rPr lang="en-US" sz="1900" kern="1200" dirty="0">
                          <a:solidFill>
                            <a:srgbClr val="000000"/>
                          </a:solidFill>
                          <a:latin typeface="Cambria Math" pitchFamily="18" charset="0"/>
                          <a:ea typeface="Cambria Math" pitchFamily="18" charset="0"/>
                          <a:cs typeface="Times New Roman"/>
                        </a:rPr>
                        <a:t>V</a:t>
                      </a:r>
                      <a:r>
                        <a:rPr lang="en-US" sz="1900" kern="1200" baseline="-25000" dirty="0">
                          <a:solidFill>
                            <a:srgbClr val="000000"/>
                          </a:solidFill>
                          <a:latin typeface="Cambria Math" pitchFamily="18" charset="0"/>
                          <a:ea typeface="Cambria Math" pitchFamily="18" charset="0"/>
                          <a:cs typeface="Times New Roman"/>
                        </a:rPr>
                        <a:t>3</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1</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900" dirty="0" smtClean="0">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900" dirty="0" smtClean="0">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r>
              <a:tr h="376446">
                <a:tc>
                  <a:txBody>
                    <a:bodyPr/>
                    <a:lstStyle/>
                    <a:p>
                      <a:pPr algn="ctr">
                        <a:lnSpc>
                          <a:spcPct val="115000"/>
                        </a:lnSpc>
                        <a:spcAft>
                          <a:spcPts val="0"/>
                        </a:spcAft>
                      </a:pPr>
                      <a:r>
                        <a:rPr lang="en-US" sz="1900" kern="1200" dirty="0">
                          <a:solidFill>
                            <a:srgbClr val="000000"/>
                          </a:solidFill>
                          <a:latin typeface="Cambria Math" pitchFamily="18" charset="0"/>
                          <a:ea typeface="Cambria Math" pitchFamily="18" charset="0"/>
                          <a:cs typeface="Times New Roman"/>
                        </a:rPr>
                        <a:t>V</a:t>
                      </a:r>
                      <a:r>
                        <a:rPr lang="en-US" sz="1900" kern="1200" baseline="-25000" dirty="0">
                          <a:solidFill>
                            <a:srgbClr val="000000"/>
                          </a:solidFill>
                          <a:latin typeface="Cambria Math" pitchFamily="18" charset="0"/>
                          <a:ea typeface="Cambria Math" pitchFamily="18" charset="0"/>
                          <a:cs typeface="Times New Roman"/>
                        </a:rPr>
                        <a:t>4</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1</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1</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900" dirty="0" smtClean="0">
                          <a:latin typeface="Cambria Math" pitchFamily="18" charset="0"/>
                          <a:ea typeface="Cambria Math" pitchFamily="18" charset="0"/>
                          <a:cs typeface="Times New Roman"/>
                        </a:rPr>
                        <a:t>1</a:t>
                      </a:r>
                      <a:endParaRPr lang="id-ID" sz="19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900" dirty="0" smtClean="0">
                          <a:latin typeface="Cambria Math" pitchFamily="18" charset="0"/>
                          <a:ea typeface="Cambria Math" pitchFamily="18" charset="0"/>
                          <a:cs typeface="Times New Roman"/>
                        </a:rPr>
                        <a:t>1</a:t>
                      </a:r>
                      <a:endParaRPr lang="id-ID" sz="19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r>
              <a:tr h="376446">
                <a:tc>
                  <a:txBody>
                    <a:bodyPr/>
                    <a:lstStyle/>
                    <a:p>
                      <a:pPr algn="ctr">
                        <a:lnSpc>
                          <a:spcPct val="115000"/>
                        </a:lnSpc>
                        <a:spcAft>
                          <a:spcPts val="0"/>
                        </a:spcAft>
                      </a:pPr>
                      <a:r>
                        <a:rPr lang="en-US" sz="1900" kern="1200" dirty="0">
                          <a:solidFill>
                            <a:srgbClr val="000000"/>
                          </a:solidFill>
                          <a:latin typeface="Cambria Math" pitchFamily="18" charset="0"/>
                          <a:ea typeface="Cambria Math" pitchFamily="18" charset="0"/>
                          <a:cs typeface="Times New Roman"/>
                        </a:rPr>
                        <a:t>V</a:t>
                      </a:r>
                      <a:r>
                        <a:rPr lang="en-US" sz="1900" kern="1200" baseline="-25000" dirty="0">
                          <a:solidFill>
                            <a:srgbClr val="000000"/>
                          </a:solidFill>
                          <a:latin typeface="Cambria Math" pitchFamily="18" charset="0"/>
                          <a:ea typeface="Cambria Math" pitchFamily="18" charset="0"/>
                          <a:cs typeface="Times New Roman"/>
                        </a:rPr>
                        <a:t>5</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1</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1</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1</a:t>
                      </a:r>
                      <a:endParaRPr lang="id-ID" sz="19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900" dirty="0" smtClean="0">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900" dirty="0" smtClean="0">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r>
              <a:tr h="376446">
                <a:tc>
                  <a:txBody>
                    <a:bodyPr/>
                    <a:lstStyle/>
                    <a:p>
                      <a:pPr algn="ctr">
                        <a:lnSpc>
                          <a:spcPct val="115000"/>
                        </a:lnSpc>
                        <a:spcAft>
                          <a:spcPts val="0"/>
                        </a:spcAft>
                      </a:pPr>
                      <a:r>
                        <a:rPr lang="en-US" sz="1900" kern="1200" dirty="0">
                          <a:solidFill>
                            <a:srgbClr val="000000"/>
                          </a:solidFill>
                          <a:latin typeface="Cambria Math" pitchFamily="18" charset="0"/>
                          <a:ea typeface="Cambria Math" pitchFamily="18" charset="0"/>
                          <a:cs typeface="Times New Roman"/>
                        </a:rPr>
                        <a:t>V</a:t>
                      </a:r>
                      <a:r>
                        <a:rPr lang="id-ID" sz="1900" kern="1200" baseline="-25000" dirty="0">
                          <a:solidFill>
                            <a:srgbClr val="000000"/>
                          </a:solidFill>
                          <a:latin typeface="Cambria Math" pitchFamily="18" charset="0"/>
                          <a:ea typeface="Cambria Math" pitchFamily="18" charset="0"/>
                          <a:cs typeface="Times New Roman"/>
                        </a:rPr>
                        <a:t>6</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a:solidFill>
                            <a:srgbClr val="000000"/>
                          </a:solidFill>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a:solidFill>
                            <a:srgbClr val="000000"/>
                          </a:solidFill>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a:solidFill>
                            <a:srgbClr val="000000"/>
                          </a:solidFill>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smtClean="0">
                          <a:solidFill>
                            <a:srgbClr val="000000"/>
                          </a:solidFill>
                          <a:latin typeface="Cambria Math" pitchFamily="18" charset="0"/>
                          <a:ea typeface="Cambria Math" pitchFamily="18" charset="0"/>
                          <a:cs typeface="Times New Roman"/>
                        </a:rPr>
                        <a:t>0</a:t>
                      </a:r>
                      <a:endParaRPr lang="id-ID" sz="19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900" dirty="0" smtClean="0">
                          <a:latin typeface="Cambria Math" pitchFamily="18" charset="0"/>
                          <a:ea typeface="Cambria Math" pitchFamily="18" charset="0"/>
                          <a:cs typeface="Times New Roman"/>
                        </a:rPr>
                        <a:t>1</a:t>
                      </a:r>
                      <a:endParaRPr lang="id-ID" sz="19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900" dirty="0" smtClean="0">
                          <a:latin typeface="Cambria Math" pitchFamily="18" charset="0"/>
                          <a:ea typeface="Cambria Math" pitchFamily="18" charset="0"/>
                          <a:cs typeface="Times New Roman"/>
                        </a:rPr>
                        <a:t>1</a:t>
                      </a:r>
                      <a:endParaRPr lang="id-ID" sz="19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r>
            </a:tbl>
          </a:graphicData>
        </a:graphic>
      </p:graphicFrame>
      <p:sp>
        <p:nvSpPr>
          <p:cNvPr id="8" name="Left Bracket 7"/>
          <p:cNvSpPr/>
          <p:nvPr/>
        </p:nvSpPr>
        <p:spPr>
          <a:xfrm>
            <a:off x="928662" y="3500438"/>
            <a:ext cx="45719" cy="214314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9" name="Right Bracket 8"/>
          <p:cNvSpPr/>
          <p:nvPr/>
        </p:nvSpPr>
        <p:spPr>
          <a:xfrm>
            <a:off x="5143504" y="3429000"/>
            <a:ext cx="71438" cy="221457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8670"/>
            <a:ext cx="8229600" cy="928694"/>
          </a:xfrm>
        </p:spPr>
        <p:txBody>
          <a:bodyPr>
            <a:normAutofit/>
          </a:bodyPr>
          <a:lstStyle/>
          <a:p>
            <a:pPr algn="ctr"/>
            <a:r>
              <a:rPr lang="id-ID" dirty="0" smtClean="0"/>
              <a:t>Matriks Sirkuit</a:t>
            </a:r>
            <a:endParaRPr lang="id-ID" dirty="0"/>
          </a:p>
        </p:txBody>
      </p:sp>
      <p:sp>
        <p:nvSpPr>
          <p:cNvPr id="3" name="Content Placeholder 2"/>
          <p:cNvSpPr>
            <a:spLocks noGrp="1"/>
          </p:cNvSpPr>
          <p:nvPr>
            <p:ph idx="1"/>
          </p:nvPr>
        </p:nvSpPr>
        <p:spPr/>
        <p:txBody>
          <a:bodyPr>
            <a:normAutofit/>
          </a:bodyPr>
          <a:lstStyle/>
          <a:p>
            <a:pPr marL="0" indent="442913" algn="just">
              <a:lnSpc>
                <a:spcPct val="150000"/>
              </a:lnSpc>
              <a:spcBef>
                <a:spcPts val="0"/>
              </a:spcBef>
              <a:buNone/>
            </a:pPr>
            <a:r>
              <a:rPr lang="id-ID" sz="2000" dirty="0" smtClean="0">
                <a:latin typeface="+mj-lt"/>
              </a:rPr>
              <a:t>Misalkan G adalah graf yang memuat q buah sirkuit sederhana dan e buah garis. Matriks sirkuit A = (aij) yang bersesuaian dengan G adalah matriks yang terdiri dari q baris dan e kolom dengan elemen : </a:t>
            </a:r>
            <a:endParaRPr lang="id-ID" sz="2000" dirty="0">
              <a:latin typeface="+mj-lt"/>
            </a:endParaRPr>
          </a:p>
        </p:txBody>
      </p:sp>
      <p:grpSp>
        <p:nvGrpSpPr>
          <p:cNvPr id="6" name="Group 5"/>
          <p:cNvGrpSpPr/>
          <p:nvPr/>
        </p:nvGrpSpPr>
        <p:grpSpPr>
          <a:xfrm>
            <a:off x="928662" y="4286256"/>
            <a:ext cx="6087493" cy="1143008"/>
            <a:chOff x="928662" y="4286256"/>
            <a:chExt cx="6087493" cy="1143008"/>
          </a:xfrm>
        </p:grpSpPr>
        <p:sp>
          <p:nvSpPr>
            <p:cNvPr id="7" name="Left Brace 6"/>
            <p:cNvSpPr/>
            <p:nvPr/>
          </p:nvSpPr>
          <p:spPr>
            <a:xfrm>
              <a:off x="1571604" y="4429132"/>
              <a:ext cx="142876" cy="7858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8" name="TextBox 7"/>
            <p:cNvSpPr txBox="1"/>
            <p:nvPr/>
          </p:nvSpPr>
          <p:spPr>
            <a:xfrm>
              <a:off x="1785918" y="4286256"/>
              <a:ext cx="4605748" cy="369332"/>
            </a:xfrm>
            <a:prstGeom prst="rect">
              <a:avLst/>
            </a:prstGeom>
            <a:noFill/>
          </p:spPr>
          <p:txBody>
            <a:bodyPr wrap="none" rtlCol="0">
              <a:spAutoFit/>
            </a:bodyPr>
            <a:lstStyle/>
            <a:p>
              <a:r>
                <a:rPr lang="id-ID" dirty="0" smtClean="0"/>
                <a:t>1	Jika sirkuit ke-i memuat garis ke-j</a:t>
              </a:r>
              <a:endParaRPr lang="id-ID" baseline="-25000" dirty="0"/>
            </a:p>
          </p:txBody>
        </p:sp>
        <p:sp>
          <p:nvSpPr>
            <p:cNvPr id="9" name="TextBox 8"/>
            <p:cNvSpPr txBox="1"/>
            <p:nvPr/>
          </p:nvSpPr>
          <p:spPr>
            <a:xfrm>
              <a:off x="1777220" y="5059932"/>
              <a:ext cx="5238935" cy="369332"/>
            </a:xfrm>
            <a:prstGeom prst="rect">
              <a:avLst/>
            </a:prstGeom>
            <a:noFill/>
          </p:spPr>
          <p:txBody>
            <a:bodyPr wrap="none" rtlCol="0">
              <a:spAutoFit/>
            </a:bodyPr>
            <a:lstStyle/>
            <a:p>
              <a:r>
                <a:rPr lang="id-ID" dirty="0" smtClean="0"/>
                <a:t>0	Jika sirkuit ke-i  tidak memuat garis ke-j</a:t>
              </a:r>
              <a:endParaRPr lang="id-ID" baseline="-25000" dirty="0"/>
            </a:p>
          </p:txBody>
        </p:sp>
        <p:sp>
          <p:nvSpPr>
            <p:cNvPr id="10" name="TextBox 9"/>
            <p:cNvSpPr txBox="1"/>
            <p:nvPr/>
          </p:nvSpPr>
          <p:spPr>
            <a:xfrm>
              <a:off x="928662" y="4643446"/>
              <a:ext cx="540533" cy="369332"/>
            </a:xfrm>
            <a:prstGeom prst="rect">
              <a:avLst/>
            </a:prstGeom>
            <a:noFill/>
          </p:spPr>
          <p:txBody>
            <a:bodyPr wrap="none" rtlCol="0">
              <a:spAutoFit/>
            </a:bodyPr>
            <a:lstStyle/>
            <a:p>
              <a:r>
                <a:rPr lang="id-ID" dirty="0" smtClean="0"/>
                <a:t>a</a:t>
              </a:r>
              <a:r>
                <a:rPr lang="id-ID" baseline="-25000" dirty="0" smtClean="0"/>
                <a:t>ij</a:t>
              </a:r>
              <a:r>
                <a:rPr lang="id-ID" dirty="0" smtClean="0"/>
                <a:t>=</a:t>
              </a:r>
              <a:endParaRPr lang="id-ID"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8670"/>
            <a:ext cx="8229600" cy="1281130"/>
          </a:xfrm>
        </p:spPr>
        <p:txBody>
          <a:bodyPr>
            <a:normAutofit/>
          </a:bodyPr>
          <a:lstStyle/>
          <a:p>
            <a:pPr algn="ctr"/>
            <a:r>
              <a:rPr lang="id-ID" dirty="0" smtClean="0"/>
              <a:t>Matriks Sirkuit</a:t>
            </a:r>
            <a:endParaRPr lang="id-ID" dirty="0"/>
          </a:p>
        </p:txBody>
      </p:sp>
      <p:sp>
        <p:nvSpPr>
          <p:cNvPr id="3" name="Content Placeholder 2"/>
          <p:cNvSpPr>
            <a:spLocks noGrp="1"/>
          </p:cNvSpPr>
          <p:nvPr>
            <p:ph idx="1"/>
          </p:nvPr>
        </p:nvSpPr>
        <p:spPr/>
        <p:txBody>
          <a:bodyPr>
            <a:normAutofit/>
          </a:bodyPr>
          <a:lstStyle/>
          <a:p>
            <a:pPr marL="0" indent="442913">
              <a:lnSpc>
                <a:spcPct val="150000"/>
              </a:lnSpc>
              <a:spcBef>
                <a:spcPts val="0"/>
              </a:spcBef>
              <a:buNone/>
            </a:pPr>
            <a:r>
              <a:rPr lang="id-ID" sz="2000" dirty="0" smtClean="0">
                <a:latin typeface="+mj-lt"/>
              </a:rPr>
              <a:t>Contoh soal : </a:t>
            </a:r>
          </a:p>
          <a:p>
            <a:pPr marL="0" indent="442913">
              <a:lnSpc>
                <a:spcPct val="150000"/>
              </a:lnSpc>
              <a:spcBef>
                <a:spcPts val="0"/>
              </a:spcBef>
              <a:buNone/>
            </a:pPr>
            <a:r>
              <a:rPr lang="id-ID" sz="2000" dirty="0" smtClean="0">
                <a:latin typeface="+mj-lt"/>
              </a:rPr>
              <a:t>Nyatakan Graf di bawah ini kedalam sebuah matriks sirkuit!</a:t>
            </a:r>
          </a:p>
          <a:p>
            <a:pPr marL="0" indent="442913">
              <a:lnSpc>
                <a:spcPct val="150000"/>
              </a:lnSpc>
              <a:spcBef>
                <a:spcPts val="0"/>
              </a:spcBef>
              <a:buNone/>
            </a:pPr>
            <a:endParaRPr lang="id-ID" sz="2000" dirty="0">
              <a:latin typeface="+mj-lt"/>
            </a:endParaRPr>
          </a:p>
        </p:txBody>
      </p:sp>
      <p:pic>
        <p:nvPicPr>
          <p:cNvPr id="1026" name="Picture 2"/>
          <p:cNvPicPr>
            <a:picLocks noChangeAspect="1" noChangeArrowheads="1"/>
          </p:cNvPicPr>
          <p:nvPr/>
        </p:nvPicPr>
        <p:blipFill>
          <a:blip r:embed="rId2"/>
          <a:srcRect/>
          <a:stretch>
            <a:fillRect/>
          </a:stretch>
        </p:blipFill>
        <p:spPr bwMode="auto">
          <a:xfrm>
            <a:off x="2571736" y="3286124"/>
            <a:ext cx="3500462" cy="307183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3971924" cy="5645866"/>
          </a:xfrm>
        </p:spPr>
        <p:txBody>
          <a:bodyPr>
            <a:normAutofit/>
          </a:bodyPr>
          <a:lstStyle/>
          <a:p>
            <a:pPr marL="0" indent="442913">
              <a:lnSpc>
                <a:spcPct val="150000"/>
              </a:lnSpc>
              <a:spcBef>
                <a:spcPts val="0"/>
              </a:spcBef>
              <a:buNone/>
            </a:pPr>
            <a:r>
              <a:rPr lang="id-ID" sz="2000" dirty="0" smtClean="0">
                <a:latin typeface="+mj-lt"/>
              </a:rPr>
              <a:t>Penyelesaian : </a:t>
            </a:r>
          </a:p>
          <a:p>
            <a:pPr marL="0" indent="442913" algn="just">
              <a:lnSpc>
                <a:spcPct val="150000"/>
              </a:lnSpc>
              <a:spcBef>
                <a:spcPts val="0"/>
              </a:spcBef>
              <a:buNone/>
            </a:pPr>
            <a:r>
              <a:rPr lang="id-ID" sz="2000" dirty="0" smtClean="0">
                <a:latin typeface="+mj-lt"/>
              </a:rPr>
              <a:t>Graf tersebut terdapat 8 garis dan terdapat 4 buah sirkuit sederhana, yaitu : </a:t>
            </a:r>
          </a:p>
          <a:p>
            <a:pPr marL="0" indent="442913" algn="just">
              <a:lnSpc>
                <a:spcPct val="150000"/>
              </a:lnSpc>
              <a:spcBef>
                <a:spcPts val="0"/>
              </a:spcBef>
              <a:buNone/>
            </a:pPr>
            <a:r>
              <a:rPr lang="id-ID" sz="2000" dirty="0" smtClean="0">
                <a:latin typeface="+mj-lt"/>
              </a:rPr>
              <a:t>S1 = e</a:t>
            </a:r>
            <a:r>
              <a:rPr lang="id-ID" sz="2000" baseline="-25000" dirty="0" smtClean="0">
                <a:latin typeface="+mj-lt"/>
              </a:rPr>
              <a:t>7</a:t>
            </a:r>
            <a:r>
              <a:rPr lang="id-ID" sz="2000" dirty="0" smtClean="0">
                <a:latin typeface="+mj-lt"/>
              </a:rPr>
              <a:t> e</a:t>
            </a:r>
            <a:r>
              <a:rPr lang="id-ID" sz="2000" baseline="-25000" dirty="0" smtClean="0">
                <a:latin typeface="+mj-lt"/>
              </a:rPr>
              <a:t>8</a:t>
            </a:r>
            <a:r>
              <a:rPr lang="id-ID" sz="2000" dirty="0" smtClean="0">
                <a:latin typeface="+mj-lt"/>
              </a:rPr>
              <a:t> </a:t>
            </a:r>
          </a:p>
          <a:p>
            <a:pPr marL="0" indent="442913" algn="just">
              <a:lnSpc>
                <a:spcPct val="150000"/>
              </a:lnSpc>
              <a:spcBef>
                <a:spcPts val="0"/>
              </a:spcBef>
              <a:buNone/>
            </a:pPr>
            <a:r>
              <a:rPr lang="id-ID" sz="2000" dirty="0" smtClean="0">
                <a:latin typeface="+mj-lt"/>
              </a:rPr>
              <a:t>S2 = e</a:t>
            </a:r>
            <a:r>
              <a:rPr lang="id-ID" sz="2000" baseline="-25000" dirty="0" smtClean="0">
                <a:latin typeface="+mj-lt"/>
              </a:rPr>
              <a:t>3</a:t>
            </a:r>
            <a:r>
              <a:rPr lang="id-ID" sz="2000" dirty="0" smtClean="0">
                <a:latin typeface="+mj-lt"/>
              </a:rPr>
              <a:t> e</a:t>
            </a:r>
            <a:r>
              <a:rPr lang="id-ID" sz="2000" baseline="-25000" dirty="0" smtClean="0">
                <a:latin typeface="+mj-lt"/>
              </a:rPr>
              <a:t>4</a:t>
            </a:r>
            <a:r>
              <a:rPr lang="id-ID" sz="2000" dirty="0" smtClean="0">
                <a:latin typeface="+mj-lt"/>
              </a:rPr>
              <a:t> e</a:t>
            </a:r>
            <a:r>
              <a:rPr lang="id-ID" sz="2000" baseline="-25000" dirty="0" smtClean="0">
                <a:latin typeface="+mj-lt"/>
              </a:rPr>
              <a:t>6</a:t>
            </a:r>
          </a:p>
          <a:p>
            <a:pPr marL="0" indent="442913" algn="just">
              <a:lnSpc>
                <a:spcPct val="150000"/>
              </a:lnSpc>
              <a:spcBef>
                <a:spcPts val="0"/>
              </a:spcBef>
              <a:buNone/>
            </a:pPr>
            <a:r>
              <a:rPr lang="id-ID" sz="2000" dirty="0" smtClean="0">
                <a:latin typeface="+mj-lt"/>
              </a:rPr>
              <a:t>S3 = e</a:t>
            </a:r>
            <a:r>
              <a:rPr lang="id-ID" sz="2000" baseline="-25000" dirty="0" smtClean="0">
                <a:latin typeface="+mj-lt"/>
              </a:rPr>
              <a:t>1</a:t>
            </a:r>
            <a:r>
              <a:rPr lang="id-ID" sz="2000" dirty="0" smtClean="0">
                <a:latin typeface="+mj-lt"/>
              </a:rPr>
              <a:t> e</a:t>
            </a:r>
            <a:r>
              <a:rPr lang="id-ID" sz="2000" baseline="-25000" dirty="0" smtClean="0">
                <a:latin typeface="+mj-lt"/>
              </a:rPr>
              <a:t>4</a:t>
            </a:r>
            <a:r>
              <a:rPr lang="id-ID" sz="2000" dirty="0" smtClean="0">
                <a:latin typeface="+mj-lt"/>
              </a:rPr>
              <a:t> e</a:t>
            </a:r>
            <a:r>
              <a:rPr lang="id-ID" sz="2000" baseline="-25000" dirty="0" smtClean="0">
                <a:latin typeface="+mj-lt"/>
              </a:rPr>
              <a:t>6</a:t>
            </a:r>
          </a:p>
          <a:p>
            <a:pPr marL="0" indent="442913" algn="just">
              <a:lnSpc>
                <a:spcPct val="150000"/>
              </a:lnSpc>
              <a:spcBef>
                <a:spcPts val="0"/>
              </a:spcBef>
              <a:buNone/>
            </a:pPr>
            <a:r>
              <a:rPr lang="id-ID" sz="2000" dirty="0" smtClean="0">
                <a:latin typeface="+mj-lt"/>
              </a:rPr>
              <a:t>S4 = e</a:t>
            </a:r>
            <a:r>
              <a:rPr lang="id-ID" sz="2000" baseline="-25000" dirty="0" smtClean="0">
                <a:latin typeface="+mj-lt"/>
              </a:rPr>
              <a:t>1</a:t>
            </a:r>
            <a:r>
              <a:rPr lang="id-ID" sz="2000" dirty="0" smtClean="0">
                <a:latin typeface="+mj-lt"/>
              </a:rPr>
              <a:t> e</a:t>
            </a:r>
            <a:r>
              <a:rPr lang="id-ID" sz="2000" baseline="-25000" dirty="0" smtClean="0">
                <a:latin typeface="+mj-lt"/>
              </a:rPr>
              <a:t>3</a:t>
            </a:r>
            <a:r>
              <a:rPr lang="id-ID" sz="2000" dirty="0" smtClean="0">
                <a:latin typeface="+mj-lt"/>
              </a:rPr>
              <a:t> e</a:t>
            </a:r>
            <a:r>
              <a:rPr lang="id-ID" sz="2000" baseline="-25000" dirty="0" smtClean="0">
                <a:latin typeface="+mj-lt"/>
              </a:rPr>
              <a:t>5</a:t>
            </a:r>
            <a:r>
              <a:rPr lang="id-ID" sz="2000" dirty="0" smtClean="0">
                <a:latin typeface="+mj-lt"/>
              </a:rPr>
              <a:t> e</a:t>
            </a:r>
            <a:r>
              <a:rPr lang="id-ID" sz="2000" baseline="-25000" dirty="0" smtClean="0">
                <a:latin typeface="+mj-lt"/>
              </a:rPr>
              <a:t>6</a:t>
            </a:r>
            <a:r>
              <a:rPr lang="id-ID" sz="2000" dirty="0" smtClean="0">
                <a:latin typeface="+mj-lt"/>
              </a:rPr>
              <a:t> </a:t>
            </a:r>
          </a:p>
          <a:p>
            <a:pPr marL="0" indent="442913" algn="just">
              <a:lnSpc>
                <a:spcPct val="150000"/>
              </a:lnSpc>
              <a:spcBef>
                <a:spcPts val="0"/>
              </a:spcBef>
              <a:buNone/>
            </a:pPr>
            <a:endParaRPr lang="id-ID" sz="2000" dirty="0" smtClean="0">
              <a:latin typeface="+mj-lt"/>
            </a:endParaRPr>
          </a:p>
          <a:p>
            <a:pPr marL="0" indent="442913" algn="just">
              <a:lnSpc>
                <a:spcPct val="150000"/>
              </a:lnSpc>
              <a:spcBef>
                <a:spcPts val="0"/>
              </a:spcBef>
              <a:buNone/>
            </a:pPr>
            <a:r>
              <a:rPr lang="id-ID" sz="2000" dirty="0" smtClean="0">
                <a:latin typeface="+mj-lt"/>
              </a:rPr>
              <a:t>Dengan demikian, matriks sirkuit yang sesuai terdiri dari 4 baris dan 8 kolom. </a:t>
            </a:r>
          </a:p>
          <a:p>
            <a:pPr marL="0" indent="442913">
              <a:lnSpc>
                <a:spcPct val="150000"/>
              </a:lnSpc>
              <a:spcBef>
                <a:spcPts val="0"/>
              </a:spcBef>
              <a:buNone/>
            </a:pPr>
            <a:endParaRPr lang="id-ID" sz="2000" dirty="0">
              <a:latin typeface="+mj-lt"/>
            </a:endParaRPr>
          </a:p>
        </p:txBody>
      </p:sp>
      <p:pic>
        <p:nvPicPr>
          <p:cNvPr id="1026" name="Picture 2"/>
          <p:cNvPicPr>
            <a:picLocks noChangeAspect="1" noChangeArrowheads="1"/>
          </p:cNvPicPr>
          <p:nvPr/>
        </p:nvPicPr>
        <p:blipFill>
          <a:blip r:embed="rId3"/>
          <a:srcRect/>
          <a:stretch>
            <a:fillRect/>
          </a:stretch>
        </p:blipFill>
        <p:spPr bwMode="auto">
          <a:xfrm>
            <a:off x="4143372" y="2143116"/>
            <a:ext cx="4500594" cy="414340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142984"/>
            <a:ext cx="3971924" cy="2214578"/>
          </a:xfrm>
        </p:spPr>
        <p:txBody>
          <a:bodyPr>
            <a:normAutofit/>
          </a:bodyPr>
          <a:lstStyle/>
          <a:p>
            <a:pPr marL="0" indent="442913" algn="just">
              <a:lnSpc>
                <a:spcPct val="150000"/>
              </a:lnSpc>
              <a:spcBef>
                <a:spcPts val="0"/>
              </a:spcBef>
              <a:buNone/>
            </a:pPr>
            <a:r>
              <a:rPr lang="id-ID" sz="2000" dirty="0" smtClean="0">
                <a:latin typeface="+mj-lt"/>
              </a:rPr>
              <a:t>S</a:t>
            </a:r>
            <a:r>
              <a:rPr lang="id-ID" sz="2000" baseline="-25000" dirty="0" smtClean="0">
                <a:latin typeface="+mj-lt"/>
              </a:rPr>
              <a:t>1</a:t>
            </a:r>
            <a:r>
              <a:rPr lang="id-ID" sz="2000" dirty="0" smtClean="0">
                <a:latin typeface="+mj-lt"/>
              </a:rPr>
              <a:t> = e</a:t>
            </a:r>
            <a:r>
              <a:rPr lang="id-ID" sz="2000" baseline="-25000" dirty="0" smtClean="0">
                <a:latin typeface="+mj-lt"/>
              </a:rPr>
              <a:t>7</a:t>
            </a:r>
            <a:r>
              <a:rPr lang="id-ID" sz="2000" dirty="0" smtClean="0">
                <a:latin typeface="+mj-lt"/>
              </a:rPr>
              <a:t> e</a:t>
            </a:r>
            <a:r>
              <a:rPr lang="id-ID" sz="2000" baseline="-25000" dirty="0" smtClean="0">
                <a:latin typeface="+mj-lt"/>
              </a:rPr>
              <a:t>8</a:t>
            </a:r>
            <a:r>
              <a:rPr lang="id-ID" sz="2000" dirty="0" smtClean="0">
                <a:latin typeface="+mj-lt"/>
              </a:rPr>
              <a:t> </a:t>
            </a:r>
          </a:p>
          <a:p>
            <a:pPr marL="0" indent="442913" algn="just">
              <a:lnSpc>
                <a:spcPct val="150000"/>
              </a:lnSpc>
              <a:spcBef>
                <a:spcPts val="0"/>
              </a:spcBef>
              <a:buNone/>
            </a:pPr>
            <a:r>
              <a:rPr lang="id-ID" sz="2000" dirty="0" smtClean="0">
                <a:latin typeface="+mj-lt"/>
              </a:rPr>
              <a:t>S</a:t>
            </a:r>
            <a:r>
              <a:rPr lang="id-ID" sz="2000" baseline="-25000" dirty="0" smtClean="0">
                <a:latin typeface="+mj-lt"/>
              </a:rPr>
              <a:t>2</a:t>
            </a:r>
            <a:r>
              <a:rPr lang="id-ID" sz="2000" dirty="0" smtClean="0">
                <a:latin typeface="+mj-lt"/>
              </a:rPr>
              <a:t> = e</a:t>
            </a:r>
            <a:r>
              <a:rPr lang="id-ID" sz="2000" baseline="-25000" dirty="0" smtClean="0">
                <a:latin typeface="+mj-lt"/>
              </a:rPr>
              <a:t>3</a:t>
            </a:r>
            <a:r>
              <a:rPr lang="id-ID" sz="2000" dirty="0" smtClean="0">
                <a:latin typeface="+mj-lt"/>
              </a:rPr>
              <a:t> e</a:t>
            </a:r>
            <a:r>
              <a:rPr lang="id-ID" sz="2000" baseline="-25000" dirty="0" smtClean="0">
                <a:latin typeface="+mj-lt"/>
              </a:rPr>
              <a:t>4</a:t>
            </a:r>
            <a:r>
              <a:rPr lang="id-ID" sz="2000" dirty="0" smtClean="0">
                <a:latin typeface="+mj-lt"/>
              </a:rPr>
              <a:t> e</a:t>
            </a:r>
            <a:r>
              <a:rPr lang="id-ID" sz="2000" baseline="-25000" dirty="0" smtClean="0">
                <a:latin typeface="+mj-lt"/>
              </a:rPr>
              <a:t>6</a:t>
            </a:r>
          </a:p>
          <a:p>
            <a:pPr marL="0" indent="442913" algn="just">
              <a:lnSpc>
                <a:spcPct val="150000"/>
              </a:lnSpc>
              <a:spcBef>
                <a:spcPts val="0"/>
              </a:spcBef>
              <a:buNone/>
            </a:pPr>
            <a:r>
              <a:rPr lang="id-ID" sz="2000" dirty="0" smtClean="0">
                <a:latin typeface="+mj-lt"/>
              </a:rPr>
              <a:t>S</a:t>
            </a:r>
            <a:r>
              <a:rPr lang="id-ID" sz="2000" baseline="-25000" dirty="0" smtClean="0">
                <a:latin typeface="+mj-lt"/>
              </a:rPr>
              <a:t>3</a:t>
            </a:r>
            <a:r>
              <a:rPr lang="id-ID" sz="2000" dirty="0" smtClean="0">
                <a:latin typeface="+mj-lt"/>
              </a:rPr>
              <a:t> = e</a:t>
            </a:r>
            <a:r>
              <a:rPr lang="id-ID" sz="2000" baseline="-25000" dirty="0" smtClean="0">
                <a:latin typeface="+mj-lt"/>
              </a:rPr>
              <a:t>1</a:t>
            </a:r>
            <a:r>
              <a:rPr lang="id-ID" sz="2000" dirty="0" smtClean="0">
                <a:latin typeface="+mj-lt"/>
              </a:rPr>
              <a:t> e</a:t>
            </a:r>
            <a:r>
              <a:rPr lang="id-ID" sz="2000" baseline="-25000" dirty="0" smtClean="0">
                <a:latin typeface="+mj-lt"/>
              </a:rPr>
              <a:t>4</a:t>
            </a:r>
            <a:r>
              <a:rPr lang="id-ID" sz="2000" dirty="0" smtClean="0">
                <a:latin typeface="+mj-lt"/>
              </a:rPr>
              <a:t> e</a:t>
            </a:r>
            <a:r>
              <a:rPr lang="id-ID" sz="2000" baseline="-25000" dirty="0" smtClean="0">
                <a:latin typeface="+mj-lt"/>
              </a:rPr>
              <a:t>6</a:t>
            </a:r>
          </a:p>
          <a:p>
            <a:pPr marL="0" indent="442913" algn="just">
              <a:lnSpc>
                <a:spcPct val="150000"/>
              </a:lnSpc>
              <a:spcBef>
                <a:spcPts val="0"/>
              </a:spcBef>
              <a:buNone/>
            </a:pPr>
            <a:r>
              <a:rPr lang="id-ID" sz="2000" dirty="0" smtClean="0">
                <a:latin typeface="+mj-lt"/>
              </a:rPr>
              <a:t>S</a:t>
            </a:r>
            <a:r>
              <a:rPr lang="id-ID" sz="2000" baseline="-25000" dirty="0" smtClean="0">
                <a:latin typeface="+mj-lt"/>
              </a:rPr>
              <a:t>4</a:t>
            </a:r>
            <a:r>
              <a:rPr lang="id-ID" sz="2000" dirty="0" smtClean="0">
                <a:latin typeface="+mj-lt"/>
              </a:rPr>
              <a:t> = e</a:t>
            </a:r>
            <a:r>
              <a:rPr lang="id-ID" sz="2000" baseline="-25000" dirty="0" smtClean="0">
                <a:latin typeface="+mj-lt"/>
              </a:rPr>
              <a:t>1</a:t>
            </a:r>
            <a:r>
              <a:rPr lang="id-ID" sz="2000" dirty="0" smtClean="0">
                <a:latin typeface="+mj-lt"/>
              </a:rPr>
              <a:t> e</a:t>
            </a:r>
            <a:r>
              <a:rPr lang="id-ID" sz="2000" baseline="-25000" dirty="0" smtClean="0">
                <a:latin typeface="+mj-lt"/>
              </a:rPr>
              <a:t>3</a:t>
            </a:r>
            <a:r>
              <a:rPr lang="id-ID" sz="2000" dirty="0" smtClean="0">
                <a:latin typeface="+mj-lt"/>
              </a:rPr>
              <a:t> e</a:t>
            </a:r>
            <a:r>
              <a:rPr lang="id-ID" sz="2000" baseline="-25000" dirty="0" smtClean="0">
                <a:latin typeface="+mj-lt"/>
              </a:rPr>
              <a:t>5</a:t>
            </a:r>
            <a:r>
              <a:rPr lang="id-ID" sz="2000" dirty="0" smtClean="0">
                <a:latin typeface="+mj-lt"/>
              </a:rPr>
              <a:t> e</a:t>
            </a:r>
            <a:r>
              <a:rPr lang="id-ID" sz="2000" baseline="-25000" dirty="0" smtClean="0">
                <a:latin typeface="+mj-lt"/>
              </a:rPr>
              <a:t>6</a:t>
            </a:r>
            <a:r>
              <a:rPr lang="id-ID" sz="2000" dirty="0" smtClean="0">
                <a:latin typeface="+mj-lt"/>
              </a:rPr>
              <a:t> </a:t>
            </a:r>
          </a:p>
          <a:p>
            <a:pPr marL="0" indent="442913" algn="just">
              <a:lnSpc>
                <a:spcPct val="150000"/>
              </a:lnSpc>
              <a:spcBef>
                <a:spcPts val="0"/>
              </a:spcBef>
              <a:buNone/>
            </a:pPr>
            <a:endParaRPr lang="id-ID" sz="2000" dirty="0" smtClean="0">
              <a:latin typeface="+mj-lt"/>
            </a:endParaRPr>
          </a:p>
          <a:p>
            <a:pPr marL="0" indent="442913">
              <a:lnSpc>
                <a:spcPct val="150000"/>
              </a:lnSpc>
              <a:spcBef>
                <a:spcPts val="0"/>
              </a:spcBef>
              <a:buNone/>
            </a:pPr>
            <a:endParaRPr lang="id-ID" sz="2000" dirty="0">
              <a:latin typeface="+mj-lt"/>
            </a:endParaRPr>
          </a:p>
        </p:txBody>
      </p:sp>
      <p:graphicFrame>
        <p:nvGraphicFramePr>
          <p:cNvPr id="4" name="Table 3"/>
          <p:cNvGraphicFramePr>
            <a:graphicFrameLocks noGrp="1"/>
          </p:cNvGraphicFramePr>
          <p:nvPr/>
        </p:nvGraphicFramePr>
        <p:xfrm>
          <a:off x="3143240" y="3643314"/>
          <a:ext cx="4786345" cy="2325624"/>
        </p:xfrm>
        <a:graphic>
          <a:graphicData uri="http://schemas.openxmlformats.org/drawingml/2006/table">
            <a:tbl>
              <a:tblPr/>
              <a:tblGrid>
                <a:gridCol w="390883"/>
                <a:gridCol w="557217"/>
                <a:gridCol w="528199"/>
                <a:gridCol w="528199"/>
                <a:gridCol w="528199"/>
                <a:gridCol w="563412"/>
                <a:gridCol w="563412"/>
                <a:gridCol w="563412"/>
                <a:gridCol w="563412"/>
              </a:tblGrid>
              <a:tr h="286383">
                <a:tc>
                  <a:txBody>
                    <a:bodyPr/>
                    <a:lstStyle/>
                    <a:p>
                      <a:pPr>
                        <a:lnSpc>
                          <a:spcPct val="115000"/>
                        </a:lnSpc>
                      </a:pPr>
                      <a:endParaRPr lang="id-ID" sz="2400" dirty="0">
                        <a:latin typeface="Cambria Math" pitchFamily="18" charset="0"/>
                        <a:ea typeface="Cambria Math" pitchFamily="18" charset="0"/>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e</a:t>
                      </a:r>
                      <a:r>
                        <a:rPr lang="en-US" sz="2400" kern="1200" baseline="-25000" dirty="0" smtClean="0">
                          <a:solidFill>
                            <a:srgbClr val="000000"/>
                          </a:solidFill>
                          <a:latin typeface="Cambria Math" pitchFamily="18" charset="0"/>
                          <a:ea typeface="Cambria Math" pitchFamily="18" charset="0"/>
                          <a:cs typeface="Times New Roman"/>
                        </a:rPr>
                        <a:t>1</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e</a:t>
                      </a:r>
                      <a:r>
                        <a:rPr lang="en-US" sz="2400" kern="1200" baseline="-25000" dirty="0" smtClean="0">
                          <a:solidFill>
                            <a:srgbClr val="000000"/>
                          </a:solidFill>
                          <a:latin typeface="Cambria Math" pitchFamily="18" charset="0"/>
                          <a:ea typeface="Cambria Math" pitchFamily="18" charset="0"/>
                          <a:cs typeface="Times New Roman"/>
                        </a:rPr>
                        <a:t>2</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e</a:t>
                      </a:r>
                      <a:r>
                        <a:rPr lang="en-US" sz="2400" kern="1200" baseline="-25000" dirty="0" smtClean="0">
                          <a:solidFill>
                            <a:srgbClr val="000000"/>
                          </a:solidFill>
                          <a:latin typeface="Cambria Math" pitchFamily="18" charset="0"/>
                          <a:ea typeface="Cambria Math" pitchFamily="18" charset="0"/>
                          <a:cs typeface="Times New Roman"/>
                        </a:rPr>
                        <a:t>3</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e</a:t>
                      </a:r>
                      <a:r>
                        <a:rPr lang="en-US" sz="2400" kern="1200" baseline="-25000" dirty="0" smtClean="0">
                          <a:solidFill>
                            <a:srgbClr val="000000"/>
                          </a:solidFill>
                          <a:latin typeface="Cambria Math" pitchFamily="18" charset="0"/>
                          <a:ea typeface="Cambria Math" pitchFamily="18" charset="0"/>
                          <a:cs typeface="Times New Roman"/>
                        </a:rPr>
                        <a:t>4</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e</a:t>
                      </a:r>
                      <a:r>
                        <a:rPr lang="en-US" sz="2400" kern="1200" baseline="-25000" dirty="0" smtClean="0">
                          <a:solidFill>
                            <a:srgbClr val="000000"/>
                          </a:solidFill>
                          <a:latin typeface="Cambria Math" pitchFamily="18" charset="0"/>
                          <a:ea typeface="Cambria Math" pitchFamily="18" charset="0"/>
                          <a:cs typeface="Times New Roman"/>
                        </a:rPr>
                        <a:t>5</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e</a:t>
                      </a:r>
                      <a:r>
                        <a:rPr lang="id-ID" sz="2400" kern="1200" baseline="-25000" dirty="0" smtClean="0">
                          <a:solidFill>
                            <a:srgbClr val="000000"/>
                          </a:solidFill>
                          <a:latin typeface="Cambria Math" pitchFamily="18" charset="0"/>
                          <a:ea typeface="Cambria Math" pitchFamily="18" charset="0"/>
                          <a:cs typeface="Times New Roman"/>
                        </a:rPr>
                        <a:t>6</a:t>
                      </a:r>
                      <a:endParaRPr lang="id-ID" sz="24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id-ID" sz="2400" kern="1200" dirty="0" smtClean="0">
                          <a:solidFill>
                            <a:srgbClr val="000000"/>
                          </a:solidFill>
                          <a:latin typeface="Cambria Math" pitchFamily="18" charset="0"/>
                          <a:ea typeface="Cambria Math" pitchFamily="18" charset="0"/>
                          <a:cs typeface="Times New Roman"/>
                        </a:rPr>
                        <a:t>e</a:t>
                      </a:r>
                      <a:r>
                        <a:rPr lang="id-ID" sz="2400" kern="1200" baseline="-25000" dirty="0" smtClean="0">
                          <a:solidFill>
                            <a:srgbClr val="000000"/>
                          </a:solidFill>
                          <a:latin typeface="Cambria Math" pitchFamily="18" charset="0"/>
                          <a:ea typeface="Cambria Math" pitchFamily="18" charset="0"/>
                          <a:cs typeface="Times New Roman"/>
                        </a:rPr>
                        <a:t>7</a:t>
                      </a:r>
                      <a:endParaRPr lang="id-ID" sz="2400" dirty="0" smtClean="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id-ID" sz="2400" kern="1200" dirty="0" smtClean="0">
                          <a:solidFill>
                            <a:srgbClr val="000000"/>
                          </a:solidFill>
                          <a:latin typeface="Cambria Math" pitchFamily="18" charset="0"/>
                          <a:ea typeface="Cambria Math" pitchFamily="18" charset="0"/>
                          <a:cs typeface="Times New Roman"/>
                        </a:rPr>
                        <a:t>e</a:t>
                      </a:r>
                      <a:r>
                        <a:rPr lang="id-ID" sz="2400" kern="1200" baseline="-25000" dirty="0" smtClean="0">
                          <a:solidFill>
                            <a:srgbClr val="000000"/>
                          </a:solidFill>
                          <a:latin typeface="Cambria Math" pitchFamily="18" charset="0"/>
                          <a:ea typeface="Cambria Math" pitchFamily="18" charset="0"/>
                          <a:cs typeface="Times New Roman"/>
                        </a:rPr>
                        <a:t>8</a:t>
                      </a:r>
                      <a:endParaRPr lang="id-ID" sz="2400" dirty="0" smtClean="0">
                        <a:latin typeface="Cambria Math" pitchFamily="18" charset="0"/>
                        <a:ea typeface="Cambria Math" pitchFamily="18" charset="0"/>
                        <a:cs typeface="Times New Roman"/>
                      </a:endParaRPr>
                    </a:p>
                  </a:txBody>
                  <a:tcPr marL="0" marR="0" marT="0" marB="0" anchor="ctr">
                    <a:lnL>
                      <a:noFill/>
                    </a:lnL>
                    <a:lnR>
                      <a:noFill/>
                    </a:lnR>
                    <a:lnT>
                      <a:noFill/>
                    </a:lnT>
                    <a:lnB>
                      <a:noFill/>
                    </a:lnB>
                  </a:tcPr>
                </a:tc>
              </a:tr>
              <a:tr h="156277">
                <a:tc>
                  <a:txBody>
                    <a:bodyPr/>
                    <a:lstStyle/>
                    <a:p>
                      <a:pPr>
                        <a:lnSpc>
                          <a:spcPct val="115000"/>
                        </a:lnSpc>
                      </a:pPr>
                      <a:endParaRPr lang="id-ID" sz="900" dirty="0">
                        <a:latin typeface="Cambria Math" pitchFamily="18" charset="0"/>
                        <a:ea typeface="Cambria Math" pitchFamily="18" charset="0"/>
                      </a:endParaRPr>
                    </a:p>
                  </a:txBody>
                  <a:tcPr marL="46355" marR="46355" marT="10795" marB="0" anchor="ctr">
                    <a:lnL>
                      <a:noFill/>
                    </a:lnL>
                    <a:lnR>
                      <a:noFill/>
                    </a:lnR>
                    <a:lnT>
                      <a:noFill/>
                    </a:lnT>
                    <a:lnB>
                      <a:noFill/>
                    </a:lnB>
                  </a:tcPr>
                </a:tc>
                <a:tc>
                  <a:txBody>
                    <a:bodyPr/>
                    <a:lstStyle/>
                    <a:p>
                      <a:pPr>
                        <a:lnSpc>
                          <a:spcPct val="115000"/>
                        </a:lnSpc>
                      </a:pPr>
                      <a:endParaRPr lang="id-ID" sz="900" dirty="0">
                        <a:latin typeface="Cambria Math" pitchFamily="18" charset="0"/>
                        <a:ea typeface="Cambria Math" pitchFamily="18" charset="0"/>
                      </a:endParaRPr>
                    </a:p>
                  </a:txBody>
                  <a:tcPr marL="46355" marR="46355" marT="10795" marB="0" anchor="ctr">
                    <a:lnL>
                      <a:noFill/>
                    </a:lnL>
                    <a:lnR>
                      <a:noFill/>
                    </a:lnR>
                    <a:lnT>
                      <a:noFill/>
                    </a:lnT>
                    <a:lnB>
                      <a:noFill/>
                    </a:lnB>
                  </a:tcPr>
                </a:tc>
                <a:tc>
                  <a:txBody>
                    <a:bodyPr/>
                    <a:lstStyle/>
                    <a:p>
                      <a:pPr>
                        <a:lnSpc>
                          <a:spcPct val="115000"/>
                        </a:lnSpc>
                      </a:pPr>
                      <a:endParaRPr lang="id-ID" sz="900" dirty="0">
                        <a:latin typeface="Cambria Math" pitchFamily="18" charset="0"/>
                        <a:ea typeface="Cambria Math" pitchFamily="18" charset="0"/>
                      </a:endParaRPr>
                    </a:p>
                  </a:txBody>
                  <a:tcPr marL="46355" marR="46355" marT="10795" marB="0" anchor="ctr">
                    <a:lnL>
                      <a:noFill/>
                    </a:lnL>
                    <a:lnR>
                      <a:noFill/>
                    </a:lnR>
                    <a:lnT>
                      <a:noFill/>
                    </a:lnT>
                    <a:lnB>
                      <a:noFill/>
                    </a:lnB>
                  </a:tcPr>
                </a:tc>
                <a:tc>
                  <a:txBody>
                    <a:bodyPr/>
                    <a:lstStyle/>
                    <a:p>
                      <a:pPr>
                        <a:lnSpc>
                          <a:spcPct val="115000"/>
                        </a:lnSpc>
                      </a:pPr>
                      <a:endParaRPr lang="id-ID" sz="900" dirty="0">
                        <a:latin typeface="Cambria Math" pitchFamily="18" charset="0"/>
                        <a:ea typeface="Cambria Math" pitchFamily="18" charset="0"/>
                      </a:endParaRPr>
                    </a:p>
                  </a:txBody>
                  <a:tcPr marL="46355" marR="46355" marT="10795" marB="0" anchor="ctr">
                    <a:lnL>
                      <a:noFill/>
                    </a:lnL>
                    <a:lnR>
                      <a:noFill/>
                    </a:lnR>
                    <a:lnT>
                      <a:noFill/>
                    </a:lnT>
                    <a:lnB>
                      <a:noFill/>
                    </a:lnB>
                  </a:tcPr>
                </a:tc>
                <a:tc>
                  <a:txBody>
                    <a:bodyPr/>
                    <a:lstStyle/>
                    <a:p>
                      <a:pPr>
                        <a:lnSpc>
                          <a:spcPct val="115000"/>
                        </a:lnSpc>
                      </a:pPr>
                      <a:endParaRPr lang="id-ID" sz="900" dirty="0">
                        <a:latin typeface="Cambria Math" pitchFamily="18" charset="0"/>
                        <a:ea typeface="Cambria Math" pitchFamily="18" charset="0"/>
                      </a:endParaRPr>
                    </a:p>
                  </a:txBody>
                  <a:tcPr marL="46355" marR="46355" marT="10795" marB="0" anchor="ctr">
                    <a:lnL>
                      <a:noFill/>
                    </a:lnL>
                    <a:lnR>
                      <a:noFill/>
                    </a:lnR>
                    <a:lnT>
                      <a:noFill/>
                    </a:lnT>
                    <a:lnB>
                      <a:noFill/>
                    </a:lnB>
                  </a:tcPr>
                </a:tc>
                <a:tc>
                  <a:txBody>
                    <a:bodyPr/>
                    <a:lstStyle/>
                    <a:p>
                      <a:pPr>
                        <a:lnSpc>
                          <a:spcPct val="115000"/>
                        </a:lnSpc>
                      </a:pPr>
                      <a:endParaRPr lang="id-ID" sz="900" dirty="0">
                        <a:latin typeface="Cambria Math" pitchFamily="18" charset="0"/>
                        <a:ea typeface="Cambria Math" pitchFamily="18" charset="0"/>
                      </a:endParaRPr>
                    </a:p>
                  </a:txBody>
                  <a:tcPr marL="46355" marR="46355" marT="10795" marB="0" anchor="ctr">
                    <a:lnL>
                      <a:noFill/>
                    </a:lnL>
                    <a:lnR>
                      <a:noFill/>
                    </a:lnR>
                    <a:lnT>
                      <a:noFill/>
                    </a:lnT>
                    <a:lnB>
                      <a:noFill/>
                    </a:lnB>
                  </a:tcPr>
                </a:tc>
                <a:tc>
                  <a:txBody>
                    <a:bodyPr/>
                    <a:lstStyle/>
                    <a:p>
                      <a:pPr algn="ctr">
                        <a:lnSpc>
                          <a:spcPct val="115000"/>
                        </a:lnSpc>
                        <a:spcAft>
                          <a:spcPts val="0"/>
                        </a:spcAft>
                      </a:pPr>
                      <a:endParaRPr lang="id-ID" sz="9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endParaRPr lang="id-ID" sz="9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endParaRPr lang="id-ID" sz="9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r>
              <a:tr h="376446">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s</a:t>
                      </a:r>
                      <a:r>
                        <a:rPr lang="en-US" sz="2400" kern="1200" baseline="-25000" dirty="0" smtClean="0">
                          <a:solidFill>
                            <a:srgbClr val="000000"/>
                          </a:solidFill>
                          <a:latin typeface="Cambria Math" pitchFamily="18" charset="0"/>
                          <a:ea typeface="Cambria Math" pitchFamily="18" charset="0"/>
                          <a:cs typeface="Times New Roman"/>
                        </a:rPr>
                        <a:t>1</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0</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0</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0</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0</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0</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0</a:t>
                      </a:r>
                      <a:endParaRPr lang="id-ID" sz="24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2400" dirty="0" smtClean="0">
                          <a:latin typeface="Cambria Math" pitchFamily="18" charset="0"/>
                          <a:ea typeface="Cambria Math" pitchFamily="18" charset="0"/>
                          <a:cs typeface="Times New Roman"/>
                        </a:rPr>
                        <a:t>1</a:t>
                      </a:r>
                      <a:endParaRPr lang="id-ID" sz="24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2400" dirty="0" smtClean="0">
                          <a:latin typeface="Cambria Math" pitchFamily="18" charset="0"/>
                          <a:ea typeface="Cambria Math" pitchFamily="18" charset="0"/>
                          <a:cs typeface="Times New Roman"/>
                        </a:rPr>
                        <a:t>1</a:t>
                      </a:r>
                      <a:endParaRPr lang="id-ID" sz="24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r>
              <a:tr h="376446">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s</a:t>
                      </a:r>
                      <a:r>
                        <a:rPr lang="en-US" sz="2400" kern="1200" baseline="-25000" dirty="0" smtClean="0">
                          <a:solidFill>
                            <a:srgbClr val="000000"/>
                          </a:solidFill>
                          <a:latin typeface="Cambria Math" pitchFamily="18" charset="0"/>
                          <a:ea typeface="Cambria Math" pitchFamily="18" charset="0"/>
                          <a:cs typeface="Times New Roman"/>
                        </a:rPr>
                        <a:t>2</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0</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0</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1</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1</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1</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0</a:t>
                      </a:r>
                      <a:endParaRPr lang="id-ID" sz="24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2400" dirty="0" smtClean="0">
                          <a:latin typeface="Cambria Math" pitchFamily="18" charset="0"/>
                          <a:ea typeface="Cambria Math" pitchFamily="18" charset="0"/>
                          <a:cs typeface="Times New Roman"/>
                        </a:rPr>
                        <a:t>0</a:t>
                      </a:r>
                      <a:endParaRPr lang="id-ID" sz="24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2400" dirty="0" smtClean="0">
                          <a:latin typeface="Cambria Math" pitchFamily="18" charset="0"/>
                          <a:ea typeface="Cambria Math" pitchFamily="18" charset="0"/>
                          <a:cs typeface="Times New Roman"/>
                        </a:rPr>
                        <a:t>0</a:t>
                      </a:r>
                      <a:endParaRPr lang="id-ID" sz="24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r>
              <a:tr h="376446">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s</a:t>
                      </a:r>
                      <a:r>
                        <a:rPr lang="en-US" sz="2400" kern="1200" baseline="-25000" dirty="0" smtClean="0">
                          <a:solidFill>
                            <a:srgbClr val="000000"/>
                          </a:solidFill>
                          <a:latin typeface="Cambria Math" pitchFamily="18" charset="0"/>
                          <a:ea typeface="Cambria Math" pitchFamily="18" charset="0"/>
                          <a:cs typeface="Times New Roman"/>
                        </a:rPr>
                        <a:t>3</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1</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0</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0</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1</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0</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1</a:t>
                      </a:r>
                      <a:endParaRPr lang="id-ID" sz="24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2400" dirty="0" smtClean="0">
                          <a:latin typeface="Cambria Math" pitchFamily="18" charset="0"/>
                          <a:ea typeface="Cambria Math" pitchFamily="18" charset="0"/>
                          <a:cs typeface="Times New Roman"/>
                        </a:rPr>
                        <a:t>0</a:t>
                      </a:r>
                      <a:endParaRPr lang="id-ID" sz="24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2400" dirty="0" smtClean="0">
                          <a:latin typeface="Cambria Math" pitchFamily="18" charset="0"/>
                          <a:ea typeface="Cambria Math" pitchFamily="18" charset="0"/>
                          <a:cs typeface="Times New Roman"/>
                        </a:rPr>
                        <a:t>0</a:t>
                      </a:r>
                      <a:endParaRPr lang="id-ID" sz="24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r>
              <a:tr h="376446">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s</a:t>
                      </a:r>
                      <a:r>
                        <a:rPr lang="en-US" sz="2400" kern="1200" baseline="-25000" dirty="0" smtClean="0">
                          <a:solidFill>
                            <a:srgbClr val="000000"/>
                          </a:solidFill>
                          <a:latin typeface="Cambria Math" pitchFamily="18" charset="0"/>
                          <a:ea typeface="Cambria Math" pitchFamily="18" charset="0"/>
                          <a:cs typeface="Times New Roman"/>
                        </a:rPr>
                        <a:t>4</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1</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0</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1</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0</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1</a:t>
                      </a:r>
                      <a:endParaRPr lang="id-ID" sz="2400" dirty="0">
                        <a:latin typeface="Cambria Math" pitchFamily="18" charset="0"/>
                        <a:ea typeface="Cambria Math" pitchFamily="18" charset="0"/>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pitchFamily="18" charset="0"/>
                          <a:ea typeface="Cambria Math" pitchFamily="18" charset="0"/>
                          <a:cs typeface="Times New Roman"/>
                        </a:rPr>
                        <a:t>1</a:t>
                      </a:r>
                      <a:endParaRPr lang="id-ID" sz="24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2400" dirty="0" smtClean="0">
                          <a:latin typeface="Cambria Math" pitchFamily="18" charset="0"/>
                          <a:ea typeface="Cambria Math" pitchFamily="18" charset="0"/>
                          <a:cs typeface="Times New Roman"/>
                        </a:rPr>
                        <a:t>0</a:t>
                      </a:r>
                      <a:endParaRPr lang="id-ID" sz="24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2400" dirty="0" smtClean="0">
                          <a:latin typeface="Cambria Math" pitchFamily="18" charset="0"/>
                          <a:ea typeface="Cambria Math" pitchFamily="18" charset="0"/>
                          <a:cs typeface="Times New Roman"/>
                        </a:rPr>
                        <a:t>0</a:t>
                      </a:r>
                      <a:endParaRPr lang="id-ID" sz="2400" dirty="0">
                        <a:latin typeface="Cambria Math" pitchFamily="18" charset="0"/>
                        <a:ea typeface="Cambria Math" pitchFamily="18" charset="0"/>
                        <a:cs typeface="Times New Roman"/>
                      </a:endParaRPr>
                    </a:p>
                  </a:txBody>
                  <a:tcPr marL="0" marR="0" marT="0" marB="0" anchor="ctr">
                    <a:lnL>
                      <a:noFill/>
                    </a:lnL>
                    <a:lnR>
                      <a:noFill/>
                    </a:lnR>
                    <a:lnT>
                      <a:noFill/>
                    </a:lnT>
                    <a:lnB>
                      <a:noFill/>
                    </a:lnB>
                  </a:tcPr>
                </a:tc>
              </a:tr>
            </a:tbl>
          </a:graphicData>
        </a:graphic>
      </p:graphicFrame>
      <p:sp>
        <p:nvSpPr>
          <p:cNvPr id="5" name="Left Bracket 4"/>
          <p:cNvSpPr/>
          <p:nvPr/>
        </p:nvSpPr>
        <p:spPr>
          <a:xfrm>
            <a:off x="3571868" y="4286256"/>
            <a:ext cx="71438" cy="157163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6" name="Right Bracket 5"/>
          <p:cNvSpPr/>
          <p:nvPr/>
        </p:nvSpPr>
        <p:spPr>
          <a:xfrm>
            <a:off x="7786711" y="4286256"/>
            <a:ext cx="71438" cy="157163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dirty="0" smtClean="0"/>
              <a:t>Representasi Graf Berarah dalam Matrik</a:t>
            </a:r>
            <a:endParaRPr lang="id-ID" dirty="0"/>
          </a:p>
        </p:txBody>
      </p:sp>
      <p:sp>
        <p:nvSpPr>
          <p:cNvPr id="3" name="Subtitle 2"/>
          <p:cNvSpPr>
            <a:spLocks noGrp="1"/>
          </p:cNvSpPr>
          <p:nvPr>
            <p:ph type="subTitle" idx="1"/>
          </p:nvPr>
        </p:nvSpPr>
        <p:spPr/>
        <p:txBody>
          <a:bodyPr/>
          <a:lstStyle/>
          <a:p>
            <a:r>
              <a:rPr lang="id-ID" dirty="0" smtClean="0"/>
              <a:t>Matematika Diskrit</a:t>
            </a:r>
            <a:endParaRPr lang="id-ID"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85794"/>
            <a:ext cx="8229600" cy="1066800"/>
          </a:xfrm>
        </p:spPr>
        <p:txBody>
          <a:bodyPr>
            <a:normAutofit/>
          </a:bodyPr>
          <a:lstStyle/>
          <a:p>
            <a:pPr algn="ctr"/>
            <a:r>
              <a:rPr lang="id-ID" sz="4800" dirty="0" smtClean="0"/>
              <a:t>Matrik Hubung </a:t>
            </a:r>
            <a:endParaRPr lang="id-ID" sz="4800" dirty="0"/>
          </a:p>
        </p:txBody>
      </p:sp>
      <p:sp>
        <p:nvSpPr>
          <p:cNvPr id="3" name="Content Placeholder 2"/>
          <p:cNvSpPr>
            <a:spLocks noGrp="1"/>
          </p:cNvSpPr>
          <p:nvPr>
            <p:ph idx="1"/>
          </p:nvPr>
        </p:nvSpPr>
        <p:spPr/>
        <p:txBody>
          <a:bodyPr>
            <a:normAutofit/>
          </a:bodyPr>
          <a:lstStyle/>
          <a:p>
            <a:pPr marL="0" indent="323850" algn="just">
              <a:lnSpc>
                <a:spcPct val="150000"/>
              </a:lnSpc>
              <a:spcBef>
                <a:spcPts val="0"/>
              </a:spcBef>
              <a:buNone/>
            </a:pPr>
            <a:r>
              <a:rPr lang="id-ID" sz="2000" dirty="0" smtClean="0">
                <a:latin typeface="+mj-lt"/>
              </a:rPr>
              <a:t>Misalkan G adalah graf berarah yang terdiri dari n titik tanpa garis paralel. Matriks hubung yang sesuai dengan Graf G adalah matriks bujur sangkar n x n A=(a</a:t>
            </a:r>
            <a:r>
              <a:rPr lang="id-ID" sz="1200" dirty="0" smtClean="0">
                <a:latin typeface="+mj-lt"/>
              </a:rPr>
              <a:t>ij</a:t>
            </a:r>
            <a:r>
              <a:rPr lang="id-ID" sz="2000" dirty="0" smtClean="0">
                <a:latin typeface="+mj-lt"/>
              </a:rPr>
              <a:t>) dengan</a:t>
            </a:r>
          </a:p>
          <a:p>
            <a:pPr marL="0" indent="0" algn="just">
              <a:lnSpc>
                <a:spcPct val="150000"/>
              </a:lnSpc>
              <a:spcBef>
                <a:spcPts val="0"/>
              </a:spcBef>
              <a:buNone/>
            </a:pPr>
            <a:endParaRPr lang="id-ID" sz="1400" dirty="0" smtClean="0"/>
          </a:p>
          <a:p>
            <a:pPr marL="0" indent="0" algn="just">
              <a:lnSpc>
                <a:spcPct val="150000"/>
              </a:lnSpc>
              <a:spcBef>
                <a:spcPts val="0"/>
              </a:spcBef>
              <a:buNone/>
            </a:pPr>
            <a:r>
              <a:rPr lang="id-ID" sz="3600" dirty="0" smtClean="0"/>
              <a:t>a</a:t>
            </a:r>
            <a:r>
              <a:rPr lang="id-ID" sz="2000" dirty="0" smtClean="0"/>
              <a:t>ij  =  </a:t>
            </a:r>
            <a:endParaRPr lang="id-ID" sz="2000" dirty="0">
              <a:latin typeface="+mj-lt"/>
            </a:endParaRPr>
          </a:p>
        </p:txBody>
      </p:sp>
      <p:grpSp>
        <p:nvGrpSpPr>
          <p:cNvPr id="7" name="Group 6"/>
          <p:cNvGrpSpPr/>
          <p:nvPr/>
        </p:nvGrpSpPr>
        <p:grpSpPr>
          <a:xfrm>
            <a:off x="1357290" y="3916924"/>
            <a:ext cx="5515069" cy="1167292"/>
            <a:chOff x="1357290" y="3916924"/>
            <a:chExt cx="5515069" cy="1167292"/>
          </a:xfrm>
        </p:grpSpPr>
        <p:sp>
          <p:nvSpPr>
            <p:cNvPr id="4" name="Left Brace 3"/>
            <p:cNvSpPr/>
            <p:nvPr/>
          </p:nvSpPr>
          <p:spPr>
            <a:xfrm>
              <a:off x="1357290" y="4071942"/>
              <a:ext cx="142876" cy="8572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5" name="TextBox 4"/>
            <p:cNvSpPr txBox="1"/>
            <p:nvPr/>
          </p:nvSpPr>
          <p:spPr>
            <a:xfrm>
              <a:off x="1643042" y="3916924"/>
              <a:ext cx="4697120" cy="369332"/>
            </a:xfrm>
            <a:prstGeom prst="rect">
              <a:avLst/>
            </a:prstGeom>
            <a:noFill/>
          </p:spPr>
          <p:txBody>
            <a:bodyPr wrap="none" rtlCol="0">
              <a:spAutoFit/>
            </a:bodyPr>
            <a:lstStyle/>
            <a:p>
              <a:r>
                <a:rPr lang="id-ID" dirty="0" smtClean="0"/>
                <a:t>1 	Jika ada garis dari titik v</a:t>
              </a:r>
              <a:r>
                <a:rPr lang="id-ID" baseline="-25000" dirty="0" smtClean="0"/>
                <a:t>i</a:t>
              </a:r>
              <a:r>
                <a:rPr lang="id-ID" dirty="0" smtClean="0"/>
                <a:t> ke titik v</a:t>
              </a:r>
              <a:r>
                <a:rPr lang="id-ID" baseline="-25000" dirty="0" smtClean="0"/>
                <a:t>j</a:t>
              </a:r>
              <a:endParaRPr lang="id-ID" baseline="-25000" dirty="0"/>
            </a:p>
          </p:txBody>
        </p:sp>
        <p:sp>
          <p:nvSpPr>
            <p:cNvPr id="6" name="TextBox 5"/>
            <p:cNvSpPr txBox="1"/>
            <p:nvPr/>
          </p:nvSpPr>
          <p:spPr>
            <a:xfrm>
              <a:off x="1643042" y="4714884"/>
              <a:ext cx="5229317" cy="369332"/>
            </a:xfrm>
            <a:prstGeom prst="rect">
              <a:avLst/>
            </a:prstGeom>
            <a:noFill/>
          </p:spPr>
          <p:txBody>
            <a:bodyPr wrap="none" rtlCol="0">
              <a:spAutoFit/>
            </a:bodyPr>
            <a:lstStyle/>
            <a:p>
              <a:r>
                <a:rPr lang="id-ID" dirty="0"/>
                <a:t>0</a:t>
              </a:r>
              <a:r>
                <a:rPr lang="id-ID" dirty="0" smtClean="0"/>
                <a:t> 	Jika tidak ada garis dari titik v</a:t>
              </a:r>
              <a:r>
                <a:rPr lang="id-ID" baseline="-25000" dirty="0" smtClean="0"/>
                <a:t>i</a:t>
              </a:r>
              <a:r>
                <a:rPr lang="id-ID" dirty="0" smtClean="0"/>
                <a:t> ke titik v</a:t>
              </a:r>
              <a:r>
                <a:rPr lang="id-ID" baseline="-25000" dirty="0" smtClean="0"/>
                <a:t>j</a:t>
              </a:r>
              <a:endParaRPr lang="id-ID" baseline="-25000"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288676"/>
          </a:xfrm>
        </p:spPr>
        <p:txBody>
          <a:bodyPr>
            <a:normAutofit/>
          </a:bodyPr>
          <a:lstStyle/>
          <a:p>
            <a:pPr marL="0">
              <a:lnSpc>
                <a:spcPct val="150000"/>
              </a:lnSpc>
              <a:spcBef>
                <a:spcPts val="0"/>
              </a:spcBef>
              <a:buNone/>
            </a:pPr>
            <a:r>
              <a:rPr lang="id-ID" sz="2000" dirty="0" smtClean="0">
                <a:latin typeface="+mj-lt"/>
              </a:rPr>
              <a:t>Contoh soal: </a:t>
            </a:r>
          </a:p>
          <a:p>
            <a:pPr marL="0">
              <a:lnSpc>
                <a:spcPct val="150000"/>
              </a:lnSpc>
              <a:spcBef>
                <a:spcPts val="0"/>
              </a:spcBef>
              <a:buNone/>
            </a:pPr>
            <a:r>
              <a:rPr lang="id-ID" sz="2000" dirty="0" smtClean="0">
                <a:latin typeface="+mj-lt"/>
              </a:rPr>
              <a:t>Nyatakan graf dibawah ini kedalam matriks hubung.</a:t>
            </a:r>
            <a:endParaRPr lang="id-ID" sz="2000" dirty="0">
              <a:latin typeface="+mj-lt"/>
            </a:endParaRPr>
          </a:p>
        </p:txBody>
      </p:sp>
      <p:pic>
        <p:nvPicPr>
          <p:cNvPr id="1027" name="Picture 3"/>
          <p:cNvPicPr>
            <a:picLocks noChangeAspect="1" noChangeArrowheads="1"/>
          </p:cNvPicPr>
          <p:nvPr/>
        </p:nvPicPr>
        <p:blipFill>
          <a:blip r:embed="rId2"/>
          <a:srcRect/>
          <a:stretch>
            <a:fillRect/>
          </a:stretch>
        </p:blipFill>
        <p:spPr bwMode="auto">
          <a:xfrm>
            <a:off x="2094276" y="2571744"/>
            <a:ext cx="4120798" cy="350046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85794"/>
            <a:ext cx="8229600" cy="1066800"/>
          </a:xfrm>
        </p:spPr>
        <p:txBody>
          <a:bodyPr>
            <a:noAutofit/>
          </a:bodyPr>
          <a:lstStyle/>
          <a:p>
            <a:pPr algn="ctr"/>
            <a:r>
              <a:rPr lang="id-ID" dirty="0" smtClean="0"/>
              <a:t>Matrik Hubung </a:t>
            </a:r>
            <a:br>
              <a:rPr lang="id-ID" dirty="0" smtClean="0"/>
            </a:br>
            <a:r>
              <a:rPr lang="id-ID" dirty="0" smtClean="0"/>
              <a:t>(Adjacency Matrix)</a:t>
            </a:r>
            <a:endParaRPr lang="id-ID" dirty="0"/>
          </a:p>
        </p:txBody>
      </p:sp>
      <p:sp>
        <p:nvSpPr>
          <p:cNvPr id="3" name="Content Placeholder 2"/>
          <p:cNvSpPr>
            <a:spLocks noGrp="1"/>
          </p:cNvSpPr>
          <p:nvPr>
            <p:ph idx="1"/>
          </p:nvPr>
        </p:nvSpPr>
        <p:spPr/>
        <p:txBody>
          <a:bodyPr>
            <a:normAutofit/>
          </a:bodyPr>
          <a:lstStyle/>
          <a:p>
            <a:pPr marL="0" indent="323850" algn="just">
              <a:lnSpc>
                <a:spcPct val="150000"/>
              </a:lnSpc>
              <a:spcBef>
                <a:spcPts val="0"/>
              </a:spcBef>
              <a:buNone/>
            </a:pPr>
            <a:r>
              <a:rPr lang="id-ID" sz="2000" dirty="0" smtClean="0">
                <a:latin typeface="+mj-lt"/>
              </a:rPr>
              <a:t>Misalkan G adalah graf tak berarah dengan titik – titik v</a:t>
            </a:r>
            <a:r>
              <a:rPr lang="id-ID" sz="2000" baseline="-25000" dirty="0" smtClean="0">
                <a:latin typeface="+mj-lt"/>
              </a:rPr>
              <a:t>1</a:t>
            </a:r>
            <a:r>
              <a:rPr lang="id-ID" sz="2000" dirty="0" smtClean="0">
                <a:latin typeface="+mj-lt"/>
              </a:rPr>
              <a:t> v</a:t>
            </a:r>
            <a:r>
              <a:rPr lang="id-ID" sz="2000" baseline="-25000" dirty="0" smtClean="0">
                <a:latin typeface="+mj-lt"/>
              </a:rPr>
              <a:t>2</a:t>
            </a:r>
            <a:r>
              <a:rPr lang="id-ID" sz="2000" dirty="0" smtClean="0">
                <a:latin typeface="+mj-lt"/>
              </a:rPr>
              <a:t> .. v</a:t>
            </a:r>
            <a:r>
              <a:rPr lang="id-ID" sz="2000" baseline="-25000" dirty="0" smtClean="0">
                <a:latin typeface="+mj-lt"/>
              </a:rPr>
              <a:t>n</a:t>
            </a:r>
            <a:r>
              <a:rPr lang="id-ID" sz="2000" dirty="0" smtClean="0">
                <a:latin typeface="+mj-lt"/>
              </a:rPr>
              <a:t> (n berhingga). Matriks hubung yang sesuai dengan graf G adalah matriks A = (a</a:t>
            </a:r>
            <a:r>
              <a:rPr lang="id-ID" sz="2000" baseline="-25000" dirty="0" smtClean="0">
                <a:latin typeface="+mj-lt"/>
              </a:rPr>
              <a:t>ij</a:t>
            </a:r>
            <a:r>
              <a:rPr lang="id-ID" sz="2000" dirty="0" smtClean="0">
                <a:latin typeface="+mj-lt"/>
              </a:rPr>
              <a:t>) dengan a</a:t>
            </a:r>
            <a:r>
              <a:rPr lang="id-ID" sz="2000" baseline="-25000" dirty="0" smtClean="0">
                <a:latin typeface="+mj-lt"/>
              </a:rPr>
              <a:t>ij</a:t>
            </a:r>
            <a:r>
              <a:rPr lang="id-ID" sz="2000" dirty="0" smtClean="0">
                <a:latin typeface="+mj-lt"/>
              </a:rPr>
              <a:t> = jumlah garis yang menghubungkan titik vi dengan titik vj; i,j = 1,2, ... , n.</a:t>
            </a:r>
          </a:p>
          <a:p>
            <a:pPr marL="0" indent="323850" algn="just">
              <a:lnSpc>
                <a:spcPct val="150000"/>
              </a:lnSpc>
              <a:spcBef>
                <a:spcPts val="0"/>
              </a:spcBef>
              <a:buNone/>
            </a:pPr>
            <a:r>
              <a:rPr lang="id-ID" sz="2000" dirty="0" smtClean="0">
                <a:latin typeface="+mj-lt"/>
              </a:rPr>
              <a:t>Oleh karena dalam graf tak berarah jumlah garis yang menghubungkan titik v</a:t>
            </a:r>
            <a:r>
              <a:rPr lang="id-ID" sz="2000" baseline="-25000" dirty="0" smtClean="0">
                <a:latin typeface="+mj-lt"/>
              </a:rPr>
              <a:t>i </a:t>
            </a:r>
            <a:r>
              <a:rPr lang="id-ID" sz="2000" dirty="0" smtClean="0">
                <a:latin typeface="+mj-lt"/>
              </a:rPr>
              <a:t>dan titik v</a:t>
            </a:r>
            <a:r>
              <a:rPr lang="id-ID" sz="2000" baseline="-25000" dirty="0" smtClean="0">
                <a:latin typeface="+mj-lt"/>
              </a:rPr>
              <a:t>j</a:t>
            </a:r>
            <a:r>
              <a:rPr lang="id-ID" sz="2000" dirty="0" smtClean="0">
                <a:latin typeface="+mj-lt"/>
              </a:rPr>
              <a:t> selalu sama dengan jumlah garis yang menghubungkan v</a:t>
            </a:r>
            <a:r>
              <a:rPr lang="id-ID" sz="2000" baseline="-25000" dirty="0" smtClean="0">
                <a:latin typeface="+mj-lt"/>
              </a:rPr>
              <a:t>j</a:t>
            </a:r>
            <a:r>
              <a:rPr lang="id-ID" sz="2000" dirty="0" smtClean="0">
                <a:latin typeface="+mj-lt"/>
              </a:rPr>
              <a:t> dengan v</a:t>
            </a:r>
            <a:r>
              <a:rPr lang="id-ID" sz="2000" baseline="-25000" dirty="0" smtClean="0">
                <a:latin typeface="+mj-lt"/>
              </a:rPr>
              <a:t>i</a:t>
            </a:r>
            <a:r>
              <a:rPr lang="id-ID" sz="2000" dirty="0" smtClean="0">
                <a:latin typeface="+mj-lt"/>
              </a:rPr>
              <a:t>, maka jelaslah bahwa matriks hubungnya selalu merupakan matriks yang simetris (a</a:t>
            </a:r>
            <a:r>
              <a:rPr lang="id-ID" sz="2000" baseline="-25000" dirty="0" smtClean="0">
                <a:latin typeface="+mj-lt"/>
              </a:rPr>
              <a:t>ij</a:t>
            </a:r>
            <a:r>
              <a:rPr lang="id-ID" sz="2000" dirty="0" smtClean="0">
                <a:latin typeface="+mj-lt"/>
              </a:rPr>
              <a:t> = a</a:t>
            </a:r>
            <a:r>
              <a:rPr lang="id-ID" sz="2000" baseline="-25000" dirty="0" smtClean="0">
                <a:latin typeface="+mj-lt"/>
              </a:rPr>
              <a:t>ji</a:t>
            </a:r>
            <a:r>
              <a:rPr lang="id-ID" sz="2000" dirty="0" smtClean="0">
                <a:latin typeface="+mj-lt"/>
              </a:rPr>
              <a:t>   i,j)</a:t>
            </a:r>
            <a:endParaRPr lang="id-ID" sz="2000" dirty="0">
              <a:latin typeface="+mj-lt"/>
            </a:endParaRPr>
          </a:p>
        </p:txBody>
      </p: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5363"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286644" y="5591193"/>
            <a:ext cx="190500" cy="40957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288676"/>
          </a:xfrm>
        </p:spPr>
        <p:txBody>
          <a:bodyPr>
            <a:normAutofit/>
          </a:bodyPr>
          <a:lstStyle/>
          <a:p>
            <a:pPr marL="0">
              <a:lnSpc>
                <a:spcPct val="150000"/>
              </a:lnSpc>
              <a:spcBef>
                <a:spcPts val="0"/>
              </a:spcBef>
              <a:buNone/>
            </a:pPr>
            <a:r>
              <a:rPr lang="id-ID" sz="2000" dirty="0" smtClean="0">
                <a:latin typeface="+mj-lt"/>
              </a:rPr>
              <a:t>Penyelesaian: </a:t>
            </a:r>
          </a:p>
          <a:p>
            <a:pPr marL="0">
              <a:lnSpc>
                <a:spcPct val="150000"/>
              </a:lnSpc>
              <a:spcBef>
                <a:spcPts val="0"/>
              </a:spcBef>
              <a:buNone/>
            </a:pPr>
            <a:r>
              <a:rPr lang="id-ID" sz="2000" dirty="0" smtClean="0">
                <a:latin typeface="+mj-lt"/>
              </a:rPr>
              <a:t>Graf tersebut terdiri dari 5 titik (v</a:t>
            </a:r>
            <a:r>
              <a:rPr lang="id-ID" sz="2000" baseline="-25000" dirty="0" smtClean="0">
                <a:latin typeface="+mj-lt"/>
              </a:rPr>
              <a:t>1</a:t>
            </a:r>
            <a:r>
              <a:rPr lang="id-ID" sz="2000" dirty="0" smtClean="0">
                <a:latin typeface="+mj-lt"/>
              </a:rPr>
              <a:t> ... v</a:t>
            </a:r>
            <a:r>
              <a:rPr lang="id-ID" sz="2000" baseline="-25000" dirty="0" smtClean="0">
                <a:latin typeface="+mj-lt"/>
              </a:rPr>
              <a:t>5</a:t>
            </a:r>
            <a:r>
              <a:rPr lang="id-ID" sz="2000" dirty="0" smtClean="0">
                <a:latin typeface="+mj-lt"/>
              </a:rPr>
              <a:t>) sehingga matriks hubungnya adalah matriks bujur sangkar 5 x 5.  jadi bentuk matriksnya adalah : </a:t>
            </a:r>
          </a:p>
          <a:p>
            <a:pPr marL="0">
              <a:lnSpc>
                <a:spcPct val="150000"/>
              </a:lnSpc>
              <a:spcBef>
                <a:spcPts val="0"/>
              </a:spcBef>
              <a:buNone/>
            </a:pPr>
            <a:endParaRPr lang="id-ID" sz="2000" dirty="0"/>
          </a:p>
        </p:txBody>
      </p:sp>
      <p:graphicFrame>
        <p:nvGraphicFramePr>
          <p:cNvPr id="11" name="Table 10"/>
          <p:cNvGraphicFramePr>
            <a:graphicFrameLocks noGrp="1"/>
          </p:cNvGraphicFramePr>
          <p:nvPr/>
        </p:nvGraphicFramePr>
        <p:xfrm>
          <a:off x="2357423" y="3000372"/>
          <a:ext cx="2833311" cy="2897902"/>
        </p:xfrm>
        <a:graphic>
          <a:graphicData uri="http://schemas.openxmlformats.org/drawingml/2006/table">
            <a:tbl>
              <a:tblPr/>
              <a:tblGrid>
                <a:gridCol w="714379"/>
                <a:gridCol w="567616"/>
                <a:gridCol w="381673"/>
                <a:gridCol w="381673"/>
                <a:gridCol w="381673"/>
                <a:gridCol w="406297"/>
              </a:tblGrid>
              <a:tr h="288151">
                <a:tc>
                  <a:txBody>
                    <a:bodyPr/>
                    <a:lstStyle/>
                    <a:p>
                      <a:pPr algn="ctr">
                        <a:lnSpc>
                          <a:spcPct val="115000"/>
                        </a:lnSpc>
                        <a:spcAft>
                          <a:spcPts val="0"/>
                        </a:spcAft>
                      </a:pPr>
                      <a:endParaRPr lang="id-ID" sz="1900" dirty="0">
                        <a:latin typeface="Cambria Math"/>
                        <a:ea typeface="Calibri"/>
                        <a:cs typeface="Times New Roman"/>
                      </a:endParaRPr>
                    </a:p>
                  </a:txBody>
                  <a:tcPr marL="46635" marR="46635" marT="0" marB="0">
                    <a:lnL>
                      <a:noFill/>
                    </a:lnL>
                    <a:lnR>
                      <a:noFill/>
                    </a:lnR>
                    <a:lnT>
                      <a:noFill/>
                    </a:lnT>
                    <a:lnB>
                      <a:noFill/>
                    </a:lnB>
                  </a:tcPr>
                </a:tc>
                <a:tc>
                  <a:txBody>
                    <a:bodyPr/>
                    <a:lstStyle/>
                    <a:p>
                      <a:pPr algn="ctr">
                        <a:lnSpc>
                          <a:spcPct val="115000"/>
                        </a:lnSpc>
                        <a:spcAft>
                          <a:spcPts val="0"/>
                        </a:spcAft>
                      </a:pPr>
                      <a:r>
                        <a:rPr lang="en-US" sz="1900" dirty="0">
                          <a:latin typeface="Cambria Math"/>
                          <a:ea typeface="Calibri"/>
                          <a:cs typeface="Times New Roman"/>
                        </a:rPr>
                        <a:t>V</a:t>
                      </a:r>
                      <a:r>
                        <a:rPr lang="en-US" sz="1900" baseline="-25000" dirty="0">
                          <a:latin typeface="Cambria Math"/>
                          <a:ea typeface="Calibri"/>
                          <a:cs typeface="Times New Roman"/>
                        </a:rPr>
                        <a:t>1</a:t>
                      </a:r>
                      <a:endParaRPr lang="id-ID" sz="700" dirty="0">
                        <a:latin typeface="Calibri"/>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r>
                        <a:rPr lang="en-US" sz="1900" dirty="0">
                          <a:latin typeface="Cambria Math"/>
                          <a:ea typeface="Calibri"/>
                          <a:cs typeface="Times New Roman"/>
                        </a:rPr>
                        <a:t>V</a:t>
                      </a:r>
                      <a:r>
                        <a:rPr lang="en-US" sz="1900" baseline="-25000" dirty="0">
                          <a:latin typeface="Cambria Math"/>
                          <a:ea typeface="Calibri"/>
                          <a:cs typeface="Times New Roman"/>
                        </a:rPr>
                        <a:t>2</a:t>
                      </a:r>
                      <a:endParaRPr lang="id-ID" sz="700" dirty="0">
                        <a:latin typeface="Calibri"/>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r>
                        <a:rPr lang="en-US" sz="1900" dirty="0">
                          <a:latin typeface="Cambria Math"/>
                          <a:ea typeface="Calibri"/>
                          <a:cs typeface="Times New Roman"/>
                        </a:rPr>
                        <a:t>V</a:t>
                      </a:r>
                      <a:r>
                        <a:rPr lang="en-US" sz="1900" baseline="-25000" dirty="0">
                          <a:latin typeface="Cambria Math"/>
                          <a:ea typeface="Calibri"/>
                          <a:cs typeface="Times New Roman"/>
                        </a:rPr>
                        <a:t>3</a:t>
                      </a:r>
                      <a:endParaRPr lang="id-ID" sz="700" dirty="0">
                        <a:latin typeface="Calibri"/>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r>
                        <a:rPr lang="en-US" sz="1900" dirty="0">
                          <a:latin typeface="Cambria Math"/>
                          <a:ea typeface="Calibri"/>
                          <a:cs typeface="Times New Roman"/>
                        </a:rPr>
                        <a:t>V</a:t>
                      </a:r>
                      <a:r>
                        <a:rPr lang="en-US" sz="1900" baseline="-25000" dirty="0">
                          <a:latin typeface="Cambria Math"/>
                          <a:ea typeface="Calibri"/>
                          <a:cs typeface="Times New Roman"/>
                        </a:rPr>
                        <a:t>4</a:t>
                      </a:r>
                      <a:endParaRPr lang="id-ID" sz="700" dirty="0">
                        <a:latin typeface="Calibri"/>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r>
                        <a:rPr lang="en-US" sz="1900">
                          <a:latin typeface="Cambria Math"/>
                          <a:ea typeface="Calibri"/>
                          <a:cs typeface="Times New Roman"/>
                        </a:rPr>
                        <a:t>V</a:t>
                      </a:r>
                      <a:r>
                        <a:rPr lang="en-US" sz="1900" baseline="-25000">
                          <a:latin typeface="Cambria Math"/>
                          <a:ea typeface="Calibri"/>
                          <a:cs typeface="Times New Roman"/>
                        </a:rPr>
                        <a:t>5</a:t>
                      </a:r>
                      <a:endParaRPr lang="id-ID" sz="700">
                        <a:latin typeface="Calibri"/>
                        <a:ea typeface="Calibri"/>
                        <a:cs typeface="Times New Roman"/>
                      </a:endParaRPr>
                    </a:p>
                  </a:txBody>
                  <a:tcPr marL="46635" marR="46635" marT="0" marB="0" anchor="ctr">
                    <a:lnL>
                      <a:noFill/>
                    </a:lnL>
                    <a:lnR>
                      <a:noFill/>
                    </a:lnR>
                    <a:lnT>
                      <a:noFill/>
                    </a:lnT>
                    <a:lnB>
                      <a:noFill/>
                    </a:lnB>
                  </a:tcPr>
                </a:tc>
              </a:tr>
              <a:tr h="49073">
                <a:tc>
                  <a:txBody>
                    <a:bodyPr/>
                    <a:lstStyle/>
                    <a:p>
                      <a:pPr algn="ctr">
                        <a:lnSpc>
                          <a:spcPct val="115000"/>
                        </a:lnSpc>
                        <a:spcAft>
                          <a:spcPts val="0"/>
                        </a:spcAft>
                      </a:pPr>
                      <a:endParaRPr lang="id-ID" sz="300" dirty="0">
                        <a:latin typeface="Cambria Math"/>
                        <a:ea typeface="Calibri"/>
                        <a:cs typeface="Times New Roman"/>
                      </a:endParaRPr>
                    </a:p>
                  </a:txBody>
                  <a:tcPr marL="46635" marR="46635" marT="0" marB="0">
                    <a:lnL>
                      <a:noFill/>
                    </a:lnL>
                    <a:lnR>
                      <a:noFill/>
                    </a:lnR>
                    <a:lnT>
                      <a:noFill/>
                    </a:lnT>
                    <a:lnB>
                      <a:noFill/>
                    </a:lnB>
                  </a:tcPr>
                </a:tc>
                <a:tc>
                  <a:txBody>
                    <a:bodyPr/>
                    <a:lstStyle/>
                    <a:p>
                      <a:pPr algn="ctr">
                        <a:lnSpc>
                          <a:spcPct val="115000"/>
                        </a:lnSpc>
                        <a:spcAft>
                          <a:spcPts val="0"/>
                        </a:spcAft>
                      </a:pPr>
                      <a:endParaRPr lang="id-ID" sz="300">
                        <a:latin typeface="Cambria Math"/>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endParaRPr lang="en-US" sz="300" dirty="0">
                        <a:latin typeface="Cambria Math"/>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endParaRPr lang="en-US" sz="300" dirty="0">
                        <a:latin typeface="Cambria Math"/>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endParaRPr lang="en-US" sz="300">
                        <a:latin typeface="Cambria Math"/>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endParaRPr lang="id-ID" sz="300">
                        <a:latin typeface="Cambria Math"/>
                        <a:ea typeface="Calibri"/>
                        <a:cs typeface="Times New Roman"/>
                      </a:endParaRPr>
                    </a:p>
                  </a:txBody>
                  <a:tcPr marL="46635" marR="46635" marT="0" marB="0" anchor="ctr">
                    <a:lnL>
                      <a:noFill/>
                    </a:lnL>
                    <a:lnR>
                      <a:noFill/>
                    </a:lnR>
                    <a:lnT>
                      <a:noFill/>
                    </a:lnT>
                    <a:lnB>
                      <a:noFill/>
                    </a:lnB>
                  </a:tcPr>
                </a:tc>
              </a:tr>
              <a:tr h="502466">
                <a:tc>
                  <a:txBody>
                    <a:bodyPr/>
                    <a:lstStyle/>
                    <a:p>
                      <a:pPr algn="ctr">
                        <a:lnSpc>
                          <a:spcPct val="115000"/>
                        </a:lnSpc>
                        <a:spcAft>
                          <a:spcPts val="0"/>
                        </a:spcAft>
                      </a:pPr>
                      <a:r>
                        <a:rPr lang="en-US" sz="1900" dirty="0">
                          <a:latin typeface="Cambria Math"/>
                          <a:ea typeface="Calibri"/>
                          <a:cs typeface="Times New Roman"/>
                        </a:rPr>
                        <a:t>V</a:t>
                      </a:r>
                      <a:r>
                        <a:rPr lang="en-US" sz="1900" baseline="-25000" dirty="0">
                          <a:latin typeface="Cambria Math"/>
                          <a:ea typeface="Calibri"/>
                          <a:cs typeface="Times New Roman"/>
                        </a:rPr>
                        <a:t>1</a:t>
                      </a:r>
                      <a:endParaRPr lang="id-ID" sz="700" dirty="0">
                        <a:latin typeface="Calibri"/>
                        <a:ea typeface="Calibri"/>
                        <a:cs typeface="Times New Roman"/>
                      </a:endParaRPr>
                    </a:p>
                  </a:txBody>
                  <a:tcPr marL="46635" marR="46635" marT="0" marB="0">
                    <a:lnL>
                      <a:noFill/>
                    </a:lnL>
                    <a:lnR>
                      <a:noFill/>
                    </a:lnR>
                    <a:lnT>
                      <a:noFill/>
                    </a:lnT>
                    <a:lnB>
                      <a:noFill/>
                    </a:lnB>
                  </a:tcPr>
                </a:tc>
                <a:tc>
                  <a:txBody>
                    <a:bodyPr/>
                    <a:lstStyle/>
                    <a:p>
                      <a:pPr algn="ctr">
                        <a:lnSpc>
                          <a:spcPct val="115000"/>
                        </a:lnSpc>
                        <a:spcAft>
                          <a:spcPts val="0"/>
                        </a:spcAft>
                      </a:pPr>
                      <a:r>
                        <a:rPr lang="en-US" sz="1900" dirty="0">
                          <a:latin typeface="Cambria Math"/>
                          <a:ea typeface="Calibri"/>
                          <a:cs typeface="Times New Roman"/>
                        </a:rPr>
                        <a:t>0 </a:t>
                      </a:r>
                      <a:endParaRPr lang="id-ID" sz="700" dirty="0">
                        <a:latin typeface="Calibri"/>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r>
                        <a:rPr lang="en-US" sz="1900" dirty="0">
                          <a:latin typeface="Cambria Math"/>
                          <a:ea typeface="Calibri"/>
                          <a:cs typeface="Times New Roman"/>
                        </a:rPr>
                        <a:t>1</a:t>
                      </a:r>
                      <a:endParaRPr lang="id-ID" sz="700" dirty="0">
                        <a:latin typeface="Calibri"/>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r>
                        <a:rPr lang="en-US" sz="1900" dirty="0">
                          <a:latin typeface="Cambria Math"/>
                          <a:ea typeface="Calibri"/>
                          <a:cs typeface="Times New Roman"/>
                        </a:rPr>
                        <a:t>0</a:t>
                      </a:r>
                      <a:endParaRPr lang="id-ID" sz="700" dirty="0">
                        <a:latin typeface="Calibri"/>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r>
                        <a:rPr lang="en-US" sz="1900" dirty="0">
                          <a:latin typeface="Cambria Math"/>
                          <a:ea typeface="Calibri"/>
                          <a:cs typeface="Times New Roman"/>
                        </a:rPr>
                        <a:t>0</a:t>
                      </a:r>
                      <a:endParaRPr lang="id-ID" sz="700" dirty="0">
                        <a:latin typeface="Calibri"/>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r>
                        <a:rPr lang="en-US" sz="1900" dirty="0">
                          <a:latin typeface="Cambria Math"/>
                          <a:ea typeface="Calibri"/>
                          <a:cs typeface="Times New Roman"/>
                        </a:rPr>
                        <a:t>0</a:t>
                      </a:r>
                      <a:endParaRPr lang="id-ID" sz="700" dirty="0">
                        <a:latin typeface="Calibri"/>
                        <a:ea typeface="Calibri"/>
                        <a:cs typeface="Times New Roman"/>
                      </a:endParaRPr>
                    </a:p>
                  </a:txBody>
                  <a:tcPr marL="46635" marR="46635" marT="0" marB="0" anchor="ctr">
                    <a:lnL>
                      <a:noFill/>
                    </a:lnL>
                    <a:lnR>
                      <a:noFill/>
                    </a:lnR>
                    <a:lnT>
                      <a:noFill/>
                    </a:lnT>
                    <a:lnB>
                      <a:noFill/>
                    </a:lnB>
                  </a:tcPr>
                </a:tc>
              </a:tr>
              <a:tr h="502466">
                <a:tc>
                  <a:txBody>
                    <a:bodyPr/>
                    <a:lstStyle/>
                    <a:p>
                      <a:pPr algn="ctr">
                        <a:lnSpc>
                          <a:spcPct val="115000"/>
                        </a:lnSpc>
                        <a:spcAft>
                          <a:spcPts val="0"/>
                        </a:spcAft>
                      </a:pPr>
                      <a:r>
                        <a:rPr lang="en-US" sz="1900" dirty="0">
                          <a:latin typeface="Cambria Math"/>
                          <a:ea typeface="Calibri"/>
                          <a:cs typeface="Times New Roman"/>
                        </a:rPr>
                        <a:t>V</a:t>
                      </a:r>
                      <a:r>
                        <a:rPr lang="en-US" sz="1900" baseline="-25000" dirty="0">
                          <a:latin typeface="Cambria Math"/>
                          <a:ea typeface="Calibri"/>
                          <a:cs typeface="Times New Roman"/>
                        </a:rPr>
                        <a:t>2</a:t>
                      </a:r>
                      <a:endParaRPr lang="id-ID" sz="700" dirty="0">
                        <a:latin typeface="Calibri"/>
                        <a:ea typeface="Calibri"/>
                        <a:cs typeface="Times New Roman"/>
                      </a:endParaRPr>
                    </a:p>
                  </a:txBody>
                  <a:tcPr marL="46635" marR="46635" marT="0" marB="0">
                    <a:lnL>
                      <a:noFill/>
                    </a:lnL>
                    <a:lnR>
                      <a:noFill/>
                    </a:lnR>
                    <a:lnT>
                      <a:noFill/>
                    </a:lnT>
                    <a:lnB>
                      <a:noFill/>
                    </a:lnB>
                  </a:tcPr>
                </a:tc>
                <a:tc>
                  <a:txBody>
                    <a:bodyPr/>
                    <a:lstStyle/>
                    <a:p>
                      <a:pPr algn="ctr">
                        <a:lnSpc>
                          <a:spcPct val="115000"/>
                        </a:lnSpc>
                        <a:spcAft>
                          <a:spcPts val="0"/>
                        </a:spcAft>
                      </a:pPr>
                      <a:r>
                        <a:rPr lang="en-US" sz="1900" dirty="0">
                          <a:latin typeface="Cambria Math"/>
                          <a:ea typeface="Calibri"/>
                          <a:cs typeface="Times New Roman"/>
                        </a:rPr>
                        <a:t>0</a:t>
                      </a:r>
                      <a:endParaRPr lang="id-ID" sz="700" dirty="0">
                        <a:latin typeface="Calibri"/>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r>
                        <a:rPr lang="en-US" sz="1900" dirty="0">
                          <a:latin typeface="Cambria Math"/>
                          <a:ea typeface="Calibri"/>
                          <a:cs typeface="Times New Roman"/>
                        </a:rPr>
                        <a:t>0</a:t>
                      </a:r>
                      <a:endParaRPr lang="id-ID" sz="700" dirty="0">
                        <a:latin typeface="Calibri"/>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r>
                        <a:rPr lang="en-US" sz="1900" dirty="0">
                          <a:latin typeface="Cambria Math"/>
                          <a:ea typeface="Calibri"/>
                          <a:cs typeface="Times New Roman"/>
                        </a:rPr>
                        <a:t>0</a:t>
                      </a:r>
                      <a:endParaRPr lang="id-ID" sz="700" dirty="0">
                        <a:latin typeface="Calibri"/>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r>
                        <a:rPr lang="en-US" sz="1900" dirty="0">
                          <a:latin typeface="Cambria Math"/>
                          <a:ea typeface="Calibri"/>
                          <a:cs typeface="Times New Roman"/>
                        </a:rPr>
                        <a:t>0</a:t>
                      </a:r>
                      <a:endParaRPr lang="id-ID" sz="700" dirty="0">
                        <a:latin typeface="Calibri"/>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r>
                        <a:rPr lang="en-US" sz="1900" dirty="0">
                          <a:latin typeface="Cambria Math"/>
                          <a:ea typeface="Calibri"/>
                          <a:cs typeface="Times New Roman"/>
                        </a:rPr>
                        <a:t>1</a:t>
                      </a:r>
                      <a:endParaRPr lang="id-ID" sz="700" dirty="0">
                        <a:latin typeface="Calibri"/>
                        <a:ea typeface="Calibri"/>
                        <a:cs typeface="Times New Roman"/>
                      </a:endParaRPr>
                    </a:p>
                  </a:txBody>
                  <a:tcPr marL="46635" marR="46635" marT="0" marB="0" anchor="ctr">
                    <a:lnL>
                      <a:noFill/>
                    </a:lnL>
                    <a:lnR>
                      <a:noFill/>
                    </a:lnR>
                    <a:lnT>
                      <a:noFill/>
                    </a:lnT>
                    <a:lnB>
                      <a:noFill/>
                    </a:lnB>
                  </a:tcPr>
                </a:tc>
              </a:tr>
              <a:tr h="502466">
                <a:tc>
                  <a:txBody>
                    <a:bodyPr/>
                    <a:lstStyle/>
                    <a:p>
                      <a:pPr algn="ctr">
                        <a:lnSpc>
                          <a:spcPct val="115000"/>
                        </a:lnSpc>
                        <a:spcAft>
                          <a:spcPts val="0"/>
                        </a:spcAft>
                      </a:pPr>
                      <a:r>
                        <a:rPr lang="en-US" sz="1900">
                          <a:latin typeface="Cambria Math"/>
                          <a:ea typeface="Calibri"/>
                          <a:cs typeface="Times New Roman"/>
                        </a:rPr>
                        <a:t>V</a:t>
                      </a:r>
                      <a:r>
                        <a:rPr lang="en-US" sz="1900" baseline="-25000">
                          <a:latin typeface="Cambria Math"/>
                          <a:ea typeface="Calibri"/>
                          <a:cs typeface="Times New Roman"/>
                        </a:rPr>
                        <a:t>3</a:t>
                      </a:r>
                      <a:endParaRPr lang="id-ID" sz="700">
                        <a:latin typeface="Calibri"/>
                        <a:ea typeface="Calibri"/>
                        <a:cs typeface="Times New Roman"/>
                      </a:endParaRPr>
                    </a:p>
                  </a:txBody>
                  <a:tcPr marL="46635" marR="46635" marT="0" marB="0">
                    <a:lnL>
                      <a:noFill/>
                    </a:lnL>
                    <a:lnR>
                      <a:noFill/>
                    </a:lnR>
                    <a:lnT>
                      <a:noFill/>
                    </a:lnT>
                    <a:lnB>
                      <a:noFill/>
                    </a:lnB>
                  </a:tcPr>
                </a:tc>
                <a:tc>
                  <a:txBody>
                    <a:bodyPr/>
                    <a:lstStyle/>
                    <a:p>
                      <a:pPr algn="ctr">
                        <a:lnSpc>
                          <a:spcPct val="115000"/>
                        </a:lnSpc>
                        <a:spcAft>
                          <a:spcPts val="0"/>
                        </a:spcAft>
                      </a:pPr>
                      <a:r>
                        <a:rPr lang="en-US" sz="1900">
                          <a:latin typeface="Cambria Math"/>
                          <a:ea typeface="Calibri"/>
                          <a:cs typeface="Times New Roman"/>
                        </a:rPr>
                        <a:t>1</a:t>
                      </a:r>
                      <a:endParaRPr lang="id-ID" sz="700">
                        <a:latin typeface="Calibri"/>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r>
                        <a:rPr lang="en-US" sz="1900" dirty="0">
                          <a:latin typeface="Cambria Math"/>
                          <a:ea typeface="Calibri"/>
                          <a:cs typeface="Times New Roman"/>
                        </a:rPr>
                        <a:t>1</a:t>
                      </a:r>
                      <a:endParaRPr lang="id-ID" sz="700" dirty="0">
                        <a:latin typeface="Calibri"/>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r>
                        <a:rPr lang="en-US" sz="1900" dirty="0">
                          <a:latin typeface="Cambria Math"/>
                          <a:ea typeface="Calibri"/>
                          <a:cs typeface="Times New Roman"/>
                        </a:rPr>
                        <a:t>0</a:t>
                      </a:r>
                      <a:endParaRPr lang="id-ID" sz="700" dirty="0">
                        <a:latin typeface="Calibri"/>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r>
                        <a:rPr lang="en-US" sz="1900" dirty="0">
                          <a:latin typeface="Cambria Math"/>
                          <a:ea typeface="Calibri"/>
                          <a:cs typeface="Times New Roman"/>
                        </a:rPr>
                        <a:t>1</a:t>
                      </a:r>
                      <a:endParaRPr lang="id-ID" sz="700" dirty="0">
                        <a:latin typeface="Calibri"/>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r>
                        <a:rPr lang="en-US" sz="1900" dirty="0">
                          <a:latin typeface="Cambria Math"/>
                          <a:ea typeface="Calibri"/>
                          <a:cs typeface="Times New Roman"/>
                        </a:rPr>
                        <a:t>1</a:t>
                      </a:r>
                      <a:endParaRPr lang="id-ID" sz="700" dirty="0">
                        <a:latin typeface="Calibri"/>
                        <a:ea typeface="Calibri"/>
                        <a:cs typeface="Times New Roman"/>
                      </a:endParaRPr>
                    </a:p>
                  </a:txBody>
                  <a:tcPr marL="46635" marR="46635" marT="0" marB="0" anchor="ctr">
                    <a:lnL>
                      <a:noFill/>
                    </a:lnL>
                    <a:lnR>
                      <a:noFill/>
                    </a:lnR>
                    <a:lnT>
                      <a:noFill/>
                    </a:lnT>
                    <a:lnB>
                      <a:noFill/>
                    </a:lnB>
                  </a:tcPr>
                </a:tc>
              </a:tr>
              <a:tr h="502466">
                <a:tc>
                  <a:txBody>
                    <a:bodyPr/>
                    <a:lstStyle/>
                    <a:p>
                      <a:pPr algn="ctr">
                        <a:lnSpc>
                          <a:spcPct val="115000"/>
                        </a:lnSpc>
                        <a:spcAft>
                          <a:spcPts val="0"/>
                        </a:spcAft>
                      </a:pPr>
                      <a:r>
                        <a:rPr lang="en-US" sz="1900">
                          <a:latin typeface="Cambria Math"/>
                          <a:ea typeface="Calibri"/>
                          <a:cs typeface="Times New Roman"/>
                        </a:rPr>
                        <a:t>V</a:t>
                      </a:r>
                      <a:r>
                        <a:rPr lang="en-US" sz="1900" baseline="-25000">
                          <a:latin typeface="Cambria Math"/>
                          <a:ea typeface="Calibri"/>
                          <a:cs typeface="Times New Roman"/>
                        </a:rPr>
                        <a:t>4</a:t>
                      </a:r>
                      <a:endParaRPr lang="id-ID" sz="700">
                        <a:latin typeface="Calibri"/>
                        <a:ea typeface="Calibri"/>
                        <a:cs typeface="Times New Roman"/>
                      </a:endParaRPr>
                    </a:p>
                  </a:txBody>
                  <a:tcPr marL="46635" marR="46635" marT="0" marB="0">
                    <a:lnL>
                      <a:noFill/>
                    </a:lnL>
                    <a:lnR>
                      <a:noFill/>
                    </a:lnR>
                    <a:lnT>
                      <a:noFill/>
                    </a:lnT>
                    <a:lnB>
                      <a:noFill/>
                    </a:lnB>
                  </a:tcPr>
                </a:tc>
                <a:tc>
                  <a:txBody>
                    <a:bodyPr/>
                    <a:lstStyle/>
                    <a:p>
                      <a:pPr algn="ctr">
                        <a:lnSpc>
                          <a:spcPct val="115000"/>
                        </a:lnSpc>
                        <a:spcAft>
                          <a:spcPts val="0"/>
                        </a:spcAft>
                      </a:pPr>
                      <a:r>
                        <a:rPr lang="en-US" sz="1900">
                          <a:latin typeface="Cambria Math"/>
                          <a:ea typeface="Calibri"/>
                          <a:cs typeface="Times New Roman"/>
                        </a:rPr>
                        <a:t>1</a:t>
                      </a:r>
                      <a:endParaRPr lang="id-ID" sz="700">
                        <a:latin typeface="Calibri"/>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r>
                        <a:rPr lang="en-US" sz="1900">
                          <a:latin typeface="Cambria Math"/>
                          <a:ea typeface="Calibri"/>
                          <a:cs typeface="Times New Roman"/>
                        </a:rPr>
                        <a:t>0</a:t>
                      </a:r>
                      <a:endParaRPr lang="id-ID" sz="700">
                        <a:latin typeface="Calibri"/>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r>
                        <a:rPr lang="en-US" sz="1900">
                          <a:latin typeface="Cambria Math"/>
                          <a:ea typeface="Calibri"/>
                          <a:cs typeface="Times New Roman"/>
                        </a:rPr>
                        <a:t>0</a:t>
                      </a:r>
                      <a:endParaRPr lang="id-ID" sz="700">
                        <a:latin typeface="Calibri"/>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r>
                        <a:rPr lang="en-US" sz="1900">
                          <a:latin typeface="Cambria Math"/>
                          <a:ea typeface="Calibri"/>
                          <a:cs typeface="Times New Roman"/>
                        </a:rPr>
                        <a:t>0</a:t>
                      </a:r>
                      <a:endParaRPr lang="id-ID" sz="700">
                        <a:latin typeface="Calibri"/>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r>
                        <a:rPr lang="en-US" sz="1900" dirty="0">
                          <a:latin typeface="Cambria Math"/>
                          <a:ea typeface="Calibri"/>
                          <a:cs typeface="Times New Roman"/>
                        </a:rPr>
                        <a:t>0</a:t>
                      </a:r>
                      <a:endParaRPr lang="id-ID" sz="700" dirty="0">
                        <a:latin typeface="Calibri"/>
                        <a:ea typeface="Calibri"/>
                        <a:cs typeface="Times New Roman"/>
                      </a:endParaRPr>
                    </a:p>
                  </a:txBody>
                  <a:tcPr marL="46635" marR="46635" marT="0" marB="0" anchor="ctr">
                    <a:lnL>
                      <a:noFill/>
                    </a:lnL>
                    <a:lnR>
                      <a:noFill/>
                    </a:lnR>
                    <a:lnT>
                      <a:noFill/>
                    </a:lnT>
                    <a:lnB>
                      <a:noFill/>
                    </a:lnB>
                  </a:tcPr>
                </a:tc>
              </a:tr>
              <a:tr h="502466">
                <a:tc>
                  <a:txBody>
                    <a:bodyPr/>
                    <a:lstStyle/>
                    <a:p>
                      <a:pPr algn="ctr">
                        <a:lnSpc>
                          <a:spcPct val="115000"/>
                        </a:lnSpc>
                        <a:spcAft>
                          <a:spcPts val="0"/>
                        </a:spcAft>
                      </a:pPr>
                      <a:r>
                        <a:rPr lang="en-US" sz="1900">
                          <a:latin typeface="Cambria Math"/>
                          <a:ea typeface="Calibri"/>
                          <a:cs typeface="Times New Roman"/>
                        </a:rPr>
                        <a:t>V</a:t>
                      </a:r>
                      <a:r>
                        <a:rPr lang="en-US" sz="1900" baseline="-25000">
                          <a:latin typeface="Cambria Math"/>
                          <a:ea typeface="Calibri"/>
                          <a:cs typeface="Times New Roman"/>
                        </a:rPr>
                        <a:t>5</a:t>
                      </a:r>
                      <a:endParaRPr lang="id-ID" sz="700">
                        <a:latin typeface="Calibri"/>
                        <a:ea typeface="Calibri"/>
                        <a:cs typeface="Times New Roman"/>
                      </a:endParaRPr>
                    </a:p>
                  </a:txBody>
                  <a:tcPr marL="46635" marR="46635" marT="0" marB="0">
                    <a:lnL>
                      <a:noFill/>
                    </a:lnL>
                    <a:lnR>
                      <a:noFill/>
                    </a:lnR>
                    <a:lnT>
                      <a:noFill/>
                    </a:lnT>
                    <a:lnB>
                      <a:noFill/>
                    </a:lnB>
                  </a:tcPr>
                </a:tc>
                <a:tc>
                  <a:txBody>
                    <a:bodyPr/>
                    <a:lstStyle/>
                    <a:p>
                      <a:pPr algn="ctr">
                        <a:lnSpc>
                          <a:spcPct val="115000"/>
                        </a:lnSpc>
                        <a:spcAft>
                          <a:spcPts val="0"/>
                        </a:spcAft>
                      </a:pPr>
                      <a:r>
                        <a:rPr lang="en-US" sz="1900">
                          <a:latin typeface="Cambria Math"/>
                          <a:ea typeface="Calibri"/>
                          <a:cs typeface="Times New Roman"/>
                        </a:rPr>
                        <a:t>0</a:t>
                      </a:r>
                      <a:endParaRPr lang="id-ID" sz="700">
                        <a:latin typeface="Calibri"/>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r>
                        <a:rPr lang="en-US" sz="1900">
                          <a:latin typeface="Cambria Math"/>
                          <a:ea typeface="Calibri"/>
                          <a:cs typeface="Times New Roman"/>
                        </a:rPr>
                        <a:t>0</a:t>
                      </a:r>
                      <a:endParaRPr lang="id-ID" sz="700">
                        <a:latin typeface="Calibri"/>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r>
                        <a:rPr lang="en-US" sz="1900">
                          <a:latin typeface="Cambria Math"/>
                          <a:ea typeface="Calibri"/>
                          <a:cs typeface="Times New Roman"/>
                        </a:rPr>
                        <a:t>0</a:t>
                      </a:r>
                      <a:endParaRPr lang="id-ID" sz="700">
                        <a:latin typeface="Calibri"/>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r>
                        <a:rPr lang="en-US" sz="1900">
                          <a:latin typeface="Cambria Math"/>
                          <a:ea typeface="Calibri"/>
                          <a:cs typeface="Times New Roman"/>
                        </a:rPr>
                        <a:t>1</a:t>
                      </a:r>
                      <a:endParaRPr lang="id-ID" sz="700">
                        <a:latin typeface="Calibri"/>
                        <a:ea typeface="Calibri"/>
                        <a:cs typeface="Times New Roman"/>
                      </a:endParaRPr>
                    </a:p>
                  </a:txBody>
                  <a:tcPr marL="46635" marR="46635" marT="0" marB="0" anchor="ctr">
                    <a:lnL>
                      <a:noFill/>
                    </a:lnL>
                    <a:lnR>
                      <a:noFill/>
                    </a:lnR>
                    <a:lnT>
                      <a:noFill/>
                    </a:lnT>
                    <a:lnB>
                      <a:noFill/>
                    </a:lnB>
                  </a:tcPr>
                </a:tc>
                <a:tc>
                  <a:txBody>
                    <a:bodyPr/>
                    <a:lstStyle/>
                    <a:p>
                      <a:pPr algn="ctr">
                        <a:lnSpc>
                          <a:spcPct val="115000"/>
                        </a:lnSpc>
                        <a:spcAft>
                          <a:spcPts val="0"/>
                        </a:spcAft>
                      </a:pPr>
                      <a:r>
                        <a:rPr lang="en-US" sz="1900" dirty="0">
                          <a:latin typeface="Cambria Math"/>
                          <a:ea typeface="Calibri"/>
                          <a:cs typeface="Times New Roman"/>
                        </a:rPr>
                        <a:t>0</a:t>
                      </a:r>
                      <a:endParaRPr lang="id-ID" sz="700" dirty="0">
                        <a:latin typeface="Calibri"/>
                        <a:ea typeface="Calibri"/>
                        <a:cs typeface="Times New Roman"/>
                      </a:endParaRPr>
                    </a:p>
                  </a:txBody>
                  <a:tcPr marL="46635" marR="46635" marT="0" marB="0" anchor="ctr">
                    <a:lnL>
                      <a:noFill/>
                    </a:lnL>
                    <a:lnR>
                      <a:noFill/>
                    </a:lnR>
                    <a:lnT>
                      <a:noFill/>
                    </a:lnT>
                    <a:lnB>
                      <a:noFill/>
                    </a:lnB>
                  </a:tcPr>
                </a:tc>
              </a:tr>
            </a:tbl>
          </a:graphicData>
        </a:graphic>
      </p:graphicFrame>
      <p:sp>
        <p:nvSpPr>
          <p:cNvPr id="15" name="Left Bracket 14"/>
          <p:cNvSpPr/>
          <p:nvPr/>
        </p:nvSpPr>
        <p:spPr>
          <a:xfrm>
            <a:off x="3071802" y="3500438"/>
            <a:ext cx="71438" cy="228601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16" name="Right Bracket 15"/>
          <p:cNvSpPr/>
          <p:nvPr/>
        </p:nvSpPr>
        <p:spPr>
          <a:xfrm>
            <a:off x="5072066" y="3500438"/>
            <a:ext cx="71438" cy="235745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288676"/>
          </a:xfrm>
        </p:spPr>
        <p:txBody>
          <a:bodyPr>
            <a:normAutofit/>
          </a:bodyPr>
          <a:lstStyle/>
          <a:p>
            <a:pPr marL="0">
              <a:lnSpc>
                <a:spcPct val="150000"/>
              </a:lnSpc>
              <a:spcBef>
                <a:spcPts val="0"/>
              </a:spcBef>
              <a:buNone/>
            </a:pPr>
            <a:r>
              <a:rPr lang="id-ID" sz="2000" dirty="0" smtClean="0">
                <a:latin typeface="+mj-lt"/>
              </a:rPr>
              <a:t>Latihan soal </a:t>
            </a:r>
          </a:p>
          <a:p>
            <a:pPr marL="0">
              <a:lnSpc>
                <a:spcPct val="150000"/>
              </a:lnSpc>
              <a:spcBef>
                <a:spcPts val="0"/>
              </a:spcBef>
              <a:buNone/>
            </a:pPr>
            <a:r>
              <a:rPr lang="id-ID" sz="2000" dirty="0" smtClean="0">
                <a:latin typeface="+mj-lt"/>
              </a:rPr>
              <a:t>Nyatakan graf di bawah ini kedalam sebuah matrik hubung !</a:t>
            </a:r>
          </a:p>
          <a:p>
            <a:pPr marL="0">
              <a:lnSpc>
                <a:spcPct val="150000"/>
              </a:lnSpc>
              <a:spcBef>
                <a:spcPts val="0"/>
              </a:spcBef>
              <a:buNone/>
            </a:pPr>
            <a:endParaRPr lang="id-ID" sz="2000" dirty="0"/>
          </a:p>
        </p:txBody>
      </p:sp>
      <p:pic>
        <p:nvPicPr>
          <p:cNvPr id="18435" name="Picture 3"/>
          <p:cNvPicPr>
            <a:picLocks noChangeAspect="1" noChangeArrowheads="1"/>
          </p:cNvPicPr>
          <p:nvPr/>
        </p:nvPicPr>
        <p:blipFill>
          <a:blip r:embed="rId2"/>
          <a:srcRect/>
          <a:stretch>
            <a:fillRect/>
          </a:stretch>
        </p:blipFill>
        <p:spPr bwMode="auto">
          <a:xfrm>
            <a:off x="642910" y="2571744"/>
            <a:ext cx="3714776" cy="3143272"/>
          </a:xfrm>
          <a:prstGeom prst="rect">
            <a:avLst/>
          </a:prstGeom>
          <a:noFill/>
          <a:ln w="9525">
            <a:noFill/>
            <a:miter lim="800000"/>
            <a:headEnd/>
            <a:tailEnd/>
          </a:ln>
          <a:effectLst/>
        </p:spPr>
      </p:pic>
      <p:pic>
        <p:nvPicPr>
          <p:cNvPr id="18436" name="Picture 4"/>
          <p:cNvPicPr>
            <a:picLocks noChangeAspect="1" noChangeArrowheads="1"/>
          </p:cNvPicPr>
          <p:nvPr/>
        </p:nvPicPr>
        <p:blipFill>
          <a:blip r:embed="rId3"/>
          <a:srcRect/>
          <a:stretch>
            <a:fillRect/>
          </a:stretch>
        </p:blipFill>
        <p:spPr bwMode="auto">
          <a:xfrm>
            <a:off x="5000628" y="2428868"/>
            <a:ext cx="3286148" cy="3425984"/>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42" y="714356"/>
            <a:ext cx="5572164" cy="923924"/>
          </a:xfrm>
        </p:spPr>
        <p:txBody>
          <a:bodyPr/>
          <a:lstStyle/>
          <a:p>
            <a:pPr algn="ctr"/>
            <a:r>
              <a:rPr lang="id-ID" dirty="0" smtClean="0"/>
              <a:t>Matrik Sirkuit </a:t>
            </a:r>
            <a:endParaRPr lang="id-ID" dirty="0"/>
          </a:p>
        </p:txBody>
      </p:sp>
      <p:sp>
        <p:nvSpPr>
          <p:cNvPr id="3" name="Content Placeholder 2"/>
          <p:cNvSpPr>
            <a:spLocks noGrp="1"/>
          </p:cNvSpPr>
          <p:nvPr>
            <p:ph idx="1"/>
          </p:nvPr>
        </p:nvSpPr>
        <p:spPr>
          <a:xfrm>
            <a:off x="457200" y="1857364"/>
            <a:ext cx="8229600" cy="4717172"/>
          </a:xfrm>
        </p:spPr>
        <p:txBody>
          <a:bodyPr>
            <a:normAutofit/>
          </a:bodyPr>
          <a:lstStyle/>
          <a:p>
            <a:pPr marL="0" indent="323850" algn="just">
              <a:lnSpc>
                <a:spcPct val="150000"/>
              </a:lnSpc>
              <a:spcBef>
                <a:spcPts val="0"/>
              </a:spcBef>
              <a:buNone/>
            </a:pPr>
            <a:r>
              <a:rPr lang="id-ID" sz="2000" dirty="0" smtClean="0">
                <a:latin typeface="+mj-lt"/>
              </a:rPr>
              <a:t>Misalkan G adalah graf berarah dengan e buah garis dan q buah sirkuit atau sirkuit berarah. Sembarang arah orientasi (searah / berlawanan dengan arah jarum jam) diberikan ke tiap – tiap sirkuit. Matriks sirkuit yang bersesuaian dengan graf G adalah matriks A =(a</a:t>
            </a:r>
            <a:r>
              <a:rPr lang="id-ID" sz="2000" baseline="-25000" dirty="0" smtClean="0">
                <a:latin typeface="+mj-lt"/>
              </a:rPr>
              <a:t>ij</a:t>
            </a:r>
            <a:r>
              <a:rPr lang="id-ID" sz="2000" dirty="0" smtClean="0">
                <a:latin typeface="+mj-lt"/>
              </a:rPr>
              <a:t>) dengan </a:t>
            </a:r>
            <a:endParaRPr lang="id-ID" sz="2000" dirty="0">
              <a:latin typeface="+mj-lt"/>
            </a:endParaRPr>
          </a:p>
        </p:txBody>
      </p:sp>
      <p:grpSp>
        <p:nvGrpSpPr>
          <p:cNvPr id="11" name="Group 10"/>
          <p:cNvGrpSpPr/>
          <p:nvPr/>
        </p:nvGrpSpPr>
        <p:grpSpPr>
          <a:xfrm>
            <a:off x="578398" y="4214818"/>
            <a:ext cx="7351188" cy="1943227"/>
            <a:chOff x="578398" y="4214818"/>
            <a:chExt cx="7351188" cy="1943227"/>
          </a:xfrm>
        </p:grpSpPr>
        <p:grpSp>
          <p:nvGrpSpPr>
            <p:cNvPr id="9" name="Group 8"/>
            <p:cNvGrpSpPr/>
            <p:nvPr/>
          </p:nvGrpSpPr>
          <p:grpSpPr>
            <a:xfrm>
              <a:off x="1285852" y="4214818"/>
              <a:ext cx="6643734" cy="1943227"/>
              <a:chOff x="1285852" y="4467533"/>
              <a:chExt cx="6643734" cy="1943227"/>
            </a:xfrm>
          </p:grpSpPr>
          <p:sp>
            <p:nvSpPr>
              <p:cNvPr id="5" name="Left Brace 4"/>
              <p:cNvSpPr/>
              <p:nvPr/>
            </p:nvSpPr>
            <p:spPr>
              <a:xfrm>
                <a:off x="1285852" y="4572008"/>
                <a:ext cx="214314" cy="17145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6" name="TextBox 5"/>
              <p:cNvSpPr txBox="1"/>
              <p:nvPr/>
            </p:nvSpPr>
            <p:spPr>
              <a:xfrm>
                <a:off x="1643042" y="4467533"/>
                <a:ext cx="6286544" cy="584775"/>
              </a:xfrm>
              <a:prstGeom prst="rect">
                <a:avLst/>
              </a:prstGeom>
              <a:noFill/>
            </p:spPr>
            <p:txBody>
              <a:bodyPr wrap="square" rtlCol="0">
                <a:spAutoFit/>
              </a:bodyPr>
              <a:lstStyle/>
              <a:p>
                <a:pPr marL="342900" indent="-342900">
                  <a:buAutoNum type="arabicPlain"/>
                </a:pPr>
                <a:r>
                  <a:rPr lang="id-ID" sz="1600" dirty="0" smtClean="0">
                    <a:latin typeface="+mj-lt"/>
                  </a:rPr>
                  <a:t>Jika sirkuit ke-i memuat garis ke – j </a:t>
                </a:r>
              </a:p>
              <a:p>
                <a:pPr marL="342900" indent="-342900"/>
                <a:r>
                  <a:rPr lang="id-ID" sz="1600" dirty="0" smtClean="0">
                    <a:latin typeface="+mj-lt"/>
                  </a:rPr>
                  <a:t>	dan arah garis ke – j sama dengan arah orientasi</a:t>
                </a:r>
                <a:endParaRPr lang="id-ID" sz="1600" dirty="0">
                  <a:latin typeface="+mj-lt"/>
                </a:endParaRPr>
              </a:p>
            </p:txBody>
          </p:sp>
          <p:sp>
            <p:nvSpPr>
              <p:cNvPr id="7" name="TextBox 6"/>
              <p:cNvSpPr txBox="1"/>
              <p:nvPr/>
            </p:nvSpPr>
            <p:spPr>
              <a:xfrm>
                <a:off x="1643042" y="5214950"/>
                <a:ext cx="6286544" cy="584775"/>
              </a:xfrm>
              <a:prstGeom prst="rect">
                <a:avLst/>
              </a:prstGeom>
              <a:noFill/>
            </p:spPr>
            <p:txBody>
              <a:bodyPr wrap="square" rtlCol="0">
                <a:spAutoFit/>
              </a:bodyPr>
              <a:lstStyle/>
              <a:p>
                <a:pPr marL="342900" indent="-342900"/>
                <a:r>
                  <a:rPr lang="id-ID" sz="1600" dirty="0" smtClean="0">
                    <a:latin typeface="+mj-lt"/>
                  </a:rPr>
                  <a:t>-1	Jika sirkuit ke-i memuat garis ke – j </a:t>
                </a:r>
              </a:p>
              <a:p>
                <a:pPr marL="342900" indent="-342900"/>
                <a:r>
                  <a:rPr lang="id-ID" sz="1600" dirty="0" smtClean="0">
                    <a:latin typeface="+mj-lt"/>
                  </a:rPr>
                  <a:t>	dan arah garis ke – j berlawanan dengan arah orientasi</a:t>
                </a:r>
                <a:endParaRPr lang="id-ID" sz="1600" dirty="0">
                  <a:latin typeface="+mj-lt"/>
                </a:endParaRPr>
              </a:p>
            </p:txBody>
          </p:sp>
          <p:sp>
            <p:nvSpPr>
              <p:cNvPr id="8" name="TextBox 7"/>
              <p:cNvSpPr txBox="1"/>
              <p:nvPr/>
            </p:nvSpPr>
            <p:spPr>
              <a:xfrm>
                <a:off x="1643042" y="6072206"/>
                <a:ext cx="6286544" cy="338554"/>
              </a:xfrm>
              <a:prstGeom prst="rect">
                <a:avLst/>
              </a:prstGeom>
              <a:noFill/>
            </p:spPr>
            <p:txBody>
              <a:bodyPr wrap="square" rtlCol="0">
                <a:spAutoFit/>
              </a:bodyPr>
              <a:lstStyle/>
              <a:p>
                <a:pPr marL="342900" indent="-342900"/>
                <a:r>
                  <a:rPr lang="id-ID" sz="1600" dirty="0" smtClean="0">
                    <a:latin typeface="+mj-lt"/>
                  </a:rPr>
                  <a:t>0	Jika sirkuit ke-i tidak memuat garis ke – j </a:t>
                </a:r>
              </a:p>
            </p:txBody>
          </p:sp>
        </p:grpSp>
        <p:sp>
          <p:nvSpPr>
            <p:cNvPr id="10" name="TextBox 9"/>
            <p:cNvSpPr txBox="1"/>
            <p:nvPr/>
          </p:nvSpPr>
          <p:spPr>
            <a:xfrm>
              <a:off x="578398" y="5000636"/>
              <a:ext cx="564578" cy="400110"/>
            </a:xfrm>
            <a:prstGeom prst="rect">
              <a:avLst/>
            </a:prstGeom>
            <a:noFill/>
          </p:spPr>
          <p:txBody>
            <a:bodyPr wrap="none" rtlCol="0">
              <a:spAutoFit/>
            </a:bodyPr>
            <a:lstStyle/>
            <a:p>
              <a:r>
                <a:rPr lang="id-ID" sz="2000" dirty="0" smtClean="0">
                  <a:latin typeface="+mj-lt"/>
                </a:rPr>
                <a:t>a</a:t>
              </a:r>
              <a:r>
                <a:rPr lang="id-ID" sz="2000" baseline="-25000" dirty="0" smtClean="0">
                  <a:latin typeface="+mj-lt"/>
                </a:rPr>
                <a:t>ij</a:t>
              </a:r>
              <a:r>
                <a:rPr lang="id-ID" sz="2000" dirty="0" smtClean="0">
                  <a:latin typeface="+mj-lt"/>
                </a:rPr>
                <a:t>=</a:t>
              </a:r>
              <a:endParaRPr lang="id-ID" sz="2000" dirty="0">
                <a:latin typeface="+mj-lt"/>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214414" y="5286388"/>
            <a:ext cx="1357322" cy="1214446"/>
            <a:chOff x="285720" y="2571744"/>
            <a:chExt cx="1357322" cy="1214446"/>
          </a:xfrm>
          <a:solidFill>
            <a:schemeClr val="tx2">
              <a:lumMod val="20000"/>
              <a:lumOff val="80000"/>
            </a:schemeClr>
          </a:solidFill>
          <a:scene3d>
            <a:camera prst="perspectiveFront" fov="2700000">
              <a:rot lat="19086000" lon="19067999" rev="3108000"/>
            </a:camera>
            <a:lightRig rig="threePt" dir="t">
              <a:rot lat="0" lon="0" rev="0"/>
            </a:lightRig>
          </a:scene3d>
        </p:grpSpPr>
        <p:sp>
          <p:nvSpPr>
            <p:cNvPr id="11" name="Rounded Rectangle 10"/>
            <p:cNvSpPr/>
            <p:nvPr/>
          </p:nvSpPr>
          <p:spPr>
            <a:xfrm>
              <a:off x="285720" y="2571744"/>
              <a:ext cx="785818" cy="785818"/>
            </a:xfrm>
            <a:prstGeom prst="roundRect">
              <a:avLst/>
            </a:prstGeom>
            <a:grpFill/>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ounded Rectangle 11"/>
            <p:cNvSpPr/>
            <p:nvPr/>
          </p:nvSpPr>
          <p:spPr>
            <a:xfrm>
              <a:off x="857224" y="3000372"/>
              <a:ext cx="785818" cy="785818"/>
            </a:xfrm>
            <a:prstGeom prst="roundRect">
              <a:avLst/>
            </a:prstGeom>
            <a:grpFill/>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2" name="Group 21"/>
          <p:cNvGrpSpPr/>
          <p:nvPr/>
        </p:nvGrpSpPr>
        <p:grpSpPr>
          <a:xfrm>
            <a:off x="642910" y="4357694"/>
            <a:ext cx="1357322" cy="1214446"/>
            <a:chOff x="285720" y="2571744"/>
            <a:chExt cx="1357322" cy="1214446"/>
          </a:xfrm>
          <a:solidFill>
            <a:schemeClr val="accent2">
              <a:lumMod val="75000"/>
            </a:schemeClr>
          </a:solidFill>
          <a:scene3d>
            <a:camera prst="perspectiveFront" fov="2700000">
              <a:rot lat="19086000" lon="19067999" rev="3108000"/>
            </a:camera>
            <a:lightRig rig="threePt" dir="t">
              <a:rot lat="0" lon="0" rev="0"/>
            </a:lightRig>
          </a:scene3d>
        </p:grpSpPr>
        <p:sp>
          <p:nvSpPr>
            <p:cNvPr id="23" name="Rounded Rectangle 22"/>
            <p:cNvSpPr/>
            <p:nvPr/>
          </p:nvSpPr>
          <p:spPr>
            <a:xfrm>
              <a:off x="285720" y="2571744"/>
              <a:ext cx="785818" cy="785818"/>
            </a:xfrm>
            <a:prstGeom prst="roundRect">
              <a:avLst/>
            </a:prstGeom>
            <a:grpFill/>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ounded Rectangle 23"/>
            <p:cNvSpPr/>
            <p:nvPr/>
          </p:nvSpPr>
          <p:spPr>
            <a:xfrm>
              <a:off x="857224" y="3000372"/>
              <a:ext cx="785818" cy="785818"/>
            </a:xfrm>
            <a:prstGeom prst="roundRect">
              <a:avLst/>
            </a:prstGeom>
            <a:grpFill/>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 name="Title 1"/>
          <p:cNvSpPr>
            <a:spLocks noGrp="1"/>
          </p:cNvSpPr>
          <p:nvPr>
            <p:ph type="title"/>
          </p:nvPr>
        </p:nvSpPr>
        <p:spPr>
          <a:xfrm>
            <a:off x="2428860" y="714356"/>
            <a:ext cx="5572164" cy="923924"/>
          </a:xfrm>
        </p:spPr>
        <p:txBody>
          <a:bodyPr/>
          <a:lstStyle/>
          <a:p>
            <a:pPr algn="ctr"/>
            <a:r>
              <a:rPr lang="id-ID" dirty="0" smtClean="0"/>
              <a:t>Matrik Sirkuit </a:t>
            </a:r>
            <a:endParaRPr lang="id-ID" dirty="0"/>
          </a:p>
        </p:txBody>
      </p:sp>
      <p:sp>
        <p:nvSpPr>
          <p:cNvPr id="3" name="Content Placeholder 2"/>
          <p:cNvSpPr>
            <a:spLocks noGrp="1"/>
          </p:cNvSpPr>
          <p:nvPr>
            <p:ph idx="1"/>
          </p:nvPr>
        </p:nvSpPr>
        <p:spPr>
          <a:xfrm>
            <a:off x="2285984" y="1857364"/>
            <a:ext cx="6400816" cy="4717172"/>
          </a:xfrm>
        </p:spPr>
        <p:txBody>
          <a:bodyPr>
            <a:normAutofit/>
          </a:bodyPr>
          <a:lstStyle/>
          <a:p>
            <a:pPr marL="0" indent="323850" algn="just">
              <a:lnSpc>
                <a:spcPct val="150000"/>
              </a:lnSpc>
              <a:spcBef>
                <a:spcPts val="0"/>
              </a:spcBef>
              <a:buNone/>
            </a:pPr>
            <a:r>
              <a:rPr lang="id-ID" sz="2000" dirty="0" smtClean="0">
                <a:latin typeface="+mj-lt"/>
              </a:rPr>
              <a:t>Perbedaan matrik sirkuit untuk menyatakan graf berarah dan tidak berarah terletak pada tanda negatif pada elemen matriks, yang menyatakan bahwa garis yang bersesuaian memiliki arah yang berlawanan dengan arah yang orientasi yang didefinisikan. </a:t>
            </a:r>
          </a:p>
          <a:p>
            <a:pPr marL="0" indent="323850" algn="just">
              <a:lnSpc>
                <a:spcPct val="150000"/>
              </a:lnSpc>
              <a:spcBef>
                <a:spcPts val="0"/>
              </a:spcBef>
              <a:buNone/>
            </a:pPr>
            <a:r>
              <a:rPr lang="id-ID" sz="2000" dirty="0" smtClean="0">
                <a:latin typeface="+mj-lt"/>
              </a:rPr>
              <a:t>Orientasi yang diberlakukan pada setiap sirkuit dapat dibuat sembarang sehingga suatu graf berarah dapat dinyatakan dengan beberapa matriks sirkuit berbeda.</a:t>
            </a:r>
            <a:endParaRPr lang="id-ID" sz="2000" dirty="0">
              <a:latin typeface="+mj-lt"/>
            </a:endParaRPr>
          </a:p>
        </p:txBody>
      </p:sp>
      <p:grpSp>
        <p:nvGrpSpPr>
          <p:cNvPr id="16" name="Group 15"/>
          <p:cNvGrpSpPr/>
          <p:nvPr/>
        </p:nvGrpSpPr>
        <p:grpSpPr>
          <a:xfrm>
            <a:off x="214282" y="3500438"/>
            <a:ext cx="1357322" cy="1214446"/>
            <a:chOff x="285720" y="2571744"/>
            <a:chExt cx="1357322" cy="1214446"/>
          </a:xfrm>
          <a:solidFill>
            <a:schemeClr val="accent1">
              <a:lumMod val="75000"/>
            </a:schemeClr>
          </a:solidFill>
          <a:scene3d>
            <a:camera prst="perspectiveFront" fov="2700000">
              <a:rot lat="19086000" lon="19067999" rev="3108000"/>
            </a:camera>
            <a:lightRig rig="threePt" dir="t">
              <a:rot lat="0" lon="0" rev="0"/>
            </a:lightRig>
          </a:scene3d>
        </p:grpSpPr>
        <p:sp>
          <p:nvSpPr>
            <p:cNvPr id="17" name="Rounded Rectangle 16"/>
            <p:cNvSpPr/>
            <p:nvPr/>
          </p:nvSpPr>
          <p:spPr>
            <a:xfrm>
              <a:off x="285720" y="2571744"/>
              <a:ext cx="785818" cy="785818"/>
            </a:xfrm>
            <a:prstGeom prst="roundRect">
              <a:avLst/>
            </a:prstGeom>
            <a:grpFill/>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ounded Rectangle 17"/>
            <p:cNvSpPr/>
            <p:nvPr/>
          </p:nvSpPr>
          <p:spPr>
            <a:xfrm>
              <a:off x="857224" y="3000372"/>
              <a:ext cx="785818" cy="785818"/>
            </a:xfrm>
            <a:prstGeom prst="roundRect">
              <a:avLst/>
            </a:prstGeom>
            <a:grpFill/>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60" y="714356"/>
            <a:ext cx="5572164" cy="923924"/>
          </a:xfrm>
        </p:spPr>
        <p:txBody>
          <a:bodyPr/>
          <a:lstStyle/>
          <a:p>
            <a:pPr algn="ctr"/>
            <a:r>
              <a:rPr lang="id-ID" dirty="0" smtClean="0"/>
              <a:t>Matrik Sirkuit </a:t>
            </a:r>
            <a:endParaRPr lang="id-ID" dirty="0"/>
          </a:p>
        </p:txBody>
      </p:sp>
      <p:sp>
        <p:nvSpPr>
          <p:cNvPr id="3" name="Content Placeholder 2"/>
          <p:cNvSpPr>
            <a:spLocks noGrp="1"/>
          </p:cNvSpPr>
          <p:nvPr>
            <p:ph idx="1"/>
          </p:nvPr>
        </p:nvSpPr>
        <p:spPr>
          <a:xfrm>
            <a:off x="500034" y="1857364"/>
            <a:ext cx="8186766" cy="4717172"/>
          </a:xfrm>
        </p:spPr>
        <p:txBody>
          <a:bodyPr>
            <a:normAutofit/>
          </a:bodyPr>
          <a:lstStyle/>
          <a:p>
            <a:pPr marL="0" indent="0" algn="just">
              <a:lnSpc>
                <a:spcPct val="150000"/>
              </a:lnSpc>
              <a:spcBef>
                <a:spcPts val="0"/>
              </a:spcBef>
              <a:buNone/>
            </a:pPr>
            <a:r>
              <a:rPr lang="id-ID" sz="2000" dirty="0" smtClean="0">
                <a:latin typeface="+mj-lt"/>
              </a:rPr>
              <a:t>Contoh Soal : </a:t>
            </a:r>
          </a:p>
          <a:p>
            <a:pPr marL="0" indent="0" algn="just">
              <a:lnSpc>
                <a:spcPct val="150000"/>
              </a:lnSpc>
              <a:spcBef>
                <a:spcPts val="0"/>
              </a:spcBef>
              <a:buNone/>
            </a:pPr>
            <a:r>
              <a:rPr lang="id-ID" sz="2000" dirty="0" smtClean="0">
                <a:latin typeface="+mj-lt"/>
              </a:rPr>
              <a:t>Nyatakan Graf Berarah di bawah ini dengan matriks Sirkuit !</a:t>
            </a:r>
            <a:endParaRPr lang="id-ID" sz="2000" dirty="0">
              <a:latin typeface="+mj-lt"/>
            </a:endParaRPr>
          </a:p>
        </p:txBody>
      </p:sp>
      <p:pic>
        <p:nvPicPr>
          <p:cNvPr id="13" name="Picture 3"/>
          <p:cNvPicPr>
            <a:picLocks noChangeAspect="1" noChangeArrowheads="1"/>
          </p:cNvPicPr>
          <p:nvPr/>
        </p:nvPicPr>
        <p:blipFill>
          <a:blip r:embed="rId2"/>
          <a:srcRect/>
          <a:stretch>
            <a:fillRect/>
          </a:stretch>
        </p:blipFill>
        <p:spPr bwMode="auto">
          <a:xfrm>
            <a:off x="2071670" y="3000372"/>
            <a:ext cx="4120798" cy="3500462"/>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60" y="714356"/>
            <a:ext cx="5572164" cy="923924"/>
          </a:xfrm>
        </p:spPr>
        <p:txBody>
          <a:bodyPr/>
          <a:lstStyle/>
          <a:p>
            <a:pPr algn="ctr"/>
            <a:r>
              <a:rPr lang="id-ID" dirty="0" smtClean="0"/>
              <a:t>Matrik Sirkuit </a:t>
            </a:r>
            <a:endParaRPr lang="id-ID" dirty="0"/>
          </a:p>
        </p:txBody>
      </p:sp>
      <p:sp>
        <p:nvSpPr>
          <p:cNvPr id="3" name="Content Placeholder 2"/>
          <p:cNvSpPr>
            <a:spLocks noGrp="1"/>
          </p:cNvSpPr>
          <p:nvPr>
            <p:ph idx="1"/>
          </p:nvPr>
        </p:nvSpPr>
        <p:spPr>
          <a:xfrm>
            <a:off x="500034" y="1857364"/>
            <a:ext cx="8186766" cy="4717172"/>
          </a:xfrm>
        </p:spPr>
        <p:txBody>
          <a:bodyPr>
            <a:normAutofit/>
          </a:bodyPr>
          <a:lstStyle/>
          <a:p>
            <a:pPr marL="0" indent="0" algn="just">
              <a:lnSpc>
                <a:spcPct val="150000"/>
              </a:lnSpc>
              <a:spcBef>
                <a:spcPts val="0"/>
              </a:spcBef>
              <a:buNone/>
            </a:pPr>
            <a:r>
              <a:rPr lang="id-ID" sz="2000" dirty="0" smtClean="0">
                <a:latin typeface="+mj-lt"/>
              </a:rPr>
              <a:t>Penyelesaian: </a:t>
            </a:r>
          </a:p>
          <a:p>
            <a:pPr marL="0" indent="0" algn="just">
              <a:lnSpc>
                <a:spcPct val="150000"/>
              </a:lnSpc>
              <a:spcBef>
                <a:spcPts val="0"/>
              </a:spcBef>
              <a:buNone/>
            </a:pPr>
            <a:r>
              <a:rPr lang="id-ID" sz="2000" dirty="0" smtClean="0">
                <a:latin typeface="+mj-lt"/>
              </a:rPr>
              <a:t>Ada 4 sirkuit pada graf tersebut, masing – masing sirkuit itu adalah </a:t>
            </a:r>
          </a:p>
          <a:p>
            <a:pPr marL="0" indent="0" algn="just">
              <a:lnSpc>
                <a:spcPct val="150000"/>
              </a:lnSpc>
              <a:spcBef>
                <a:spcPts val="0"/>
              </a:spcBef>
              <a:buNone/>
            </a:pPr>
            <a:r>
              <a:rPr lang="id-ID" sz="2000" dirty="0" smtClean="0">
                <a:latin typeface="+mj-lt"/>
              </a:rPr>
              <a:t>S</a:t>
            </a:r>
            <a:r>
              <a:rPr lang="id-ID" sz="2000" baseline="-25000" dirty="0" smtClean="0">
                <a:latin typeface="+mj-lt"/>
              </a:rPr>
              <a:t>1</a:t>
            </a:r>
            <a:r>
              <a:rPr lang="id-ID" sz="2000" dirty="0" smtClean="0">
                <a:latin typeface="+mj-lt"/>
              </a:rPr>
              <a:t> = v</a:t>
            </a:r>
            <a:r>
              <a:rPr lang="id-ID" sz="2000" baseline="-25000" dirty="0" smtClean="0">
                <a:latin typeface="+mj-lt"/>
              </a:rPr>
              <a:t>4</a:t>
            </a:r>
            <a:r>
              <a:rPr lang="id-ID" sz="2000" dirty="0" smtClean="0">
                <a:latin typeface="+mj-lt"/>
              </a:rPr>
              <a:t> v</a:t>
            </a:r>
            <a:r>
              <a:rPr lang="id-ID" sz="2000" baseline="-25000" dirty="0" smtClean="0">
                <a:latin typeface="+mj-lt"/>
              </a:rPr>
              <a:t>6</a:t>
            </a:r>
            <a:r>
              <a:rPr lang="id-ID" sz="2000" dirty="0" smtClean="0">
                <a:latin typeface="+mj-lt"/>
              </a:rPr>
              <a:t> v</a:t>
            </a:r>
            <a:r>
              <a:rPr lang="id-ID" sz="2000" baseline="-25000" dirty="0" smtClean="0">
                <a:latin typeface="+mj-lt"/>
              </a:rPr>
              <a:t>4</a:t>
            </a:r>
          </a:p>
          <a:p>
            <a:pPr marL="0" indent="0" algn="just">
              <a:lnSpc>
                <a:spcPct val="150000"/>
              </a:lnSpc>
              <a:spcBef>
                <a:spcPts val="0"/>
              </a:spcBef>
              <a:buNone/>
            </a:pPr>
            <a:r>
              <a:rPr lang="id-ID" sz="2000" dirty="0" smtClean="0">
                <a:latin typeface="+mj-lt"/>
              </a:rPr>
              <a:t>S</a:t>
            </a:r>
            <a:r>
              <a:rPr lang="id-ID" sz="2000" baseline="-25000" dirty="0" smtClean="0">
                <a:latin typeface="+mj-lt"/>
              </a:rPr>
              <a:t>2</a:t>
            </a:r>
            <a:r>
              <a:rPr lang="id-ID" sz="2000" dirty="0" smtClean="0">
                <a:latin typeface="+mj-lt"/>
              </a:rPr>
              <a:t> = v</a:t>
            </a:r>
            <a:r>
              <a:rPr lang="id-ID" sz="2000" baseline="-25000" dirty="0" smtClean="0">
                <a:latin typeface="+mj-lt"/>
              </a:rPr>
              <a:t>2</a:t>
            </a:r>
            <a:r>
              <a:rPr lang="id-ID" sz="2000" dirty="0" smtClean="0">
                <a:latin typeface="+mj-lt"/>
              </a:rPr>
              <a:t> v</a:t>
            </a:r>
            <a:r>
              <a:rPr lang="id-ID" sz="2000" baseline="-25000" dirty="0" smtClean="0">
                <a:latin typeface="+mj-lt"/>
              </a:rPr>
              <a:t>4</a:t>
            </a:r>
            <a:r>
              <a:rPr lang="id-ID" sz="2000" dirty="0" smtClean="0">
                <a:latin typeface="+mj-lt"/>
              </a:rPr>
              <a:t> v</a:t>
            </a:r>
            <a:r>
              <a:rPr lang="id-ID" sz="2000" baseline="-25000" dirty="0" smtClean="0">
                <a:latin typeface="+mj-lt"/>
              </a:rPr>
              <a:t>5</a:t>
            </a:r>
            <a:r>
              <a:rPr lang="id-ID" sz="2000" dirty="0" smtClean="0">
                <a:latin typeface="+mj-lt"/>
              </a:rPr>
              <a:t> v</a:t>
            </a:r>
            <a:r>
              <a:rPr lang="id-ID" sz="2000" baseline="-25000" dirty="0" smtClean="0">
                <a:latin typeface="+mj-lt"/>
              </a:rPr>
              <a:t>2</a:t>
            </a:r>
          </a:p>
          <a:p>
            <a:pPr marL="0" indent="0" algn="just">
              <a:lnSpc>
                <a:spcPct val="150000"/>
              </a:lnSpc>
              <a:spcBef>
                <a:spcPts val="0"/>
              </a:spcBef>
              <a:buNone/>
            </a:pPr>
            <a:r>
              <a:rPr lang="id-ID" sz="2000" dirty="0" smtClean="0">
                <a:latin typeface="+mj-lt"/>
              </a:rPr>
              <a:t>S</a:t>
            </a:r>
            <a:r>
              <a:rPr lang="id-ID" sz="2000" baseline="-25000" dirty="0" smtClean="0">
                <a:latin typeface="+mj-lt"/>
              </a:rPr>
              <a:t>3</a:t>
            </a:r>
            <a:r>
              <a:rPr lang="id-ID" sz="2000" dirty="0" smtClean="0">
                <a:latin typeface="+mj-lt"/>
              </a:rPr>
              <a:t> = v</a:t>
            </a:r>
            <a:r>
              <a:rPr lang="id-ID" sz="2000" baseline="-25000" dirty="0" smtClean="0">
                <a:latin typeface="+mj-lt"/>
              </a:rPr>
              <a:t>1</a:t>
            </a:r>
            <a:r>
              <a:rPr lang="id-ID" sz="2000" dirty="0" smtClean="0">
                <a:latin typeface="+mj-lt"/>
              </a:rPr>
              <a:t> v</a:t>
            </a:r>
            <a:r>
              <a:rPr lang="id-ID" sz="2000" baseline="-25000" dirty="0" smtClean="0">
                <a:latin typeface="+mj-lt"/>
              </a:rPr>
              <a:t>2</a:t>
            </a:r>
            <a:r>
              <a:rPr lang="id-ID" sz="2000" dirty="0" smtClean="0">
                <a:latin typeface="+mj-lt"/>
              </a:rPr>
              <a:t> v</a:t>
            </a:r>
            <a:r>
              <a:rPr lang="id-ID" sz="2000" baseline="-25000" dirty="0" smtClean="0">
                <a:latin typeface="+mj-lt"/>
              </a:rPr>
              <a:t>5</a:t>
            </a:r>
            <a:r>
              <a:rPr lang="id-ID" sz="2000" dirty="0" smtClean="0">
                <a:latin typeface="+mj-lt"/>
              </a:rPr>
              <a:t> v</a:t>
            </a:r>
            <a:r>
              <a:rPr lang="id-ID" sz="2000" baseline="-25000" dirty="0" smtClean="0">
                <a:latin typeface="+mj-lt"/>
              </a:rPr>
              <a:t>1</a:t>
            </a:r>
          </a:p>
          <a:p>
            <a:pPr marL="0" indent="0" algn="just">
              <a:lnSpc>
                <a:spcPct val="150000"/>
              </a:lnSpc>
              <a:spcBef>
                <a:spcPts val="0"/>
              </a:spcBef>
              <a:buNone/>
            </a:pPr>
            <a:r>
              <a:rPr lang="id-ID" sz="2000" dirty="0" smtClean="0">
                <a:latin typeface="+mj-lt"/>
              </a:rPr>
              <a:t>S</a:t>
            </a:r>
            <a:r>
              <a:rPr lang="id-ID" sz="2000" baseline="-25000" dirty="0" smtClean="0">
                <a:latin typeface="+mj-lt"/>
              </a:rPr>
              <a:t>4</a:t>
            </a:r>
            <a:r>
              <a:rPr lang="id-ID" sz="2000" dirty="0" smtClean="0">
                <a:latin typeface="+mj-lt"/>
              </a:rPr>
              <a:t> = v</a:t>
            </a:r>
            <a:r>
              <a:rPr lang="id-ID" sz="2000" baseline="-25000" dirty="0" smtClean="0">
                <a:latin typeface="+mj-lt"/>
              </a:rPr>
              <a:t>1</a:t>
            </a:r>
            <a:r>
              <a:rPr lang="id-ID" sz="2000" dirty="0" smtClean="0">
                <a:latin typeface="+mj-lt"/>
              </a:rPr>
              <a:t> v</a:t>
            </a:r>
            <a:r>
              <a:rPr lang="id-ID" sz="2000" baseline="-25000" dirty="0" smtClean="0">
                <a:latin typeface="+mj-lt"/>
              </a:rPr>
              <a:t>2</a:t>
            </a:r>
            <a:r>
              <a:rPr lang="id-ID" sz="2000" dirty="0" smtClean="0">
                <a:latin typeface="+mj-lt"/>
              </a:rPr>
              <a:t> v</a:t>
            </a:r>
            <a:r>
              <a:rPr lang="id-ID" sz="2000" baseline="-25000" dirty="0" smtClean="0">
                <a:latin typeface="+mj-lt"/>
              </a:rPr>
              <a:t>4</a:t>
            </a:r>
            <a:r>
              <a:rPr lang="id-ID" sz="2000" dirty="0" smtClean="0">
                <a:latin typeface="+mj-lt"/>
              </a:rPr>
              <a:t> v</a:t>
            </a:r>
            <a:r>
              <a:rPr lang="id-ID" sz="2000" baseline="-25000" dirty="0" smtClean="0">
                <a:latin typeface="+mj-lt"/>
              </a:rPr>
              <a:t>5</a:t>
            </a:r>
            <a:r>
              <a:rPr lang="id-ID" sz="2000" dirty="0" smtClean="0">
                <a:latin typeface="+mj-lt"/>
              </a:rPr>
              <a:t> v</a:t>
            </a:r>
            <a:r>
              <a:rPr lang="id-ID" sz="2000" baseline="-25000" dirty="0" smtClean="0">
                <a:latin typeface="+mj-lt"/>
              </a:rPr>
              <a:t>1</a:t>
            </a:r>
          </a:p>
          <a:p>
            <a:pPr marL="0" indent="0" algn="just">
              <a:lnSpc>
                <a:spcPct val="150000"/>
              </a:lnSpc>
              <a:spcBef>
                <a:spcPts val="0"/>
              </a:spcBef>
              <a:buNone/>
            </a:pPr>
            <a:endParaRPr lang="id-ID" sz="2000" baseline="-25000" dirty="0" smtClean="0">
              <a:latin typeface="+mj-lt"/>
            </a:endParaRPr>
          </a:p>
          <a:p>
            <a:pPr marL="0" indent="0" algn="just">
              <a:lnSpc>
                <a:spcPct val="150000"/>
              </a:lnSpc>
              <a:spcBef>
                <a:spcPts val="0"/>
              </a:spcBef>
              <a:buNone/>
            </a:pPr>
            <a:r>
              <a:rPr lang="id-ID" sz="2000" dirty="0" smtClean="0">
                <a:latin typeface="+mj-lt"/>
              </a:rPr>
              <a:t>Misalkan orientasi yang dipilih pada s</a:t>
            </a:r>
            <a:r>
              <a:rPr lang="id-ID" sz="2000" baseline="-25000" dirty="0" smtClean="0">
                <a:latin typeface="+mj-lt"/>
              </a:rPr>
              <a:t>2</a:t>
            </a:r>
            <a:r>
              <a:rPr lang="id-ID" sz="2000" dirty="0" smtClean="0">
                <a:latin typeface="+mj-lt"/>
              </a:rPr>
              <a:t> dan s</a:t>
            </a:r>
            <a:r>
              <a:rPr lang="id-ID" sz="2000" baseline="-25000" dirty="0" smtClean="0">
                <a:latin typeface="+mj-lt"/>
              </a:rPr>
              <a:t>3</a:t>
            </a:r>
            <a:r>
              <a:rPr lang="id-ID" sz="2000" dirty="0" smtClean="0">
                <a:latin typeface="+mj-lt"/>
              </a:rPr>
              <a:t> sesuai dengan arah jarum jam, sedangkan pada s</a:t>
            </a:r>
            <a:r>
              <a:rPr lang="id-ID" sz="2000" baseline="-25000" dirty="0" smtClean="0">
                <a:latin typeface="+mj-lt"/>
              </a:rPr>
              <a:t>1</a:t>
            </a:r>
            <a:r>
              <a:rPr lang="id-ID" sz="2000" dirty="0" smtClean="0">
                <a:latin typeface="+mj-lt"/>
              </a:rPr>
              <a:t> dan s</a:t>
            </a:r>
            <a:r>
              <a:rPr lang="id-ID" sz="2000" baseline="-25000" dirty="0" smtClean="0">
                <a:latin typeface="+mj-lt"/>
              </a:rPr>
              <a:t>4</a:t>
            </a:r>
            <a:r>
              <a:rPr lang="id-ID" sz="2000" dirty="0" smtClean="0">
                <a:latin typeface="+mj-lt"/>
              </a:rPr>
              <a:t> berlawanan dengan arah jarum jam. Dengan demikian, matriks sirkuitnya adalah :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56" y="714356"/>
            <a:ext cx="5572164" cy="923924"/>
          </a:xfrm>
        </p:spPr>
        <p:txBody>
          <a:bodyPr/>
          <a:lstStyle/>
          <a:p>
            <a:pPr algn="ctr"/>
            <a:r>
              <a:rPr lang="id-ID" dirty="0" smtClean="0"/>
              <a:t>Matrik Sirkuit </a:t>
            </a:r>
            <a:endParaRPr lang="id-ID" dirty="0"/>
          </a:p>
        </p:txBody>
      </p:sp>
      <p:graphicFrame>
        <p:nvGraphicFramePr>
          <p:cNvPr id="4" name="Content Placeholder 3"/>
          <p:cNvGraphicFramePr>
            <a:graphicFrameLocks noGrp="1"/>
          </p:cNvGraphicFramePr>
          <p:nvPr>
            <p:ph idx="1"/>
          </p:nvPr>
        </p:nvGraphicFramePr>
        <p:xfrm>
          <a:off x="1357290" y="1857364"/>
          <a:ext cx="5214970" cy="3571898"/>
        </p:xfrm>
        <a:graphic>
          <a:graphicData uri="http://schemas.openxmlformats.org/drawingml/2006/table">
            <a:tbl>
              <a:tblPr/>
              <a:tblGrid>
                <a:gridCol w="551099"/>
                <a:gridCol w="255079"/>
                <a:gridCol w="551099"/>
                <a:gridCol w="551099"/>
                <a:gridCol w="551099"/>
                <a:gridCol w="551099"/>
                <a:gridCol w="551099"/>
                <a:gridCol w="551099"/>
                <a:gridCol w="551099"/>
                <a:gridCol w="551099"/>
              </a:tblGrid>
              <a:tr h="689746">
                <a:tc>
                  <a:txBody>
                    <a:bodyPr/>
                    <a:lstStyle/>
                    <a:p>
                      <a:pPr algn="ctr">
                        <a:lnSpc>
                          <a:spcPct val="115000"/>
                        </a:lnSpc>
                        <a:spcAft>
                          <a:spcPts val="0"/>
                        </a:spcAft>
                      </a:pPr>
                      <a:endParaRPr lang="id-ID" sz="2800" dirty="0">
                        <a:latin typeface="Cambria Math"/>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endParaRPr lang="id-ID" sz="2800">
                        <a:latin typeface="Cambria Math"/>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e</a:t>
                      </a:r>
                      <a:r>
                        <a:rPr lang="en-US" sz="2800" baseline="-25000">
                          <a:latin typeface="Cambria Math"/>
                          <a:ea typeface="Calibri"/>
                          <a:cs typeface="Times New Roman"/>
                        </a:rPr>
                        <a:t>1</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e</a:t>
                      </a:r>
                      <a:r>
                        <a:rPr lang="en-US" sz="2800" baseline="-25000">
                          <a:latin typeface="Cambria Math"/>
                          <a:ea typeface="Calibri"/>
                          <a:cs typeface="Times New Roman"/>
                        </a:rPr>
                        <a:t>2</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e</a:t>
                      </a:r>
                      <a:r>
                        <a:rPr lang="en-US" sz="2800" baseline="-25000">
                          <a:latin typeface="Cambria Math"/>
                          <a:ea typeface="Calibri"/>
                          <a:cs typeface="Times New Roman"/>
                        </a:rPr>
                        <a:t>3</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e</a:t>
                      </a:r>
                      <a:r>
                        <a:rPr lang="en-US" sz="2800" baseline="-25000">
                          <a:latin typeface="Cambria Math"/>
                          <a:ea typeface="Calibri"/>
                          <a:cs typeface="Times New Roman"/>
                        </a:rPr>
                        <a:t>4</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e</a:t>
                      </a:r>
                      <a:r>
                        <a:rPr lang="en-US" sz="2800" baseline="-25000">
                          <a:latin typeface="Cambria Math"/>
                          <a:ea typeface="Calibri"/>
                          <a:cs typeface="Times New Roman"/>
                        </a:rPr>
                        <a:t>5</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e</a:t>
                      </a:r>
                      <a:r>
                        <a:rPr lang="en-US" sz="2800" baseline="-25000">
                          <a:latin typeface="Cambria Math"/>
                          <a:ea typeface="Calibri"/>
                          <a:cs typeface="Times New Roman"/>
                        </a:rPr>
                        <a:t>6</a:t>
                      </a:r>
                      <a:endParaRPr lang="id-ID" sz="1100">
                        <a:latin typeface="Calibri"/>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e</a:t>
                      </a:r>
                      <a:r>
                        <a:rPr lang="en-US" sz="2800" baseline="-25000">
                          <a:latin typeface="Cambria Math"/>
                          <a:ea typeface="Calibri"/>
                          <a:cs typeface="Times New Roman"/>
                        </a:rPr>
                        <a:t>7</a:t>
                      </a:r>
                      <a:endParaRPr lang="id-ID" sz="1100">
                        <a:latin typeface="Calibri"/>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e</a:t>
                      </a:r>
                      <a:r>
                        <a:rPr lang="en-US" sz="2800" baseline="-25000">
                          <a:latin typeface="Cambria Math"/>
                          <a:ea typeface="Calibri"/>
                          <a:cs typeface="Times New Roman"/>
                        </a:rPr>
                        <a:t>8</a:t>
                      </a:r>
                      <a:endParaRPr lang="id-ID" sz="1100">
                        <a:latin typeface="Calibri"/>
                        <a:ea typeface="Calibri"/>
                        <a:cs typeface="Times New Roman"/>
                      </a:endParaRPr>
                    </a:p>
                  </a:txBody>
                  <a:tcPr marL="68580" marR="68580" marT="0" marB="0">
                    <a:lnL>
                      <a:noFill/>
                    </a:lnL>
                    <a:lnR>
                      <a:noFill/>
                    </a:lnR>
                    <a:lnT>
                      <a:noFill/>
                    </a:lnT>
                    <a:lnB>
                      <a:noFill/>
                    </a:lnB>
                  </a:tcPr>
                </a:tc>
              </a:tr>
              <a:tr h="123168">
                <a:tc>
                  <a:txBody>
                    <a:bodyPr/>
                    <a:lstStyle/>
                    <a:p>
                      <a:pPr algn="ctr">
                        <a:lnSpc>
                          <a:spcPct val="115000"/>
                        </a:lnSpc>
                        <a:spcAft>
                          <a:spcPts val="0"/>
                        </a:spcAft>
                      </a:pPr>
                      <a:endParaRPr lang="id-ID" sz="500">
                        <a:latin typeface="Cambria Math"/>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endParaRPr lang="id-ID" sz="500">
                        <a:latin typeface="Cambria Math"/>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endParaRPr lang="id-ID" sz="500">
                        <a:latin typeface="Cambria Math"/>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endParaRPr lang="en-US" sz="500">
                        <a:latin typeface="Cambria Math"/>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endParaRPr lang="en-US" sz="500">
                        <a:latin typeface="Cambria Math"/>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endParaRPr lang="en-US" sz="500">
                        <a:latin typeface="Cambria Math"/>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endParaRPr lang="id-ID" sz="500">
                        <a:latin typeface="Cambria Math"/>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endParaRPr lang="id-ID" sz="500">
                        <a:latin typeface="Cambria Math"/>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endParaRPr lang="id-ID" sz="500">
                        <a:latin typeface="Cambria Math"/>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endParaRPr lang="id-ID" sz="500">
                        <a:latin typeface="Cambria Math"/>
                        <a:ea typeface="Calibri"/>
                        <a:cs typeface="Times New Roman"/>
                      </a:endParaRPr>
                    </a:p>
                  </a:txBody>
                  <a:tcPr marL="68580" marR="68580" marT="0" marB="0">
                    <a:lnL>
                      <a:noFill/>
                    </a:lnL>
                    <a:lnR>
                      <a:noFill/>
                    </a:lnR>
                    <a:lnT>
                      <a:noFill/>
                    </a:lnT>
                    <a:lnB>
                      <a:noFill/>
                    </a:lnB>
                  </a:tcPr>
                </a:tc>
              </a:tr>
              <a:tr h="689746">
                <a:tc>
                  <a:txBody>
                    <a:bodyPr/>
                    <a:lstStyle/>
                    <a:p>
                      <a:pPr algn="ctr">
                        <a:lnSpc>
                          <a:spcPct val="115000"/>
                        </a:lnSpc>
                        <a:spcAft>
                          <a:spcPts val="0"/>
                        </a:spcAft>
                      </a:pPr>
                      <a:r>
                        <a:rPr lang="en-US" sz="2800">
                          <a:latin typeface="Cambria Math"/>
                          <a:ea typeface="Calibri"/>
                          <a:cs typeface="Times New Roman"/>
                        </a:rPr>
                        <a:t>s</a:t>
                      </a:r>
                      <a:r>
                        <a:rPr lang="en-US" sz="2800" baseline="-25000">
                          <a:latin typeface="Cambria Math"/>
                          <a:ea typeface="Calibri"/>
                          <a:cs typeface="Times New Roman"/>
                        </a:rPr>
                        <a:t>1</a:t>
                      </a:r>
                      <a:endParaRPr lang="id-ID" sz="1100">
                        <a:latin typeface="Calibri"/>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endParaRPr lang="id-ID" sz="2800">
                        <a:latin typeface="Cambria Math"/>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0</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0</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0</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0</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0</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0</a:t>
                      </a:r>
                      <a:endParaRPr lang="id-ID" sz="1100">
                        <a:latin typeface="Calibri"/>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1</a:t>
                      </a:r>
                      <a:endParaRPr lang="id-ID" sz="1100">
                        <a:latin typeface="Calibri"/>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1</a:t>
                      </a:r>
                      <a:endParaRPr lang="id-ID" sz="1100">
                        <a:latin typeface="Calibri"/>
                        <a:ea typeface="Calibri"/>
                        <a:cs typeface="Times New Roman"/>
                      </a:endParaRPr>
                    </a:p>
                  </a:txBody>
                  <a:tcPr marL="68580" marR="68580" marT="0" marB="0">
                    <a:lnL>
                      <a:noFill/>
                    </a:lnL>
                    <a:lnR>
                      <a:noFill/>
                    </a:lnR>
                    <a:lnT>
                      <a:noFill/>
                    </a:lnT>
                    <a:lnB>
                      <a:noFill/>
                    </a:lnB>
                  </a:tcPr>
                </a:tc>
              </a:tr>
              <a:tr h="689746">
                <a:tc>
                  <a:txBody>
                    <a:bodyPr/>
                    <a:lstStyle/>
                    <a:p>
                      <a:pPr algn="ctr">
                        <a:lnSpc>
                          <a:spcPct val="115000"/>
                        </a:lnSpc>
                        <a:spcAft>
                          <a:spcPts val="0"/>
                        </a:spcAft>
                      </a:pPr>
                      <a:r>
                        <a:rPr lang="en-US" sz="2800">
                          <a:latin typeface="Cambria Math"/>
                          <a:ea typeface="Calibri"/>
                          <a:cs typeface="Times New Roman"/>
                        </a:rPr>
                        <a:t>s</a:t>
                      </a:r>
                      <a:r>
                        <a:rPr lang="en-US" sz="2800" baseline="-25000">
                          <a:latin typeface="Cambria Math"/>
                          <a:ea typeface="Calibri"/>
                          <a:cs typeface="Times New Roman"/>
                        </a:rPr>
                        <a:t>2</a:t>
                      </a:r>
                      <a:endParaRPr lang="id-ID" sz="1100">
                        <a:latin typeface="Calibri"/>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endParaRPr lang="en-US" sz="2800">
                        <a:latin typeface="Cambria Math"/>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0</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0</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1</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-1</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0</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-1</a:t>
                      </a:r>
                      <a:endParaRPr lang="id-ID" sz="1100">
                        <a:latin typeface="Calibri"/>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0</a:t>
                      </a:r>
                      <a:endParaRPr lang="id-ID" sz="1100">
                        <a:latin typeface="Calibri"/>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US" sz="2800" dirty="0">
                          <a:latin typeface="Cambria Math"/>
                          <a:ea typeface="Calibri"/>
                          <a:cs typeface="Times New Roman"/>
                        </a:rPr>
                        <a:t>0</a:t>
                      </a:r>
                      <a:endParaRPr lang="id-ID" sz="1100" dirty="0">
                        <a:latin typeface="Calibri"/>
                        <a:ea typeface="Calibri"/>
                        <a:cs typeface="Times New Roman"/>
                      </a:endParaRPr>
                    </a:p>
                  </a:txBody>
                  <a:tcPr marL="68580" marR="68580" marT="0" marB="0">
                    <a:lnL>
                      <a:noFill/>
                    </a:lnL>
                    <a:lnR>
                      <a:noFill/>
                    </a:lnR>
                    <a:lnT>
                      <a:noFill/>
                    </a:lnT>
                    <a:lnB>
                      <a:noFill/>
                    </a:lnB>
                  </a:tcPr>
                </a:tc>
              </a:tr>
              <a:tr h="689746">
                <a:tc>
                  <a:txBody>
                    <a:bodyPr/>
                    <a:lstStyle/>
                    <a:p>
                      <a:pPr algn="ctr">
                        <a:lnSpc>
                          <a:spcPct val="115000"/>
                        </a:lnSpc>
                        <a:spcAft>
                          <a:spcPts val="0"/>
                        </a:spcAft>
                      </a:pPr>
                      <a:r>
                        <a:rPr lang="en-US" sz="2800">
                          <a:latin typeface="Cambria Math"/>
                          <a:ea typeface="Calibri"/>
                          <a:cs typeface="Times New Roman"/>
                        </a:rPr>
                        <a:t>s</a:t>
                      </a:r>
                      <a:r>
                        <a:rPr lang="en-US" sz="2800" baseline="-25000">
                          <a:latin typeface="Cambria Math"/>
                          <a:ea typeface="Calibri"/>
                          <a:cs typeface="Times New Roman"/>
                        </a:rPr>
                        <a:t>3</a:t>
                      </a:r>
                      <a:endParaRPr lang="id-ID" sz="1100">
                        <a:latin typeface="Calibri"/>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endParaRPr lang="en-US" sz="2800">
                        <a:latin typeface="Cambria Math"/>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1</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0</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0</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1</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1</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0</a:t>
                      </a:r>
                      <a:endParaRPr lang="id-ID" sz="1100">
                        <a:latin typeface="Calibri"/>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0</a:t>
                      </a:r>
                      <a:endParaRPr lang="id-ID" sz="1100">
                        <a:latin typeface="Calibri"/>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0</a:t>
                      </a:r>
                      <a:endParaRPr lang="id-ID" sz="1100">
                        <a:latin typeface="Calibri"/>
                        <a:ea typeface="Calibri"/>
                        <a:cs typeface="Times New Roman"/>
                      </a:endParaRPr>
                    </a:p>
                  </a:txBody>
                  <a:tcPr marL="68580" marR="68580" marT="0" marB="0">
                    <a:lnL>
                      <a:noFill/>
                    </a:lnL>
                    <a:lnR>
                      <a:noFill/>
                    </a:lnR>
                    <a:lnT>
                      <a:noFill/>
                    </a:lnT>
                    <a:lnB>
                      <a:noFill/>
                    </a:lnB>
                  </a:tcPr>
                </a:tc>
              </a:tr>
              <a:tr h="689746">
                <a:tc>
                  <a:txBody>
                    <a:bodyPr/>
                    <a:lstStyle/>
                    <a:p>
                      <a:pPr algn="ctr">
                        <a:lnSpc>
                          <a:spcPct val="115000"/>
                        </a:lnSpc>
                        <a:spcAft>
                          <a:spcPts val="0"/>
                        </a:spcAft>
                      </a:pPr>
                      <a:r>
                        <a:rPr lang="en-US" sz="2800">
                          <a:latin typeface="Cambria Math"/>
                          <a:ea typeface="Calibri"/>
                          <a:cs typeface="Times New Roman"/>
                        </a:rPr>
                        <a:t>s</a:t>
                      </a:r>
                      <a:r>
                        <a:rPr lang="en-US" sz="2800" baseline="-25000">
                          <a:latin typeface="Cambria Math"/>
                          <a:ea typeface="Calibri"/>
                          <a:cs typeface="Times New Roman"/>
                        </a:rPr>
                        <a:t>4</a:t>
                      </a:r>
                      <a:endParaRPr lang="id-ID" sz="1100">
                        <a:latin typeface="Calibri"/>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endParaRPr lang="en-US" sz="2800">
                        <a:latin typeface="Cambria Math"/>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-1</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0</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-1</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0</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-1</a:t>
                      </a:r>
                      <a:endParaRPr lang="id-ID" sz="1100">
                        <a:latin typeface="Calibri"/>
                        <a:ea typeface="Calibri"/>
                        <a:cs typeface="Times New Roman"/>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1</a:t>
                      </a:r>
                      <a:endParaRPr lang="id-ID" sz="1100">
                        <a:latin typeface="Calibri"/>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US" sz="2800">
                          <a:latin typeface="Cambria Math"/>
                          <a:ea typeface="Calibri"/>
                          <a:cs typeface="Times New Roman"/>
                        </a:rPr>
                        <a:t>0</a:t>
                      </a:r>
                      <a:endParaRPr lang="id-ID" sz="1100">
                        <a:latin typeface="Calibri"/>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US" sz="2800" dirty="0">
                          <a:latin typeface="Cambria Math"/>
                          <a:ea typeface="Calibri"/>
                          <a:cs typeface="Times New Roman"/>
                        </a:rPr>
                        <a:t>0</a:t>
                      </a:r>
                      <a:endParaRPr lang="id-ID" sz="1100" dirty="0">
                        <a:latin typeface="Calibri"/>
                        <a:ea typeface="Calibri"/>
                        <a:cs typeface="Times New Roman"/>
                      </a:endParaRPr>
                    </a:p>
                  </a:txBody>
                  <a:tcPr marL="68580" marR="68580" marT="0" marB="0">
                    <a:lnL>
                      <a:noFill/>
                    </a:lnL>
                    <a:lnR>
                      <a:noFill/>
                    </a:lnR>
                    <a:lnT>
                      <a:noFill/>
                    </a:lnT>
                    <a:lnB>
                      <a:noFill/>
                    </a:lnB>
                  </a:tcPr>
                </a:tc>
              </a:tr>
            </a:tbl>
          </a:graphicData>
        </a:graphic>
      </p:graphicFrame>
      <p:sp>
        <p:nvSpPr>
          <p:cNvPr id="5" name="Left Bracket 4"/>
          <p:cNvSpPr/>
          <p:nvPr/>
        </p:nvSpPr>
        <p:spPr>
          <a:xfrm>
            <a:off x="2143108" y="2857496"/>
            <a:ext cx="45719" cy="242889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6" name="Right Bracket 5"/>
          <p:cNvSpPr/>
          <p:nvPr/>
        </p:nvSpPr>
        <p:spPr>
          <a:xfrm>
            <a:off x="6429388" y="2786058"/>
            <a:ext cx="71438" cy="250033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3786214" cy="5502990"/>
          </a:xfrm>
        </p:spPr>
        <p:txBody>
          <a:bodyPr>
            <a:normAutofit fontScale="92500" lnSpcReduction="20000"/>
          </a:bodyPr>
          <a:lstStyle/>
          <a:p>
            <a:pPr marL="0" indent="0" algn="just">
              <a:lnSpc>
                <a:spcPct val="150000"/>
              </a:lnSpc>
              <a:spcBef>
                <a:spcPts val="0"/>
              </a:spcBef>
              <a:buNone/>
            </a:pPr>
            <a:r>
              <a:rPr lang="id-ID" sz="2000" b="1" dirty="0" smtClean="0">
                <a:latin typeface="+mj-lt"/>
              </a:rPr>
              <a:t>Latihan soal : </a:t>
            </a:r>
          </a:p>
          <a:p>
            <a:pPr marL="0" indent="0" algn="just">
              <a:lnSpc>
                <a:spcPct val="150000"/>
              </a:lnSpc>
              <a:spcBef>
                <a:spcPts val="0"/>
              </a:spcBef>
              <a:buNone/>
            </a:pPr>
            <a:r>
              <a:rPr lang="id-ID" sz="2000" dirty="0" smtClean="0">
                <a:latin typeface="+mj-lt"/>
              </a:rPr>
              <a:t>Terdapat 4 buah sirkuit dari graf d samping, yaitu :</a:t>
            </a:r>
          </a:p>
          <a:p>
            <a:pPr marL="0" indent="0" algn="just">
              <a:lnSpc>
                <a:spcPct val="150000"/>
              </a:lnSpc>
              <a:spcBef>
                <a:spcPts val="0"/>
              </a:spcBef>
              <a:buNone/>
            </a:pPr>
            <a:r>
              <a:rPr lang="id-ID" sz="2000" dirty="0" smtClean="0">
                <a:latin typeface="+mj-lt"/>
              </a:rPr>
              <a:t>S</a:t>
            </a:r>
            <a:r>
              <a:rPr lang="id-ID" sz="2000" baseline="-25000" dirty="0" smtClean="0">
                <a:latin typeface="+mj-lt"/>
              </a:rPr>
              <a:t>1</a:t>
            </a:r>
            <a:r>
              <a:rPr lang="id-ID" sz="2000" dirty="0" smtClean="0">
                <a:latin typeface="+mj-lt"/>
              </a:rPr>
              <a:t> = v</a:t>
            </a:r>
            <a:r>
              <a:rPr lang="id-ID" sz="2000" baseline="-25000" dirty="0" smtClean="0">
                <a:latin typeface="+mj-lt"/>
              </a:rPr>
              <a:t>4</a:t>
            </a:r>
            <a:r>
              <a:rPr lang="id-ID" sz="2000" dirty="0" smtClean="0">
                <a:latin typeface="+mj-lt"/>
              </a:rPr>
              <a:t> v</a:t>
            </a:r>
            <a:r>
              <a:rPr lang="id-ID" sz="2000" baseline="-25000" dirty="0" smtClean="0">
                <a:latin typeface="+mj-lt"/>
              </a:rPr>
              <a:t>6</a:t>
            </a:r>
            <a:r>
              <a:rPr lang="id-ID" sz="2000" dirty="0" smtClean="0">
                <a:latin typeface="+mj-lt"/>
              </a:rPr>
              <a:t> v</a:t>
            </a:r>
            <a:r>
              <a:rPr lang="id-ID" sz="2000" baseline="-25000" dirty="0" smtClean="0">
                <a:latin typeface="+mj-lt"/>
              </a:rPr>
              <a:t>4</a:t>
            </a:r>
          </a:p>
          <a:p>
            <a:pPr marL="0" indent="0" algn="just">
              <a:lnSpc>
                <a:spcPct val="150000"/>
              </a:lnSpc>
              <a:spcBef>
                <a:spcPts val="0"/>
              </a:spcBef>
              <a:buNone/>
            </a:pPr>
            <a:r>
              <a:rPr lang="id-ID" sz="2000" dirty="0" smtClean="0">
                <a:latin typeface="+mj-lt"/>
              </a:rPr>
              <a:t>S</a:t>
            </a:r>
            <a:r>
              <a:rPr lang="id-ID" sz="2000" baseline="-25000" dirty="0" smtClean="0">
                <a:latin typeface="+mj-lt"/>
              </a:rPr>
              <a:t>2</a:t>
            </a:r>
            <a:r>
              <a:rPr lang="id-ID" sz="2000" dirty="0" smtClean="0">
                <a:latin typeface="+mj-lt"/>
              </a:rPr>
              <a:t> = v</a:t>
            </a:r>
            <a:r>
              <a:rPr lang="id-ID" sz="2000" baseline="-25000" dirty="0" smtClean="0">
                <a:latin typeface="+mj-lt"/>
              </a:rPr>
              <a:t>2</a:t>
            </a:r>
            <a:r>
              <a:rPr lang="id-ID" sz="2000" dirty="0" smtClean="0">
                <a:latin typeface="+mj-lt"/>
              </a:rPr>
              <a:t> v</a:t>
            </a:r>
            <a:r>
              <a:rPr lang="id-ID" sz="2000" baseline="-25000" dirty="0" smtClean="0">
                <a:latin typeface="+mj-lt"/>
              </a:rPr>
              <a:t>4</a:t>
            </a:r>
            <a:r>
              <a:rPr lang="id-ID" sz="2000" dirty="0" smtClean="0">
                <a:latin typeface="+mj-lt"/>
              </a:rPr>
              <a:t> v</a:t>
            </a:r>
            <a:r>
              <a:rPr lang="id-ID" sz="2000" baseline="-25000" dirty="0" smtClean="0">
                <a:latin typeface="+mj-lt"/>
              </a:rPr>
              <a:t>5</a:t>
            </a:r>
            <a:r>
              <a:rPr lang="id-ID" sz="2000" dirty="0" smtClean="0">
                <a:latin typeface="+mj-lt"/>
              </a:rPr>
              <a:t> v</a:t>
            </a:r>
            <a:r>
              <a:rPr lang="id-ID" sz="2000" baseline="-25000" dirty="0" smtClean="0">
                <a:latin typeface="+mj-lt"/>
              </a:rPr>
              <a:t>2</a:t>
            </a:r>
          </a:p>
          <a:p>
            <a:pPr marL="0" indent="0" algn="just">
              <a:lnSpc>
                <a:spcPct val="150000"/>
              </a:lnSpc>
              <a:spcBef>
                <a:spcPts val="0"/>
              </a:spcBef>
              <a:buNone/>
            </a:pPr>
            <a:r>
              <a:rPr lang="id-ID" sz="2000" dirty="0" smtClean="0">
                <a:latin typeface="+mj-lt"/>
              </a:rPr>
              <a:t>S</a:t>
            </a:r>
            <a:r>
              <a:rPr lang="id-ID" sz="2000" baseline="-25000" dirty="0" smtClean="0">
                <a:latin typeface="+mj-lt"/>
              </a:rPr>
              <a:t>3</a:t>
            </a:r>
            <a:r>
              <a:rPr lang="id-ID" sz="2000" dirty="0" smtClean="0">
                <a:latin typeface="+mj-lt"/>
              </a:rPr>
              <a:t> = v</a:t>
            </a:r>
            <a:r>
              <a:rPr lang="id-ID" sz="2000" baseline="-25000" dirty="0" smtClean="0">
                <a:latin typeface="+mj-lt"/>
              </a:rPr>
              <a:t>1</a:t>
            </a:r>
            <a:r>
              <a:rPr lang="id-ID" sz="2000" dirty="0" smtClean="0">
                <a:latin typeface="+mj-lt"/>
              </a:rPr>
              <a:t> v</a:t>
            </a:r>
            <a:r>
              <a:rPr lang="id-ID" sz="2000" baseline="-25000" dirty="0" smtClean="0">
                <a:latin typeface="+mj-lt"/>
              </a:rPr>
              <a:t>2</a:t>
            </a:r>
            <a:r>
              <a:rPr lang="id-ID" sz="2000" dirty="0" smtClean="0">
                <a:latin typeface="+mj-lt"/>
              </a:rPr>
              <a:t> v</a:t>
            </a:r>
            <a:r>
              <a:rPr lang="id-ID" sz="2000" baseline="-25000" dirty="0" smtClean="0">
                <a:latin typeface="+mj-lt"/>
              </a:rPr>
              <a:t>5</a:t>
            </a:r>
            <a:r>
              <a:rPr lang="id-ID" sz="2000" dirty="0" smtClean="0">
                <a:latin typeface="+mj-lt"/>
              </a:rPr>
              <a:t> v</a:t>
            </a:r>
            <a:r>
              <a:rPr lang="id-ID" sz="2000" baseline="-25000" dirty="0" smtClean="0">
                <a:latin typeface="+mj-lt"/>
              </a:rPr>
              <a:t>1</a:t>
            </a:r>
          </a:p>
          <a:p>
            <a:pPr marL="0" indent="0" algn="just">
              <a:lnSpc>
                <a:spcPct val="150000"/>
              </a:lnSpc>
              <a:spcBef>
                <a:spcPts val="0"/>
              </a:spcBef>
              <a:buNone/>
            </a:pPr>
            <a:r>
              <a:rPr lang="id-ID" sz="2000" dirty="0" smtClean="0">
                <a:latin typeface="+mj-lt"/>
              </a:rPr>
              <a:t>S</a:t>
            </a:r>
            <a:r>
              <a:rPr lang="id-ID" sz="2000" baseline="-25000" dirty="0" smtClean="0">
                <a:latin typeface="+mj-lt"/>
              </a:rPr>
              <a:t>4</a:t>
            </a:r>
            <a:r>
              <a:rPr lang="id-ID" sz="2000" dirty="0" smtClean="0">
                <a:latin typeface="+mj-lt"/>
              </a:rPr>
              <a:t> = v</a:t>
            </a:r>
            <a:r>
              <a:rPr lang="id-ID" sz="2000" baseline="-25000" dirty="0" smtClean="0">
                <a:latin typeface="+mj-lt"/>
              </a:rPr>
              <a:t>1</a:t>
            </a:r>
            <a:r>
              <a:rPr lang="id-ID" sz="2000" dirty="0" smtClean="0">
                <a:latin typeface="+mj-lt"/>
              </a:rPr>
              <a:t> v</a:t>
            </a:r>
            <a:r>
              <a:rPr lang="id-ID" sz="2000" baseline="-25000" dirty="0" smtClean="0">
                <a:latin typeface="+mj-lt"/>
              </a:rPr>
              <a:t>2</a:t>
            </a:r>
            <a:r>
              <a:rPr lang="id-ID" sz="2000" dirty="0" smtClean="0">
                <a:latin typeface="+mj-lt"/>
              </a:rPr>
              <a:t> v</a:t>
            </a:r>
            <a:r>
              <a:rPr lang="id-ID" sz="2000" baseline="-25000" dirty="0" smtClean="0">
                <a:latin typeface="+mj-lt"/>
              </a:rPr>
              <a:t>4</a:t>
            </a:r>
            <a:r>
              <a:rPr lang="id-ID" sz="2000" dirty="0" smtClean="0">
                <a:latin typeface="+mj-lt"/>
              </a:rPr>
              <a:t> v</a:t>
            </a:r>
            <a:r>
              <a:rPr lang="id-ID" sz="2000" baseline="-25000" dirty="0" smtClean="0">
                <a:latin typeface="+mj-lt"/>
              </a:rPr>
              <a:t>5</a:t>
            </a:r>
            <a:r>
              <a:rPr lang="id-ID" sz="2000" dirty="0" smtClean="0">
                <a:latin typeface="+mj-lt"/>
              </a:rPr>
              <a:t> v</a:t>
            </a:r>
            <a:r>
              <a:rPr lang="id-ID" sz="2000" baseline="-25000" dirty="0" smtClean="0">
                <a:latin typeface="+mj-lt"/>
              </a:rPr>
              <a:t>1</a:t>
            </a:r>
          </a:p>
          <a:p>
            <a:pPr marL="0" indent="0" algn="just">
              <a:lnSpc>
                <a:spcPct val="150000"/>
              </a:lnSpc>
              <a:spcBef>
                <a:spcPts val="0"/>
              </a:spcBef>
              <a:buNone/>
            </a:pPr>
            <a:endParaRPr lang="id-ID" sz="2000" baseline="-25000" dirty="0" smtClean="0">
              <a:latin typeface="+mj-lt"/>
            </a:endParaRPr>
          </a:p>
          <a:p>
            <a:pPr marL="0" indent="0" algn="just">
              <a:lnSpc>
                <a:spcPct val="150000"/>
              </a:lnSpc>
              <a:spcBef>
                <a:spcPts val="0"/>
              </a:spcBef>
              <a:buNone/>
            </a:pPr>
            <a:r>
              <a:rPr lang="id-ID" sz="2000" dirty="0" smtClean="0">
                <a:latin typeface="+mj-lt"/>
              </a:rPr>
              <a:t>Buatlah matriks sirkuit dari graf disamping, jika orientasi  S1 dan S2 sesuai dengan jarum jam, dan S3 dan S4 berlawanan dengan arah jarum jam.</a:t>
            </a:r>
          </a:p>
          <a:p>
            <a:pPr marL="0" indent="0" algn="just">
              <a:lnSpc>
                <a:spcPct val="150000"/>
              </a:lnSpc>
              <a:spcBef>
                <a:spcPts val="0"/>
              </a:spcBef>
              <a:buNone/>
            </a:pPr>
            <a:r>
              <a:rPr lang="id-ID" sz="2000" dirty="0" smtClean="0">
                <a:latin typeface="+mj-lt"/>
              </a:rPr>
              <a:t> </a:t>
            </a:r>
          </a:p>
          <a:p>
            <a:pPr marL="0" indent="0" algn="just">
              <a:lnSpc>
                <a:spcPct val="150000"/>
              </a:lnSpc>
              <a:spcBef>
                <a:spcPts val="0"/>
              </a:spcBef>
              <a:buNone/>
            </a:pPr>
            <a:endParaRPr lang="id-ID" sz="2000" dirty="0">
              <a:latin typeface="+mj-lt"/>
            </a:endParaRPr>
          </a:p>
        </p:txBody>
      </p:sp>
      <p:pic>
        <p:nvPicPr>
          <p:cNvPr id="13" name="Picture 3"/>
          <p:cNvPicPr>
            <a:picLocks noChangeAspect="1" noChangeArrowheads="1"/>
          </p:cNvPicPr>
          <p:nvPr/>
        </p:nvPicPr>
        <p:blipFill>
          <a:blip r:embed="rId2"/>
          <a:srcRect/>
          <a:stretch>
            <a:fillRect/>
          </a:stretch>
        </p:blipFill>
        <p:spPr bwMode="auto">
          <a:xfrm>
            <a:off x="4572000" y="2143116"/>
            <a:ext cx="3952602" cy="335758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3786214" cy="5502990"/>
          </a:xfrm>
        </p:spPr>
        <p:txBody>
          <a:bodyPr>
            <a:normAutofit/>
          </a:bodyPr>
          <a:lstStyle/>
          <a:p>
            <a:pPr marL="0" indent="0" algn="just">
              <a:lnSpc>
                <a:spcPct val="150000"/>
              </a:lnSpc>
              <a:spcBef>
                <a:spcPts val="0"/>
              </a:spcBef>
              <a:buNone/>
            </a:pPr>
            <a:r>
              <a:rPr lang="id-ID" sz="2400" b="1" dirty="0" smtClean="0">
                <a:latin typeface="+mj-lt"/>
              </a:rPr>
              <a:t>Latihan soal : </a:t>
            </a:r>
          </a:p>
          <a:p>
            <a:pPr marL="0" indent="0" algn="just">
              <a:lnSpc>
                <a:spcPct val="150000"/>
              </a:lnSpc>
              <a:spcBef>
                <a:spcPts val="0"/>
              </a:spcBef>
              <a:buNone/>
            </a:pPr>
            <a:r>
              <a:rPr lang="id-ID" sz="2400" dirty="0" smtClean="0">
                <a:latin typeface="+mj-lt"/>
              </a:rPr>
              <a:t>Buatlah Matrik Hubung, matrik biner dan matrik sirkuit dari graf d samping! </a:t>
            </a:r>
          </a:p>
          <a:p>
            <a:pPr marL="0" indent="0" algn="just">
              <a:lnSpc>
                <a:spcPct val="150000"/>
              </a:lnSpc>
              <a:spcBef>
                <a:spcPts val="0"/>
              </a:spcBef>
              <a:buNone/>
            </a:pPr>
            <a:r>
              <a:rPr lang="id-ID" sz="2000" dirty="0" smtClean="0">
                <a:latin typeface="+mj-lt"/>
              </a:rPr>
              <a:t> </a:t>
            </a:r>
          </a:p>
          <a:p>
            <a:pPr marL="0" indent="0" algn="just">
              <a:lnSpc>
                <a:spcPct val="150000"/>
              </a:lnSpc>
              <a:spcBef>
                <a:spcPts val="0"/>
              </a:spcBef>
              <a:buNone/>
            </a:pPr>
            <a:endParaRPr lang="id-ID" sz="2000" dirty="0">
              <a:latin typeface="+mj-lt"/>
            </a:endParaRPr>
          </a:p>
        </p:txBody>
      </p:sp>
      <p:pic>
        <p:nvPicPr>
          <p:cNvPr id="24578" name="Picture 2"/>
          <p:cNvPicPr>
            <a:picLocks noChangeAspect="1" noChangeArrowheads="1"/>
          </p:cNvPicPr>
          <p:nvPr/>
        </p:nvPicPr>
        <p:blipFill>
          <a:blip r:embed="rId2"/>
          <a:srcRect/>
          <a:stretch>
            <a:fillRect/>
          </a:stretch>
        </p:blipFill>
        <p:spPr bwMode="auto">
          <a:xfrm>
            <a:off x="4643438" y="1857364"/>
            <a:ext cx="3857652" cy="3786214"/>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3786214" cy="5502990"/>
          </a:xfrm>
        </p:spPr>
        <p:txBody>
          <a:bodyPr>
            <a:normAutofit/>
          </a:bodyPr>
          <a:lstStyle/>
          <a:p>
            <a:pPr marL="0" indent="0" algn="just">
              <a:lnSpc>
                <a:spcPct val="150000"/>
              </a:lnSpc>
              <a:spcBef>
                <a:spcPts val="0"/>
              </a:spcBef>
              <a:buNone/>
            </a:pPr>
            <a:r>
              <a:rPr lang="id-ID" sz="2400" b="1" dirty="0" smtClean="0">
                <a:latin typeface="+mj-lt"/>
              </a:rPr>
              <a:t>Latihan soal : </a:t>
            </a:r>
          </a:p>
          <a:p>
            <a:pPr marL="0" indent="0" algn="just">
              <a:lnSpc>
                <a:spcPct val="150000"/>
              </a:lnSpc>
              <a:spcBef>
                <a:spcPts val="0"/>
              </a:spcBef>
              <a:buNone/>
            </a:pPr>
            <a:r>
              <a:rPr lang="id-ID" sz="2400" dirty="0" smtClean="0">
                <a:latin typeface="+mj-lt"/>
              </a:rPr>
              <a:t>Buatlah Matrik Hubung dan matrik sirkuit dari graf d samping! </a:t>
            </a:r>
          </a:p>
          <a:p>
            <a:pPr marL="0" indent="0" algn="just">
              <a:lnSpc>
                <a:spcPct val="150000"/>
              </a:lnSpc>
              <a:spcBef>
                <a:spcPts val="0"/>
              </a:spcBef>
              <a:buNone/>
            </a:pPr>
            <a:r>
              <a:rPr lang="id-ID" sz="2000" dirty="0" smtClean="0">
                <a:latin typeface="+mj-lt"/>
              </a:rPr>
              <a:t> </a:t>
            </a:r>
          </a:p>
          <a:p>
            <a:pPr marL="0" indent="0" algn="just">
              <a:lnSpc>
                <a:spcPct val="150000"/>
              </a:lnSpc>
              <a:spcBef>
                <a:spcPts val="0"/>
              </a:spcBef>
              <a:buNone/>
            </a:pPr>
            <a:endParaRPr lang="id-ID" sz="2000" dirty="0">
              <a:latin typeface="+mj-lt"/>
            </a:endParaRPr>
          </a:p>
        </p:txBody>
      </p:sp>
      <p:pic>
        <p:nvPicPr>
          <p:cNvPr id="25602" name="Picture 2"/>
          <p:cNvPicPr>
            <a:picLocks noChangeAspect="1" noChangeArrowheads="1"/>
          </p:cNvPicPr>
          <p:nvPr/>
        </p:nvPicPr>
        <p:blipFill>
          <a:blip r:embed="rId2"/>
          <a:srcRect/>
          <a:stretch>
            <a:fillRect/>
          </a:stretch>
        </p:blipFill>
        <p:spPr bwMode="auto">
          <a:xfrm>
            <a:off x="4500562" y="1857363"/>
            <a:ext cx="3786214" cy="3822627"/>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85794"/>
            <a:ext cx="8229600" cy="1066800"/>
          </a:xfrm>
        </p:spPr>
        <p:txBody>
          <a:bodyPr>
            <a:noAutofit/>
          </a:bodyPr>
          <a:lstStyle/>
          <a:p>
            <a:pPr algn="ctr"/>
            <a:r>
              <a:rPr lang="id-ID" dirty="0" smtClean="0"/>
              <a:t>Matrik Hubung </a:t>
            </a:r>
            <a:br>
              <a:rPr lang="id-ID" dirty="0" smtClean="0"/>
            </a:br>
            <a:r>
              <a:rPr lang="id-ID" dirty="0" smtClean="0"/>
              <a:t>(Adjacency Matrix)</a:t>
            </a:r>
            <a:endParaRPr lang="id-ID" dirty="0"/>
          </a:p>
        </p:txBody>
      </p:sp>
      <p:sp>
        <p:nvSpPr>
          <p:cNvPr id="3" name="Content Placeholder 2"/>
          <p:cNvSpPr>
            <a:spLocks noGrp="1"/>
          </p:cNvSpPr>
          <p:nvPr>
            <p:ph idx="1"/>
          </p:nvPr>
        </p:nvSpPr>
        <p:spPr/>
        <p:txBody>
          <a:bodyPr>
            <a:normAutofit/>
          </a:bodyPr>
          <a:lstStyle/>
          <a:p>
            <a:pPr marL="0" indent="323850" algn="just">
              <a:lnSpc>
                <a:spcPct val="150000"/>
              </a:lnSpc>
              <a:spcBef>
                <a:spcPts val="0"/>
              </a:spcBef>
              <a:buNone/>
            </a:pPr>
            <a:r>
              <a:rPr lang="id-ID" sz="2000" dirty="0" smtClean="0">
                <a:latin typeface="+mj-lt"/>
              </a:rPr>
              <a:t>Contoh soal : </a:t>
            </a:r>
          </a:p>
          <a:p>
            <a:pPr marL="0" indent="323850" algn="just">
              <a:lnSpc>
                <a:spcPct val="150000"/>
              </a:lnSpc>
              <a:spcBef>
                <a:spcPts val="0"/>
              </a:spcBef>
              <a:buNone/>
            </a:pPr>
            <a:r>
              <a:rPr lang="id-ID" sz="2000" dirty="0" smtClean="0">
                <a:latin typeface="+mj-lt"/>
              </a:rPr>
              <a:t>Nyatakan graf di bawah ini kedalam matriks hubung !</a:t>
            </a:r>
            <a:endParaRPr lang="id-ID" sz="2000" dirty="0">
              <a:latin typeface="+mj-lt"/>
            </a:endParaRPr>
          </a:p>
        </p:txBody>
      </p: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29698" name="Picture 2"/>
          <p:cNvPicPr>
            <a:picLocks noChangeAspect="1" noChangeArrowheads="1"/>
          </p:cNvPicPr>
          <p:nvPr/>
        </p:nvPicPr>
        <p:blipFill>
          <a:blip r:embed="rId2"/>
          <a:srcRect/>
          <a:stretch>
            <a:fillRect/>
          </a:stretch>
        </p:blipFill>
        <p:spPr bwMode="auto">
          <a:xfrm>
            <a:off x="1071538" y="3500438"/>
            <a:ext cx="1857388" cy="2651666"/>
          </a:xfrm>
          <a:prstGeom prst="rect">
            <a:avLst/>
          </a:prstGeom>
          <a:noFill/>
          <a:ln w="9525">
            <a:solidFill>
              <a:srgbClr val="0070C0"/>
            </a:solid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3786182" y="3429000"/>
            <a:ext cx="4572032" cy="2804928"/>
          </a:xfrm>
          <a:prstGeom prst="rect">
            <a:avLst/>
          </a:prstGeom>
          <a:noFill/>
          <a:ln w="9525">
            <a:solidFill>
              <a:srgbClr val="0070C0"/>
            </a:solid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4257676" cy="5502990"/>
          </a:xfrm>
        </p:spPr>
        <p:txBody>
          <a:bodyPr>
            <a:normAutofit/>
          </a:bodyPr>
          <a:lstStyle/>
          <a:p>
            <a:pPr marL="0" indent="323850" algn="just">
              <a:lnSpc>
                <a:spcPct val="150000"/>
              </a:lnSpc>
              <a:spcBef>
                <a:spcPts val="0"/>
              </a:spcBef>
              <a:buNone/>
            </a:pPr>
            <a:r>
              <a:rPr lang="id-ID" sz="2000" dirty="0" smtClean="0">
                <a:latin typeface="+mj-lt"/>
              </a:rPr>
              <a:t>Penyelesaian </a:t>
            </a:r>
          </a:p>
          <a:p>
            <a:pPr marL="0" indent="323850" algn="just">
              <a:lnSpc>
                <a:spcPct val="150000"/>
              </a:lnSpc>
              <a:spcBef>
                <a:spcPts val="0"/>
              </a:spcBef>
              <a:buNone/>
            </a:pPr>
            <a:r>
              <a:rPr lang="id-ID" sz="2000" dirty="0" smtClean="0">
                <a:latin typeface="+mj-lt"/>
              </a:rPr>
              <a:t>Graf A memiliki 4 buah titik, jadi matriksnya adalah sebagai berikut : </a:t>
            </a:r>
            <a:endParaRPr lang="id-ID" sz="2000" dirty="0">
              <a:latin typeface="+mj-lt"/>
            </a:endParaRPr>
          </a:p>
        </p:txBody>
      </p: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29698" name="Picture 2"/>
          <p:cNvPicPr>
            <a:picLocks noChangeAspect="1" noChangeArrowheads="1"/>
          </p:cNvPicPr>
          <p:nvPr/>
        </p:nvPicPr>
        <p:blipFill>
          <a:blip r:embed="rId2"/>
          <a:srcRect/>
          <a:stretch>
            <a:fillRect/>
          </a:stretch>
        </p:blipFill>
        <p:spPr bwMode="auto">
          <a:xfrm>
            <a:off x="5572132" y="1785926"/>
            <a:ext cx="2500330" cy="3569550"/>
          </a:xfrm>
          <a:prstGeom prst="rect">
            <a:avLst/>
          </a:prstGeom>
          <a:noFill/>
          <a:ln w="9525">
            <a:solidFill>
              <a:srgbClr val="0070C0"/>
            </a:solidFill>
            <a:miter lim="800000"/>
            <a:headEnd/>
            <a:tailEnd/>
          </a:ln>
          <a:effectLst/>
        </p:spPr>
      </p:pic>
      <p:graphicFrame>
        <p:nvGraphicFramePr>
          <p:cNvPr id="8" name="Table 7"/>
          <p:cNvGraphicFramePr>
            <a:graphicFrameLocks noGrp="1"/>
          </p:cNvGraphicFramePr>
          <p:nvPr/>
        </p:nvGraphicFramePr>
        <p:xfrm>
          <a:off x="1428728" y="3143248"/>
          <a:ext cx="2786081" cy="3143273"/>
        </p:xfrm>
        <a:graphic>
          <a:graphicData uri="http://schemas.openxmlformats.org/drawingml/2006/table">
            <a:tbl>
              <a:tblPr/>
              <a:tblGrid>
                <a:gridCol w="713089"/>
                <a:gridCol w="562921"/>
                <a:gridCol w="503357"/>
                <a:gridCol w="503357"/>
                <a:gridCol w="503357"/>
              </a:tblGrid>
              <a:tr h="422694">
                <a:tc>
                  <a:txBody>
                    <a:bodyPr/>
                    <a:lstStyle/>
                    <a:p>
                      <a:pPr>
                        <a:lnSpc>
                          <a:spcPct val="115000"/>
                        </a:lnSpc>
                      </a:pPr>
                      <a:endParaRPr lang="id-ID" sz="1100" dirty="0">
                        <a:latin typeface="Calibri"/>
                        <a:ea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en-US" sz="1900" kern="1200" baseline="-25000">
                          <a:solidFill>
                            <a:srgbClr val="000000"/>
                          </a:solidFill>
                          <a:latin typeface="Cambria Math"/>
                          <a:ea typeface="Calibri"/>
                          <a:cs typeface="Times New Roman"/>
                        </a:rPr>
                        <a:t>1</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en-US" sz="1900" kern="1200" baseline="-25000">
                          <a:solidFill>
                            <a:srgbClr val="000000"/>
                          </a:solidFill>
                          <a:latin typeface="Cambria Math"/>
                          <a:ea typeface="Calibri"/>
                          <a:cs typeface="Times New Roman"/>
                        </a:rPr>
                        <a:t>2</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en-US" sz="1900" kern="1200" baseline="-25000">
                          <a:solidFill>
                            <a:srgbClr val="000000"/>
                          </a:solidFill>
                          <a:latin typeface="Cambria Math"/>
                          <a:ea typeface="Calibri"/>
                          <a:cs typeface="Times New Roman"/>
                        </a:rPr>
                        <a:t>3</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en-US" sz="1900" kern="1200" baseline="-25000">
                          <a:solidFill>
                            <a:srgbClr val="000000"/>
                          </a:solidFill>
                          <a:latin typeface="Cambria Math"/>
                          <a:ea typeface="Calibri"/>
                          <a:cs typeface="Times New Roman"/>
                        </a:rPr>
                        <a:t>4</a:t>
                      </a:r>
                      <a:endParaRPr lang="id-ID" sz="1100">
                        <a:latin typeface="Calibri"/>
                        <a:ea typeface="Calibri"/>
                        <a:cs typeface="Times New Roman"/>
                      </a:endParaRPr>
                    </a:p>
                  </a:txBody>
                  <a:tcPr marL="46355" marR="46355" marT="10795" marB="0" anchor="ctr">
                    <a:lnL>
                      <a:noFill/>
                    </a:lnL>
                    <a:lnR>
                      <a:noFill/>
                    </a:lnR>
                    <a:lnT>
                      <a:noFill/>
                    </a:lnT>
                    <a:lnB>
                      <a:noFill/>
                    </a:lnB>
                  </a:tcPr>
                </a:tc>
              </a:tr>
              <a:tr h="250307">
                <a:tc>
                  <a:txBody>
                    <a:bodyPr/>
                    <a:lstStyle/>
                    <a:p>
                      <a:pPr>
                        <a:lnSpc>
                          <a:spcPct val="115000"/>
                        </a:lnSpc>
                      </a:pPr>
                      <a:endParaRPr lang="id-ID" sz="1100">
                        <a:latin typeface="Calibri"/>
                        <a:ea typeface="Times New Roman"/>
                      </a:endParaRPr>
                    </a:p>
                  </a:txBody>
                  <a:tcPr marL="46355" marR="46355" marT="10795" marB="0" anchor="ctr">
                    <a:lnL>
                      <a:noFill/>
                    </a:lnL>
                    <a:lnR>
                      <a:noFill/>
                    </a:lnR>
                    <a:lnT>
                      <a:noFill/>
                    </a:lnT>
                    <a:lnB>
                      <a:noFill/>
                    </a:lnB>
                  </a:tcPr>
                </a:tc>
                <a:tc>
                  <a:txBody>
                    <a:bodyPr/>
                    <a:lstStyle/>
                    <a:p>
                      <a:pPr>
                        <a:lnSpc>
                          <a:spcPct val="115000"/>
                        </a:lnSpc>
                      </a:pPr>
                      <a:endParaRPr lang="id-ID" sz="1100">
                        <a:latin typeface="Calibri"/>
                        <a:ea typeface="Times New Roman"/>
                      </a:endParaRPr>
                    </a:p>
                  </a:txBody>
                  <a:tcPr marL="46355" marR="46355" marT="10795" marB="0" anchor="ctr">
                    <a:lnL>
                      <a:noFill/>
                    </a:lnL>
                    <a:lnR>
                      <a:noFill/>
                    </a:lnR>
                    <a:lnT>
                      <a:noFill/>
                    </a:lnT>
                    <a:lnB>
                      <a:noFill/>
                    </a:lnB>
                  </a:tcPr>
                </a:tc>
                <a:tc>
                  <a:txBody>
                    <a:bodyPr/>
                    <a:lstStyle/>
                    <a:p>
                      <a:pPr>
                        <a:lnSpc>
                          <a:spcPct val="115000"/>
                        </a:lnSpc>
                      </a:pPr>
                      <a:endParaRPr lang="id-ID" sz="1100">
                        <a:latin typeface="Calibri"/>
                        <a:ea typeface="Times New Roman"/>
                      </a:endParaRPr>
                    </a:p>
                  </a:txBody>
                  <a:tcPr marL="46355" marR="46355" marT="10795" marB="0" anchor="ctr">
                    <a:lnL>
                      <a:noFill/>
                    </a:lnL>
                    <a:lnR>
                      <a:noFill/>
                    </a:lnR>
                    <a:lnT>
                      <a:noFill/>
                    </a:lnT>
                    <a:lnB>
                      <a:noFill/>
                    </a:lnB>
                  </a:tcPr>
                </a:tc>
                <a:tc>
                  <a:txBody>
                    <a:bodyPr/>
                    <a:lstStyle/>
                    <a:p>
                      <a:pPr>
                        <a:lnSpc>
                          <a:spcPct val="115000"/>
                        </a:lnSpc>
                      </a:pPr>
                      <a:endParaRPr lang="id-ID" sz="1100">
                        <a:latin typeface="Calibri"/>
                        <a:ea typeface="Times New Roman"/>
                      </a:endParaRPr>
                    </a:p>
                  </a:txBody>
                  <a:tcPr marL="46355" marR="46355" marT="10795" marB="0" anchor="ctr">
                    <a:lnL>
                      <a:noFill/>
                    </a:lnL>
                    <a:lnR>
                      <a:noFill/>
                    </a:lnR>
                    <a:lnT>
                      <a:noFill/>
                    </a:lnT>
                    <a:lnB>
                      <a:noFill/>
                    </a:lnB>
                  </a:tcPr>
                </a:tc>
                <a:tc>
                  <a:txBody>
                    <a:bodyPr/>
                    <a:lstStyle/>
                    <a:p>
                      <a:pPr>
                        <a:lnSpc>
                          <a:spcPct val="115000"/>
                        </a:lnSpc>
                      </a:pPr>
                      <a:endParaRPr lang="id-ID" sz="1100">
                        <a:latin typeface="Calibri"/>
                        <a:ea typeface="Times New Roman"/>
                      </a:endParaRPr>
                    </a:p>
                  </a:txBody>
                  <a:tcPr marL="46355" marR="46355" marT="10795" marB="0" anchor="ctr">
                    <a:lnL>
                      <a:noFill/>
                    </a:lnL>
                    <a:lnR>
                      <a:noFill/>
                    </a:lnR>
                    <a:lnT>
                      <a:noFill/>
                    </a:lnT>
                    <a:lnB>
                      <a:noFill/>
                    </a:lnB>
                  </a:tcPr>
                </a:tc>
              </a:tr>
              <a:tr h="617568">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en-US" sz="1900" kern="1200" baseline="-25000">
                          <a:solidFill>
                            <a:srgbClr val="000000"/>
                          </a:solidFill>
                          <a:latin typeface="Cambria Math"/>
                          <a:ea typeface="Calibri"/>
                          <a:cs typeface="Times New Roman"/>
                        </a:rPr>
                        <a:t>1</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800">
                          <a:latin typeface="Arial"/>
                          <a:ea typeface="Times New Roman"/>
                          <a:cs typeface="Times New Roman"/>
                        </a:rPr>
                        <a:t>1</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800">
                          <a:latin typeface="Arial"/>
                          <a:ea typeface="Times New Roman"/>
                          <a:cs typeface="Times New Roman"/>
                        </a:rPr>
                        <a:t>1</a:t>
                      </a:r>
                      <a:endParaRPr lang="id-ID" sz="1100">
                        <a:latin typeface="Calibri"/>
                        <a:ea typeface="Calibri"/>
                        <a:cs typeface="Times New Roman"/>
                      </a:endParaRPr>
                    </a:p>
                  </a:txBody>
                  <a:tcPr marL="46355" marR="46355" marT="10795" marB="0" anchor="ctr">
                    <a:lnL>
                      <a:noFill/>
                    </a:lnL>
                    <a:lnR>
                      <a:noFill/>
                    </a:lnR>
                    <a:lnT>
                      <a:noFill/>
                    </a:lnT>
                    <a:lnB>
                      <a:noFill/>
                    </a:lnB>
                  </a:tcPr>
                </a:tc>
              </a:tr>
              <a:tr h="617568">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en-US" sz="1900" kern="1200" baseline="-25000">
                          <a:solidFill>
                            <a:srgbClr val="000000"/>
                          </a:solidFill>
                          <a:latin typeface="Cambria Math"/>
                          <a:ea typeface="Calibri"/>
                          <a:cs typeface="Times New Roman"/>
                        </a:rPr>
                        <a:t>2</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2</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a:solidFill>
                            <a:srgbClr val="000000"/>
                          </a:solidFill>
                          <a:latin typeface="Cambria Math"/>
                          <a:ea typeface="Calibri"/>
                          <a:cs typeface="Times New Roman"/>
                        </a:rPr>
                        <a:t>0</a:t>
                      </a:r>
                      <a:endParaRPr lang="id-ID" sz="1100" dirty="0">
                        <a:latin typeface="Calibri"/>
                        <a:ea typeface="Calibri"/>
                        <a:cs typeface="Times New Roman"/>
                      </a:endParaRPr>
                    </a:p>
                  </a:txBody>
                  <a:tcPr marL="46355" marR="46355" marT="10795" marB="0" anchor="ctr">
                    <a:lnL>
                      <a:noFill/>
                    </a:lnL>
                    <a:lnR>
                      <a:noFill/>
                    </a:lnR>
                    <a:lnT>
                      <a:noFill/>
                    </a:lnT>
                    <a:lnB>
                      <a:noFill/>
                    </a:lnB>
                  </a:tcPr>
                </a:tc>
              </a:tr>
              <a:tr h="617568">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en-US" sz="1900" kern="1200" baseline="-25000">
                          <a:solidFill>
                            <a:srgbClr val="000000"/>
                          </a:solidFill>
                          <a:latin typeface="Cambria Math"/>
                          <a:ea typeface="Calibri"/>
                          <a:cs typeface="Times New Roman"/>
                        </a:rPr>
                        <a:t>3</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1</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a:solidFill>
                            <a:srgbClr val="000000"/>
                          </a:solidFill>
                          <a:latin typeface="Cambria Math"/>
                          <a:ea typeface="Calibri"/>
                          <a:cs typeface="Times New Roman"/>
                        </a:rPr>
                        <a:t>2</a:t>
                      </a:r>
                      <a:endParaRPr lang="id-ID" sz="1100" dirty="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r>
              <a:tr h="617568">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en-US" sz="1900" kern="1200" baseline="-25000">
                          <a:solidFill>
                            <a:srgbClr val="000000"/>
                          </a:solidFill>
                          <a:latin typeface="Cambria Math"/>
                          <a:ea typeface="Calibri"/>
                          <a:cs typeface="Times New Roman"/>
                        </a:rPr>
                        <a:t>4</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1</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a:solidFill>
                            <a:srgbClr val="000000"/>
                          </a:solidFill>
                          <a:latin typeface="Cambria Math"/>
                          <a:ea typeface="Calibri"/>
                          <a:cs typeface="Times New Roman"/>
                        </a:rPr>
                        <a:t>1</a:t>
                      </a:r>
                      <a:endParaRPr lang="id-ID" sz="1100" dirty="0">
                        <a:latin typeface="Calibri"/>
                        <a:ea typeface="Calibri"/>
                        <a:cs typeface="Times New Roman"/>
                      </a:endParaRPr>
                    </a:p>
                  </a:txBody>
                  <a:tcPr marL="46355" marR="46355" marT="10795" marB="0" anchor="ctr">
                    <a:lnL>
                      <a:noFill/>
                    </a:lnL>
                    <a:lnR>
                      <a:noFill/>
                    </a:lnR>
                    <a:lnT>
                      <a:noFill/>
                    </a:lnT>
                    <a:lnB>
                      <a:noFill/>
                    </a:lnB>
                  </a:tcPr>
                </a:tc>
              </a:tr>
            </a:tbl>
          </a:graphicData>
        </a:graphic>
      </p:graphicFrame>
      <p:sp>
        <p:nvSpPr>
          <p:cNvPr id="9" name="Left Bracket 8"/>
          <p:cNvSpPr/>
          <p:nvPr/>
        </p:nvSpPr>
        <p:spPr>
          <a:xfrm>
            <a:off x="2214546" y="4000504"/>
            <a:ext cx="71438" cy="221457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10" name="Right Bracket 9"/>
          <p:cNvSpPr/>
          <p:nvPr/>
        </p:nvSpPr>
        <p:spPr>
          <a:xfrm>
            <a:off x="4071934" y="4000504"/>
            <a:ext cx="71438" cy="221457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4257676" cy="5502990"/>
          </a:xfrm>
        </p:spPr>
        <p:txBody>
          <a:bodyPr>
            <a:normAutofit/>
          </a:bodyPr>
          <a:lstStyle/>
          <a:p>
            <a:pPr marL="0" indent="323850" algn="just">
              <a:lnSpc>
                <a:spcPct val="150000"/>
              </a:lnSpc>
              <a:spcBef>
                <a:spcPts val="0"/>
              </a:spcBef>
              <a:buNone/>
            </a:pPr>
            <a:r>
              <a:rPr lang="id-ID" sz="2000" dirty="0" smtClean="0">
                <a:latin typeface="+mj-lt"/>
              </a:rPr>
              <a:t>Penyelesaian </a:t>
            </a:r>
          </a:p>
          <a:p>
            <a:pPr marL="0" indent="323850" algn="just">
              <a:lnSpc>
                <a:spcPct val="150000"/>
              </a:lnSpc>
              <a:spcBef>
                <a:spcPts val="0"/>
              </a:spcBef>
              <a:buNone/>
            </a:pPr>
            <a:r>
              <a:rPr lang="id-ID" sz="2000" dirty="0" smtClean="0">
                <a:latin typeface="+mj-lt"/>
              </a:rPr>
              <a:t>Graf B memiliki 7 buah titik, jadi matriksnya adalah sebagai berikut : </a:t>
            </a:r>
            <a:endParaRPr lang="id-ID" sz="2000" dirty="0">
              <a:latin typeface="+mj-lt"/>
            </a:endParaRPr>
          </a:p>
        </p:txBody>
      </p: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1" name="Picture 3"/>
          <p:cNvPicPr>
            <a:picLocks noChangeAspect="1" noChangeArrowheads="1"/>
          </p:cNvPicPr>
          <p:nvPr/>
        </p:nvPicPr>
        <p:blipFill>
          <a:blip r:embed="rId2"/>
          <a:srcRect/>
          <a:stretch>
            <a:fillRect/>
          </a:stretch>
        </p:blipFill>
        <p:spPr bwMode="auto">
          <a:xfrm>
            <a:off x="4929190" y="3124402"/>
            <a:ext cx="3929090" cy="2662052"/>
          </a:xfrm>
          <a:prstGeom prst="rect">
            <a:avLst/>
          </a:prstGeom>
          <a:noFill/>
          <a:ln w="9525">
            <a:solidFill>
              <a:srgbClr val="0070C0"/>
            </a:solidFill>
            <a:miter lim="800000"/>
            <a:headEnd/>
            <a:tailEnd/>
          </a:ln>
          <a:effectLst/>
        </p:spPr>
      </p:pic>
      <p:graphicFrame>
        <p:nvGraphicFramePr>
          <p:cNvPr id="12" name="Table 11"/>
          <p:cNvGraphicFramePr>
            <a:graphicFrameLocks noGrp="1"/>
          </p:cNvGraphicFramePr>
          <p:nvPr/>
        </p:nvGraphicFramePr>
        <p:xfrm>
          <a:off x="857224" y="3071810"/>
          <a:ext cx="3643336" cy="3429026"/>
        </p:xfrm>
        <a:graphic>
          <a:graphicData uri="http://schemas.openxmlformats.org/drawingml/2006/table">
            <a:tbl>
              <a:tblPr/>
              <a:tblGrid>
                <a:gridCol w="604733"/>
                <a:gridCol w="477383"/>
                <a:gridCol w="426870"/>
                <a:gridCol w="426870"/>
                <a:gridCol w="426870"/>
                <a:gridCol w="426870"/>
                <a:gridCol w="426870"/>
                <a:gridCol w="426870"/>
              </a:tblGrid>
              <a:tr h="397270">
                <a:tc>
                  <a:txBody>
                    <a:bodyPr/>
                    <a:lstStyle/>
                    <a:p>
                      <a:pPr>
                        <a:lnSpc>
                          <a:spcPct val="115000"/>
                        </a:lnSpc>
                      </a:pPr>
                      <a:endParaRPr lang="id-ID" sz="1100" dirty="0">
                        <a:latin typeface="Calibri"/>
                        <a:ea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en-US" sz="1900" kern="1200" baseline="-25000">
                          <a:solidFill>
                            <a:srgbClr val="000000"/>
                          </a:solidFill>
                          <a:latin typeface="Cambria Math"/>
                          <a:ea typeface="Calibri"/>
                          <a:cs typeface="Times New Roman"/>
                        </a:rPr>
                        <a:t>1</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en-US" sz="1900" kern="1200" baseline="-25000">
                          <a:solidFill>
                            <a:srgbClr val="000000"/>
                          </a:solidFill>
                          <a:latin typeface="Cambria Math"/>
                          <a:ea typeface="Calibri"/>
                          <a:cs typeface="Times New Roman"/>
                        </a:rPr>
                        <a:t>2</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en-US" sz="1900" kern="1200" baseline="-25000">
                          <a:solidFill>
                            <a:srgbClr val="000000"/>
                          </a:solidFill>
                          <a:latin typeface="Cambria Math"/>
                          <a:ea typeface="Calibri"/>
                          <a:cs typeface="Times New Roman"/>
                        </a:rPr>
                        <a:t>3</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en-US" sz="1900" kern="1200" baseline="-25000">
                          <a:solidFill>
                            <a:srgbClr val="000000"/>
                          </a:solidFill>
                          <a:latin typeface="Cambria Math"/>
                          <a:ea typeface="Calibri"/>
                          <a:cs typeface="Times New Roman"/>
                        </a:rPr>
                        <a:t>4</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id-ID" sz="1900" kern="1200" baseline="-25000">
                          <a:solidFill>
                            <a:srgbClr val="000000"/>
                          </a:solidFill>
                          <a:latin typeface="Cambria Math"/>
                          <a:ea typeface="Calibri"/>
                          <a:cs typeface="Times New Roman"/>
                        </a:rPr>
                        <a:t>5</a:t>
                      </a:r>
                      <a:endParaRPr lang="id-ID" sz="1100">
                        <a:latin typeface="Calibri"/>
                        <a:ea typeface="Calibri"/>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id-ID" sz="1900" kern="1200" baseline="-25000">
                          <a:solidFill>
                            <a:srgbClr val="000000"/>
                          </a:solidFill>
                          <a:latin typeface="Cambria Math"/>
                          <a:ea typeface="Calibri"/>
                          <a:cs typeface="Times New Roman"/>
                        </a:rPr>
                        <a:t>6</a:t>
                      </a:r>
                      <a:endParaRPr lang="id-ID" sz="1100">
                        <a:latin typeface="Calibri"/>
                        <a:ea typeface="Calibri"/>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en-US" sz="1900" kern="1200" baseline="-25000">
                          <a:solidFill>
                            <a:srgbClr val="000000"/>
                          </a:solidFill>
                          <a:latin typeface="Cambria Math"/>
                          <a:ea typeface="Calibri"/>
                          <a:cs typeface="Times New Roman"/>
                        </a:rPr>
                        <a:t>4</a:t>
                      </a:r>
                      <a:r>
                        <a:rPr lang="id-ID" sz="1900" kern="1200" baseline="-25000">
                          <a:solidFill>
                            <a:srgbClr val="000000"/>
                          </a:solidFill>
                          <a:latin typeface="Cambria Math"/>
                          <a:ea typeface="Calibri"/>
                          <a:cs typeface="Times New Roman"/>
                        </a:rPr>
                        <a:t>7</a:t>
                      </a:r>
                      <a:endParaRPr lang="id-ID" sz="1100">
                        <a:latin typeface="Calibri"/>
                        <a:ea typeface="Calibri"/>
                        <a:cs typeface="Times New Roman"/>
                      </a:endParaRPr>
                    </a:p>
                  </a:txBody>
                  <a:tcPr marL="0" marR="0" marT="0" marB="0" anchor="ctr">
                    <a:lnL>
                      <a:noFill/>
                    </a:lnL>
                    <a:lnR>
                      <a:noFill/>
                    </a:lnR>
                    <a:lnT>
                      <a:noFill/>
                    </a:lnT>
                    <a:lnB>
                      <a:noFill/>
                    </a:lnB>
                  </a:tcPr>
                </a:tc>
              </a:tr>
              <a:tr h="250866">
                <a:tc>
                  <a:txBody>
                    <a:bodyPr/>
                    <a:lstStyle/>
                    <a:p>
                      <a:pPr>
                        <a:lnSpc>
                          <a:spcPct val="115000"/>
                        </a:lnSpc>
                      </a:pPr>
                      <a:endParaRPr lang="id-ID" sz="1100">
                        <a:latin typeface="Calibri"/>
                        <a:ea typeface="Times New Roman"/>
                      </a:endParaRPr>
                    </a:p>
                  </a:txBody>
                  <a:tcPr marL="46355" marR="46355" marT="10795" marB="0" anchor="ctr">
                    <a:lnL>
                      <a:noFill/>
                    </a:lnL>
                    <a:lnR>
                      <a:noFill/>
                    </a:lnR>
                    <a:lnT>
                      <a:noFill/>
                    </a:lnT>
                    <a:lnB>
                      <a:noFill/>
                    </a:lnB>
                  </a:tcPr>
                </a:tc>
                <a:tc>
                  <a:txBody>
                    <a:bodyPr/>
                    <a:lstStyle/>
                    <a:p>
                      <a:pPr>
                        <a:lnSpc>
                          <a:spcPct val="115000"/>
                        </a:lnSpc>
                      </a:pPr>
                      <a:endParaRPr lang="id-ID" sz="1100">
                        <a:latin typeface="Calibri"/>
                        <a:ea typeface="Times New Roman"/>
                      </a:endParaRPr>
                    </a:p>
                  </a:txBody>
                  <a:tcPr marL="46355" marR="46355" marT="10795" marB="0" anchor="ctr">
                    <a:lnL>
                      <a:noFill/>
                    </a:lnL>
                    <a:lnR>
                      <a:noFill/>
                    </a:lnR>
                    <a:lnT>
                      <a:noFill/>
                    </a:lnT>
                    <a:lnB>
                      <a:noFill/>
                    </a:lnB>
                  </a:tcPr>
                </a:tc>
                <a:tc>
                  <a:txBody>
                    <a:bodyPr/>
                    <a:lstStyle/>
                    <a:p>
                      <a:pPr>
                        <a:lnSpc>
                          <a:spcPct val="115000"/>
                        </a:lnSpc>
                      </a:pPr>
                      <a:endParaRPr lang="id-ID" sz="1100">
                        <a:latin typeface="Calibri"/>
                        <a:ea typeface="Times New Roman"/>
                      </a:endParaRPr>
                    </a:p>
                  </a:txBody>
                  <a:tcPr marL="46355" marR="46355" marT="10795" marB="0" anchor="ctr">
                    <a:lnL>
                      <a:noFill/>
                    </a:lnL>
                    <a:lnR>
                      <a:noFill/>
                    </a:lnR>
                    <a:lnT>
                      <a:noFill/>
                    </a:lnT>
                    <a:lnB>
                      <a:noFill/>
                    </a:lnB>
                  </a:tcPr>
                </a:tc>
                <a:tc>
                  <a:txBody>
                    <a:bodyPr/>
                    <a:lstStyle/>
                    <a:p>
                      <a:pPr>
                        <a:lnSpc>
                          <a:spcPct val="115000"/>
                        </a:lnSpc>
                      </a:pPr>
                      <a:endParaRPr lang="id-ID" sz="1100">
                        <a:latin typeface="Calibri"/>
                        <a:ea typeface="Times New Roman"/>
                      </a:endParaRPr>
                    </a:p>
                  </a:txBody>
                  <a:tcPr marL="46355" marR="46355" marT="10795" marB="0" anchor="ctr">
                    <a:lnL>
                      <a:noFill/>
                    </a:lnL>
                    <a:lnR>
                      <a:noFill/>
                    </a:lnR>
                    <a:lnT>
                      <a:noFill/>
                    </a:lnT>
                    <a:lnB>
                      <a:noFill/>
                    </a:lnB>
                  </a:tcPr>
                </a:tc>
                <a:tc>
                  <a:txBody>
                    <a:bodyPr/>
                    <a:lstStyle/>
                    <a:p>
                      <a:pPr>
                        <a:lnSpc>
                          <a:spcPct val="115000"/>
                        </a:lnSpc>
                      </a:pPr>
                      <a:endParaRPr lang="id-ID" sz="1100">
                        <a:latin typeface="Calibri"/>
                        <a:ea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endParaRPr lang="id-ID" sz="400">
                        <a:latin typeface="Cambria Math"/>
                        <a:ea typeface="Times New Roman"/>
                        <a:cs typeface="Arial"/>
                      </a:endParaRPr>
                    </a:p>
                  </a:txBody>
                  <a:tcPr marL="0" marR="0" marT="0" marB="0" anchor="ctr">
                    <a:lnL>
                      <a:noFill/>
                    </a:lnL>
                    <a:lnR>
                      <a:noFill/>
                    </a:lnR>
                    <a:lnT>
                      <a:noFill/>
                    </a:lnT>
                    <a:lnB>
                      <a:noFill/>
                    </a:lnB>
                  </a:tcPr>
                </a:tc>
                <a:tc>
                  <a:txBody>
                    <a:bodyPr/>
                    <a:lstStyle/>
                    <a:p>
                      <a:pPr algn="ctr">
                        <a:lnSpc>
                          <a:spcPct val="115000"/>
                        </a:lnSpc>
                        <a:spcAft>
                          <a:spcPts val="0"/>
                        </a:spcAft>
                      </a:pPr>
                      <a:endParaRPr lang="id-ID" sz="400">
                        <a:latin typeface="Cambria Math"/>
                        <a:ea typeface="Times New Roman"/>
                        <a:cs typeface="Arial"/>
                      </a:endParaRPr>
                    </a:p>
                  </a:txBody>
                  <a:tcPr marL="0" marR="0" marT="0" marB="0" anchor="ctr">
                    <a:lnL>
                      <a:noFill/>
                    </a:lnL>
                    <a:lnR>
                      <a:noFill/>
                    </a:lnR>
                    <a:lnT>
                      <a:noFill/>
                    </a:lnT>
                    <a:lnB>
                      <a:noFill/>
                    </a:lnB>
                  </a:tcPr>
                </a:tc>
                <a:tc>
                  <a:txBody>
                    <a:bodyPr/>
                    <a:lstStyle/>
                    <a:p>
                      <a:pPr algn="ctr">
                        <a:lnSpc>
                          <a:spcPct val="115000"/>
                        </a:lnSpc>
                        <a:spcAft>
                          <a:spcPts val="0"/>
                        </a:spcAft>
                      </a:pPr>
                      <a:endParaRPr lang="id-ID" sz="400">
                        <a:latin typeface="Cambria Math"/>
                        <a:ea typeface="Times New Roman"/>
                        <a:cs typeface="Arial"/>
                      </a:endParaRPr>
                    </a:p>
                  </a:txBody>
                  <a:tcPr marL="0" marR="0" marT="0" marB="0" anchor="ctr">
                    <a:lnL>
                      <a:noFill/>
                    </a:lnL>
                    <a:lnR>
                      <a:noFill/>
                    </a:lnR>
                    <a:lnT>
                      <a:noFill/>
                    </a:lnT>
                    <a:lnB>
                      <a:noFill/>
                    </a:lnB>
                  </a:tcPr>
                </a:tc>
              </a:tr>
              <a:tr h="397270">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en-US" sz="1900" kern="1200" baseline="-25000">
                          <a:solidFill>
                            <a:srgbClr val="000000"/>
                          </a:solidFill>
                          <a:latin typeface="Cambria Math"/>
                          <a:ea typeface="Calibri"/>
                          <a:cs typeface="Times New Roman"/>
                        </a:rPr>
                        <a:t>1</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1</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800">
                          <a:latin typeface="Cambria Math"/>
                          <a:ea typeface="Times New Roman"/>
                          <a:cs typeface="Arial"/>
                        </a:rPr>
                        <a:t>1</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800">
                          <a:latin typeface="Cambria Math"/>
                          <a:ea typeface="Times New Roman"/>
                          <a:cs typeface="Arial"/>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800">
                          <a:latin typeface="Cambria Math"/>
                          <a:ea typeface="Times New Roman"/>
                          <a:cs typeface="Arial"/>
                        </a:rPr>
                        <a:t>0</a:t>
                      </a:r>
                      <a:endParaRPr lang="id-ID" sz="1100">
                        <a:latin typeface="Calibri"/>
                        <a:ea typeface="Calibri"/>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800">
                          <a:latin typeface="Cambria Math"/>
                          <a:ea typeface="Times New Roman"/>
                          <a:cs typeface="Arial"/>
                        </a:rPr>
                        <a:t>0</a:t>
                      </a:r>
                      <a:endParaRPr lang="id-ID" sz="1100">
                        <a:latin typeface="Calibri"/>
                        <a:ea typeface="Calibri"/>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800">
                          <a:latin typeface="Cambria Math"/>
                          <a:ea typeface="Times New Roman"/>
                          <a:cs typeface="Arial"/>
                        </a:rPr>
                        <a:t>0</a:t>
                      </a:r>
                      <a:endParaRPr lang="id-ID" sz="1100">
                        <a:latin typeface="Calibri"/>
                        <a:ea typeface="Calibri"/>
                        <a:cs typeface="Times New Roman"/>
                      </a:endParaRPr>
                    </a:p>
                  </a:txBody>
                  <a:tcPr marL="0" marR="0" marT="0" marB="0" anchor="ctr">
                    <a:lnL>
                      <a:noFill/>
                    </a:lnL>
                    <a:lnR>
                      <a:noFill/>
                    </a:lnR>
                    <a:lnT>
                      <a:noFill/>
                    </a:lnT>
                    <a:lnB>
                      <a:noFill/>
                    </a:lnB>
                  </a:tcPr>
                </a:tc>
              </a:tr>
              <a:tr h="397270">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en-US" sz="1900" kern="1200" baseline="-25000">
                          <a:solidFill>
                            <a:srgbClr val="000000"/>
                          </a:solidFill>
                          <a:latin typeface="Cambria Math"/>
                          <a:ea typeface="Calibri"/>
                          <a:cs typeface="Times New Roman"/>
                        </a:rPr>
                        <a:t>2</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2</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900" kern="1200" dirty="0">
                          <a:solidFill>
                            <a:srgbClr val="000000"/>
                          </a:solidFill>
                          <a:latin typeface="Cambria Math"/>
                          <a:ea typeface="Calibri"/>
                          <a:cs typeface="Times New Roman"/>
                        </a:rPr>
                        <a:t>0</a:t>
                      </a:r>
                      <a:endParaRPr lang="id-ID" sz="1100" dirty="0">
                        <a:latin typeface="Calibri"/>
                        <a:ea typeface="Calibri"/>
                        <a:cs typeface="Times New Roman"/>
                      </a:endParaRPr>
                    </a:p>
                  </a:txBody>
                  <a:tcPr marL="0" marR="0" marT="0" marB="0" anchor="ctr">
                    <a:lnL>
                      <a:noFill/>
                    </a:lnL>
                    <a:lnR>
                      <a:noFill/>
                    </a:lnR>
                    <a:lnT>
                      <a:noFill/>
                    </a:lnT>
                    <a:lnB>
                      <a:noFill/>
                    </a:lnB>
                  </a:tcPr>
                </a:tc>
              </a:tr>
              <a:tr h="397270">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en-US" sz="1900" kern="1200" baseline="-25000">
                          <a:solidFill>
                            <a:srgbClr val="000000"/>
                          </a:solidFill>
                          <a:latin typeface="Cambria Math"/>
                          <a:ea typeface="Calibri"/>
                          <a:cs typeface="Times New Roman"/>
                        </a:rPr>
                        <a:t>3</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1</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2</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0" marR="0" marT="0" marB="0" anchor="ctr">
                    <a:lnL>
                      <a:noFill/>
                    </a:lnL>
                    <a:lnR>
                      <a:noFill/>
                    </a:lnR>
                    <a:lnT>
                      <a:noFill/>
                    </a:lnT>
                    <a:lnB>
                      <a:noFill/>
                    </a:lnB>
                  </a:tcPr>
                </a:tc>
              </a:tr>
              <a:tr h="397270">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en-US" sz="1900" kern="1200" baseline="-25000">
                          <a:solidFill>
                            <a:srgbClr val="000000"/>
                          </a:solidFill>
                          <a:latin typeface="Cambria Math"/>
                          <a:ea typeface="Calibri"/>
                          <a:cs typeface="Times New Roman"/>
                        </a:rPr>
                        <a:t>4</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1</a:t>
                      </a:r>
                      <a:endParaRPr lang="id-ID" sz="1100">
                        <a:latin typeface="Calibri"/>
                        <a:ea typeface="Calibri"/>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0" marR="0" marT="0" marB="0" anchor="ctr">
                    <a:lnL>
                      <a:noFill/>
                    </a:lnL>
                    <a:lnR>
                      <a:noFill/>
                    </a:lnR>
                    <a:lnT>
                      <a:noFill/>
                    </a:lnT>
                    <a:lnB>
                      <a:noFill/>
                    </a:lnB>
                  </a:tcPr>
                </a:tc>
              </a:tr>
              <a:tr h="397270">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id-ID" sz="1900" kern="1200" baseline="-25000">
                          <a:solidFill>
                            <a:srgbClr val="000000"/>
                          </a:solidFill>
                          <a:latin typeface="Cambria Math"/>
                          <a:ea typeface="Calibri"/>
                          <a:cs typeface="Times New Roman"/>
                        </a:rPr>
                        <a:t>5</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1</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1</a:t>
                      </a:r>
                      <a:endParaRPr lang="id-ID" sz="1100">
                        <a:latin typeface="Calibri"/>
                        <a:ea typeface="Calibri"/>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0" marR="0" marT="0" marB="0" anchor="ctr">
                    <a:lnL>
                      <a:noFill/>
                    </a:lnL>
                    <a:lnR>
                      <a:noFill/>
                    </a:lnR>
                    <a:lnT>
                      <a:noFill/>
                    </a:lnT>
                    <a:lnB>
                      <a:noFill/>
                    </a:lnB>
                  </a:tcPr>
                </a:tc>
              </a:tr>
              <a:tr h="397270">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id-ID" sz="1900" kern="1200" baseline="-25000">
                          <a:solidFill>
                            <a:srgbClr val="000000"/>
                          </a:solidFill>
                          <a:latin typeface="Cambria Math"/>
                          <a:ea typeface="Calibri"/>
                          <a:cs typeface="Times New Roman"/>
                        </a:rPr>
                        <a:t>6</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2</a:t>
                      </a:r>
                      <a:endParaRPr lang="id-ID" sz="1100">
                        <a:latin typeface="Calibri"/>
                        <a:ea typeface="Calibri"/>
                        <a:cs typeface="Times New Roman"/>
                      </a:endParaRPr>
                    </a:p>
                  </a:txBody>
                  <a:tcPr marL="0" marR="0" marT="0" marB="0" anchor="ctr">
                    <a:lnL>
                      <a:noFill/>
                    </a:lnL>
                    <a:lnR>
                      <a:noFill/>
                    </a:lnR>
                    <a:lnT>
                      <a:noFill/>
                    </a:lnT>
                    <a:lnB>
                      <a:noFill/>
                    </a:lnB>
                  </a:tcPr>
                </a:tc>
              </a:tr>
              <a:tr h="397270">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id-ID" sz="1900" kern="1200" baseline="-25000">
                          <a:solidFill>
                            <a:srgbClr val="000000"/>
                          </a:solidFill>
                          <a:latin typeface="Cambria Math"/>
                          <a:ea typeface="Calibri"/>
                          <a:cs typeface="Times New Roman"/>
                        </a:rPr>
                        <a:t>7</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0</a:t>
                      </a:r>
                      <a:endParaRPr lang="id-ID" sz="1100">
                        <a:latin typeface="Calibri"/>
                        <a:ea typeface="Calibri"/>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2</a:t>
                      </a:r>
                      <a:endParaRPr lang="id-ID" sz="1100">
                        <a:latin typeface="Calibri"/>
                        <a:ea typeface="Calibri"/>
                        <a:cs typeface="Times New Roman"/>
                      </a:endParaRPr>
                    </a:p>
                  </a:txBody>
                  <a:tcPr marL="0" marR="0" marT="0" marB="0" anchor="ctr">
                    <a:lnL>
                      <a:noFill/>
                    </a:lnL>
                    <a:lnR>
                      <a:noFill/>
                    </a:lnR>
                    <a:lnT>
                      <a:noFill/>
                    </a:lnT>
                    <a:lnB>
                      <a:noFill/>
                    </a:lnB>
                  </a:tcPr>
                </a:tc>
                <a:tc>
                  <a:txBody>
                    <a:bodyPr/>
                    <a:lstStyle/>
                    <a:p>
                      <a:pPr algn="ctr">
                        <a:lnSpc>
                          <a:spcPct val="115000"/>
                        </a:lnSpc>
                        <a:spcAft>
                          <a:spcPts val="0"/>
                        </a:spcAft>
                      </a:pPr>
                      <a:r>
                        <a:rPr lang="id-ID" sz="1900" kern="1200" dirty="0">
                          <a:solidFill>
                            <a:srgbClr val="000000"/>
                          </a:solidFill>
                          <a:latin typeface="Cambria Math"/>
                          <a:ea typeface="Calibri"/>
                          <a:cs typeface="Times New Roman"/>
                        </a:rPr>
                        <a:t>0</a:t>
                      </a:r>
                      <a:endParaRPr lang="id-ID" sz="1100" dirty="0">
                        <a:latin typeface="Calibri"/>
                        <a:ea typeface="Calibri"/>
                        <a:cs typeface="Times New Roman"/>
                      </a:endParaRPr>
                    </a:p>
                  </a:txBody>
                  <a:tcPr marL="0" marR="0" marT="0" marB="0" anchor="ctr">
                    <a:lnL>
                      <a:noFill/>
                    </a:lnL>
                    <a:lnR>
                      <a:noFill/>
                    </a:lnR>
                    <a:lnT>
                      <a:noFill/>
                    </a:lnT>
                    <a:lnB>
                      <a:noFill/>
                    </a:lnB>
                  </a:tcPr>
                </a:tc>
              </a:tr>
            </a:tbl>
          </a:graphicData>
        </a:graphic>
      </p:graphicFrame>
      <p:sp>
        <p:nvSpPr>
          <p:cNvPr id="13" name="Left Bracket 12"/>
          <p:cNvSpPr/>
          <p:nvPr/>
        </p:nvSpPr>
        <p:spPr>
          <a:xfrm>
            <a:off x="1500166" y="3786190"/>
            <a:ext cx="71438" cy="271464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14" name="Right Bracket 13"/>
          <p:cNvSpPr/>
          <p:nvPr/>
        </p:nvSpPr>
        <p:spPr>
          <a:xfrm>
            <a:off x="4429124" y="3786190"/>
            <a:ext cx="71438" cy="271464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186766" cy="5502990"/>
          </a:xfrm>
        </p:spPr>
        <p:txBody>
          <a:bodyPr>
            <a:normAutofit/>
          </a:bodyPr>
          <a:lstStyle/>
          <a:p>
            <a:pPr marL="0" indent="323850" algn="just">
              <a:lnSpc>
                <a:spcPct val="150000"/>
              </a:lnSpc>
              <a:spcBef>
                <a:spcPts val="0"/>
              </a:spcBef>
              <a:buNone/>
            </a:pPr>
            <a:r>
              <a:rPr lang="id-ID" sz="2000" dirty="0" smtClean="0">
                <a:latin typeface="+mj-lt"/>
              </a:rPr>
              <a:t>Matriks hubung dapat dipakai untuk menghitung banyaknya kemungkinan walk dengan panjang tertentu antara 2 titik. Dalam hal ini yang dapat dihitung adalah banyaknya kemungkinan walk, dan bukan walknya sendiri. </a:t>
            </a:r>
          </a:p>
          <a:p>
            <a:pPr marL="0" indent="323850" algn="just">
              <a:lnSpc>
                <a:spcPct val="150000"/>
              </a:lnSpc>
              <a:spcBef>
                <a:spcPts val="0"/>
              </a:spcBef>
              <a:buNone/>
            </a:pPr>
            <a:endParaRPr lang="id-ID" sz="2000" dirty="0" smtClean="0">
              <a:latin typeface="+mj-lt"/>
            </a:endParaRPr>
          </a:p>
          <a:p>
            <a:pPr marL="0" indent="323850" algn="just">
              <a:lnSpc>
                <a:spcPct val="150000"/>
              </a:lnSpc>
              <a:spcBef>
                <a:spcPts val="0"/>
              </a:spcBef>
              <a:buNone/>
            </a:pPr>
            <a:r>
              <a:rPr lang="id-ID" sz="2000" dirty="0" smtClean="0">
                <a:latin typeface="+mj-lt"/>
              </a:rPr>
              <a:t>Misalkan A = (a</a:t>
            </a:r>
            <a:r>
              <a:rPr lang="id-ID" sz="2000" baseline="-25000" dirty="0" smtClean="0">
                <a:latin typeface="+mj-lt"/>
              </a:rPr>
              <a:t>ij</a:t>
            </a:r>
            <a:r>
              <a:rPr lang="id-ID" sz="2000" dirty="0" smtClean="0">
                <a:latin typeface="+mj-lt"/>
              </a:rPr>
              <a:t>) adalah matriks hubung graf G. Misalkan pula A</a:t>
            </a:r>
            <a:r>
              <a:rPr lang="id-ID" sz="2000" baseline="30000" dirty="0" smtClean="0">
                <a:latin typeface="+mj-lt"/>
              </a:rPr>
              <a:t>n</a:t>
            </a:r>
            <a:r>
              <a:rPr lang="id-ID" sz="2000" dirty="0" smtClean="0">
                <a:latin typeface="+mj-lt"/>
              </a:rPr>
              <a:t> adalah hasil kali matriks A dengan dirinya sendiri sebanyak n kali.</a:t>
            </a:r>
          </a:p>
          <a:p>
            <a:pPr marL="0" indent="323850" algn="just">
              <a:lnSpc>
                <a:spcPct val="150000"/>
              </a:lnSpc>
              <a:spcBef>
                <a:spcPts val="0"/>
              </a:spcBef>
              <a:buNone/>
            </a:pPr>
            <a:endParaRPr lang="id-ID" sz="2000" dirty="0" smtClean="0">
              <a:latin typeface="+mj-lt"/>
            </a:endParaRPr>
          </a:p>
          <a:p>
            <a:pPr marL="0" indent="323850" algn="just">
              <a:lnSpc>
                <a:spcPct val="150000"/>
              </a:lnSpc>
              <a:spcBef>
                <a:spcPts val="0"/>
              </a:spcBef>
              <a:buNone/>
            </a:pPr>
            <a:r>
              <a:rPr lang="id-ID" sz="2000" dirty="0" smtClean="0">
                <a:latin typeface="+mj-lt"/>
              </a:rPr>
              <a:t>Banyaknya kemungkinan walk dengan panjang n dari titik v</a:t>
            </a:r>
            <a:r>
              <a:rPr lang="id-ID" sz="2000" baseline="-25000" dirty="0" smtClean="0">
                <a:latin typeface="+mj-lt"/>
              </a:rPr>
              <a:t>i</a:t>
            </a:r>
            <a:r>
              <a:rPr lang="id-ID" sz="2000" dirty="0" smtClean="0">
                <a:latin typeface="+mj-lt"/>
              </a:rPr>
              <a:t> ke titik v</a:t>
            </a:r>
            <a:r>
              <a:rPr lang="id-ID" sz="2000" baseline="-25000" dirty="0" smtClean="0">
                <a:latin typeface="+mj-lt"/>
              </a:rPr>
              <a:t>j </a:t>
            </a:r>
            <a:r>
              <a:rPr lang="id-ID" sz="2000" dirty="0" smtClean="0">
                <a:latin typeface="+mj-lt"/>
              </a:rPr>
              <a:t>adalah elemen a</a:t>
            </a:r>
            <a:r>
              <a:rPr lang="id-ID" sz="2000" baseline="-25000" dirty="0" smtClean="0">
                <a:latin typeface="+mj-lt"/>
              </a:rPr>
              <a:t>ij</a:t>
            </a:r>
            <a:r>
              <a:rPr lang="id-ID" sz="2000" dirty="0" smtClean="0">
                <a:latin typeface="+mj-lt"/>
              </a:rPr>
              <a:t> pada matriks A</a:t>
            </a:r>
            <a:r>
              <a:rPr lang="id-ID" sz="2000" baseline="30000" dirty="0" smtClean="0">
                <a:latin typeface="+mj-lt"/>
              </a:rPr>
              <a:t>n</a:t>
            </a:r>
            <a:r>
              <a:rPr lang="id-ID" sz="2000" dirty="0" smtClean="0">
                <a:latin typeface="+mj-lt"/>
              </a:rPr>
              <a:t> (=a</a:t>
            </a:r>
            <a:r>
              <a:rPr lang="id-ID" sz="2000" baseline="-25000" dirty="0" smtClean="0">
                <a:latin typeface="+mj-lt"/>
              </a:rPr>
              <a:t>ij</a:t>
            </a:r>
            <a:r>
              <a:rPr lang="id-ID" sz="2000" baseline="30000" dirty="0" smtClean="0">
                <a:latin typeface="+mj-lt"/>
              </a:rPr>
              <a:t>n</a:t>
            </a:r>
            <a:r>
              <a:rPr lang="id-ID" sz="2000" dirty="0" smtClean="0">
                <a:latin typeface="+mj-lt"/>
              </a:rPr>
              <a:t>)</a:t>
            </a:r>
          </a:p>
        </p:txBody>
      </p: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186766" cy="5502990"/>
          </a:xfrm>
        </p:spPr>
        <p:txBody>
          <a:bodyPr>
            <a:normAutofit/>
          </a:bodyPr>
          <a:lstStyle/>
          <a:p>
            <a:pPr marL="0" indent="323850" algn="just">
              <a:lnSpc>
                <a:spcPct val="150000"/>
              </a:lnSpc>
              <a:spcBef>
                <a:spcPts val="0"/>
              </a:spcBef>
              <a:buNone/>
            </a:pPr>
            <a:r>
              <a:rPr lang="id-ID" sz="2000" dirty="0" smtClean="0">
                <a:latin typeface="+mj-lt"/>
              </a:rPr>
              <a:t>Contoh Soal : </a:t>
            </a:r>
          </a:p>
          <a:p>
            <a:pPr marL="0" indent="323850" algn="just">
              <a:lnSpc>
                <a:spcPct val="150000"/>
              </a:lnSpc>
              <a:spcBef>
                <a:spcPts val="0"/>
              </a:spcBef>
              <a:buNone/>
            </a:pPr>
            <a:r>
              <a:rPr lang="id-ID" sz="2000" dirty="0" smtClean="0">
                <a:latin typeface="+mj-lt"/>
              </a:rPr>
              <a:t>Hitunglah walk dengan panjang 2 dari titk v1 ke titik v1.</a:t>
            </a:r>
          </a:p>
        </p:txBody>
      </p: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32770" name="Picture 2"/>
          <p:cNvPicPr>
            <a:picLocks noChangeAspect="1" noChangeArrowheads="1"/>
          </p:cNvPicPr>
          <p:nvPr/>
        </p:nvPicPr>
        <p:blipFill>
          <a:blip r:embed="rId2"/>
          <a:srcRect/>
          <a:stretch>
            <a:fillRect/>
          </a:stretch>
        </p:blipFill>
        <p:spPr bwMode="auto">
          <a:xfrm>
            <a:off x="2500297" y="2643182"/>
            <a:ext cx="3529551" cy="2643206"/>
          </a:xfrm>
          <a:prstGeom prst="rect">
            <a:avLst/>
          </a:prstGeom>
          <a:noFill/>
          <a:ln w="9525">
            <a:solidFill>
              <a:srgbClr val="0070C0"/>
            </a:solid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186766" cy="5502990"/>
          </a:xfrm>
        </p:spPr>
        <p:txBody>
          <a:bodyPr>
            <a:normAutofit/>
          </a:bodyPr>
          <a:lstStyle/>
          <a:p>
            <a:pPr marL="0" indent="323850" algn="just">
              <a:lnSpc>
                <a:spcPct val="150000"/>
              </a:lnSpc>
              <a:spcBef>
                <a:spcPts val="0"/>
              </a:spcBef>
              <a:buNone/>
            </a:pPr>
            <a:r>
              <a:rPr lang="id-ID" sz="2000" dirty="0" smtClean="0">
                <a:latin typeface="+mj-lt"/>
              </a:rPr>
              <a:t>Penyelesaian : </a:t>
            </a:r>
          </a:p>
          <a:p>
            <a:pPr marL="0" indent="323850" algn="just">
              <a:lnSpc>
                <a:spcPct val="150000"/>
              </a:lnSpc>
              <a:spcBef>
                <a:spcPts val="0"/>
              </a:spcBef>
              <a:buNone/>
            </a:pPr>
            <a:r>
              <a:rPr lang="id-ID" sz="2000" dirty="0" smtClean="0">
                <a:latin typeface="+mj-lt"/>
              </a:rPr>
              <a:t>Matriks hubung yang sesuai dengan graf tersebut adalah: </a:t>
            </a:r>
          </a:p>
          <a:p>
            <a:pPr marL="0" indent="323850" algn="just">
              <a:lnSpc>
                <a:spcPct val="150000"/>
              </a:lnSpc>
              <a:spcBef>
                <a:spcPts val="0"/>
              </a:spcBef>
              <a:buNone/>
            </a:pPr>
            <a:endParaRPr lang="id-ID" sz="2000" dirty="0" smtClean="0">
              <a:latin typeface="+mj-lt"/>
            </a:endParaRPr>
          </a:p>
          <a:p>
            <a:pPr marL="0" indent="323850" algn="just">
              <a:lnSpc>
                <a:spcPct val="150000"/>
              </a:lnSpc>
              <a:spcBef>
                <a:spcPts val="0"/>
              </a:spcBef>
              <a:buNone/>
            </a:pPr>
            <a:endParaRPr lang="id-ID" sz="2000" dirty="0" smtClean="0">
              <a:latin typeface="+mj-lt"/>
            </a:endParaRPr>
          </a:p>
          <a:p>
            <a:pPr marL="0" indent="323850" algn="just">
              <a:lnSpc>
                <a:spcPct val="150000"/>
              </a:lnSpc>
              <a:spcBef>
                <a:spcPts val="0"/>
              </a:spcBef>
              <a:buNone/>
            </a:pPr>
            <a:endParaRPr lang="id-ID" sz="2000" dirty="0" smtClean="0">
              <a:latin typeface="+mj-lt"/>
            </a:endParaRPr>
          </a:p>
          <a:p>
            <a:pPr marL="0" indent="323850" algn="just">
              <a:lnSpc>
                <a:spcPct val="150000"/>
              </a:lnSpc>
              <a:spcBef>
                <a:spcPts val="0"/>
              </a:spcBef>
              <a:buNone/>
            </a:pPr>
            <a:endParaRPr lang="id-ID" sz="2000" dirty="0" smtClean="0">
              <a:latin typeface="+mj-lt"/>
            </a:endParaRPr>
          </a:p>
          <a:p>
            <a:pPr marL="0" indent="323850" algn="just">
              <a:lnSpc>
                <a:spcPct val="150000"/>
              </a:lnSpc>
              <a:spcBef>
                <a:spcPts val="0"/>
              </a:spcBef>
              <a:buNone/>
            </a:pPr>
            <a:endParaRPr lang="id-ID" sz="2000" dirty="0" smtClean="0">
              <a:latin typeface="+mj-lt"/>
            </a:endParaRPr>
          </a:p>
          <a:p>
            <a:pPr marL="0" indent="323850" algn="just">
              <a:lnSpc>
                <a:spcPct val="150000"/>
              </a:lnSpc>
              <a:spcBef>
                <a:spcPts val="0"/>
              </a:spcBef>
              <a:buNone/>
            </a:pPr>
            <a:endParaRPr lang="id-ID" sz="2000" dirty="0" smtClean="0">
              <a:latin typeface="+mj-lt"/>
            </a:endParaRPr>
          </a:p>
          <a:p>
            <a:pPr marL="0" indent="323850" algn="just">
              <a:lnSpc>
                <a:spcPct val="150000"/>
              </a:lnSpc>
              <a:spcBef>
                <a:spcPts val="0"/>
              </a:spcBef>
              <a:buNone/>
            </a:pPr>
            <a:r>
              <a:rPr lang="id-ID" sz="2000" dirty="0" smtClean="0">
                <a:latin typeface="+mj-lt"/>
              </a:rPr>
              <a:t>Untuk menghitung jumlah walk dengan panjang 2 yang mungkin dilakukan, terlebih dahulu dihitung A</a:t>
            </a:r>
            <a:r>
              <a:rPr lang="id-ID" sz="2000" baseline="30000" dirty="0" smtClean="0">
                <a:latin typeface="+mj-lt"/>
              </a:rPr>
              <a:t>2</a:t>
            </a:r>
            <a:r>
              <a:rPr lang="id-ID" sz="2000" dirty="0" smtClean="0">
                <a:latin typeface="+mj-lt"/>
              </a:rPr>
              <a:t> </a:t>
            </a:r>
          </a:p>
        </p:txBody>
      </p: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6" name="Table 5"/>
          <p:cNvGraphicFramePr>
            <a:graphicFrameLocks noGrp="1"/>
          </p:cNvGraphicFramePr>
          <p:nvPr/>
        </p:nvGraphicFramePr>
        <p:xfrm>
          <a:off x="2571736" y="2285993"/>
          <a:ext cx="1928826" cy="2071701"/>
        </p:xfrm>
        <a:graphic>
          <a:graphicData uri="http://schemas.openxmlformats.org/drawingml/2006/table">
            <a:tbl>
              <a:tblPr/>
              <a:tblGrid>
                <a:gridCol w="602537"/>
                <a:gridCol w="475649"/>
                <a:gridCol w="425320"/>
                <a:gridCol w="425320"/>
              </a:tblGrid>
              <a:tr h="346714">
                <a:tc>
                  <a:txBody>
                    <a:bodyPr/>
                    <a:lstStyle/>
                    <a:p>
                      <a:pPr>
                        <a:lnSpc>
                          <a:spcPct val="115000"/>
                        </a:lnSpc>
                      </a:pPr>
                      <a:endParaRPr lang="id-ID" sz="1100" dirty="0">
                        <a:latin typeface="Calibri"/>
                        <a:ea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en-US" sz="1900" kern="1200" baseline="-25000">
                          <a:solidFill>
                            <a:srgbClr val="000000"/>
                          </a:solidFill>
                          <a:latin typeface="Cambria Math"/>
                          <a:ea typeface="Calibri"/>
                          <a:cs typeface="Times New Roman"/>
                        </a:rPr>
                        <a:t>1</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dirty="0">
                          <a:solidFill>
                            <a:srgbClr val="000000"/>
                          </a:solidFill>
                          <a:latin typeface="Cambria Math"/>
                          <a:ea typeface="Calibri"/>
                          <a:cs typeface="Times New Roman"/>
                        </a:rPr>
                        <a:t>V</a:t>
                      </a:r>
                      <a:r>
                        <a:rPr lang="en-US" sz="1900" kern="1200" baseline="-25000" dirty="0">
                          <a:solidFill>
                            <a:srgbClr val="000000"/>
                          </a:solidFill>
                          <a:latin typeface="Cambria Math"/>
                          <a:ea typeface="Calibri"/>
                          <a:cs typeface="Times New Roman"/>
                        </a:rPr>
                        <a:t>2</a:t>
                      </a:r>
                      <a:endParaRPr lang="id-ID" sz="1100" dirty="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en-US" sz="1900" kern="1200" baseline="-25000">
                          <a:solidFill>
                            <a:srgbClr val="000000"/>
                          </a:solidFill>
                          <a:latin typeface="Cambria Math"/>
                          <a:ea typeface="Calibri"/>
                          <a:cs typeface="Times New Roman"/>
                        </a:rPr>
                        <a:t>3</a:t>
                      </a:r>
                      <a:endParaRPr lang="id-ID" sz="1100">
                        <a:latin typeface="Calibri"/>
                        <a:ea typeface="Calibri"/>
                        <a:cs typeface="Times New Roman"/>
                      </a:endParaRPr>
                    </a:p>
                  </a:txBody>
                  <a:tcPr marL="46355" marR="46355" marT="10795" marB="0" anchor="ctr">
                    <a:lnL>
                      <a:noFill/>
                    </a:lnL>
                    <a:lnR>
                      <a:noFill/>
                    </a:lnR>
                    <a:lnT>
                      <a:noFill/>
                    </a:lnT>
                    <a:lnB>
                      <a:noFill/>
                    </a:lnB>
                  </a:tcPr>
                </a:tc>
              </a:tr>
              <a:tr h="205313">
                <a:tc>
                  <a:txBody>
                    <a:bodyPr/>
                    <a:lstStyle/>
                    <a:p>
                      <a:pPr>
                        <a:lnSpc>
                          <a:spcPct val="115000"/>
                        </a:lnSpc>
                      </a:pPr>
                      <a:endParaRPr lang="id-ID" sz="1100">
                        <a:latin typeface="Calibri"/>
                        <a:ea typeface="Times New Roman"/>
                      </a:endParaRPr>
                    </a:p>
                  </a:txBody>
                  <a:tcPr marL="46355" marR="46355" marT="10795" marB="0" anchor="ctr">
                    <a:lnL>
                      <a:noFill/>
                    </a:lnL>
                    <a:lnR>
                      <a:noFill/>
                    </a:lnR>
                    <a:lnT>
                      <a:noFill/>
                    </a:lnT>
                    <a:lnB>
                      <a:noFill/>
                    </a:lnB>
                  </a:tcPr>
                </a:tc>
                <a:tc>
                  <a:txBody>
                    <a:bodyPr/>
                    <a:lstStyle/>
                    <a:p>
                      <a:pPr>
                        <a:lnSpc>
                          <a:spcPct val="115000"/>
                        </a:lnSpc>
                      </a:pPr>
                      <a:endParaRPr lang="id-ID" sz="1100">
                        <a:latin typeface="Calibri"/>
                        <a:ea typeface="Times New Roman"/>
                      </a:endParaRPr>
                    </a:p>
                  </a:txBody>
                  <a:tcPr marL="46355" marR="46355" marT="10795" marB="0" anchor="ctr">
                    <a:lnL>
                      <a:noFill/>
                    </a:lnL>
                    <a:lnR>
                      <a:noFill/>
                    </a:lnR>
                    <a:lnT>
                      <a:noFill/>
                    </a:lnT>
                    <a:lnB>
                      <a:noFill/>
                    </a:lnB>
                  </a:tcPr>
                </a:tc>
                <a:tc>
                  <a:txBody>
                    <a:bodyPr/>
                    <a:lstStyle/>
                    <a:p>
                      <a:pPr>
                        <a:lnSpc>
                          <a:spcPct val="115000"/>
                        </a:lnSpc>
                      </a:pPr>
                      <a:endParaRPr lang="id-ID" sz="1100">
                        <a:latin typeface="Calibri"/>
                        <a:ea typeface="Times New Roman"/>
                      </a:endParaRPr>
                    </a:p>
                  </a:txBody>
                  <a:tcPr marL="46355" marR="46355" marT="10795" marB="0" anchor="ctr">
                    <a:lnL>
                      <a:noFill/>
                    </a:lnL>
                    <a:lnR>
                      <a:noFill/>
                    </a:lnR>
                    <a:lnT>
                      <a:noFill/>
                    </a:lnT>
                    <a:lnB>
                      <a:noFill/>
                    </a:lnB>
                  </a:tcPr>
                </a:tc>
                <a:tc>
                  <a:txBody>
                    <a:bodyPr/>
                    <a:lstStyle/>
                    <a:p>
                      <a:pPr>
                        <a:lnSpc>
                          <a:spcPct val="115000"/>
                        </a:lnSpc>
                      </a:pPr>
                      <a:endParaRPr lang="id-ID" sz="1100">
                        <a:latin typeface="Calibri"/>
                        <a:ea typeface="Times New Roman"/>
                      </a:endParaRPr>
                    </a:p>
                  </a:txBody>
                  <a:tcPr marL="46355" marR="46355" marT="10795" marB="0" anchor="ctr">
                    <a:lnL>
                      <a:noFill/>
                    </a:lnL>
                    <a:lnR>
                      <a:noFill/>
                    </a:lnR>
                    <a:lnT>
                      <a:noFill/>
                    </a:lnT>
                    <a:lnB>
                      <a:noFill/>
                    </a:lnB>
                  </a:tcPr>
                </a:tc>
              </a:tr>
              <a:tr h="506558">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en-US" sz="1900" kern="1200" baseline="-25000">
                          <a:solidFill>
                            <a:srgbClr val="000000"/>
                          </a:solidFill>
                          <a:latin typeface="Cambria Math"/>
                          <a:ea typeface="Calibri"/>
                          <a:cs typeface="Times New Roman"/>
                        </a:rPr>
                        <a:t>1</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1</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dirty="0">
                          <a:solidFill>
                            <a:srgbClr val="000000"/>
                          </a:solidFill>
                          <a:latin typeface="Cambria Math"/>
                          <a:ea typeface="Calibri"/>
                          <a:cs typeface="Times New Roman"/>
                        </a:rPr>
                        <a:t>1</a:t>
                      </a:r>
                      <a:endParaRPr lang="id-ID" sz="1100" dirty="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800">
                          <a:latin typeface="Cambria Math"/>
                          <a:ea typeface="Times New Roman"/>
                          <a:cs typeface="Arial"/>
                        </a:rPr>
                        <a:t>2</a:t>
                      </a:r>
                      <a:endParaRPr lang="id-ID" sz="1100">
                        <a:latin typeface="Calibri"/>
                        <a:ea typeface="Calibri"/>
                        <a:cs typeface="Times New Roman"/>
                      </a:endParaRPr>
                    </a:p>
                  </a:txBody>
                  <a:tcPr marL="46355" marR="46355" marT="10795" marB="0" anchor="ctr">
                    <a:lnL>
                      <a:noFill/>
                    </a:lnL>
                    <a:lnR>
                      <a:noFill/>
                    </a:lnR>
                    <a:lnT>
                      <a:noFill/>
                    </a:lnT>
                    <a:lnB>
                      <a:noFill/>
                    </a:lnB>
                  </a:tcPr>
                </a:tc>
              </a:tr>
              <a:tr h="506558">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en-US" sz="1900" kern="1200" baseline="-25000">
                          <a:solidFill>
                            <a:srgbClr val="000000"/>
                          </a:solidFill>
                          <a:latin typeface="Cambria Math"/>
                          <a:ea typeface="Calibri"/>
                          <a:cs typeface="Times New Roman"/>
                        </a:rPr>
                        <a:t>2</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1</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dirty="0">
                          <a:solidFill>
                            <a:srgbClr val="000000"/>
                          </a:solidFill>
                          <a:latin typeface="Cambria Math"/>
                          <a:ea typeface="Calibri"/>
                          <a:cs typeface="Times New Roman"/>
                        </a:rPr>
                        <a:t>0</a:t>
                      </a:r>
                      <a:endParaRPr lang="id-ID" sz="1100" dirty="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1</a:t>
                      </a:r>
                      <a:endParaRPr lang="id-ID" sz="1100">
                        <a:latin typeface="Calibri"/>
                        <a:ea typeface="Calibri"/>
                        <a:cs typeface="Times New Roman"/>
                      </a:endParaRPr>
                    </a:p>
                  </a:txBody>
                  <a:tcPr marL="46355" marR="46355" marT="10795" marB="0" anchor="ctr">
                    <a:lnL>
                      <a:noFill/>
                    </a:lnL>
                    <a:lnR>
                      <a:noFill/>
                    </a:lnR>
                    <a:lnT>
                      <a:noFill/>
                    </a:lnT>
                    <a:lnB>
                      <a:noFill/>
                    </a:lnB>
                  </a:tcPr>
                </a:tc>
              </a:tr>
              <a:tr h="506558">
                <a:tc>
                  <a:txBody>
                    <a:bodyPr/>
                    <a:lstStyle/>
                    <a:p>
                      <a:pPr algn="ctr">
                        <a:lnSpc>
                          <a:spcPct val="115000"/>
                        </a:lnSpc>
                        <a:spcAft>
                          <a:spcPts val="0"/>
                        </a:spcAft>
                      </a:pPr>
                      <a:r>
                        <a:rPr lang="en-US" sz="1900" kern="1200">
                          <a:solidFill>
                            <a:srgbClr val="000000"/>
                          </a:solidFill>
                          <a:latin typeface="Cambria Math"/>
                          <a:ea typeface="Calibri"/>
                          <a:cs typeface="Times New Roman"/>
                        </a:rPr>
                        <a:t>V</a:t>
                      </a:r>
                      <a:r>
                        <a:rPr lang="en-US" sz="1900" kern="1200" baseline="-25000">
                          <a:solidFill>
                            <a:srgbClr val="000000"/>
                          </a:solidFill>
                          <a:latin typeface="Cambria Math"/>
                          <a:ea typeface="Calibri"/>
                          <a:cs typeface="Times New Roman"/>
                        </a:rPr>
                        <a:t>3</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2</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1900" kern="1200">
                          <a:solidFill>
                            <a:srgbClr val="000000"/>
                          </a:solidFill>
                          <a:latin typeface="Cambria Math"/>
                          <a:ea typeface="Calibri"/>
                          <a:cs typeface="Times New Roman"/>
                        </a:rPr>
                        <a:t>1</a:t>
                      </a:r>
                      <a:endParaRPr lang="id-ID" sz="11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1900" kern="1200" dirty="0">
                          <a:solidFill>
                            <a:srgbClr val="000000"/>
                          </a:solidFill>
                          <a:latin typeface="Cambria Math"/>
                          <a:ea typeface="Calibri"/>
                          <a:cs typeface="Times New Roman"/>
                        </a:rPr>
                        <a:t>0</a:t>
                      </a:r>
                      <a:endParaRPr lang="id-ID" sz="1100" dirty="0">
                        <a:latin typeface="Calibri"/>
                        <a:ea typeface="Calibri"/>
                        <a:cs typeface="Times New Roman"/>
                      </a:endParaRPr>
                    </a:p>
                  </a:txBody>
                  <a:tcPr marL="46355" marR="46355" marT="10795" marB="0" anchor="ctr">
                    <a:lnL>
                      <a:noFill/>
                    </a:lnL>
                    <a:lnR>
                      <a:noFill/>
                    </a:lnR>
                    <a:lnT>
                      <a:noFill/>
                    </a:lnT>
                    <a:lnB>
                      <a:noFill/>
                    </a:lnB>
                  </a:tcPr>
                </a:tc>
              </a:tr>
            </a:tbl>
          </a:graphicData>
        </a:graphic>
      </p:graphicFrame>
      <p:sp>
        <p:nvSpPr>
          <p:cNvPr id="7" name="Left Bracket 6"/>
          <p:cNvSpPr/>
          <p:nvPr/>
        </p:nvSpPr>
        <p:spPr>
          <a:xfrm>
            <a:off x="3214678" y="3000372"/>
            <a:ext cx="71438" cy="121444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8" name="Right Bracket 7"/>
          <p:cNvSpPr/>
          <p:nvPr/>
        </p:nvSpPr>
        <p:spPr>
          <a:xfrm>
            <a:off x="4429124" y="3000372"/>
            <a:ext cx="71438" cy="121444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9" name="TextBox 8"/>
          <p:cNvSpPr txBox="1"/>
          <p:nvPr/>
        </p:nvSpPr>
        <p:spPr>
          <a:xfrm>
            <a:off x="1928794" y="3429000"/>
            <a:ext cx="545342" cy="369332"/>
          </a:xfrm>
          <a:prstGeom prst="rect">
            <a:avLst/>
          </a:prstGeom>
          <a:noFill/>
        </p:spPr>
        <p:txBody>
          <a:bodyPr wrap="none" rtlCol="0">
            <a:spAutoFit/>
          </a:bodyPr>
          <a:lstStyle/>
          <a:p>
            <a:r>
              <a:rPr lang="id-ID" dirty="0" smtClean="0"/>
              <a:t>A =</a:t>
            </a:r>
            <a:endParaRPr lang="id-ID"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186766" cy="5502990"/>
          </a:xfrm>
        </p:spPr>
        <p:txBody>
          <a:bodyPr>
            <a:normAutofit/>
          </a:bodyPr>
          <a:lstStyle/>
          <a:p>
            <a:pPr marL="0" indent="323850" algn="just">
              <a:lnSpc>
                <a:spcPct val="150000"/>
              </a:lnSpc>
              <a:spcBef>
                <a:spcPts val="0"/>
              </a:spcBef>
              <a:buNone/>
            </a:pPr>
            <a:r>
              <a:rPr lang="id-ID" sz="2000" dirty="0" smtClean="0">
                <a:latin typeface="+mj-lt"/>
              </a:rPr>
              <a:t> </a:t>
            </a:r>
          </a:p>
          <a:p>
            <a:pPr marL="0" indent="323850" algn="just">
              <a:lnSpc>
                <a:spcPct val="150000"/>
              </a:lnSpc>
              <a:spcBef>
                <a:spcPts val="0"/>
              </a:spcBef>
              <a:buNone/>
            </a:pPr>
            <a:endParaRPr lang="id-ID" sz="2000" dirty="0" smtClean="0">
              <a:latin typeface="+mj-lt"/>
            </a:endParaRPr>
          </a:p>
          <a:p>
            <a:pPr marL="0" indent="323850" algn="just">
              <a:lnSpc>
                <a:spcPct val="150000"/>
              </a:lnSpc>
              <a:spcBef>
                <a:spcPts val="0"/>
              </a:spcBef>
              <a:buNone/>
            </a:pPr>
            <a:endParaRPr lang="id-ID" sz="2000" dirty="0" smtClean="0">
              <a:latin typeface="+mj-lt"/>
            </a:endParaRPr>
          </a:p>
          <a:p>
            <a:pPr marL="0" indent="323850" algn="just">
              <a:lnSpc>
                <a:spcPct val="150000"/>
              </a:lnSpc>
              <a:spcBef>
                <a:spcPts val="0"/>
              </a:spcBef>
              <a:buNone/>
            </a:pPr>
            <a:endParaRPr lang="id-ID" sz="2000" dirty="0" smtClean="0">
              <a:latin typeface="+mj-lt"/>
            </a:endParaRPr>
          </a:p>
          <a:p>
            <a:pPr marL="0" indent="323850" algn="just">
              <a:lnSpc>
                <a:spcPct val="150000"/>
              </a:lnSpc>
              <a:spcBef>
                <a:spcPts val="0"/>
              </a:spcBef>
              <a:buNone/>
            </a:pPr>
            <a:endParaRPr lang="id-ID" sz="2000" dirty="0" smtClean="0">
              <a:latin typeface="+mj-lt"/>
            </a:endParaRPr>
          </a:p>
          <a:p>
            <a:pPr marL="0" indent="323850" algn="just">
              <a:lnSpc>
                <a:spcPct val="150000"/>
              </a:lnSpc>
              <a:spcBef>
                <a:spcPts val="0"/>
              </a:spcBef>
              <a:buNone/>
            </a:pPr>
            <a:endParaRPr lang="id-ID" sz="2000" dirty="0" smtClean="0">
              <a:latin typeface="+mj-lt"/>
            </a:endParaRPr>
          </a:p>
          <a:p>
            <a:pPr marL="0" indent="323850" algn="just">
              <a:lnSpc>
                <a:spcPct val="150000"/>
              </a:lnSpc>
              <a:spcBef>
                <a:spcPts val="0"/>
              </a:spcBef>
              <a:buNone/>
            </a:pPr>
            <a:endParaRPr lang="id-ID" sz="2000" dirty="0" smtClean="0">
              <a:latin typeface="+mj-lt"/>
            </a:endParaRPr>
          </a:p>
        </p:txBody>
      </p: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6" name="Table 5"/>
          <p:cNvGraphicFramePr>
            <a:graphicFrameLocks noGrp="1"/>
          </p:cNvGraphicFramePr>
          <p:nvPr/>
        </p:nvGraphicFramePr>
        <p:xfrm>
          <a:off x="2571736" y="2285993"/>
          <a:ext cx="1326289" cy="1519674"/>
        </p:xfrm>
        <a:graphic>
          <a:graphicData uri="http://schemas.openxmlformats.org/drawingml/2006/table">
            <a:tbl>
              <a:tblPr/>
              <a:tblGrid>
                <a:gridCol w="475649"/>
                <a:gridCol w="425320"/>
                <a:gridCol w="425320"/>
              </a:tblGrid>
              <a:tr h="506558">
                <a:tc>
                  <a:txBody>
                    <a:bodyPr/>
                    <a:lstStyle/>
                    <a:p>
                      <a:pPr algn="ctr">
                        <a:lnSpc>
                          <a:spcPct val="115000"/>
                        </a:lnSpc>
                        <a:spcAft>
                          <a:spcPts val="0"/>
                        </a:spcAft>
                      </a:pPr>
                      <a:r>
                        <a:rPr lang="id-ID" sz="2400" kern="1200" dirty="0">
                          <a:solidFill>
                            <a:srgbClr val="000000"/>
                          </a:solidFill>
                          <a:latin typeface="Cambria Math"/>
                          <a:ea typeface="Calibri"/>
                          <a:cs typeface="Times New Roman"/>
                        </a:rPr>
                        <a:t>1</a:t>
                      </a:r>
                      <a:endParaRPr lang="id-ID" sz="2400" dirty="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a:solidFill>
                            <a:srgbClr val="000000"/>
                          </a:solidFill>
                          <a:latin typeface="Cambria Math"/>
                          <a:ea typeface="Calibri"/>
                          <a:cs typeface="Times New Roman"/>
                        </a:rPr>
                        <a:t>1</a:t>
                      </a:r>
                      <a:endParaRPr lang="id-ID" sz="2400" dirty="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a:latin typeface="Cambria Math"/>
                          <a:ea typeface="Times New Roman"/>
                          <a:cs typeface="Arial"/>
                        </a:rPr>
                        <a:t>2</a:t>
                      </a:r>
                      <a:endParaRPr lang="id-ID" sz="2400">
                        <a:latin typeface="Calibri"/>
                        <a:ea typeface="Calibri"/>
                        <a:cs typeface="Times New Roman"/>
                      </a:endParaRPr>
                    </a:p>
                  </a:txBody>
                  <a:tcPr marL="46355" marR="46355" marT="10795" marB="0" anchor="ctr">
                    <a:lnL>
                      <a:noFill/>
                    </a:lnL>
                    <a:lnR>
                      <a:noFill/>
                    </a:lnR>
                    <a:lnT>
                      <a:noFill/>
                    </a:lnT>
                    <a:lnB>
                      <a:noFill/>
                    </a:lnB>
                  </a:tcPr>
                </a:tc>
              </a:tr>
              <a:tr h="506558">
                <a:tc>
                  <a:txBody>
                    <a:bodyPr/>
                    <a:lstStyle/>
                    <a:p>
                      <a:pPr algn="ctr">
                        <a:lnSpc>
                          <a:spcPct val="115000"/>
                        </a:lnSpc>
                        <a:spcAft>
                          <a:spcPts val="0"/>
                        </a:spcAft>
                      </a:pPr>
                      <a:r>
                        <a:rPr lang="id-ID" sz="2400" kern="1200" dirty="0">
                          <a:solidFill>
                            <a:srgbClr val="000000"/>
                          </a:solidFill>
                          <a:latin typeface="Cambria Math"/>
                          <a:ea typeface="Calibri"/>
                          <a:cs typeface="Times New Roman"/>
                        </a:rPr>
                        <a:t>1</a:t>
                      </a:r>
                      <a:endParaRPr lang="id-ID" sz="2400" dirty="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2400" kern="1200" dirty="0">
                          <a:solidFill>
                            <a:srgbClr val="000000"/>
                          </a:solidFill>
                          <a:latin typeface="Cambria Math"/>
                          <a:ea typeface="Calibri"/>
                          <a:cs typeface="Times New Roman"/>
                        </a:rPr>
                        <a:t>0</a:t>
                      </a:r>
                      <a:endParaRPr lang="id-ID" sz="2400" dirty="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a:solidFill>
                            <a:srgbClr val="000000"/>
                          </a:solidFill>
                          <a:latin typeface="Cambria Math"/>
                          <a:ea typeface="Calibri"/>
                          <a:cs typeface="Times New Roman"/>
                        </a:rPr>
                        <a:t>1</a:t>
                      </a:r>
                      <a:endParaRPr lang="id-ID" sz="2400" dirty="0">
                        <a:latin typeface="Calibri"/>
                        <a:ea typeface="Calibri"/>
                        <a:cs typeface="Times New Roman"/>
                      </a:endParaRPr>
                    </a:p>
                  </a:txBody>
                  <a:tcPr marL="46355" marR="46355" marT="10795" marB="0" anchor="ctr">
                    <a:lnL>
                      <a:noFill/>
                    </a:lnL>
                    <a:lnR>
                      <a:noFill/>
                    </a:lnR>
                    <a:lnT>
                      <a:noFill/>
                    </a:lnT>
                    <a:lnB>
                      <a:noFill/>
                    </a:lnB>
                  </a:tcPr>
                </a:tc>
              </a:tr>
              <a:tr h="506558">
                <a:tc>
                  <a:txBody>
                    <a:bodyPr/>
                    <a:lstStyle/>
                    <a:p>
                      <a:pPr algn="ctr">
                        <a:lnSpc>
                          <a:spcPct val="115000"/>
                        </a:lnSpc>
                        <a:spcAft>
                          <a:spcPts val="0"/>
                        </a:spcAft>
                      </a:pPr>
                      <a:r>
                        <a:rPr lang="id-ID" sz="2400" kern="1200">
                          <a:solidFill>
                            <a:srgbClr val="000000"/>
                          </a:solidFill>
                          <a:latin typeface="Cambria Math"/>
                          <a:ea typeface="Calibri"/>
                          <a:cs typeface="Times New Roman"/>
                        </a:rPr>
                        <a:t>2</a:t>
                      </a:r>
                      <a:endParaRPr lang="id-ID" sz="24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a:solidFill>
                            <a:srgbClr val="000000"/>
                          </a:solidFill>
                          <a:latin typeface="Cambria Math"/>
                          <a:ea typeface="Calibri"/>
                          <a:cs typeface="Times New Roman"/>
                        </a:rPr>
                        <a:t>1</a:t>
                      </a:r>
                      <a:endParaRPr lang="id-ID" sz="24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2400" kern="1200" dirty="0">
                          <a:solidFill>
                            <a:srgbClr val="000000"/>
                          </a:solidFill>
                          <a:latin typeface="Cambria Math"/>
                          <a:ea typeface="Calibri"/>
                          <a:cs typeface="Times New Roman"/>
                        </a:rPr>
                        <a:t>0</a:t>
                      </a:r>
                      <a:endParaRPr lang="id-ID" sz="2400" dirty="0">
                        <a:latin typeface="Calibri"/>
                        <a:ea typeface="Calibri"/>
                        <a:cs typeface="Times New Roman"/>
                      </a:endParaRPr>
                    </a:p>
                  </a:txBody>
                  <a:tcPr marL="46355" marR="46355" marT="10795" marB="0" anchor="ctr">
                    <a:lnL>
                      <a:noFill/>
                    </a:lnL>
                    <a:lnR>
                      <a:noFill/>
                    </a:lnR>
                    <a:lnT>
                      <a:noFill/>
                    </a:lnT>
                    <a:lnB>
                      <a:noFill/>
                    </a:lnB>
                  </a:tcPr>
                </a:tc>
              </a:tr>
            </a:tbl>
          </a:graphicData>
        </a:graphic>
      </p:graphicFrame>
      <p:sp>
        <p:nvSpPr>
          <p:cNvPr id="7" name="Left Bracket 6"/>
          <p:cNvSpPr/>
          <p:nvPr/>
        </p:nvSpPr>
        <p:spPr>
          <a:xfrm>
            <a:off x="2571736" y="2428868"/>
            <a:ext cx="71438" cy="135732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8" name="Right Bracket 7"/>
          <p:cNvSpPr/>
          <p:nvPr/>
        </p:nvSpPr>
        <p:spPr>
          <a:xfrm>
            <a:off x="3857620" y="2428868"/>
            <a:ext cx="71438" cy="1357322"/>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9" name="TextBox 8"/>
          <p:cNvSpPr txBox="1"/>
          <p:nvPr/>
        </p:nvSpPr>
        <p:spPr>
          <a:xfrm>
            <a:off x="1500166" y="2786058"/>
            <a:ext cx="1071570" cy="523220"/>
          </a:xfrm>
          <a:prstGeom prst="rect">
            <a:avLst/>
          </a:prstGeom>
          <a:noFill/>
        </p:spPr>
        <p:txBody>
          <a:bodyPr wrap="square" rtlCol="0">
            <a:spAutoFit/>
          </a:bodyPr>
          <a:lstStyle/>
          <a:p>
            <a:r>
              <a:rPr lang="id-ID" sz="2800" dirty="0" smtClean="0"/>
              <a:t>A</a:t>
            </a:r>
            <a:r>
              <a:rPr lang="id-ID" sz="2800" baseline="30000" dirty="0" smtClean="0"/>
              <a:t>2</a:t>
            </a:r>
            <a:r>
              <a:rPr lang="id-ID" sz="2800" dirty="0" smtClean="0"/>
              <a:t> =</a:t>
            </a:r>
            <a:endParaRPr lang="id-ID" sz="2800" dirty="0"/>
          </a:p>
        </p:txBody>
      </p:sp>
      <p:graphicFrame>
        <p:nvGraphicFramePr>
          <p:cNvPr id="10" name="Table 9"/>
          <p:cNvGraphicFramePr>
            <a:graphicFrameLocks noGrp="1"/>
          </p:cNvGraphicFramePr>
          <p:nvPr/>
        </p:nvGraphicFramePr>
        <p:xfrm>
          <a:off x="4357686" y="2285992"/>
          <a:ext cx="1326289" cy="1519674"/>
        </p:xfrm>
        <a:graphic>
          <a:graphicData uri="http://schemas.openxmlformats.org/drawingml/2006/table">
            <a:tbl>
              <a:tblPr/>
              <a:tblGrid>
                <a:gridCol w="475649"/>
                <a:gridCol w="425320"/>
                <a:gridCol w="425320"/>
              </a:tblGrid>
              <a:tr h="506558">
                <a:tc>
                  <a:txBody>
                    <a:bodyPr/>
                    <a:lstStyle/>
                    <a:p>
                      <a:pPr algn="ctr">
                        <a:lnSpc>
                          <a:spcPct val="115000"/>
                        </a:lnSpc>
                        <a:spcAft>
                          <a:spcPts val="0"/>
                        </a:spcAft>
                      </a:pPr>
                      <a:r>
                        <a:rPr lang="id-ID" sz="2400" kern="1200" dirty="0">
                          <a:solidFill>
                            <a:srgbClr val="000000"/>
                          </a:solidFill>
                          <a:latin typeface="Cambria Math"/>
                          <a:ea typeface="Calibri"/>
                          <a:cs typeface="Times New Roman"/>
                        </a:rPr>
                        <a:t>1</a:t>
                      </a:r>
                      <a:endParaRPr lang="id-ID" sz="2400" dirty="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a:solidFill>
                            <a:srgbClr val="000000"/>
                          </a:solidFill>
                          <a:latin typeface="Cambria Math"/>
                          <a:ea typeface="Calibri"/>
                          <a:cs typeface="Times New Roman"/>
                        </a:rPr>
                        <a:t>1</a:t>
                      </a:r>
                      <a:endParaRPr lang="id-ID" sz="2400" dirty="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dirty="0">
                          <a:latin typeface="Cambria Math"/>
                          <a:ea typeface="Times New Roman"/>
                          <a:cs typeface="Arial"/>
                        </a:rPr>
                        <a:t>2</a:t>
                      </a:r>
                      <a:endParaRPr lang="id-ID" sz="2400" dirty="0">
                        <a:latin typeface="Calibri"/>
                        <a:ea typeface="Calibri"/>
                        <a:cs typeface="Times New Roman"/>
                      </a:endParaRPr>
                    </a:p>
                  </a:txBody>
                  <a:tcPr marL="46355" marR="46355" marT="10795" marB="0" anchor="ctr">
                    <a:lnL>
                      <a:noFill/>
                    </a:lnL>
                    <a:lnR>
                      <a:noFill/>
                    </a:lnR>
                    <a:lnT>
                      <a:noFill/>
                    </a:lnT>
                    <a:lnB>
                      <a:noFill/>
                    </a:lnB>
                  </a:tcPr>
                </a:tc>
              </a:tr>
              <a:tr h="506558">
                <a:tc>
                  <a:txBody>
                    <a:bodyPr/>
                    <a:lstStyle/>
                    <a:p>
                      <a:pPr algn="ctr">
                        <a:lnSpc>
                          <a:spcPct val="115000"/>
                        </a:lnSpc>
                        <a:spcAft>
                          <a:spcPts val="0"/>
                        </a:spcAft>
                      </a:pPr>
                      <a:r>
                        <a:rPr lang="id-ID" sz="2400" kern="1200">
                          <a:solidFill>
                            <a:srgbClr val="000000"/>
                          </a:solidFill>
                          <a:latin typeface="Cambria Math"/>
                          <a:ea typeface="Calibri"/>
                          <a:cs typeface="Times New Roman"/>
                        </a:rPr>
                        <a:t>1</a:t>
                      </a:r>
                      <a:endParaRPr lang="id-ID" sz="24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2400" kern="1200">
                          <a:solidFill>
                            <a:srgbClr val="000000"/>
                          </a:solidFill>
                          <a:latin typeface="Cambria Math"/>
                          <a:ea typeface="Calibri"/>
                          <a:cs typeface="Times New Roman"/>
                        </a:rPr>
                        <a:t>0</a:t>
                      </a:r>
                      <a:endParaRPr lang="id-ID" sz="240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a:solidFill>
                            <a:srgbClr val="000000"/>
                          </a:solidFill>
                          <a:latin typeface="Cambria Math"/>
                          <a:ea typeface="Calibri"/>
                          <a:cs typeface="Times New Roman"/>
                        </a:rPr>
                        <a:t>1</a:t>
                      </a:r>
                      <a:endParaRPr lang="id-ID" sz="2400" dirty="0">
                        <a:latin typeface="Calibri"/>
                        <a:ea typeface="Calibri"/>
                        <a:cs typeface="Times New Roman"/>
                      </a:endParaRPr>
                    </a:p>
                  </a:txBody>
                  <a:tcPr marL="46355" marR="46355" marT="10795" marB="0" anchor="ctr">
                    <a:lnL>
                      <a:noFill/>
                    </a:lnL>
                    <a:lnR>
                      <a:noFill/>
                    </a:lnR>
                    <a:lnT>
                      <a:noFill/>
                    </a:lnT>
                    <a:lnB>
                      <a:noFill/>
                    </a:lnB>
                  </a:tcPr>
                </a:tc>
              </a:tr>
              <a:tr h="506558">
                <a:tc>
                  <a:txBody>
                    <a:bodyPr/>
                    <a:lstStyle/>
                    <a:p>
                      <a:pPr algn="ctr">
                        <a:lnSpc>
                          <a:spcPct val="115000"/>
                        </a:lnSpc>
                        <a:spcAft>
                          <a:spcPts val="0"/>
                        </a:spcAft>
                      </a:pPr>
                      <a:r>
                        <a:rPr lang="id-ID" sz="2400" kern="1200" dirty="0">
                          <a:solidFill>
                            <a:srgbClr val="000000"/>
                          </a:solidFill>
                          <a:latin typeface="Cambria Math"/>
                          <a:ea typeface="Calibri"/>
                          <a:cs typeface="Times New Roman"/>
                        </a:rPr>
                        <a:t>2</a:t>
                      </a:r>
                      <a:endParaRPr lang="id-ID" sz="2400" dirty="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a:solidFill>
                            <a:srgbClr val="000000"/>
                          </a:solidFill>
                          <a:latin typeface="Cambria Math"/>
                          <a:ea typeface="Calibri"/>
                          <a:cs typeface="Times New Roman"/>
                        </a:rPr>
                        <a:t>1</a:t>
                      </a:r>
                      <a:endParaRPr lang="id-ID" sz="2400" dirty="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en-US" sz="2400" kern="1200" dirty="0">
                          <a:solidFill>
                            <a:srgbClr val="000000"/>
                          </a:solidFill>
                          <a:latin typeface="Cambria Math"/>
                          <a:ea typeface="Calibri"/>
                          <a:cs typeface="Times New Roman"/>
                        </a:rPr>
                        <a:t>0</a:t>
                      </a:r>
                      <a:endParaRPr lang="id-ID" sz="2400" dirty="0">
                        <a:latin typeface="Calibri"/>
                        <a:ea typeface="Calibri"/>
                        <a:cs typeface="Times New Roman"/>
                      </a:endParaRPr>
                    </a:p>
                  </a:txBody>
                  <a:tcPr marL="46355" marR="46355" marT="10795" marB="0" anchor="ctr">
                    <a:lnL>
                      <a:noFill/>
                    </a:lnL>
                    <a:lnR>
                      <a:noFill/>
                    </a:lnR>
                    <a:lnT>
                      <a:noFill/>
                    </a:lnT>
                    <a:lnB>
                      <a:noFill/>
                    </a:lnB>
                  </a:tcPr>
                </a:tc>
              </a:tr>
            </a:tbl>
          </a:graphicData>
        </a:graphic>
      </p:graphicFrame>
      <p:sp>
        <p:nvSpPr>
          <p:cNvPr id="11" name="Left Bracket 10"/>
          <p:cNvSpPr/>
          <p:nvPr/>
        </p:nvSpPr>
        <p:spPr>
          <a:xfrm>
            <a:off x="6357950" y="2500306"/>
            <a:ext cx="71438" cy="135732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12" name="Right Bracket 11"/>
          <p:cNvSpPr/>
          <p:nvPr/>
        </p:nvSpPr>
        <p:spPr>
          <a:xfrm>
            <a:off x="7643834" y="2500306"/>
            <a:ext cx="71438" cy="1357322"/>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13" name="TextBox 12"/>
          <p:cNvSpPr txBox="1"/>
          <p:nvPr/>
        </p:nvSpPr>
        <p:spPr>
          <a:xfrm>
            <a:off x="5786446" y="2857496"/>
            <a:ext cx="500066" cy="523220"/>
          </a:xfrm>
          <a:prstGeom prst="rect">
            <a:avLst/>
          </a:prstGeom>
          <a:noFill/>
        </p:spPr>
        <p:txBody>
          <a:bodyPr wrap="square" rtlCol="0">
            <a:spAutoFit/>
          </a:bodyPr>
          <a:lstStyle/>
          <a:p>
            <a:r>
              <a:rPr lang="id-ID" sz="2800" dirty="0" smtClean="0"/>
              <a:t>=</a:t>
            </a:r>
            <a:endParaRPr lang="id-ID" sz="2800" dirty="0"/>
          </a:p>
        </p:txBody>
      </p:sp>
      <p:graphicFrame>
        <p:nvGraphicFramePr>
          <p:cNvPr id="14" name="Table 13"/>
          <p:cNvGraphicFramePr>
            <a:graphicFrameLocks noGrp="1"/>
          </p:cNvGraphicFramePr>
          <p:nvPr/>
        </p:nvGraphicFramePr>
        <p:xfrm>
          <a:off x="6357950" y="2428868"/>
          <a:ext cx="1326289" cy="1519674"/>
        </p:xfrm>
        <a:graphic>
          <a:graphicData uri="http://schemas.openxmlformats.org/drawingml/2006/table">
            <a:tbl>
              <a:tblPr/>
              <a:tblGrid>
                <a:gridCol w="475649"/>
                <a:gridCol w="425320"/>
                <a:gridCol w="425320"/>
              </a:tblGrid>
              <a:tr h="506558">
                <a:tc>
                  <a:txBody>
                    <a:bodyPr/>
                    <a:lstStyle/>
                    <a:p>
                      <a:pPr algn="ctr">
                        <a:lnSpc>
                          <a:spcPct val="115000"/>
                        </a:lnSpc>
                        <a:spcAft>
                          <a:spcPts val="0"/>
                        </a:spcAft>
                      </a:pPr>
                      <a:r>
                        <a:rPr lang="id-ID" sz="2400" kern="1200" dirty="0" smtClean="0">
                          <a:solidFill>
                            <a:srgbClr val="000000"/>
                          </a:solidFill>
                          <a:latin typeface="Cambria Math"/>
                          <a:ea typeface="Calibri"/>
                          <a:cs typeface="Times New Roman"/>
                        </a:rPr>
                        <a:t>6</a:t>
                      </a:r>
                      <a:endParaRPr lang="id-ID" sz="2400" dirty="0">
                        <a:latin typeface="Calibri"/>
                        <a:ea typeface="Calibri"/>
                        <a:cs typeface="Times New Roman"/>
                      </a:endParaRPr>
                    </a:p>
                  </a:txBody>
                  <a:tcPr marL="46355" marR="46355" marT="10795" marB="0" anchor="ctr">
                    <a:lnL>
                      <a:noFill/>
                    </a:lnL>
                    <a:lnR>
                      <a:noFill/>
                    </a:lnR>
                    <a:lnT>
                      <a:noFill/>
                    </a:lnT>
                    <a:lnB>
                      <a:noFill/>
                    </a:lnB>
                    <a:solidFill>
                      <a:schemeClr val="accent1">
                        <a:lumMod val="60000"/>
                        <a:lumOff val="40000"/>
                      </a:schemeClr>
                    </a:solidFill>
                  </a:tcPr>
                </a:tc>
                <a:tc>
                  <a:txBody>
                    <a:bodyPr/>
                    <a:lstStyle/>
                    <a:p>
                      <a:pPr algn="ctr">
                        <a:lnSpc>
                          <a:spcPct val="115000"/>
                        </a:lnSpc>
                        <a:spcAft>
                          <a:spcPts val="0"/>
                        </a:spcAft>
                      </a:pPr>
                      <a:r>
                        <a:rPr lang="id-ID" sz="2400" kern="1200" dirty="0" smtClean="0">
                          <a:solidFill>
                            <a:srgbClr val="000000"/>
                          </a:solidFill>
                          <a:latin typeface="Cambria Math"/>
                          <a:ea typeface="Calibri"/>
                          <a:cs typeface="Times New Roman"/>
                        </a:rPr>
                        <a:t>3</a:t>
                      </a:r>
                      <a:endParaRPr lang="id-ID" sz="2400" dirty="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dirty="0" smtClean="0">
                          <a:latin typeface="Cambria Math"/>
                          <a:ea typeface="Times New Roman"/>
                          <a:cs typeface="Arial"/>
                        </a:rPr>
                        <a:t>3</a:t>
                      </a:r>
                      <a:endParaRPr lang="id-ID" sz="2400" dirty="0">
                        <a:latin typeface="Calibri"/>
                        <a:ea typeface="Calibri"/>
                        <a:cs typeface="Times New Roman"/>
                      </a:endParaRPr>
                    </a:p>
                  </a:txBody>
                  <a:tcPr marL="46355" marR="46355" marT="10795" marB="0" anchor="ctr">
                    <a:lnL>
                      <a:noFill/>
                    </a:lnL>
                    <a:lnR>
                      <a:noFill/>
                    </a:lnR>
                    <a:lnT>
                      <a:noFill/>
                    </a:lnT>
                    <a:lnB>
                      <a:noFill/>
                    </a:lnB>
                  </a:tcPr>
                </a:tc>
              </a:tr>
              <a:tr h="506558">
                <a:tc>
                  <a:txBody>
                    <a:bodyPr/>
                    <a:lstStyle/>
                    <a:p>
                      <a:pPr algn="ctr">
                        <a:lnSpc>
                          <a:spcPct val="115000"/>
                        </a:lnSpc>
                        <a:spcAft>
                          <a:spcPts val="0"/>
                        </a:spcAft>
                      </a:pPr>
                      <a:r>
                        <a:rPr lang="id-ID" sz="2400" kern="1200" dirty="0" smtClean="0">
                          <a:solidFill>
                            <a:srgbClr val="000000"/>
                          </a:solidFill>
                          <a:latin typeface="Cambria Math"/>
                          <a:ea typeface="Calibri"/>
                          <a:cs typeface="Times New Roman"/>
                        </a:rPr>
                        <a:t>3</a:t>
                      </a:r>
                      <a:endParaRPr lang="id-ID" sz="2400" dirty="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a:ea typeface="Calibri"/>
                          <a:cs typeface="Times New Roman"/>
                        </a:rPr>
                        <a:t>2</a:t>
                      </a:r>
                      <a:endParaRPr lang="id-ID" sz="2400" dirty="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a:ea typeface="Calibri"/>
                          <a:cs typeface="Times New Roman"/>
                        </a:rPr>
                        <a:t>2</a:t>
                      </a:r>
                      <a:endParaRPr lang="id-ID" sz="2400" dirty="0">
                        <a:latin typeface="Calibri"/>
                        <a:ea typeface="Calibri"/>
                        <a:cs typeface="Times New Roman"/>
                      </a:endParaRPr>
                    </a:p>
                  </a:txBody>
                  <a:tcPr marL="46355" marR="46355" marT="10795" marB="0" anchor="ctr">
                    <a:lnL>
                      <a:noFill/>
                    </a:lnL>
                    <a:lnR>
                      <a:noFill/>
                    </a:lnR>
                    <a:lnT>
                      <a:noFill/>
                    </a:lnT>
                    <a:lnB>
                      <a:noFill/>
                    </a:lnB>
                  </a:tcPr>
                </a:tc>
              </a:tr>
              <a:tr h="506558">
                <a:tc>
                  <a:txBody>
                    <a:bodyPr/>
                    <a:lstStyle/>
                    <a:p>
                      <a:pPr algn="ctr">
                        <a:lnSpc>
                          <a:spcPct val="115000"/>
                        </a:lnSpc>
                        <a:spcAft>
                          <a:spcPts val="0"/>
                        </a:spcAft>
                      </a:pPr>
                      <a:r>
                        <a:rPr lang="id-ID" sz="2400" kern="1200" dirty="0" smtClean="0">
                          <a:solidFill>
                            <a:srgbClr val="000000"/>
                          </a:solidFill>
                          <a:latin typeface="Cambria Math"/>
                          <a:ea typeface="Calibri"/>
                          <a:cs typeface="Times New Roman"/>
                        </a:rPr>
                        <a:t>3</a:t>
                      </a:r>
                      <a:endParaRPr lang="id-ID" sz="2400" dirty="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a:ea typeface="Calibri"/>
                          <a:cs typeface="Times New Roman"/>
                        </a:rPr>
                        <a:t>2</a:t>
                      </a:r>
                      <a:endParaRPr lang="id-ID" sz="2400" dirty="0">
                        <a:latin typeface="Calibri"/>
                        <a:ea typeface="Calibri"/>
                        <a:cs typeface="Times New Roman"/>
                      </a:endParaRPr>
                    </a:p>
                  </a:txBody>
                  <a:tcPr marL="46355" marR="46355" marT="10795" marB="0" anchor="ctr">
                    <a:lnL>
                      <a:noFill/>
                    </a:lnL>
                    <a:lnR>
                      <a:noFill/>
                    </a:lnR>
                    <a:lnT>
                      <a:noFill/>
                    </a:lnT>
                    <a:lnB>
                      <a:noFill/>
                    </a:lnB>
                  </a:tcPr>
                </a:tc>
                <a:tc>
                  <a:txBody>
                    <a:bodyPr/>
                    <a:lstStyle/>
                    <a:p>
                      <a:pPr algn="ctr">
                        <a:lnSpc>
                          <a:spcPct val="115000"/>
                        </a:lnSpc>
                        <a:spcAft>
                          <a:spcPts val="0"/>
                        </a:spcAft>
                      </a:pPr>
                      <a:r>
                        <a:rPr lang="id-ID" sz="2400" kern="1200" dirty="0" smtClean="0">
                          <a:solidFill>
                            <a:srgbClr val="000000"/>
                          </a:solidFill>
                          <a:latin typeface="Cambria Math"/>
                          <a:ea typeface="Calibri"/>
                          <a:cs typeface="Times New Roman"/>
                        </a:rPr>
                        <a:t>5</a:t>
                      </a:r>
                      <a:endParaRPr lang="id-ID" sz="2400" dirty="0">
                        <a:latin typeface="Calibri"/>
                        <a:ea typeface="Calibri"/>
                        <a:cs typeface="Times New Roman"/>
                      </a:endParaRPr>
                    </a:p>
                  </a:txBody>
                  <a:tcPr marL="46355" marR="46355" marT="10795" marB="0" anchor="ctr">
                    <a:lnL>
                      <a:noFill/>
                    </a:lnL>
                    <a:lnR>
                      <a:noFill/>
                    </a:lnR>
                    <a:lnT>
                      <a:noFill/>
                    </a:lnT>
                    <a:lnB>
                      <a:noFill/>
                    </a:lnB>
                  </a:tcPr>
                </a:tc>
              </a:tr>
            </a:tbl>
          </a:graphicData>
        </a:graphic>
      </p:graphicFrame>
      <p:sp>
        <p:nvSpPr>
          <p:cNvPr id="15" name="Left Bracket 14"/>
          <p:cNvSpPr/>
          <p:nvPr/>
        </p:nvSpPr>
        <p:spPr>
          <a:xfrm>
            <a:off x="4357687" y="2428868"/>
            <a:ext cx="71438" cy="142876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16" name="Right Bracket 15"/>
          <p:cNvSpPr/>
          <p:nvPr/>
        </p:nvSpPr>
        <p:spPr>
          <a:xfrm>
            <a:off x="5597851" y="2428868"/>
            <a:ext cx="45719" cy="142876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17" name="TextBox 16"/>
          <p:cNvSpPr txBox="1"/>
          <p:nvPr/>
        </p:nvSpPr>
        <p:spPr>
          <a:xfrm>
            <a:off x="3929058" y="2928934"/>
            <a:ext cx="348172" cy="369332"/>
          </a:xfrm>
          <a:prstGeom prst="rect">
            <a:avLst/>
          </a:prstGeom>
          <a:noFill/>
        </p:spPr>
        <p:txBody>
          <a:bodyPr wrap="none" rtlCol="0">
            <a:spAutoFit/>
          </a:bodyPr>
          <a:lstStyle/>
          <a:p>
            <a:r>
              <a:rPr lang="id-ID" dirty="0" smtClean="0"/>
              <a:t>X</a:t>
            </a:r>
            <a:endParaRPr lang="id-ID" dirty="0"/>
          </a:p>
        </p:txBody>
      </p:sp>
      <p:sp>
        <p:nvSpPr>
          <p:cNvPr id="18" name="TextBox 17"/>
          <p:cNvSpPr txBox="1"/>
          <p:nvPr/>
        </p:nvSpPr>
        <p:spPr>
          <a:xfrm>
            <a:off x="857224" y="4857760"/>
            <a:ext cx="7215238" cy="959173"/>
          </a:xfrm>
          <a:prstGeom prst="rect">
            <a:avLst/>
          </a:prstGeom>
          <a:noFill/>
        </p:spPr>
        <p:txBody>
          <a:bodyPr wrap="square" rtlCol="0">
            <a:spAutoFit/>
          </a:bodyPr>
          <a:lstStyle/>
          <a:p>
            <a:pPr>
              <a:lnSpc>
                <a:spcPct val="150000"/>
              </a:lnSpc>
            </a:pPr>
            <a:r>
              <a:rPr lang="id-ID" sz="2000" dirty="0" smtClean="0">
                <a:latin typeface="+mj-lt"/>
              </a:rPr>
              <a:t>Jumlah walk dari v1 ke v1 dengan panjang 2 yang dapat dilakukan adalah elemen A</a:t>
            </a:r>
            <a:r>
              <a:rPr lang="id-ID" sz="2000" baseline="30000" dirty="0" smtClean="0">
                <a:latin typeface="+mj-lt"/>
              </a:rPr>
              <a:t>2</a:t>
            </a:r>
            <a:r>
              <a:rPr lang="id-ID" sz="2000" baseline="-25000" dirty="0" smtClean="0">
                <a:latin typeface="+mj-lt"/>
              </a:rPr>
              <a:t>11</a:t>
            </a:r>
            <a:r>
              <a:rPr lang="id-ID" sz="2000" dirty="0" smtClean="0">
                <a:latin typeface="+mj-lt"/>
              </a:rPr>
              <a:t>, yaitu 6 buah.</a:t>
            </a:r>
            <a:endParaRPr lang="id-ID" sz="2000" dirty="0">
              <a:latin typeface="+mj-l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533</TotalTime>
  <Words>1281</Words>
  <Application>Microsoft Office PowerPoint</Application>
  <PresentationFormat>On-screen Show (4:3)</PresentationFormat>
  <Paragraphs>443</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Urban</vt:lpstr>
      <vt:lpstr>Representasi Graf dalam Matrik</vt:lpstr>
      <vt:lpstr>Matrik Hubung  (Adjacency Matrix)</vt:lpstr>
      <vt:lpstr>Matrik Hubung  (Adjacency Matrix)</vt:lpstr>
      <vt:lpstr>Slide 4</vt:lpstr>
      <vt:lpstr>Slide 5</vt:lpstr>
      <vt:lpstr>Slide 6</vt:lpstr>
      <vt:lpstr>Slide 7</vt:lpstr>
      <vt:lpstr>Slide 8</vt:lpstr>
      <vt:lpstr>Slide 9</vt:lpstr>
      <vt:lpstr>Matriks Biner  (Incidence Matrix)</vt:lpstr>
      <vt:lpstr>Matriks Biner  (Incidence Matrix)</vt:lpstr>
      <vt:lpstr>Slide 12</vt:lpstr>
      <vt:lpstr>Matriks Sirkuit</vt:lpstr>
      <vt:lpstr>Matriks Sirkuit</vt:lpstr>
      <vt:lpstr>Slide 15</vt:lpstr>
      <vt:lpstr>Slide 16</vt:lpstr>
      <vt:lpstr>Representasi Graf Berarah dalam Matrik</vt:lpstr>
      <vt:lpstr>Matrik Hubung </vt:lpstr>
      <vt:lpstr>Slide 19</vt:lpstr>
      <vt:lpstr>Slide 20</vt:lpstr>
      <vt:lpstr>Slide 21</vt:lpstr>
      <vt:lpstr>Matrik Sirkuit </vt:lpstr>
      <vt:lpstr>Matrik Sirkuit </vt:lpstr>
      <vt:lpstr>Matrik Sirkuit </vt:lpstr>
      <vt:lpstr>Matrik Sirkuit </vt:lpstr>
      <vt:lpstr>Matrik Sirkuit </vt:lpstr>
      <vt:lpstr>Slide 27</vt:lpstr>
      <vt:lpstr>Slide 28</vt:lpstr>
      <vt:lpstr>Slide 29</vt:lpstr>
    </vt:vector>
  </TitlesOfParts>
  <Company>STKIP-PGRI PONTIANAK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Representasi Graf Berarah dalam Matrik</dc:title>
  <dc:creator>LABKOM-STKIP</dc:creator>
  <cp:lastModifiedBy>User</cp:lastModifiedBy>
  <cp:revision>67</cp:revision>
  <dcterms:created xsi:type="dcterms:W3CDTF">2011-12-29T06:39:10Z</dcterms:created>
  <dcterms:modified xsi:type="dcterms:W3CDTF">2012-01-09T00:46:55Z</dcterms:modified>
</cp:coreProperties>
</file>