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71" r:id="rId10"/>
    <p:sldId id="272" r:id="rId11"/>
    <p:sldId id="273" r:id="rId12"/>
    <p:sldId id="274" r:id="rId13"/>
    <p:sldId id="268" r:id="rId14"/>
    <p:sldId id="269" r:id="rId15"/>
    <p:sldId id="262" r:id="rId16"/>
    <p:sldId id="276" r:id="rId17"/>
    <p:sldId id="277" r:id="rId18"/>
    <p:sldId id="278" r:id="rId19"/>
    <p:sldId id="279" r:id="rId20"/>
    <p:sldId id="263" r:id="rId21"/>
    <p:sldId id="264" r:id="rId22"/>
    <p:sldId id="265" r:id="rId23"/>
    <p:sldId id="267" r:id="rId24"/>
    <p:sldId id="294" r:id="rId25"/>
    <p:sldId id="275" r:id="rId26"/>
    <p:sldId id="297" r:id="rId27"/>
    <p:sldId id="295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6" r:id="rId39"/>
    <p:sldId id="291" r:id="rId40"/>
    <p:sldId id="292" r:id="rId41"/>
    <p:sldId id="293" r:id="rId42"/>
    <p:sldId id="280" r:id="rId43"/>
    <p:sldId id="298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BP </a:t>
            </a:r>
            <a:r>
              <a:rPr lang="zh-CN" altLang="en-US"/>
              <a:t>神经网络的实现与应用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leaky relu </a:t>
            </a:r>
            <a:r>
              <a:rPr lang="zh-CN" altLang="zh-CN"/>
              <a:t>激活函数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0760" y="3035300"/>
            <a:ext cx="10754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渗漏整流线性单元 (Leaky ReLU)，为了解决 dead ReLU 现象。用一个类似 0.01 的小值来初始化神</a:t>
            </a:r>
            <a:endParaRPr lang="en-US" altLang="zh-CN"/>
          </a:p>
          <a:p>
            <a:r>
              <a:rPr lang="en-US" altLang="zh-CN"/>
              <a:t>经元，从而使得 ReLU 在负数区域更偏向于激活而不是死掉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leaky relu 激活函数一个缺点就是它有些近似线性，导致在复杂分类中效果不好。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2503" y="1691005"/>
          <a:ext cx="3307080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1384300" imgH="482600" progId="Equation.KSEE3">
                  <p:embed/>
                </p:oleObj>
              </mc:Choice>
              <mc:Fallback>
                <p:oleObj name="" r:id="rId1" imgW="13843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2503" y="1691005"/>
                        <a:ext cx="3307080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16220" y="2035810"/>
            <a:ext cx="102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求导：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6370" y="1691005"/>
          <a:ext cx="3519805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473200" imgH="482600" progId="Equation.KSEE3">
                  <p:embed/>
                </p:oleObj>
              </mc:Choice>
              <mc:Fallback>
                <p:oleObj name="" r:id="rId3" imgW="14732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370" y="1691005"/>
                        <a:ext cx="3519805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softmax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softmax </a:t>
            </a:r>
            <a:r>
              <a:rPr lang="zh-CN" altLang="en-US"/>
              <a:t>多用于分类过程中，它将多个神经元的输出，映射到</a:t>
            </a:r>
            <a:r>
              <a:rPr lang="en-US" altLang="zh-CN"/>
              <a:t> (0,1) </a:t>
            </a:r>
            <a:r>
              <a:rPr lang="zh-CN" altLang="en-US"/>
              <a:t>区间内的概率，进行多分类。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4675" y="2973070"/>
          <a:ext cx="2691130" cy="146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711200" imgH="647700" progId="Equation.KSEE3">
                  <p:embed/>
                </p:oleObj>
              </mc:Choice>
              <mc:Fallback>
                <p:oleObj name="" r:id="rId1" imgW="711200" imgH="647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4675" y="2973070"/>
                        <a:ext cx="2691130" cy="146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损失的计算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均方误差损失函数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均方误差（</a:t>
            </a:r>
            <a:r>
              <a:rPr lang="en-US" altLang="zh-CN"/>
              <a:t>Mean Squared Error, MSE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计算真实值与预测值之间的平方差的均值：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 N </a:t>
            </a:r>
            <a:r>
              <a:rPr lang="zh-CN" altLang="en-US"/>
              <a:t>是样本数，</a:t>
            </a:r>
            <a:r>
              <a:rPr lang="en-US" altLang="zh-CN"/>
              <a:t>ytrue,i </a:t>
            </a:r>
            <a:r>
              <a:rPr lang="zh-CN" altLang="en-US"/>
              <a:t>是第</a:t>
            </a:r>
            <a:r>
              <a:rPr lang="en-US" altLang="zh-CN"/>
              <a:t> i </a:t>
            </a:r>
            <a:r>
              <a:rPr lang="zh-CN" altLang="en-US"/>
              <a:t>个样本的真实值，</a:t>
            </a:r>
            <a:r>
              <a:rPr lang="en-US" altLang="zh-CN"/>
              <a:t>ypred,i </a:t>
            </a:r>
            <a:r>
              <a:rPr lang="zh-CN" altLang="en-US"/>
              <a:t>是第</a:t>
            </a:r>
            <a:r>
              <a:rPr lang="en-US" altLang="zh-CN"/>
              <a:t> i </a:t>
            </a:r>
            <a:r>
              <a:rPr lang="zh-CN" altLang="en-US"/>
              <a:t>个样本的预测值</a:t>
            </a:r>
            <a:endParaRPr lang="zh-CN" altLang="en-US"/>
          </a:p>
          <a:p>
            <a:r>
              <a:rPr lang="zh-CN" altLang="en-US"/>
              <a:t>特点：</a:t>
            </a:r>
            <a:r>
              <a:rPr lang="en-US" altLang="zh-CN"/>
              <a:t>MSE </a:t>
            </a:r>
            <a:r>
              <a:rPr lang="zh-CN" altLang="en-US"/>
              <a:t>对误差较大的点惩罚较重，当预测值与真实值相差较大时，损失值会迅速增大</a:t>
            </a:r>
            <a:endParaRPr lang="zh-CN" altLang="en-US"/>
          </a:p>
          <a:p>
            <a:r>
              <a:rPr lang="zh-CN" altLang="en-US"/>
              <a:t>其偏导数：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3600" y="2822575"/>
          <a:ext cx="3895090" cy="8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90700" imgH="431800" progId="Equation.KSEE3">
                  <p:embed/>
                </p:oleObj>
              </mc:Choice>
              <mc:Fallback>
                <p:oleObj name="" r:id="rId1" imgW="17907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3600" y="2822575"/>
                        <a:ext cx="3895090" cy="813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6223" y="5286693"/>
          <a:ext cx="330581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651000" imgH="444500" progId="Equation.KSEE3">
                  <p:embed/>
                </p:oleObj>
              </mc:Choice>
              <mc:Fallback>
                <p:oleObj name="" r:id="rId3" imgW="16510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223" y="5286693"/>
                        <a:ext cx="330581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损失的计算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交叉熵损失函数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交叉熵损失函数（</a:t>
            </a:r>
            <a:r>
              <a:rPr lang="en-US" altLang="zh-CN"/>
              <a:t>Cross-Entroy Loss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其中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是样本数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ytrue,i </a:t>
            </a:r>
            <a:r>
              <a:rPr lang="zh-CN" altLang="en-US">
                <a:sym typeface="+mn-ea"/>
              </a:rPr>
              <a:t>是第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个样本的真实值，</a:t>
            </a:r>
            <a:r>
              <a:rPr lang="en-US" altLang="zh-CN">
                <a:sym typeface="+mn-ea"/>
              </a:rPr>
              <a:t>ypred,i </a:t>
            </a:r>
            <a:r>
              <a:rPr lang="zh-CN" altLang="en-US">
                <a:sym typeface="+mn-ea"/>
              </a:rPr>
              <a:t>是第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个样本的预测值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特点：多用于分类问题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其偏导数：</a:t>
            </a:r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1515" y="2551430"/>
          <a:ext cx="5018405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159000" imgH="444500" progId="Equation.KSEE3">
                  <p:embed/>
                </p:oleObj>
              </mc:Choice>
              <mc:Fallback>
                <p:oleObj name="" r:id="rId1" imgW="21590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1515" y="2551430"/>
                        <a:ext cx="5018405" cy="93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1841" y="5265103"/>
          <a:ext cx="231457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55700" imgH="469900" progId="Equation.KSEE3">
                  <p:embed/>
                </p:oleObj>
              </mc:Choice>
              <mc:Fallback>
                <p:oleObj name="" r:id="rId3" imgW="1155700" imgH="469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1841" y="5265103"/>
                        <a:ext cx="2314575" cy="78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反向传播计算方法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反向传播的目的是什么？更新权重和偏置。</a:t>
            </a:r>
            <a:endParaRPr lang="zh-CN" altLang="en-US"/>
          </a:p>
          <a:p>
            <a:r>
              <a:rPr lang="zh-CN" altLang="en-US"/>
              <a:t>梯度下降法，分别计算损失对权重和偏置的梯度</a:t>
            </a:r>
            <a:endParaRPr lang="zh-CN" altLang="en-US"/>
          </a:p>
          <a:p>
            <a:r>
              <a:rPr lang="zh-CN" altLang="en-US">
                <a:sym typeface="+mn-ea"/>
              </a:rPr>
              <a:t>损失（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）函数，真实值与推理值的误差函数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权重和偏置的梯度，就是损失函数对权重的偏导数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通过偏导数的链式求导方法，可以方便的计算出梯度值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6375" y="4580890"/>
            <a:ext cx="586105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反向传播公式总结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 </a:t>
            </a:r>
            <a:r>
              <a:rPr lang="zh-CN" altLang="en-US"/>
              <a:t>1（计算最后一层神经网络产生的损失）：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6775" y="2476500"/>
            <a:ext cx="7302500" cy="3206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反向传播公式总结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 </a:t>
            </a:r>
            <a:r>
              <a:rPr lang="zh-CN" altLang="en-US"/>
              <a:t>2（由后往前，计算每一层神经网络产生的损失）：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545" y="2365375"/>
            <a:ext cx="3232150" cy="75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121025"/>
            <a:ext cx="494665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反向传播公式总结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 </a:t>
            </a:r>
            <a:r>
              <a:rPr lang="zh-CN" altLang="en-US"/>
              <a:t>3（计算权重的梯度）：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015" y="2599690"/>
            <a:ext cx="5772785" cy="31457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反向传播公式总结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 </a:t>
            </a:r>
            <a:r>
              <a:rPr lang="zh-CN" altLang="en-US"/>
              <a:t>4（计算偏置的梯度）：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660" y="2646680"/>
            <a:ext cx="5332095" cy="30467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 </a:t>
            </a:r>
            <a:r>
              <a:rPr lang="zh-CN" altLang="en-US"/>
              <a:t>实现</a:t>
            </a:r>
            <a:r>
              <a:rPr lang="en-US" altLang="zh-CN"/>
              <a:t> BP </a:t>
            </a:r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矩阵运算的实现</a:t>
            </a:r>
            <a:endParaRPr lang="zh-CN" altLang="en-US"/>
          </a:p>
          <a:p>
            <a:r>
              <a:rPr lang="zh-CN" altLang="en-US"/>
              <a:t>激活函数的实现</a:t>
            </a:r>
            <a:endParaRPr lang="zh-CN" altLang="en-US"/>
          </a:p>
          <a:p>
            <a:r>
              <a:rPr lang="zh-CN" altLang="en-US"/>
              <a:t>前向推理的实现</a:t>
            </a:r>
            <a:endParaRPr lang="zh-CN" altLang="en-US"/>
          </a:p>
          <a:p>
            <a:r>
              <a:rPr lang="zh-CN" altLang="en-US"/>
              <a:t>反向传播的实现</a:t>
            </a:r>
            <a:endParaRPr lang="zh-CN" altLang="en-US"/>
          </a:p>
          <a:p>
            <a:r>
              <a:rPr lang="zh-CN" altLang="en-US"/>
              <a:t>损失</a:t>
            </a:r>
            <a:r>
              <a:rPr lang="en-US" altLang="zh-CN"/>
              <a:t> loss </a:t>
            </a:r>
            <a:r>
              <a:rPr lang="zh-CN" altLang="en-US"/>
              <a:t>的计算</a:t>
            </a:r>
            <a:endParaRPr lang="zh-CN" altLang="en-US"/>
          </a:p>
          <a:p>
            <a:r>
              <a:rPr lang="zh-CN" altLang="en-US"/>
              <a:t>数据集的实现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BP </a:t>
            </a:r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Back-Propagation Network</a:t>
            </a:r>
            <a:r>
              <a:rPr lang="zh-CN" altLang="en-US"/>
              <a:t>，即反向传播网络</a:t>
            </a:r>
            <a:endParaRPr lang="en-US" altLang="zh-CN"/>
          </a:p>
          <a:p>
            <a:r>
              <a:rPr lang="zh-CN" altLang="en-US"/>
              <a:t>全连接神经网络（区别于卷积神经网络）</a:t>
            </a:r>
            <a:endParaRPr lang="zh-CN" altLang="en-US"/>
          </a:p>
          <a:p>
            <a:r>
              <a:rPr lang="zh-CN" altLang="en-US"/>
              <a:t>前向推理和反向训练</a:t>
            </a:r>
            <a:endParaRPr lang="zh-CN" altLang="en-US"/>
          </a:p>
          <a:p>
            <a:r>
              <a:rPr lang="zh-CN" altLang="en-US"/>
              <a:t>层</a:t>
            </a:r>
            <a:r>
              <a:rPr lang="en-US" altLang="zh-CN"/>
              <a:t>(layer)</a:t>
            </a:r>
            <a:r>
              <a:rPr lang="zh-CN" altLang="en-US"/>
              <a:t>、节点</a:t>
            </a:r>
            <a:r>
              <a:rPr lang="en-US" altLang="zh-CN"/>
              <a:t>(node)</a:t>
            </a:r>
            <a:r>
              <a:rPr lang="zh-CN" altLang="en-US"/>
              <a:t>、偏置</a:t>
            </a:r>
            <a:r>
              <a:rPr lang="en-US" altLang="zh-CN"/>
              <a:t>(bias)</a:t>
            </a:r>
            <a:r>
              <a:rPr lang="zh-CN" altLang="en-US"/>
              <a:t>、激活函数</a:t>
            </a:r>
            <a:r>
              <a:rPr lang="en-US" altLang="zh-CN"/>
              <a:t>(activation)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使用神经网络解决异或问题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讲解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example1 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使用神经网络解决分类问题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什么是分类问题？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minist </a:t>
            </a:r>
            <a:r>
              <a:rPr lang="zh-CN" altLang="en-US"/>
              <a:t>数据集与数字识别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讲解</a:t>
            </a:r>
            <a:r>
              <a:rPr lang="en-US" altLang="zh-CN"/>
              <a:t> example2 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婴儿哭声识别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 vert="horz"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婴儿哭声识别就是一个分类问题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8KHz </a:t>
            </a:r>
            <a:r>
              <a:rPr lang="zh-CN" altLang="en-US">
                <a:sym typeface="+mn-ea"/>
              </a:rPr>
              <a:t>采样率，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秒钟音频，</a:t>
            </a:r>
            <a:r>
              <a:rPr lang="en-US" altLang="zh-CN">
                <a:sym typeface="+mn-ea"/>
              </a:rPr>
              <a:t>16000 </a:t>
            </a:r>
            <a:r>
              <a:rPr lang="zh-CN" altLang="en-US">
                <a:sym typeface="+mn-ea"/>
              </a:rPr>
              <a:t>个采样点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送给神经网络进行分类即可得到结果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16000 </a:t>
            </a:r>
            <a:r>
              <a:rPr lang="zh-CN" altLang="en-US">
                <a:sym typeface="+mn-ea"/>
              </a:rPr>
              <a:t>个输入的网络？数据量太大！如何优化？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音频特征抽取：短时能量、短时过零率、短时频率（频谱）、短时基频（</a:t>
            </a:r>
            <a:r>
              <a:rPr lang="en-US" altLang="zh-CN">
                <a:sym typeface="+mn-ea"/>
              </a:rPr>
              <a:t>pitch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500/800 </a:t>
            </a:r>
            <a:r>
              <a:rPr lang="zh-CN" altLang="en-US">
                <a:sym typeface="+mn-ea"/>
              </a:rPr>
              <a:t>个采样点一个音频片段，每个片段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个特征值，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秒音频，总共</a:t>
            </a:r>
            <a:r>
              <a:rPr lang="en-US" altLang="zh-CN">
                <a:sym typeface="+mn-ea"/>
              </a:rPr>
              <a:t> 128/80 </a:t>
            </a:r>
            <a:r>
              <a:rPr lang="zh-CN" altLang="en-US">
                <a:sym typeface="+mn-ea"/>
              </a:rPr>
              <a:t>个特征值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神经网络的输入减少为</a:t>
            </a:r>
            <a:r>
              <a:rPr lang="en-US" altLang="zh-CN">
                <a:sym typeface="+mn-ea"/>
              </a:rPr>
              <a:t> 80 </a:t>
            </a:r>
            <a:r>
              <a:rPr lang="zh-CN" altLang="en-US">
                <a:sym typeface="+mn-ea"/>
              </a:rPr>
              <a:t>个节点，运算量大大减少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准备数据集，开始训练吧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语音识别概述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语音信号处理：</a:t>
            </a:r>
            <a:endParaRPr lang="zh-CN" altLang="en-US"/>
          </a:p>
          <a:p>
            <a:r>
              <a:rPr lang="zh-CN" altLang="en-US"/>
              <a:t>音频采集</a:t>
            </a:r>
            <a:endParaRPr lang="zh-CN" altLang="en-US"/>
          </a:p>
          <a:p>
            <a:r>
              <a:rPr lang="zh-CN" altLang="en-US"/>
              <a:t>滤波</a:t>
            </a:r>
            <a:endParaRPr lang="zh-CN" altLang="en-US"/>
          </a:p>
          <a:p>
            <a:r>
              <a:rPr lang="zh-CN" altLang="en-US"/>
              <a:t>特征提取</a:t>
            </a:r>
            <a:r>
              <a:rPr lang="en-US" altLang="zh-CN"/>
              <a:t> MFCC -&gt; </a:t>
            </a:r>
            <a:r>
              <a:rPr lang="zh-CN" altLang="en-US"/>
              <a:t>声谱图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语音识别模型：</a:t>
            </a:r>
            <a:endParaRPr lang="zh-CN" altLang="en-US"/>
          </a:p>
          <a:p>
            <a:r>
              <a:rPr lang="zh-CN" altLang="en-US"/>
              <a:t>隐马尔科夫模型</a:t>
            </a:r>
            <a:endParaRPr lang="zh-CN" altLang="en-US"/>
          </a:p>
          <a:p>
            <a:r>
              <a:rPr lang="zh-CN" altLang="en-US"/>
              <a:t>神经网络模型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卷积神经网络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LeNet</a:t>
            </a:r>
            <a:endParaRPr lang="en-US" altLang="zh-CN"/>
          </a:p>
          <a:p>
            <a:r>
              <a:rPr lang="en-US" altLang="zh-CN"/>
              <a:t>darknet</a:t>
            </a:r>
            <a:endParaRPr lang="en-US" altLang="zh-CN"/>
          </a:p>
          <a:p>
            <a:r>
              <a:rPr lang="en-US" altLang="zh-CN"/>
              <a:t>yolov3</a:t>
            </a:r>
            <a:endParaRPr lang="en-US" altLang="zh-CN"/>
          </a:p>
          <a:p>
            <a:r>
              <a:rPr lang="en-US" altLang="zh-CN"/>
              <a:t>ncnn</a:t>
            </a:r>
            <a:endParaRPr lang="en-US" altLang="zh-CN"/>
          </a:p>
          <a:p>
            <a:r>
              <a:rPr lang="en-US" altLang="zh-CN"/>
              <a:t>ffcnn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“</a:t>
            </a:r>
            <a:r>
              <a:rPr lang="zh-CN" altLang="en-US"/>
              <a:t>深度</a:t>
            </a:r>
            <a:r>
              <a:rPr lang="en-US" altLang="zh-CN"/>
              <a:t>”</a:t>
            </a:r>
            <a:r>
              <a:rPr lang="zh-CN" altLang="en-US"/>
              <a:t>的概念？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神经网络曾经遇到的两个问题：</a:t>
            </a:r>
            <a:endParaRPr lang="zh-CN" altLang="en-US"/>
          </a:p>
          <a:p>
            <a:r>
              <a:rPr lang="zh-CN" altLang="en-US"/>
              <a:t>全连接的神经网络计算量大</a:t>
            </a:r>
            <a:endParaRPr lang="en-US" altLang="zh-CN"/>
          </a:p>
          <a:p>
            <a:r>
              <a:rPr lang="en-US" altLang="zh-CN"/>
              <a:t>-&gt; </a:t>
            </a:r>
            <a:r>
              <a:rPr lang="zh-CN" altLang="en-US"/>
              <a:t>硬件算力的发展（</a:t>
            </a:r>
            <a:r>
              <a:rPr lang="en-US" altLang="zh-CN"/>
              <a:t>GPU</a:t>
            </a:r>
            <a:r>
              <a:rPr lang="zh-CN" altLang="en-US"/>
              <a:t>）</a:t>
            </a:r>
            <a:r>
              <a:rPr lang="en-US" altLang="zh-CN"/>
              <a:t>+ </a:t>
            </a:r>
            <a:r>
              <a:rPr lang="zh-CN" altLang="en-US"/>
              <a:t>网络结构优化（卷积）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网络层数加深后出现梯度消息</a:t>
            </a:r>
            <a:endParaRPr lang="zh-CN" altLang="en-US"/>
          </a:p>
          <a:p>
            <a:r>
              <a:rPr lang="en-US" altLang="zh-CN"/>
              <a:t>-&gt; </a:t>
            </a:r>
            <a:r>
              <a:rPr lang="zh-CN" altLang="en-US"/>
              <a:t>改进激活函数、其他优化手段（</a:t>
            </a:r>
            <a:r>
              <a:rPr lang="en-US" altLang="zh-CN"/>
              <a:t>batch normalize</a:t>
            </a:r>
            <a:r>
              <a:rPr lang="zh-CN" altLang="en-US"/>
              <a:t>）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lenet </a:t>
            </a:r>
            <a:r>
              <a:rPr lang="zh-CN" altLang="en-US"/>
              <a:t>卷积神经网络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darknet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darknet 是 yolo 作者编写的一个深度学习框架。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源代码下载地址：https://github.com/AlexeyAB/darknet.git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darknet </a:t>
            </a:r>
            <a:r>
              <a:rPr lang="zh-CN" altLang="en-US">
                <a:sym typeface="+mn-ea"/>
              </a:rPr>
              <a:t>编译方法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可以在 windows msys2、ubuntu 等环境下编译</a:t>
            </a:r>
            <a:endParaRPr lang="zh-CN" altLang="en-US"/>
          </a:p>
          <a:p>
            <a:r>
              <a:rPr lang="zh-CN" altLang="en-US"/>
              <a:t>修改 Makefile 打开对 AVX 和 OPENMP 的支持：</a:t>
            </a:r>
            <a:endParaRPr lang="zh-CN" altLang="en-US"/>
          </a:p>
          <a:p>
            <a:r>
              <a:rPr lang="zh-CN" altLang="en-US"/>
              <a:t>AVX=1</a:t>
            </a:r>
            <a:endParaRPr lang="zh-CN" altLang="en-US"/>
          </a:p>
          <a:p>
            <a:r>
              <a:rPr lang="zh-CN" altLang="en-US"/>
              <a:t>OPENMP=1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AVX 指令加速需要 CPU 的支持，如果出现非法指令错误，就关闭 AVX 重新编译</a:t>
            </a:r>
            <a:endParaRPr lang="zh-CN" altLang="en-US"/>
          </a:p>
          <a:p>
            <a:r>
              <a:rPr lang="zh-CN" altLang="en-US"/>
              <a:t>OPENMP 打开后可以支持多个 CPU 核心同时运算，提高训练速度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修改后执行 make 命令：</a:t>
            </a:r>
            <a:endParaRPr lang="zh-CN" altLang="en-US"/>
          </a:p>
          <a:p>
            <a:r>
              <a:rPr lang="zh-CN" altLang="en-US"/>
              <a:t>make</a:t>
            </a:r>
            <a:endParaRPr lang="zh-CN" altLang="en-US"/>
          </a:p>
          <a:p>
            <a:r>
              <a:rPr lang="zh-CN" altLang="en-US"/>
              <a:t>即可生成 darknet 程序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darknet 测试推理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下载预训练好的模型（以官网提供的 yolov3-tiny 为例）：</a:t>
            </a:r>
            <a:endParaRPr lang="zh-CN" altLang="en-US"/>
          </a:p>
          <a:p>
            <a:r>
              <a:rPr lang="zh-CN" altLang="en-US"/>
              <a:t>wget https://pjreddie.com/media/files/yolov3-tiny.weights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使用模型进行推理：</a:t>
            </a:r>
            <a:endParaRPr lang="zh-CN" altLang="en-US"/>
          </a:p>
          <a:p>
            <a:r>
              <a:rPr lang="zh-CN" altLang="en-US"/>
              <a:t>./darknet detector test cfg/coco.data cfg/yolov3-tiny.cfg yolov3-tiny.weights data/person.jpg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.cfg 文件是模型的结构与参数的描述文件，.weights 是模型权重文件</a:t>
            </a:r>
            <a:endParaRPr lang="zh-CN" altLang="en-US"/>
          </a:p>
          <a:p>
            <a:r>
              <a:rPr lang="zh-CN" altLang="en-US"/>
              <a:t>对于具体的模型 .cfg 文件是不变的，.weights 文件是训练后生成的，训练的每次迭代都会更新这个权重文件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 </a:t>
            </a:r>
            <a:r>
              <a:rPr lang="zh-CN" altLang="en-US">
                <a:sym typeface="+mn-ea"/>
              </a:rPr>
              <a:t>神经网络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3235" y="1522730"/>
            <a:ext cx="8686165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darknet 训练模型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准备 voc 数据集：</a:t>
            </a:r>
            <a:endParaRPr lang="zh-CN" altLang="en-US"/>
          </a:p>
          <a:p>
            <a:r>
              <a:rPr lang="zh-CN" altLang="en-US"/>
              <a:t>wget https://pjreddie.com/media/files/VOCtrainval_11-May-2012.tar</a:t>
            </a:r>
            <a:endParaRPr lang="zh-CN" altLang="en-US"/>
          </a:p>
          <a:p>
            <a:r>
              <a:rPr lang="zh-CN" altLang="en-US"/>
              <a:t>wget https://pjreddie.com/media/files/VOCtrainval_06-Nov-2007.tar</a:t>
            </a:r>
            <a:endParaRPr lang="zh-CN" altLang="en-US"/>
          </a:p>
          <a:p>
            <a:r>
              <a:rPr lang="zh-CN" altLang="en-US"/>
              <a:t>wget https://pjreddie.com/media/files/VOCtest_06-Nov-2007.tar</a:t>
            </a:r>
            <a:endParaRPr lang="zh-CN" altLang="en-US"/>
          </a:p>
          <a:p>
            <a:r>
              <a:rPr lang="zh-CN" altLang="en-US"/>
              <a:t>tar xf VOCtrainval_11-May-2012.tar</a:t>
            </a:r>
            <a:endParaRPr lang="zh-CN" altLang="en-US"/>
          </a:p>
          <a:p>
            <a:r>
              <a:rPr lang="zh-CN" altLang="en-US"/>
              <a:t>tar xf VOCtrainval_06-Nov-2007.tar</a:t>
            </a:r>
            <a:endParaRPr lang="zh-CN" altLang="en-US"/>
          </a:p>
          <a:p>
            <a:r>
              <a:rPr lang="zh-CN" altLang="en-US"/>
              <a:t>tar xf VOCtest_06-Nov-2007.tar</a:t>
            </a:r>
            <a:endParaRPr lang="zh-CN" altLang="en-US"/>
          </a:p>
          <a:p>
            <a:r>
              <a:rPr lang="zh-CN" altLang="en-US"/>
              <a:t>（三个压缩包解压到同一个目录，目录结构和文件不要乱动）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darknet 训练模型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将 voc_label.py 脚本（在源代码仓库可以找到）放到数据集的根目录（与 VOCdevkit 同级），执行命令：</a:t>
            </a:r>
            <a:endParaRPr lang="zh-CN" altLang="en-US"/>
          </a:p>
          <a:p>
            <a:r>
              <a:rPr lang="zh-CN" altLang="en-US"/>
              <a:t>python voc_label.py （voc_label.py 里面要根据需要修改 classes）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准备 voc.data 文件</a:t>
            </a:r>
            <a:endParaRPr lang="zh-CN" altLang="en-US"/>
          </a:p>
          <a:p>
            <a:r>
              <a:rPr lang="zh-CN" altLang="en-US"/>
              <a:t>voc.data 文件里面：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classes= 3              -&gt; 指定分类类别数目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train  = train.txt      -&gt; 训练集的路径（这个文件是 voc_label.py 生成的）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valid  = 2007_test.txt  -&gt; 验证集的路径（这个文件是 voc_label.py 生成的）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names  = voc.names      -&gt; names 文件路径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backup = backup         -&gt; backup 目录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darknet 训练模型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准备 voc.names 文件，里面包含了分类的名称，不能乱写，要看下 voc 数据集包含了那些分类，然后根据自己需要来填写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准备 yolo.cfg 文件，这个文件就是描述了网络的具体结构和参数（目前看不懂，先不要乱改）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准备 yolo.conv 文件，这个文件貌似是初始化的权重文件（目前只能直接拿别人的来用）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创建一个 backup 目录，用来保存训练时生成的模型 weight 文件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darknet 训练模型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开始训练：</a:t>
            </a:r>
            <a:endParaRPr lang="zh-CN" altLang="en-US"/>
          </a:p>
          <a:p>
            <a:r>
              <a:rPr lang="zh-CN" altLang="en-US"/>
              <a:t>./darknet detector train voc.data yolo.cfg yolo.conv</a:t>
            </a:r>
            <a:endParaRPr lang="zh-CN" altLang="en-US"/>
          </a:p>
          <a:p>
            <a:r>
              <a:rPr lang="zh-CN" altLang="en-US"/>
              <a:t>（训练过程中每迭代 100 次，会更新 backup 中的权重文件）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从断点重新训练：</a:t>
            </a:r>
            <a:endParaRPr lang="zh-CN" altLang="en-US"/>
          </a:p>
          <a:p>
            <a:r>
              <a:rPr lang="zh-CN" altLang="en-US"/>
              <a:t>./darknet detector train voc.data yolo.cfg backup/yolo_last.weights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darknet 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测试模型</a:t>
            </a:r>
            <a:endParaRPr lang="zh-CN" altLang="en-US"/>
          </a:p>
          <a:p>
            <a:r>
              <a:rPr lang="zh-CN" altLang="en-US"/>
              <a:t>推理测试：</a:t>
            </a:r>
            <a:endParaRPr lang="zh-CN" altLang="en-US"/>
          </a:p>
          <a:p>
            <a:r>
              <a:rPr lang="zh-CN" altLang="en-US"/>
              <a:t>./darknet detector test voc.data yolo.cfg yolo.weights person.jpg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 mAP：</a:t>
            </a:r>
            <a:endParaRPr lang="zh-CN" altLang="en-US"/>
          </a:p>
          <a:p>
            <a:r>
              <a:rPr lang="zh-CN" altLang="en-US"/>
              <a:t>./darknet detector map voc.data yolo.cfg yolo.weights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什么时候停止训练?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一般来说每个类迭代 2000 就足够了，但是总的迭代次数不应少于 4000 次。</a:t>
            </a:r>
            <a:endParaRPr lang="zh-CN" altLang="en-US"/>
          </a:p>
          <a:p>
            <a:r>
              <a:rPr lang="zh-CN" altLang="en-US">
                <a:sym typeface="+mn-ea"/>
              </a:rPr>
              <a:t>当看到 average loss 0.xxxxxx 在多个 iterations 中都不再减小时，你就应该停止训练。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avgerage loss 最终一般在 0.05（小模型，简单数据集）到 3.0（大模型，复杂数据集）之间。</a:t>
            </a:r>
            <a:endParaRPr lang="zh-CN" altLang="en-US"/>
          </a:p>
          <a:p>
            <a:r>
              <a:rPr lang="zh-CN" altLang="en-US">
                <a:sym typeface="+mn-ea"/>
              </a:rPr>
              <a:t>训练停止之后，你应该从 backup 中选择表现最好的 weight 文件，选择 mAP 或者 IoU 最高的。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部署到 ncnn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 ncnn 的 darknet2ncnn 工具进行模型转换</a:t>
            </a:r>
            <a:endParaRPr lang="zh-CN" altLang="en-US"/>
          </a:p>
          <a:p>
            <a:r>
              <a:rPr lang="zh-CN" altLang="en-US"/>
              <a:t>使用 ncnn 的接口编写程序将数据输入模型进行推理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部署到嵌入平台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SoC </a:t>
            </a:r>
            <a:r>
              <a:rPr lang="zh-CN" altLang="en-US"/>
              <a:t>不支持</a:t>
            </a:r>
            <a:r>
              <a:rPr lang="en-US" altLang="zh-CN"/>
              <a:t> AI </a:t>
            </a:r>
            <a:r>
              <a:rPr lang="zh-CN" altLang="en-US"/>
              <a:t>算力（</a:t>
            </a:r>
            <a:r>
              <a:rPr lang="en-US" altLang="zh-CN"/>
              <a:t>NPU</a:t>
            </a:r>
            <a:r>
              <a:rPr lang="zh-CN" altLang="en-US"/>
              <a:t>、</a:t>
            </a:r>
            <a:r>
              <a:rPr lang="en-US" altLang="zh-CN"/>
              <a:t>IPU</a:t>
            </a:r>
            <a:r>
              <a:rPr lang="zh-CN" altLang="en-US"/>
              <a:t>），使用</a:t>
            </a:r>
            <a:r>
              <a:rPr lang="en-US" altLang="zh-CN"/>
              <a:t> ncnn </a:t>
            </a:r>
            <a:r>
              <a:rPr lang="zh-CN" altLang="en-US"/>
              <a:t>库，或者自己用</a:t>
            </a:r>
            <a:r>
              <a:rPr lang="en-US" altLang="zh-CN"/>
              <a:t> c </a:t>
            </a:r>
            <a:r>
              <a:rPr lang="zh-CN" altLang="en-US"/>
              <a:t>语言编写前向推理库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SoC </a:t>
            </a:r>
            <a:r>
              <a:rPr lang="zh-CN" altLang="en-US"/>
              <a:t>支持</a:t>
            </a:r>
            <a:r>
              <a:rPr lang="en-US" altLang="zh-CN"/>
              <a:t> NPU/IPU</a:t>
            </a:r>
            <a:r>
              <a:rPr lang="zh-CN" altLang="en-US"/>
              <a:t>：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问原厂拿到</a:t>
            </a:r>
            <a:r>
              <a:rPr lang="en-US" altLang="zh-CN"/>
              <a:t> AI </a:t>
            </a:r>
            <a:r>
              <a:rPr lang="zh-CN" altLang="en-US"/>
              <a:t>模型的转换工具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使用工具进行模型转换并仿真运行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 SoC </a:t>
            </a:r>
            <a:r>
              <a:rPr lang="zh-CN" altLang="en-US"/>
              <a:t>提供的</a:t>
            </a:r>
            <a:r>
              <a:rPr lang="en-US" altLang="zh-CN"/>
              <a:t> NPU/IPU API </a:t>
            </a:r>
            <a:r>
              <a:rPr lang="zh-CN" altLang="en-US"/>
              <a:t>实现模型的加载和推理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也许需要自己实现数据的前处理和后处理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yolov3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yolo</a:t>
            </a:r>
            <a:r>
              <a:rPr lang="en-US" altLang="zh-CN" dirty="0" smtClean="0"/>
              <a:t>-fastest </a:t>
            </a:r>
            <a:r>
              <a:rPr lang="zh-CN" altLang="en-US" dirty="0" smtClean="0"/>
              <a:t>模型结构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卷积层：卷积核大小、</a:t>
            </a:r>
            <a:r>
              <a:rPr lang="en-US" altLang="zh-CN" dirty="0" smtClean="0"/>
              <a:t>stride</a:t>
            </a:r>
            <a:r>
              <a:rPr lang="zh-CN" altLang="en-US" dirty="0" smtClean="0"/>
              <a:t>、分组卷积</a:t>
            </a:r>
            <a:endParaRPr lang="en-US" altLang="zh-CN" dirty="0" smtClean="0"/>
          </a:p>
          <a:p>
            <a:r>
              <a:rPr lang="en-US" altLang="zh-CN" dirty="0" smtClean="0"/>
              <a:t>shortcut</a:t>
            </a:r>
            <a:r>
              <a:rPr lang="zh-CN" altLang="en-US" dirty="0" smtClean="0"/>
              <a:t> 层：加法运算</a:t>
            </a:r>
            <a:endParaRPr lang="en-US" altLang="zh-CN" dirty="0" smtClean="0"/>
          </a:p>
          <a:p>
            <a:r>
              <a:rPr lang="en-US" altLang="zh-CN" dirty="0" smtClean="0"/>
              <a:t>dropout </a:t>
            </a:r>
            <a:r>
              <a:rPr lang="zh-CN" altLang="en-US" dirty="0" smtClean="0"/>
              <a:t>层：训练时才会用到，提高泛化能力</a:t>
            </a:r>
            <a:endParaRPr lang="en-US" altLang="zh-CN" dirty="0" smtClean="0"/>
          </a:p>
          <a:p>
            <a:r>
              <a:rPr lang="en-US" altLang="zh-CN" dirty="0" err="1" smtClean="0"/>
              <a:t>maxpool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层：最大池化，取最大值</a:t>
            </a:r>
            <a:endParaRPr lang="en-US" altLang="zh-CN" dirty="0" smtClean="0"/>
          </a:p>
          <a:p>
            <a:r>
              <a:rPr lang="en-US" altLang="zh-CN" dirty="0" smtClean="0"/>
              <a:t>route </a:t>
            </a:r>
            <a:r>
              <a:rPr lang="zh-CN" altLang="en-US" dirty="0" smtClean="0"/>
              <a:t>层：拼接操作</a:t>
            </a:r>
            <a:endParaRPr lang="en-US" altLang="zh-CN" dirty="0" smtClean="0"/>
          </a:p>
          <a:p>
            <a:r>
              <a:rPr lang="en-US" altLang="zh-CN" dirty="0" err="1" smtClean="0"/>
              <a:t>upsample</a:t>
            </a:r>
            <a:r>
              <a:rPr lang="zh-CN" altLang="en-US" dirty="0" smtClean="0"/>
              <a:t>层：上采样，放大操作</a:t>
            </a:r>
            <a:endParaRPr lang="en-US" altLang="zh-CN" dirty="0" smtClean="0"/>
          </a:p>
          <a:p>
            <a:r>
              <a:rPr lang="en-US" altLang="zh-CN" dirty="0" err="1" smtClean="0"/>
              <a:t>yolo</a:t>
            </a:r>
            <a:r>
              <a:rPr lang="en-US" altLang="zh-CN" dirty="0" smtClean="0"/>
              <a:t> </a:t>
            </a:r>
            <a:r>
              <a:rPr lang="zh-CN" altLang="en-US" dirty="0" smtClean="0"/>
              <a:t>层：计算 </a:t>
            </a:r>
            <a:r>
              <a:rPr lang="en-US" altLang="zh-CN" dirty="0" err="1" smtClean="0"/>
              <a:t>bbox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模型数据的前处理和后处理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前处理是把输入图像数据格式转换为模型支持的输入格式，可能包括：</a:t>
            </a:r>
            <a:endParaRPr lang="en-US" altLang="zh-CN" dirty="0" smtClean="0"/>
          </a:p>
          <a:p>
            <a:r>
              <a:rPr lang="zh-CN" altLang="en-US" dirty="0" smtClean="0"/>
              <a:t>图像大小的缩放</a:t>
            </a:r>
            <a:endParaRPr lang="en-US" altLang="zh-CN" dirty="0" smtClean="0"/>
          </a:p>
          <a:p>
            <a:r>
              <a:rPr lang="zh-CN" altLang="en-US" dirty="0" smtClean="0"/>
              <a:t>颜色格式转换 </a:t>
            </a:r>
            <a:r>
              <a:rPr lang="en-US" altLang="zh-CN" dirty="0" smtClean="0"/>
              <a:t>YUV -&gt; RGB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归一化处理 </a:t>
            </a:r>
            <a:r>
              <a:rPr lang="en-US" altLang="zh-CN" dirty="0" smtClean="0"/>
              <a:t>mean norm</a:t>
            </a:r>
            <a:endParaRPr lang="en-US" altLang="zh-CN" dirty="0" smtClean="0"/>
          </a:p>
          <a:p>
            <a:r>
              <a:rPr lang="zh-CN" altLang="en-US" dirty="0" smtClean="0"/>
              <a:t>量化处理浮点数转为整型数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 </a:t>
            </a:r>
            <a:r>
              <a:rPr lang="zh-CN" altLang="en-US">
                <a:sym typeface="+mn-ea"/>
              </a:rPr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总共</a:t>
            </a:r>
            <a:r>
              <a:rPr lang="en-US" altLang="zh-CN"/>
              <a:t> 4 </a:t>
            </a:r>
            <a:r>
              <a:rPr lang="zh-CN" altLang="en-US"/>
              <a:t>层</a:t>
            </a:r>
            <a:r>
              <a:rPr lang="en-US" altLang="zh-CN"/>
              <a:t>(layer)</a:t>
            </a:r>
            <a:endParaRPr lang="zh-CN" altLang="en-US"/>
          </a:p>
          <a:p>
            <a:r>
              <a:rPr lang="zh-CN" altLang="en-US"/>
              <a:t>第一层输入层</a:t>
            </a:r>
            <a:r>
              <a:rPr lang="en-US" altLang="zh-CN"/>
              <a:t>(input)</a:t>
            </a:r>
            <a:r>
              <a:rPr lang="zh-CN" altLang="en-US"/>
              <a:t>，</a:t>
            </a:r>
            <a:r>
              <a:rPr lang="en-US" altLang="zh-CN"/>
              <a:t>2 </a:t>
            </a:r>
            <a:r>
              <a:rPr lang="zh-CN" altLang="en-US"/>
              <a:t>个节点</a:t>
            </a:r>
            <a:r>
              <a:rPr lang="en-US" altLang="zh-CN"/>
              <a:t>(node)</a:t>
            </a:r>
            <a:endParaRPr lang="zh-CN" altLang="en-US"/>
          </a:p>
          <a:p>
            <a:r>
              <a:rPr lang="zh-CN" altLang="en-US"/>
              <a:t>第二层隐藏层</a:t>
            </a:r>
            <a:r>
              <a:rPr lang="en-US" altLang="zh-CN"/>
              <a:t>(hidden)</a:t>
            </a:r>
            <a:r>
              <a:rPr lang="zh-CN" altLang="en-US"/>
              <a:t>，</a:t>
            </a:r>
            <a:r>
              <a:rPr lang="en-US" altLang="zh-CN"/>
              <a:t>3 </a:t>
            </a:r>
            <a:r>
              <a:rPr lang="zh-CN" altLang="en-US"/>
              <a:t>个节点</a:t>
            </a:r>
            <a:endParaRPr lang="zh-CN" altLang="en-US"/>
          </a:p>
          <a:p>
            <a:r>
              <a:rPr lang="zh-CN" altLang="en-US"/>
              <a:t>第三层</a:t>
            </a:r>
            <a:r>
              <a:rPr lang="zh-CN" altLang="en-US">
                <a:sym typeface="+mn-ea"/>
              </a:rPr>
              <a:t>隐藏层</a:t>
            </a:r>
            <a:r>
              <a:rPr lang="en-US" altLang="zh-CN">
                <a:sym typeface="+mn-ea"/>
              </a:rPr>
              <a:t>(hidden)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个节点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第四层</a:t>
            </a:r>
            <a:r>
              <a:rPr lang="zh-CN" altLang="en-US">
                <a:sym typeface="+mn-ea"/>
              </a:rPr>
              <a:t>输出</a:t>
            </a:r>
            <a:r>
              <a:rPr lang="zh-CN" altLang="en-US">
                <a:sym typeface="+mn-ea"/>
              </a:rPr>
              <a:t>层</a:t>
            </a:r>
            <a:r>
              <a:rPr lang="en-US" altLang="zh-CN">
                <a:sym typeface="+mn-ea"/>
              </a:rPr>
              <a:t>(output)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个节点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根据实际需求（如精度要求和算力要求），设计网络的大小</a:t>
            </a:r>
            <a:endParaRPr lang="zh-CN" altLang="en-US"/>
          </a:p>
          <a:p>
            <a:r>
              <a:rPr lang="zh-CN" altLang="en-US"/>
              <a:t>网络越大，能训练出来的模型精度越高，但对算力要求也更高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模型数据的前处理和后处理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后处理是把模型输出的数据（</a:t>
            </a:r>
            <a:r>
              <a:rPr lang="en-US" altLang="zh-CN" sz="2400" dirty="0" smtClean="0"/>
              <a:t>tensor</a:t>
            </a:r>
            <a:r>
              <a:rPr lang="zh-CN" altLang="en-US" sz="2400" dirty="0" smtClean="0"/>
              <a:t>）转换为我们的识别结果，比如 </a:t>
            </a:r>
            <a:r>
              <a:rPr lang="en-US" altLang="zh-CN" sz="2400" dirty="0" smtClean="0"/>
              <a:t>bound </a:t>
            </a:r>
            <a:r>
              <a:rPr lang="en-US" altLang="zh-CN" sz="2400" dirty="0" err="1" smtClean="0"/>
              <a:t>rect</a:t>
            </a:r>
            <a:endParaRPr lang="en-US" altLang="zh-CN" sz="2400" dirty="0" smtClean="0"/>
          </a:p>
          <a:p>
            <a:r>
              <a:rPr lang="zh-CN" altLang="en-US" sz="2400" dirty="0" smtClean="0"/>
              <a:t>不同模型的输出格式是不一样的，要根据具体模型来做处理</a:t>
            </a:r>
            <a:endParaRPr lang="en-US" altLang="zh-CN" sz="2400" dirty="0" smtClean="0"/>
          </a:p>
          <a:p>
            <a:r>
              <a:rPr lang="zh-CN" altLang="en-US" sz="2400" dirty="0" smtClean="0"/>
              <a:t>以 </a:t>
            </a:r>
            <a:r>
              <a:rPr lang="en-US" altLang="zh-CN" sz="2400" dirty="0" err="1" smtClean="0"/>
              <a:t>yolo</a:t>
            </a:r>
            <a:r>
              <a:rPr lang="en-US" altLang="zh-CN" sz="2400" dirty="0" smtClean="0"/>
              <a:t>-fastest </a:t>
            </a:r>
            <a:r>
              <a:rPr lang="zh-CN" altLang="en-US" sz="2400" dirty="0" smtClean="0"/>
              <a:t>为例：</a:t>
            </a:r>
            <a:endParaRPr lang="en-US" altLang="zh-CN" sz="2400" dirty="0" smtClean="0"/>
          </a:p>
          <a:p>
            <a:r>
              <a:rPr lang="zh-CN" altLang="en-US" sz="2400" dirty="0" smtClean="0"/>
              <a:t>总共有两个 </a:t>
            </a:r>
            <a:r>
              <a:rPr lang="en-US" altLang="zh-CN" sz="2400" dirty="0" err="1" smtClean="0"/>
              <a:t>yolo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层，其输出分别是 </a:t>
            </a:r>
            <a:r>
              <a:rPr lang="en-US" altLang="zh-CN" sz="2400" dirty="0" smtClean="0"/>
              <a:t>10x10x255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20x20x255 </a:t>
            </a:r>
            <a:endParaRPr lang="en-US" altLang="zh-CN" sz="2400" dirty="0" smtClean="0"/>
          </a:p>
          <a:p>
            <a:r>
              <a:rPr lang="zh-CN" altLang="en-US" sz="2400" dirty="0" smtClean="0"/>
              <a:t>其中 </a:t>
            </a:r>
            <a:r>
              <a:rPr lang="en-US" altLang="zh-CN" sz="2400" dirty="0" smtClean="0"/>
              <a:t>255 </a:t>
            </a:r>
            <a:r>
              <a:rPr lang="zh-CN" altLang="en-US" sz="2400" dirty="0" smtClean="0"/>
              <a:t>表示有 </a:t>
            </a:r>
            <a:r>
              <a:rPr lang="en-US" altLang="zh-CN" sz="2400" dirty="0" smtClean="0"/>
              <a:t>255 </a:t>
            </a:r>
            <a:r>
              <a:rPr lang="zh-CN" altLang="en-US" sz="2400" dirty="0" smtClean="0"/>
              <a:t>个通道，其每个数据的含义如下： </a:t>
            </a:r>
            <a:r>
              <a:rPr lang="en-US" altLang="zh-CN" sz="2400" dirty="0" smtClean="0"/>
              <a:t>255 = 3 * (4 + 1 + 80) 3 </a:t>
            </a:r>
            <a:r>
              <a:rPr lang="zh-CN" altLang="en-US" sz="2400" dirty="0" smtClean="0"/>
              <a:t>表示这个 </a:t>
            </a:r>
            <a:r>
              <a:rPr lang="en-US" altLang="zh-CN" sz="2400" dirty="0" smtClean="0"/>
              <a:t>grid </a:t>
            </a:r>
            <a:r>
              <a:rPr lang="zh-CN" altLang="en-US" sz="2400" dirty="0" smtClean="0"/>
              <a:t>里面有 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个 </a:t>
            </a:r>
            <a:r>
              <a:rPr lang="en-US" altLang="zh-CN" sz="2400" dirty="0" err="1" smtClean="0"/>
              <a:t>bbox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结果数据 每个 </a:t>
            </a:r>
            <a:r>
              <a:rPr lang="en-US" altLang="zh-CN" sz="2400" dirty="0" err="1" smtClean="0"/>
              <a:t>bbox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结果数据里面，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x, y, w, h </a:t>
            </a:r>
            <a:r>
              <a:rPr lang="zh-CN" altLang="en-US" sz="2400" dirty="0" smtClean="0"/>
              <a:t>坐标数据，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object score </a:t>
            </a:r>
            <a:r>
              <a:rPr lang="zh-CN" altLang="en-US" sz="2400" dirty="0" smtClean="0"/>
              <a:t>评分，然后是 </a:t>
            </a:r>
            <a:r>
              <a:rPr lang="en-US" altLang="zh-CN" sz="2400" dirty="0" smtClean="0"/>
              <a:t>80 </a:t>
            </a:r>
            <a:r>
              <a:rPr lang="zh-CN" altLang="en-US" sz="2400" dirty="0" smtClean="0"/>
              <a:t>个分类的评分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 </a:t>
            </a:r>
            <a:r>
              <a:rPr lang="zh-CN" altLang="en-US"/>
              <a:t>多目标跟踪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匈牙利算法匹配</a:t>
            </a:r>
            <a:endParaRPr lang="zh-CN" altLang="en-US"/>
          </a:p>
          <a:p>
            <a:r>
              <a:rPr lang="zh-CN" altLang="en-US"/>
              <a:t>卡尔曼滤波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性能优化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sz="2400"/>
              <a:t>CPU </a:t>
            </a:r>
            <a:r>
              <a:rPr lang="zh-CN" altLang="en-US" sz="2400"/>
              <a:t>计算，使用</a:t>
            </a:r>
            <a:r>
              <a:rPr lang="en-US" altLang="zh-CN" sz="2400"/>
              <a:t> SIMD </a:t>
            </a:r>
            <a:r>
              <a:rPr lang="zh-CN" altLang="en-US" sz="2400"/>
              <a:t>指令进行优化</a:t>
            </a:r>
            <a:endParaRPr lang="zh-CN" altLang="en-US" sz="2400"/>
          </a:p>
          <a:p>
            <a:r>
              <a:rPr lang="zh-CN" altLang="en-US" sz="2400"/>
              <a:t>现有的编译器已经支持向量优化，在很多情况下可以直接生成</a:t>
            </a:r>
            <a:r>
              <a:rPr lang="en-US" altLang="zh-CN" sz="2400"/>
              <a:t> SIMD </a:t>
            </a:r>
            <a:r>
              <a:rPr lang="zh-CN" altLang="en-US" sz="2400"/>
              <a:t>指令优化的向量计算代码</a:t>
            </a:r>
            <a:endParaRPr lang="zh-CN" altLang="en-US" sz="2400"/>
          </a:p>
          <a:p>
            <a:r>
              <a:rPr lang="zh-CN" altLang="en-US" sz="2400"/>
              <a:t>直接手撸</a:t>
            </a:r>
            <a:r>
              <a:rPr lang="en-US" altLang="zh-CN" sz="2400"/>
              <a:t> ARM </a:t>
            </a:r>
            <a:r>
              <a:rPr lang="zh-CN" altLang="en-US" sz="2400"/>
              <a:t>的</a:t>
            </a:r>
            <a:r>
              <a:rPr lang="en-US" altLang="zh-CN" sz="2400"/>
              <a:t> NEON </a:t>
            </a:r>
            <a:r>
              <a:rPr lang="zh-CN" altLang="en-US" sz="2400"/>
              <a:t>或者</a:t>
            </a:r>
            <a:r>
              <a:rPr lang="en-US" altLang="zh-CN" sz="2400"/>
              <a:t> x86 </a:t>
            </a:r>
            <a:r>
              <a:rPr lang="zh-CN" altLang="en-US" sz="2400"/>
              <a:t>的</a:t>
            </a:r>
            <a:r>
              <a:rPr lang="en-US" altLang="zh-CN" sz="2400"/>
              <a:t> SSE/AVX </a:t>
            </a:r>
            <a:r>
              <a:rPr lang="zh-CN" altLang="en-US" sz="2400"/>
              <a:t>汇编代码</a:t>
            </a:r>
            <a:endParaRPr lang="zh-CN" altLang="en-US" sz="2400"/>
          </a:p>
          <a:p>
            <a:r>
              <a:rPr lang="zh-CN" altLang="en-US" sz="2400"/>
              <a:t>使用编译器提供的</a:t>
            </a:r>
            <a:r>
              <a:rPr lang="en-US" altLang="zh-CN" sz="2400"/>
              <a:t> intrinsics </a:t>
            </a:r>
            <a:r>
              <a:rPr lang="zh-CN" altLang="en-US" sz="2400"/>
              <a:t>头文件，将</a:t>
            </a:r>
            <a:r>
              <a:rPr lang="en-US" altLang="zh-CN" sz="2400"/>
              <a:t> SIMD </a:t>
            </a:r>
            <a:r>
              <a:rPr lang="zh-CN" altLang="en-US" sz="2400"/>
              <a:t>指令包装为了</a:t>
            </a:r>
            <a:r>
              <a:rPr lang="en-US" altLang="zh-CN" sz="2400"/>
              <a:t> c </a:t>
            </a:r>
            <a:r>
              <a:rPr lang="zh-CN" altLang="en-US" sz="2400"/>
              <a:t>语言函数</a:t>
            </a:r>
            <a:endParaRPr lang="zh-CN" altLang="en-US" sz="2400"/>
          </a:p>
          <a:p>
            <a:r>
              <a:rPr lang="zh-CN" altLang="en-US" sz="2400"/>
              <a:t>矩阵运算的优化，</a:t>
            </a:r>
            <a:r>
              <a:rPr lang="en-US" altLang="zh-CN" sz="2400"/>
              <a:t>SIMD </a:t>
            </a:r>
            <a:r>
              <a:rPr lang="zh-CN" altLang="en-US" sz="2400"/>
              <a:t>优化，使用</a:t>
            </a:r>
            <a:r>
              <a:rPr lang="en-US" altLang="zh-CN" sz="2400"/>
              <a:t> openblas </a:t>
            </a:r>
            <a:r>
              <a:rPr lang="zh-CN" altLang="en-US" sz="2400"/>
              <a:t>库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卷积运算的优化，</a:t>
            </a:r>
            <a:r>
              <a:rPr lang="en-US" altLang="zh-CN" sz="2400">
                <a:sym typeface="+mn-ea"/>
              </a:rPr>
              <a:t>im2col + gemm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winogard </a:t>
            </a:r>
            <a:r>
              <a:rPr lang="zh-CN" altLang="en-US" sz="2400">
                <a:sym typeface="+mn-ea"/>
              </a:rPr>
              <a:t>算法</a:t>
            </a:r>
            <a:endParaRPr lang="zh-CN" altLang="en-US" sz="2400"/>
          </a:p>
          <a:p>
            <a:r>
              <a:rPr lang="en-US" altLang="zh-CN" sz="2400"/>
              <a:t>GPU </a:t>
            </a:r>
            <a:r>
              <a:rPr lang="zh-CN" altLang="en-US" sz="2400"/>
              <a:t>优化，使用</a:t>
            </a:r>
            <a:r>
              <a:rPr lang="en-US" altLang="zh-CN" sz="2400"/>
              <a:t> CUDA </a:t>
            </a:r>
            <a:r>
              <a:rPr lang="zh-CN" altLang="en-US" sz="2400"/>
              <a:t>编程</a:t>
            </a:r>
            <a:endParaRPr lang="zh-CN" altLang="en-US" sz="2400"/>
          </a:p>
          <a:p>
            <a:r>
              <a:rPr lang="zh-CN" altLang="en-US" sz="2400"/>
              <a:t>神经网络的量化计算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权重初始化、数据归一化、</a:t>
            </a:r>
            <a:r>
              <a:rPr lang="en-US" altLang="zh-CN"/>
              <a:t>NAN 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权重初始化，建议使用</a:t>
            </a:r>
            <a:r>
              <a:rPr lang="en-US" altLang="zh-CN"/>
              <a:t> xavier 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输入数据归一化到</a:t>
            </a:r>
            <a:r>
              <a:rPr lang="en-US" altLang="zh-CN"/>
              <a:t> (-1, 1) </a:t>
            </a:r>
            <a:r>
              <a:rPr lang="zh-CN" altLang="en-US"/>
              <a:t>或</a:t>
            </a:r>
            <a:r>
              <a:rPr lang="en-US" altLang="zh-CN"/>
              <a:t> (0, 1) </a:t>
            </a:r>
            <a:r>
              <a:rPr lang="zh-CN" altLang="en-US"/>
              <a:t>范围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sigmoid </a:t>
            </a:r>
            <a:r>
              <a:rPr lang="zh-CN" altLang="en-US"/>
              <a:t>可以归一化到</a:t>
            </a:r>
            <a:r>
              <a:rPr lang="en-US" altLang="zh-CN"/>
              <a:t> (-1, 1)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 relu </a:t>
            </a:r>
            <a:r>
              <a:rPr lang="zh-CN" altLang="en-US"/>
              <a:t>建议归一化到</a:t>
            </a:r>
            <a:r>
              <a:rPr lang="en-US" altLang="zh-CN"/>
              <a:t> (0.0001, 0.9999) </a:t>
            </a:r>
            <a:r>
              <a:rPr lang="zh-CN" altLang="en-US"/>
              <a:t>范围，否则容易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 relu </a:t>
            </a:r>
            <a:r>
              <a:rPr lang="zh-CN" altLang="en-US"/>
              <a:t>和</a:t>
            </a:r>
            <a:r>
              <a:rPr lang="en-US" altLang="zh-CN"/>
              <a:t> leaky relu </a:t>
            </a:r>
            <a:r>
              <a:rPr lang="zh-CN" altLang="en-US"/>
              <a:t>学习率建议设置小些</a:t>
            </a:r>
            <a:r>
              <a:rPr lang="en-US" altLang="zh-CN"/>
              <a:t> &lt; 0.1 </a:t>
            </a:r>
            <a:r>
              <a:rPr lang="zh-CN" altLang="en-US"/>
              <a:t>否则容易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zh-CN" altLang="en-US"/>
              <a:t>如果输出层为</a:t>
            </a:r>
            <a:r>
              <a:rPr lang="en-US" altLang="zh-CN"/>
              <a:t> softmax </a:t>
            </a:r>
            <a:r>
              <a:rPr lang="zh-CN" altLang="en-US"/>
              <a:t>建议学习率更小些，否则</a:t>
            </a:r>
            <a:r>
              <a:rPr lang="zh-CN" altLang="en-US">
                <a:sym typeface="+mn-ea"/>
              </a:rPr>
              <a:t>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en-US" altLang="zh-CN"/>
              <a:t>loss </a:t>
            </a:r>
            <a:r>
              <a:rPr lang="zh-CN" altLang="en-US"/>
              <a:t>如果无法下降了，尝试调小学习率，如果仍然无法下降，估计就是网络的极限了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前向推理计算方法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线性运算或者叫做放射变换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x1, x2, ..., xn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y1, y2, ..., yn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y1 = w11 * x1 + w12 * x2 + b1</a:t>
            </a:r>
            <a:endParaRPr lang="en-US" altLang="zh-CN"/>
          </a:p>
          <a:p>
            <a:r>
              <a:rPr lang="en-US" altLang="zh-CN"/>
              <a:t>y2 = w21 * x1 + w22 * x2 + b2</a:t>
            </a:r>
            <a:endParaRPr lang="en-US" altLang="zh-CN"/>
          </a:p>
          <a:p>
            <a:r>
              <a:rPr lang="en-US" altLang="zh-CN"/>
              <a:t>y3 = w31 * x1 + w32 * x2 + b3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矩阵表示为：</a:t>
            </a:r>
            <a:r>
              <a:rPr lang="en-US" altLang="zh-CN"/>
              <a:t>Y = W * X + 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前向推理计算方法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激活函数（非线性运算）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 y1, y2, ..., yn</a:t>
            </a:r>
            <a:endParaRPr lang="en-US" altLang="zh-CN"/>
          </a:p>
          <a:p>
            <a:r>
              <a:rPr lang="zh-CN" altLang="en-US"/>
              <a:t>输出</a:t>
            </a:r>
            <a:r>
              <a:rPr lang="en-US" altLang="zh-CN"/>
              <a:t> z1, z2, ..., zn</a:t>
            </a:r>
            <a:endParaRPr lang="en-US" altLang="zh-CN"/>
          </a:p>
          <a:p>
            <a:r>
              <a:rPr lang="en-US" altLang="zh-CN"/>
              <a:t>Z = activation(Y)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常用激活函数：</a:t>
            </a:r>
            <a:r>
              <a:rPr lang="en-US" altLang="zh-CN"/>
              <a:t>sigmoid, relu, leaky-relu, softmax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每一层的输出：</a:t>
            </a:r>
            <a:r>
              <a:rPr lang="en-US" altLang="zh-CN"/>
              <a:t>Z</a:t>
            </a:r>
            <a:r>
              <a:rPr lang="en-US" altLang="zh-CN"/>
              <a:t> = activation(Y) = activation(W * X + B)</a:t>
            </a:r>
            <a:endParaRPr lang="en-US" altLang="zh-CN"/>
          </a:p>
          <a:p>
            <a:r>
              <a:rPr lang="zh-CN" altLang="en-US"/>
              <a:t>隐藏层的输出又是下一层的输入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sigmoid </a:t>
            </a:r>
            <a:r>
              <a:rPr lang="zh-CN" altLang="zh-CN"/>
              <a:t>激活函数</a:t>
            </a:r>
            <a:endParaRPr lang="zh-CN" altLang="zh-CN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2240915" y="1691005"/>
          <a:ext cx="221361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89000" imgH="393700" progId="Equation.KSEE3">
                  <p:embed/>
                </p:oleObj>
              </mc:Choice>
              <mc:Fallback>
                <p:oleObj name="" r:id="rId1" imgW="8890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0915" y="1691005"/>
                        <a:ext cx="2213610" cy="98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00760" y="2977515"/>
            <a:ext cx="107543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优点：</a:t>
            </a:r>
            <a:endParaRPr lang="en-US" altLang="zh-CN"/>
          </a:p>
          <a:p>
            <a:r>
              <a:rPr lang="en-US" altLang="zh-CN"/>
              <a:t>1. sigmoid 函数的输出在 (0,1) 之间，输出范围有限，优化稳定，可以用作输出层。</a:t>
            </a:r>
            <a:endParaRPr lang="en-US" altLang="zh-CN"/>
          </a:p>
          <a:p>
            <a:r>
              <a:rPr lang="en-US" altLang="zh-CN"/>
              <a:t>2. 连续函数，便于求导。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缺点：</a:t>
            </a:r>
            <a:endParaRPr lang="en-US" altLang="zh-CN"/>
          </a:p>
          <a:p>
            <a:r>
              <a:rPr lang="en-US" altLang="zh-CN"/>
              <a:t>1. sigmoid 函数在变量取绝对值非常大的正值或负值时会出现饱和现象，意味着函数会变得很平，</a:t>
            </a:r>
            <a:endParaRPr lang="en-US" altLang="zh-CN"/>
          </a:p>
          <a:p>
            <a:r>
              <a:rPr lang="en-US" altLang="zh-CN"/>
              <a:t>并且对输入的微小改变会变得不敏感。在反向传播时，当梯度接近于 0，权重基本不会更新，很</a:t>
            </a:r>
            <a:endParaRPr lang="en-US" altLang="zh-CN"/>
          </a:p>
          <a:p>
            <a:r>
              <a:rPr lang="en-US" altLang="zh-CN"/>
              <a:t>容易就会出现梯度消失的情况，从而无法完成深层网络的训练。</a:t>
            </a:r>
            <a:endParaRPr lang="en-US" altLang="zh-CN"/>
          </a:p>
          <a:p>
            <a:r>
              <a:rPr lang="en-US" altLang="zh-CN"/>
              <a:t>2. sigmoid 函数的输出不是 0 均值的，会导致后层的神经元的输入是非 0 均值的信号，这会对梯度</a:t>
            </a:r>
            <a:endParaRPr lang="en-US" altLang="zh-CN"/>
          </a:p>
          <a:p>
            <a:r>
              <a:rPr lang="en-US" altLang="zh-CN"/>
              <a:t>产生影响。</a:t>
            </a:r>
            <a:endParaRPr lang="en-US" altLang="zh-CN"/>
          </a:p>
          <a:p>
            <a:r>
              <a:rPr lang="en-US" altLang="zh-CN"/>
              <a:t>3. 计算复杂度高，因为 sigmoid 函数是指数形式。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9375" y="1768475"/>
          <a:ext cx="2720340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371600" imgH="393700" progId="Equation.KSEE3">
                  <p:embed/>
                </p:oleObj>
              </mc:Choice>
              <mc:Fallback>
                <p:oleObj name="" r:id="rId3" imgW="13716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75" y="1768475"/>
                        <a:ext cx="2720340" cy="90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84445" y="2035810"/>
            <a:ext cx="102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求导：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relu </a:t>
            </a:r>
            <a:r>
              <a:rPr lang="zh-CN" altLang="zh-CN"/>
              <a:t>激活函数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0760" y="3035300"/>
            <a:ext cx="107543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优点：</a:t>
            </a:r>
            <a:endParaRPr lang="en-US" altLang="zh-CN"/>
          </a:p>
          <a:p>
            <a:r>
              <a:rPr lang="en-US" altLang="zh-CN"/>
              <a:t>1. 使用 ReLU 的 SGD 算法的收敛速度比 sigmoid 和 tanh 快。</a:t>
            </a:r>
            <a:endParaRPr lang="en-US" altLang="zh-CN"/>
          </a:p>
          <a:p>
            <a:r>
              <a:rPr lang="en-US" altLang="zh-CN"/>
              <a:t>2. 在 x &gt; 0 区域上，不会出现梯度饱和、梯度消失的问题。</a:t>
            </a:r>
            <a:endParaRPr lang="en-US" altLang="zh-CN"/>
          </a:p>
          <a:p>
            <a:r>
              <a:rPr lang="en-US" altLang="zh-CN"/>
              <a:t>3. 计算复杂度低，不需要进行指数运算，只要一个阈值就可以得到激活值。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缺点：</a:t>
            </a:r>
            <a:endParaRPr lang="en-US" altLang="zh-CN"/>
          </a:p>
          <a:p>
            <a:r>
              <a:rPr lang="en-US" altLang="zh-CN"/>
              <a:t>1. ReLU 的输出不是 0 均值的。</a:t>
            </a:r>
            <a:endParaRPr lang="en-US" altLang="zh-CN"/>
          </a:p>
          <a:p>
            <a:r>
              <a:rPr lang="en-US" altLang="zh-CN"/>
              <a:t>2. Dead ReLU Problem (神经元坏死现象)：ReLU 在负数区域被 kill 的现象叫做 dead </a:t>
            </a:r>
            <a:r>
              <a:rPr lang="en-US" altLang="zh-CN">
                <a:sym typeface="+mn-ea"/>
              </a:rPr>
              <a:t>ReLU</a:t>
            </a:r>
            <a:r>
              <a:rPr lang="en-US" altLang="zh-CN"/>
              <a:t>。</a:t>
            </a:r>
            <a:endParaRPr lang="en-US" altLang="zh-CN"/>
          </a:p>
          <a:p>
            <a:r>
              <a:rPr lang="en-US" altLang="zh-CN"/>
              <a:t>3. ReLU 在训练的时很“脆弱”。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150" y="1691005"/>
          <a:ext cx="2851785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1193800" imgH="482600" progId="Equation.KSEE3">
                  <p:embed/>
                </p:oleObj>
              </mc:Choice>
              <mc:Fallback>
                <p:oleObj name="" r:id="rId1" imgW="1193800" imgH="482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0150" y="1691005"/>
                        <a:ext cx="2851785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16220" y="2035810"/>
            <a:ext cx="102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求导：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2250" y="1924050"/>
          <a:ext cx="3272790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066800" imgH="203200" progId="Equation.KSEE3">
                  <p:embed/>
                </p:oleObj>
              </mc:Choice>
              <mc:Fallback>
                <p:oleObj name="" r:id="rId3" imgW="1066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924050"/>
                        <a:ext cx="3272790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OTFhZDMxODczNWExZWQ5ZTVjZGU3MWU5MTI4MmUxNDc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5716</Words>
  <Application>WPS 演示</Application>
  <PresentationFormat>宽屏</PresentationFormat>
  <Paragraphs>364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</vt:lpstr>
      <vt:lpstr>Arial Unicode MS</vt:lpstr>
      <vt:lpstr>Cambria Math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BP 神经网络的实现与应用</vt:lpstr>
      <vt:lpstr>BP 神经网络</vt:lpstr>
      <vt:lpstr>BP 神经网络</vt:lpstr>
      <vt:lpstr>BP 神经网络</vt:lpstr>
      <vt:lpstr>权重初始化、数据归一化、NAN 等</vt:lpstr>
      <vt:lpstr>前向推理计算方法</vt:lpstr>
      <vt:lpstr>前向推理计算方法</vt:lpstr>
      <vt:lpstr>PowerPoint 演示文稿</vt:lpstr>
      <vt:lpstr>sigmoid 激活函数</vt:lpstr>
      <vt:lpstr>relu 激活函数</vt:lpstr>
      <vt:lpstr>PowerPoint 演示文稿</vt:lpstr>
      <vt:lpstr>PowerPoint 演示文稿</vt:lpstr>
      <vt:lpstr>PowerPoint 演示文稿</vt:lpstr>
      <vt:lpstr>反向传播计算方法</vt:lpstr>
      <vt:lpstr>PowerPoint 演示文稿</vt:lpstr>
      <vt:lpstr>PowerPoint 演示文稿</vt:lpstr>
      <vt:lpstr>PowerPoint 演示文稿</vt:lpstr>
      <vt:lpstr>PowerPoint 演示文稿</vt:lpstr>
      <vt:lpstr>使用 C 实现 BP 神经网络</vt:lpstr>
      <vt:lpstr>使用神经网络解决异或问题</vt:lpstr>
      <vt:lpstr>使用神经网络解决分类问题</vt:lpstr>
      <vt:lpstr>婴儿哭声识别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yolov3、yolo-fastest 模型结构</vt:lpstr>
      <vt:lpstr>模型数据的前处理和后处理</vt:lpstr>
      <vt:lpstr>模型数据的前处理和后处理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WPS_1646042961</cp:lastModifiedBy>
  <cp:revision>18</cp:revision>
  <dcterms:created xsi:type="dcterms:W3CDTF">2023-11-26T12:44:00Z</dcterms:created>
  <dcterms:modified xsi:type="dcterms:W3CDTF">2024-11-01T11:45:19Z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7B63B3C709284F5381885AE161CCD22E_12</vt:lpwstr>
  </property>
  <property fmtid="{D5CDD505-2E9C-101B-9397-08002B2CF9AE}" pid="3" name="KSOProductBuildVer">
    <vt:lpwstr>2052-12.1.0.18345</vt:lpwstr>
  </property>
</Properties>
</file>