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3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BP </a:t>
            </a:r>
            <a:r>
              <a:rPr lang="zh-CN" altLang="en-US"/>
              <a:t>神经网络的实现与应用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使用神经网络解决分类问题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什么是分类问题？</a:t>
            </a:r>
            <a:endParaRPr lang="zh-CN" altLang="en-US"/>
          </a:p>
          <a:p>
            <a:r>
              <a:rPr lang="en-US" altLang="zh-CN"/>
              <a:t>minist </a:t>
            </a:r>
            <a:r>
              <a:rPr lang="zh-CN" altLang="en-US"/>
              <a:t>数据集与数字识别</a:t>
            </a:r>
            <a:endParaRPr lang="zh-CN" altLang="en-US"/>
          </a:p>
          <a:p>
            <a:r>
              <a:rPr lang="zh-CN" altLang="en-US"/>
              <a:t>婴儿哭声识别</a:t>
            </a:r>
            <a:endParaRPr lang="zh-CN" altLang="en-US"/>
          </a:p>
          <a:p>
            <a:r>
              <a:rPr lang="zh-CN" altLang="en-US"/>
              <a:t>讲解</a:t>
            </a:r>
            <a:r>
              <a:rPr lang="en-US" altLang="zh-CN"/>
              <a:t> example2 </a:t>
            </a:r>
            <a:r>
              <a:rPr lang="zh-CN" altLang="en-US"/>
              <a:t>程序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权重初始化、数据归一化、</a:t>
            </a:r>
            <a:r>
              <a:rPr lang="en-US" altLang="zh-CN"/>
              <a:t>NAN </a:t>
            </a:r>
            <a:r>
              <a:rPr lang="zh-CN" altLang="en-US"/>
              <a:t>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权重初始化，建议使用</a:t>
            </a:r>
            <a:r>
              <a:rPr lang="en-US" altLang="zh-CN"/>
              <a:t> xavier </a:t>
            </a:r>
            <a:r>
              <a:rPr lang="zh-CN" altLang="en-US"/>
              <a:t>方法</a:t>
            </a:r>
            <a:endParaRPr lang="zh-CN" altLang="en-US"/>
          </a:p>
          <a:p>
            <a:r>
              <a:rPr lang="zh-CN" altLang="en-US"/>
              <a:t>输入数据归一化到</a:t>
            </a:r>
            <a:r>
              <a:rPr lang="en-US" altLang="zh-CN"/>
              <a:t> (-1, 1) </a:t>
            </a:r>
            <a:r>
              <a:rPr lang="zh-CN" altLang="en-US"/>
              <a:t>或</a:t>
            </a:r>
            <a:r>
              <a:rPr lang="en-US" altLang="zh-CN"/>
              <a:t> (0, 1) </a:t>
            </a:r>
            <a:r>
              <a:rPr lang="zh-CN" altLang="en-US"/>
              <a:t>范围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 sigmoid </a:t>
            </a:r>
            <a:r>
              <a:rPr lang="zh-CN" altLang="en-US"/>
              <a:t>可以归一化到</a:t>
            </a:r>
            <a:r>
              <a:rPr lang="en-US" altLang="zh-CN"/>
              <a:t> (-1, 1)</a:t>
            </a:r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/>
              <a:t> relu </a:t>
            </a:r>
            <a:r>
              <a:rPr lang="zh-CN" altLang="en-US"/>
              <a:t>建议归一化到</a:t>
            </a:r>
            <a:r>
              <a:rPr lang="en-US" altLang="zh-CN"/>
              <a:t> (0.0001, 0.9999) </a:t>
            </a:r>
            <a:r>
              <a:rPr lang="zh-CN" altLang="en-US"/>
              <a:t>范围，否则容易</a:t>
            </a:r>
            <a:r>
              <a:rPr lang="en-US" altLang="zh-CN"/>
              <a:t> NAN</a:t>
            </a:r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/>
              <a:t> relu </a:t>
            </a:r>
            <a:r>
              <a:rPr lang="zh-CN" altLang="en-US"/>
              <a:t>和</a:t>
            </a:r>
            <a:r>
              <a:rPr lang="en-US" altLang="zh-CN"/>
              <a:t> leaky relu </a:t>
            </a:r>
            <a:r>
              <a:rPr lang="zh-CN" altLang="en-US"/>
              <a:t>学习率建议设置小些</a:t>
            </a:r>
            <a:r>
              <a:rPr lang="en-US" altLang="zh-CN"/>
              <a:t> &lt; 0.1 </a:t>
            </a:r>
            <a:r>
              <a:rPr lang="zh-CN" altLang="en-US"/>
              <a:t>否则容易</a:t>
            </a:r>
            <a:r>
              <a:rPr lang="en-US" altLang="zh-CN"/>
              <a:t> NAN</a:t>
            </a:r>
            <a:endParaRPr lang="en-US" altLang="zh-CN"/>
          </a:p>
          <a:p>
            <a:r>
              <a:rPr lang="zh-CN" altLang="en-US"/>
              <a:t>如果输出层为</a:t>
            </a:r>
            <a:r>
              <a:rPr lang="en-US" altLang="zh-CN"/>
              <a:t> softmax </a:t>
            </a:r>
            <a:r>
              <a:rPr lang="zh-CN" altLang="en-US"/>
              <a:t>建议学习率更小些，否则</a:t>
            </a:r>
            <a:r>
              <a:rPr lang="zh-CN" altLang="en-US">
                <a:sym typeface="+mn-ea"/>
              </a:rPr>
              <a:t>容易</a:t>
            </a:r>
            <a:r>
              <a:rPr lang="en-US" altLang="zh-CN"/>
              <a:t> NAN</a:t>
            </a:r>
            <a:endParaRPr lang="en-US" altLang="zh-CN"/>
          </a:p>
          <a:p>
            <a:r>
              <a:rPr lang="en-US" altLang="zh-CN"/>
              <a:t>loss </a:t>
            </a:r>
            <a:r>
              <a:rPr lang="zh-CN" altLang="en-US"/>
              <a:t>如果无法下降了，尝试调小学习率，如果仍然无法下降，估计就是网络的极限了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婴儿哭声识别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486275"/>
          </a:xfrm>
        </p:spPr>
        <p:txBody>
          <a:bodyPr vert="horz">
            <a:normAutofit fontScale="90000" lnSpcReduction="10000"/>
          </a:bodyPr>
          <a:p>
            <a:pPr fontAlgn="auto">
              <a:lnSpc>
                <a:spcPct val="100000"/>
              </a:lnSpc>
            </a:pPr>
            <a:r>
              <a:rPr lang="zh-CN" altLang="en-US">
                <a:sym typeface="+mn-ea"/>
              </a:rPr>
              <a:t>婴儿哭声识别就是一个分类问题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8KHz </a:t>
            </a:r>
            <a:r>
              <a:rPr lang="zh-CN" altLang="en-US">
                <a:sym typeface="+mn-ea"/>
              </a:rPr>
              <a:t>采样率，</a:t>
            </a:r>
            <a:r>
              <a:rPr lang="en-US" altLang="zh-CN">
                <a:sym typeface="+mn-ea"/>
              </a:rPr>
              <a:t>2 </a:t>
            </a:r>
            <a:r>
              <a:rPr lang="zh-CN" altLang="en-US">
                <a:sym typeface="+mn-ea"/>
              </a:rPr>
              <a:t>秒钟音频，</a:t>
            </a:r>
            <a:r>
              <a:rPr lang="en-US" altLang="zh-CN">
                <a:sym typeface="+mn-ea"/>
              </a:rPr>
              <a:t>16000 </a:t>
            </a:r>
            <a:r>
              <a:rPr lang="zh-CN" altLang="en-US">
                <a:sym typeface="+mn-ea"/>
              </a:rPr>
              <a:t>个采样点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>
                <a:sym typeface="+mn-ea"/>
              </a:rPr>
              <a:t>送给神经网络进行分类即可得到结果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16000 </a:t>
            </a:r>
            <a:r>
              <a:rPr lang="zh-CN" altLang="en-US">
                <a:sym typeface="+mn-ea"/>
              </a:rPr>
              <a:t>个输入的网络？数据量太大！如何优化？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>
                <a:sym typeface="+mn-ea"/>
              </a:rPr>
              <a:t>音频特征抽取：短时能量、短时过零率、短时频率（频谱）、短时基频（</a:t>
            </a:r>
            <a:r>
              <a:rPr lang="en-US" altLang="zh-CN">
                <a:sym typeface="+mn-ea"/>
              </a:rPr>
              <a:t>pitch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500/800 </a:t>
            </a:r>
            <a:r>
              <a:rPr lang="zh-CN" altLang="en-US">
                <a:sym typeface="+mn-ea"/>
              </a:rPr>
              <a:t>个采样点一个音频片段，每个片段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个特征值，</a:t>
            </a:r>
            <a:r>
              <a:rPr lang="en-US" altLang="zh-CN">
                <a:sym typeface="+mn-ea"/>
              </a:rPr>
              <a:t>2 </a:t>
            </a:r>
            <a:r>
              <a:rPr lang="zh-CN" altLang="en-US">
                <a:sym typeface="+mn-ea"/>
              </a:rPr>
              <a:t>秒音频，总共</a:t>
            </a:r>
            <a:r>
              <a:rPr lang="en-US" altLang="zh-CN">
                <a:sym typeface="+mn-ea"/>
              </a:rPr>
              <a:t> 128/80 </a:t>
            </a:r>
            <a:r>
              <a:rPr lang="zh-CN" altLang="en-US">
                <a:sym typeface="+mn-ea"/>
              </a:rPr>
              <a:t>个特征值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>
                <a:sym typeface="+mn-ea"/>
              </a:rPr>
              <a:t>神经网络的输入减少为</a:t>
            </a:r>
            <a:r>
              <a:rPr lang="en-US" altLang="zh-CN">
                <a:sym typeface="+mn-ea"/>
              </a:rPr>
              <a:t> 80 </a:t>
            </a:r>
            <a:r>
              <a:rPr lang="zh-CN" altLang="en-US">
                <a:sym typeface="+mn-ea"/>
              </a:rPr>
              <a:t>个节点，运算量大大减少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>
                <a:sym typeface="+mn-ea"/>
              </a:rPr>
              <a:t>准备数据集，开始训练吧</a:t>
            </a:r>
            <a:r>
              <a:rPr lang="en-US" altLang="zh-CN">
                <a:sym typeface="+mn-ea"/>
              </a:rPr>
              <a:t>...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BP </a:t>
            </a:r>
            <a:r>
              <a:rPr lang="zh-CN" altLang="en-US"/>
              <a:t>神经网络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Back-Propagation Network</a:t>
            </a:r>
            <a:r>
              <a:rPr lang="zh-CN" altLang="en-US"/>
              <a:t>，即反向传播网络</a:t>
            </a:r>
            <a:endParaRPr lang="en-US" altLang="zh-CN"/>
          </a:p>
          <a:p>
            <a:r>
              <a:rPr lang="zh-CN" altLang="en-US"/>
              <a:t>全连接神经网络（区别于卷积神经网络）</a:t>
            </a:r>
            <a:endParaRPr lang="zh-CN" altLang="en-US"/>
          </a:p>
          <a:p>
            <a:r>
              <a:rPr lang="zh-CN" altLang="en-US"/>
              <a:t>前向推理和反向训练</a:t>
            </a:r>
            <a:endParaRPr lang="zh-CN" altLang="en-US"/>
          </a:p>
          <a:p>
            <a:r>
              <a:rPr lang="zh-CN" altLang="en-US"/>
              <a:t>层</a:t>
            </a:r>
            <a:r>
              <a:rPr lang="en-US" altLang="zh-CN"/>
              <a:t>(layer)</a:t>
            </a:r>
            <a:r>
              <a:rPr lang="zh-CN" altLang="en-US"/>
              <a:t>、节点</a:t>
            </a:r>
            <a:r>
              <a:rPr lang="en-US" altLang="zh-CN"/>
              <a:t>(node)</a:t>
            </a:r>
            <a:r>
              <a:rPr lang="zh-CN" altLang="en-US"/>
              <a:t>、偏置</a:t>
            </a:r>
            <a:r>
              <a:rPr lang="en-US" altLang="zh-CN"/>
              <a:t>(bias)</a:t>
            </a:r>
            <a:r>
              <a:rPr lang="zh-CN" altLang="en-US"/>
              <a:t>、激活函数</a:t>
            </a:r>
            <a:r>
              <a:rPr lang="en-US" altLang="zh-CN"/>
              <a:t>(activation)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BP </a:t>
            </a:r>
            <a:r>
              <a:rPr lang="zh-CN" altLang="en-US">
                <a:sym typeface="+mn-ea"/>
              </a:rPr>
              <a:t>神经网络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53235" y="1522730"/>
            <a:ext cx="8686165" cy="48348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BP </a:t>
            </a:r>
            <a:r>
              <a:rPr lang="zh-CN" altLang="en-US">
                <a:sym typeface="+mn-ea"/>
              </a:rPr>
              <a:t>神经网络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总共</a:t>
            </a:r>
            <a:r>
              <a:rPr lang="en-US" altLang="zh-CN"/>
              <a:t> 4 </a:t>
            </a:r>
            <a:r>
              <a:rPr lang="zh-CN" altLang="en-US"/>
              <a:t>层</a:t>
            </a:r>
            <a:r>
              <a:rPr lang="en-US" altLang="zh-CN"/>
              <a:t>(layer)</a:t>
            </a:r>
            <a:endParaRPr lang="zh-CN" altLang="en-US"/>
          </a:p>
          <a:p>
            <a:r>
              <a:rPr lang="zh-CN" altLang="en-US"/>
              <a:t>第一层输入层</a:t>
            </a:r>
            <a:r>
              <a:rPr lang="en-US" altLang="zh-CN"/>
              <a:t>(input)</a:t>
            </a:r>
            <a:r>
              <a:rPr lang="zh-CN" altLang="en-US"/>
              <a:t>，</a:t>
            </a:r>
            <a:r>
              <a:rPr lang="en-US" altLang="zh-CN"/>
              <a:t>2 </a:t>
            </a:r>
            <a:r>
              <a:rPr lang="zh-CN" altLang="en-US"/>
              <a:t>个节点</a:t>
            </a:r>
            <a:r>
              <a:rPr lang="en-US" altLang="zh-CN"/>
              <a:t>(node)</a:t>
            </a:r>
            <a:endParaRPr lang="zh-CN" altLang="en-US"/>
          </a:p>
          <a:p>
            <a:r>
              <a:rPr lang="zh-CN" altLang="en-US"/>
              <a:t>第二层隐藏层</a:t>
            </a:r>
            <a:r>
              <a:rPr lang="en-US" altLang="zh-CN"/>
              <a:t>(hidden)</a:t>
            </a:r>
            <a:r>
              <a:rPr lang="zh-CN" altLang="en-US"/>
              <a:t>，</a:t>
            </a:r>
            <a:r>
              <a:rPr lang="en-US" altLang="zh-CN"/>
              <a:t>3 </a:t>
            </a:r>
            <a:r>
              <a:rPr lang="zh-CN" altLang="en-US"/>
              <a:t>个节点</a:t>
            </a:r>
            <a:endParaRPr lang="zh-CN" altLang="en-US"/>
          </a:p>
          <a:p>
            <a:r>
              <a:rPr lang="zh-CN" altLang="en-US"/>
              <a:t>第三层</a:t>
            </a:r>
            <a:r>
              <a:rPr lang="zh-CN" altLang="en-US">
                <a:sym typeface="+mn-ea"/>
              </a:rPr>
              <a:t>隐藏层</a:t>
            </a:r>
            <a:r>
              <a:rPr lang="en-US" altLang="zh-CN">
                <a:sym typeface="+mn-ea"/>
              </a:rPr>
              <a:t>(hidden)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2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个节点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第四层</a:t>
            </a:r>
            <a:r>
              <a:rPr lang="zh-CN" altLang="en-US">
                <a:sym typeface="+mn-ea"/>
              </a:rPr>
              <a:t>输出</a:t>
            </a:r>
            <a:r>
              <a:rPr lang="zh-CN" altLang="en-US">
                <a:sym typeface="+mn-ea"/>
              </a:rPr>
              <a:t>层</a:t>
            </a:r>
            <a:r>
              <a:rPr lang="en-US" altLang="zh-CN">
                <a:sym typeface="+mn-ea"/>
              </a:rPr>
              <a:t>(output)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1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个节点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r>
              <a:rPr lang="zh-CN" altLang="en-US"/>
              <a:t>根据实际需求（如精度要求和算力要求），设计网络的大小</a:t>
            </a:r>
            <a:endParaRPr lang="zh-CN" altLang="en-US"/>
          </a:p>
          <a:p>
            <a:r>
              <a:rPr lang="zh-CN" altLang="en-US"/>
              <a:t>网络越大，能训练出来的模型精度越高，但对算力要求也更高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前向推理计算方法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线性运算或者叫做放射变换</a:t>
            </a:r>
            <a:endParaRPr lang="zh-CN" altLang="en-US"/>
          </a:p>
          <a:p>
            <a:r>
              <a:rPr lang="zh-CN" altLang="en-US"/>
              <a:t>输入：</a:t>
            </a:r>
            <a:r>
              <a:rPr lang="en-US" altLang="zh-CN"/>
              <a:t>x1, x2, ..., xn</a:t>
            </a:r>
            <a:endParaRPr lang="en-US" altLang="zh-CN"/>
          </a:p>
          <a:p>
            <a:r>
              <a:rPr lang="zh-CN" altLang="en-US"/>
              <a:t>输出：</a:t>
            </a:r>
            <a:r>
              <a:rPr lang="en-US" altLang="zh-CN"/>
              <a:t>y1, y2, ..., yn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y1 = w11 * x1 + w12 * x2 + b1</a:t>
            </a:r>
            <a:endParaRPr lang="en-US" altLang="zh-CN"/>
          </a:p>
          <a:p>
            <a:r>
              <a:rPr lang="en-US" altLang="zh-CN"/>
              <a:t>y2 = w21 * x1 + w22 * x2 + b2</a:t>
            </a:r>
            <a:endParaRPr lang="en-US" altLang="zh-CN"/>
          </a:p>
          <a:p>
            <a:r>
              <a:rPr lang="en-US" altLang="zh-CN"/>
              <a:t>y3 = w31 * x1 + w32 * x2 + b3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矩阵表示为：</a:t>
            </a:r>
            <a:r>
              <a:rPr lang="en-US" altLang="zh-CN"/>
              <a:t>Y = W * X + B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前向推理计算方法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激活函数（非线性运算）</a:t>
            </a:r>
            <a:endParaRPr lang="zh-CN" altLang="en-US"/>
          </a:p>
          <a:p>
            <a:r>
              <a:rPr lang="zh-CN" altLang="en-US"/>
              <a:t>输入</a:t>
            </a:r>
            <a:r>
              <a:rPr lang="en-US" altLang="zh-CN"/>
              <a:t> y1, y2, ..., yn</a:t>
            </a:r>
            <a:endParaRPr lang="en-US" altLang="zh-CN"/>
          </a:p>
          <a:p>
            <a:r>
              <a:rPr lang="zh-CN" altLang="en-US"/>
              <a:t>输出</a:t>
            </a:r>
            <a:r>
              <a:rPr lang="en-US" altLang="zh-CN"/>
              <a:t> z1, z2, ..., zn</a:t>
            </a:r>
            <a:endParaRPr lang="en-US" altLang="zh-CN"/>
          </a:p>
          <a:p>
            <a:r>
              <a:rPr lang="en-US" altLang="zh-CN"/>
              <a:t>Z = activation(Y)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常用激活函数：</a:t>
            </a:r>
            <a:r>
              <a:rPr lang="en-US" altLang="zh-CN"/>
              <a:t>sigmoid, relu, leaky-relu, softmax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每一层的输出：</a:t>
            </a:r>
            <a:r>
              <a:rPr lang="en-US" altLang="zh-CN"/>
              <a:t>z = activation(Y) = activation(W * X + B)</a:t>
            </a:r>
            <a:endParaRPr lang="en-US" altLang="zh-CN"/>
          </a:p>
          <a:p>
            <a:r>
              <a:rPr lang="zh-CN" altLang="en-US"/>
              <a:t>隐藏层的输出又是下一层的输入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反向传播计算方法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反向传播的目的是什么？更新权重和偏置。</a:t>
            </a:r>
            <a:endParaRPr lang="zh-CN" altLang="en-US"/>
          </a:p>
          <a:p>
            <a:r>
              <a:rPr lang="zh-CN" altLang="en-US"/>
              <a:t>梯度下降法，分别计算损失对权重和偏置的梯度</a:t>
            </a:r>
            <a:endParaRPr lang="zh-CN" altLang="en-US"/>
          </a:p>
          <a:p>
            <a:r>
              <a:rPr lang="zh-CN" altLang="en-US">
                <a:sym typeface="+mn-ea"/>
              </a:rPr>
              <a:t>损失（</a:t>
            </a:r>
            <a:r>
              <a:rPr lang="en-US" altLang="zh-CN">
                <a:sym typeface="+mn-ea"/>
              </a:rPr>
              <a:t>loss</a:t>
            </a:r>
            <a:r>
              <a:rPr lang="zh-CN" altLang="en-US">
                <a:sym typeface="+mn-ea"/>
              </a:rPr>
              <a:t>）函数，真实值与推理值的误差函数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权重和偏置的梯度，就是损失函数对权重的偏导数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通过偏导数的链式求导方法，可以方便的计算出梯度值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46375" y="4580890"/>
            <a:ext cx="5861050" cy="11531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 C </a:t>
            </a:r>
            <a:r>
              <a:rPr lang="zh-CN" altLang="en-US"/>
              <a:t>实现</a:t>
            </a:r>
            <a:r>
              <a:rPr lang="en-US" altLang="zh-CN"/>
              <a:t> BP </a:t>
            </a:r>
            <a:r>
              <a:rPr lang="zh-CN" altLang="en-US"/>
              <a:t>神经网络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矩阵运算的实现</a:t>
            </a:r>
            <a:endParaRPr lang="zh-CN" altLang="en-US"/>
          </a:p>
          <a:p>
            <a:r>
              <a:rPr lang="zh-CN" altLang="en-US"/>
              <a:t>激活函数的实现</a:t>
            </a:r>
            <a:endParaRPr lang="zh-CN" altLang="en-US"/>
          </a:p>
          <a:p>
            <a:r>
              <a:rPr lang="zh-CN" altLang="en-US"/>
              <a:t>前向推理的实现</a:t>
            </a:r>
            <a:endParaRPr lang="zh-CN" altLang="en-US"/>
          </a:p>
          <a:p>
            <a:r>
              <a:rPr lang="zh-CN" altLang="en-US"/>
              <a:t>反向传播的实现</a:t>
            </a:r>
            <a:endParaRPr lang="zh-CN" altLang="en-US"/>
          </a:p>
          <a:p>
            <a:r>
              <a:rPr lang="zh-CN" altLang="en-US"/>
              <a:t>损失</a:t>
            </a:r>
            <a:r>
              <a:rPr lang="en-US" altLang="zh-CN"/>
              <a:t> loss </a:t>
            </a:r>
            <a:r>
              <a:rPr lang="zh-CN" altLang="en-US"/>
              <a:t>的计算</a:t>
            </a:r>
            <a:endParaRPr lang="zh-CN" altLang="en-US"/>
          </a:p>
          <a:p>
            <a:r>
              <a:rPr lang="zh-CN" altLang="en-US"/>
              <a:t>数据集的实现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使用神经网络解决异或问题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讲解</a:t>
            </a:r>
            <a:r>
              <a:rPr lang="en-US" altLang="zh-CN">
                <a:sym typeface="+mn-ea"/>
              </a:rPr>
              <a:t> </a:t>
            </a:r>
            <a:r>
              <a:rPr lang="en-US" altLang="zh-CN"/>
              <a:t>example1 </a:t>
            </a:r>
            <a:r>
              <a:rPr lang="zh-CN" altLang="en-US"/>
              <a:t>程序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OTFhZDMxODczNWExZWQ5ZTVjZGU3MWU5MTI4MmUxNDc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1346</Words>
  <Application>WPS 演示</Application>
  <PresentationFormat>宽屏</PresentationFormat>
  <Paragraphs>96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WPS_1646042961</cp:lastModifiedBy>
  <cp:revision>2</cp:revision>
  <dcterms:created xsi:type="dcterms:W3CDTF">2023-11-26T12:44:32Z</dcterms:created>
  <dcterms:modified xsi:type="dcterms:W3CDTF">2023-11-26T13:56:36Z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7B63B3C709284F5381885AE161CCD22E_12</vt:lpwstr>
  </property>
  <property fmtid="{D5CDD505-2E9C-101B-9397-08002B2CF9AE}" pid="3" name="KSOProductBuildVer">
    <vt:lpwstr>2052-12.1.0.15712</vt:lpwstr>
  </property>
</Properties>
</file>