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91" r:id="rId27"/>
    <p:sldId id="283" r:id="rId28"/>
    <p:sldId id="284" r:id="rId29"/>
    <p:sldId id="285" r:id="rId30"/>
    <p:sldId id="286" r:id="rId31"/>
    <p:sldId id="287" r:id="rId32"/>
    <p:sldId id="288" r:id="rId33"/>
    <p:sldId id="292" r:id="rId34"/>
    <p:sldId id="289" r:id="rId35"/>
    <p:sldId id="290" r:id="rId36"/>
    <p:sldId id="293" r:id="rId3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6569-192C-4BB2-ACA7-D01C5AF57794}" type="datetimeFigureOut">
              <a:rPr lang="pt-BR" smtClean="0"/>
              <a:pPr/>
              <a:t>22/01/2010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6ECB-AAE8-47E8-B85D-DA13698B841B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 descr="CW STALLINGS_slide 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8" name="Rectangle 8"/>
          <p:cNvSpPr>
            <a:spLocks noGrp="1" noChangeArrowheads="1"/>
          </p:cNvSpPr>
          <p:nvPr userDrawn="1"/>
        </p:nvSpPr>
        <p:spPr bwMode="auto">
          <a:xfrm>
            <a:off x="5000628" y="6500834"/>
            <a:ext cx="396480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aseline="0" dirty="0"/>
              <a:t>© </a:t>
            </a:r>
            <a:r>
              <a:rPr lang="pt-BR" sz="1200" baseline="0" dirty="0" smtClean="0"/>
              <a:t>2009 </a:t>
            </a:r>
            <a:r>
              <a:rPr lang="pt-BR" sz="1200" baseline="0" dirty="0"/>
              <a:t>Pearson </a:t>
            </a:r>
            <a:r>
              <a:rPr lang="pt-BR" sz="1200" baseline="0" dirty="0" err="1"/>
              <a:t>Prentice</a:t>
            </a:r>
            <a:r>
              <a:rPr lang="pt-BR" sz="1200" baseline="0" dirty="0"/>
              <a:t> Hall. </a:t>
            </a:r>
            <a:r>
              <a:rPr lang="pt-BR" sz="1200" baseline="0" dirty="0" smtClean="0"/>
              <a:t>Todos os direitos reservados.</a:t>
            </a:r>
            <a:endParaRPr lang="pt-BR" sz="1200" baseline="0" dirty="0"/>
          </a:p>
        </p:txBody>
      </p:sp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178563" y="6500834"/>
            <a:ext cx="321471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slide </a:t>
            </a:r>
            <a:fld id="{4FA60421-03D3-4659-A04A-6C3A1065A232}" type="slidenum">
              <a:rPr lang="pt-BR" sz="12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pt-BR" sz="1200" baseline="0" dirty="0" smtClean="0"/>
          </a:p>
          <a:p>
            <a:pPr algn="l"/>
            <a:endParaRPr lang="pt-BR" sz="1200" baseline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36569-192C-4BB2-ACA7-D01C5AF57794}" type="datetimeFigureOut">
              <a:rPr lang="pt-BR" smtClean="0"/>
              <a:pPr/>
              <a:t>22/01/2010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6ECB-AAE8-47E8-B85D-DA13698B84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514376" y="2643182"/>
            <a:ext cx="4129062" cy="1500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Capítulo </a:t>
            </a:r>
            <a:r>
              <a:rPr lang="pt-BR" sz="2000" b="1" noProof="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Arial" pitchFamily="34" charset="0"/>
              </a:rPr>
              <a:t>16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 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Controle </a:t>
            </a:r>
            <a:r>
              <a:rPr kumimoji="0" lang="pt-BR" sz="3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microprogramado</a:t>
            </a:r>
            <a:endParaRPr kumimoji="0" lang="pt-BR" sz="3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/>
        </p:nvSpPr>
        <p:spPr>
          <a:xfrm>
            <a:off x="214282" y="571480"/>
            <a:ext cx="414340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cs typeface="Arial" pitchFamily="34" charset="0"/>
              </a:rPr>
              <a:t>16.2 </a:t>
            </a:r>
            <a:r>
              <a:rPr lang="pt-BR" sz="28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pt-BR" sz="2800" b="1" dirty="0" err="1" smtClean="0">
                <a:solidFill>
                  <a:schemeClr val="bg1"/>
                </a:solidFill>
                <a:cs typeface="Arial" pitchFamily="34" charset="0"/>
              </a:rPr>
              <a:t>Sequenciamento</a:t>
            </a:r>
            <a:r>
              <a:rPr lang="pt-BR" sz="2800" b="1" dirty="0" smtClean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pt-BR" sz="2800" b="1" dirty="0" err="1" smtClean="0">
                <a:solidFill>
                  <a:schemeClr val="bg1"/>
                </a:solidFill>
                <a:cs typeface="Arial" pitchFamily="34" charset="0"/>
              </a:rPr>
              <a:t>microinstruções</a:t>
            </a:r>
            <a:endParaRPr lang="pt-BR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b="5845"/>
          <a:stretch>
            <a:fillRect/>
          </a:stretch>
        </p:blipFill>
        <p:spPr bwMode="auto">
          <a:xfrm>
            <a:off x="2000232" y="1285860"/>
            <a:ext cx="5000660" cy="525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b="5449"/>
          <a:stretch>
            <a:fillRect/>
          </a:stretch>
        </p:blipFill>
        <p:spPr bwMode="auto">
          <a:xfrm>
            <a:off x="1785918" y="1470808"/>
            <a:ext cx="5524532" cy="495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b="10133"/>
          <a:stretch>
            <a:fillRect/>
          </a:stretch>
        </p:blipFill>
        <p:spPr bwMode="auto">
          <a:xfrm>
            <a:off x="302232" y="2357430"/>
            <a:ext cx="8627486" cy="1967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b="5607"/>
          <a:stretch>
            <a:fillRect/>
          </a:stretch>
        </p:blipFill>
        <p:spPr bwMode="auto">
          <a:xfrm>
            <a:off x="1795452" y="1357298"/>
            <a:ext cx="5419754" cy="5017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 b="11654"/>
          <a:stretch>
            <a:fillRect/>
          </a:stretch>
        </p:blipFill>
        <p:spPr bwMode="auto">
          <a:xfrm>
            <a:off x="785786" y="2285992"/>
            <a:ext cx="7600992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/>
        </p:nvSpPr>
        <p:spPr>
          <a:xfrm>
            <a:off x="214282" y="571480"/>
            <a:ext cx="357190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cs typeface="Arial" pitchFamily="34" charset="0"/>
              </a:rPr>
              <a:t>16.3 </a:t>
            </a:r>
            <a:r>
              <a:rPr lang="pt-BR" sz="28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cs typeface="Arial" pitchFamily="34" charset="0"/>
              </a:rPr>
              <a:t>Execução de </a:t>
            </a:r>
            <a:r>
              <a:rPr lang="pt-BR" sz="2800" b="1" dirty="0" err="1" smtClean="0">
                <a:solidFill>
                  <a:schemeClr val="bg1"/>
                </a:solidFill>
                <a:cs typeface="Arial" pitchFamily="34" charset="0"/>
              </a:rPr>
              <a:t>microinstruções</a:t>
            </a:r>
            <a:endParaRPr lang="pt-BR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 r="3879" b="5179"/>
          <a:stretch>
            <a:fillRect/>
          </a:stretch>
        </p:blipFill>
        <p:spPr bwMode="auto">
          <a:xfrm>
            <a:off x="2000232" y="1357298"/>
            <a:ext cx="5178019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 b="6281"/>
          <a:stretch>
            <a:fillRect/>
          </a:stretch>
        </p:blipFill>
        <p:spPr bwMode="auto">
          <a:xfrm>
            <a:off x="923924" y="1590655"/>
            <a:ext cx="7362852" cy="391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 b="3908"/>
          <a:stretch>
            <a:fillRect/>
          </a:stretch>
        </p:blipFill>
        <p:spPr bwMode="auto">
          <a:xfrm>
            <a:off x="1924036" y="1365091"/>
            <a:ext cx="5291170" cy="506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 r="12211"/>
          <a:stretch>
            <a:fillRect/>
          </a:stretch>
        </p:blipFill>
        <p:spPr bwMode="auto">
          <a:xfrm>
            <a:off x="1480663" y="1357298"/>
            <a:ext cx="6163171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5530277" y="6111737"/>
            <a:ext cx="2184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000" i="1" dirty="0" smtClean="0">
                <a:latin typeface="Arial" pitchFamily="34" charset="0"/>
                <a:cs typeface="Arial" pitchFamily="34" charset="0"/>
              </a:rPr>
              <a:t>Continua</a:t>
            </a:r>
            <a:r>
              <a:rPr lang="pt-BR" sz="10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 l="24083" b="5989"/>
          <a:stretch>
            <a:fillRect/>
          </a:stretch>
        </p:blipFill>
        <p:spPr bwMode="auto">
          <a:xfrm>
            <a:off x="2000232" y="1436505"/>
            <a:ext cx="5157820" cy="5064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1928794" y="1182515"/>
            <a:ext cx="2184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000" i="1" dirty="0" smtClean="0">
                <a:latin typeface="Arial" pitchFamily="34" charset="0"/>
                <a:cs typeface="Arial" pitchFamily="34" charset="0"/>
              </a:rPr>
              <a:t>Continuação</a:t>
            </a:r>
            <a:r>
              <a:rPr lang="pt-BR" sz="10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785918" y="20716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Título 1"/>
          <p:cNvSpPr>
            <a:spLocks noGrp="1"/>
          </p:cNvSpPr>
          <p:nvPr/>
        </p:nvSpPr>
        <p:spPr>
          <a:xfrm>
            <a:off x="214282" y="714356"/>
            <a:ext cx="777240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cs typeface="Arial" pitchFamily="34" charset="0"/>
              </a:rPr>
              <a:t>16.1 </a:t>
            </a:r>
            <a:r>
              <a:rPr lang="pt-BR" sz="28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cs typeface="Arial" pitchFamily="34" charset="0"/>
              </a:rPr>
              <a:t>Conceitos básicos</a:t>
            </a:r>
            <a:endParaRPr lang="pt-BR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5446"/>
          <a:stretch>
            <a:fillRect/>
          </a:stretch>
        </p:blipFill>
        <p:spPr bwMode="auto">
          <a:xfrm>
            <a:off x="1214414" y="1643050"/>
            <a:ext cx="6768132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 b="4269"/>
          <a:stretch>
            <a:fillRect/>
          </a:stretch>
        </p:blipFill>
        <p:spPr bwMode="auto">
          <a:xfrm>
            <a:off x="1643042" y="1500174"/>
            <a:ext cx="5828252" cy="4805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 b="2674"/>
          <a:stretch>
            <a:fillRect/>
          </a:stretch>
        </p:blipFill>
        <p:spPr bwMode="auto">
          <a:xfrm>
            <a:off x="1785918" y="1285860"/>
            <a:ext cx="5524538" cy="519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 b="2624"/>
          <a:stretch>
            <a:fillRect/>
          </a:stretch>
        </p:blipFill>
        <p:spPr bwMode="auto">
          <a:xfrm>
            <a:off x="1571604" y="1269440"/>
            <a:ext cx="6000792" cy="5247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 r="3621" b="3914"/>
          <a:stretch>
            <a:fillRect/>
          </a:stretch>
        </p:blipFill>
        <p:spPr bwMode="auto">
          <a:xfrm>
            <a:off x="1852980" y="1285860"/>
            <a:ext cx="557654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 b="4185"/>
          <a:stretch>
            <a:fillRect/>
          </a:stretch>
        </p:blipFill>
        <p:spPr bwMode="auto">
          <a:xfrm>
            <a:off x="428596" y="1357298"/>
            <a:ext cx="8258208" cy="4906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 b="34763"/>
          <a:stretch>
            <a:fillRect/>
          </a:stretch>
        </p:blipFill>
        <p:spPr bwMode="auto">
          <a:xfrm>
            <a:off x="1079656" y="1500174"/>
            <a:ext cx="6992806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5958905" y="5643578"/>
            <a:ext cx="2184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000" i="1" dirty="0" smtClean="0">
                <a:latin typeface="Arial" pitchFamily="34" charset="0"/>
                <a:cs typeface="Arial" pitchFamily="34" charset="0"/>
              </a:rPr>
              <a:t>Continua</a:t>
            </a:r>
            <a:r>
              <a:rPr lang="pt-BR" sz="10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 t="65237" b="4394"/>
          <a:stretch>
            <a:fillRect/>
          </a:stretch>
        </p:blipFill>
        <p:spPr bwMode="auto">
          <a:xfrm>
            <a:off x="785786" y="2357430"/>
            <a:ext cx="751079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714348" y="2071678"/>
            <a:ext cx="2184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000" i="1" dirty="0" smtClean="0">
                <a:latin typeface="Arial" pitchFamily="34" charset="0"/>
                <a:cs typeface="Arial" pitchFamily="34" charset="0"/>
              </a:rPr>
              <a:t>Continuação</a:t>
            </a:r>
            <a:r>
              <a:rPr lang="pt-BR" sz="10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/>
        </p:nvSpPr>
        <p:spPr>
          <a:xfrm>
            <a:off x="214282" y="714356"/>
            <a:ext cx="80724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cs typeface="Arial" pitchFamily="34" charset="0"/>
              </a:rPr>
              <a:t>16.4 </a:t>
            </a:r>
            <a:r>
              <a:rPr lang="pt-BR" sz="28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cs typeface="Arial" pitchFamily="34" charset="0"/>
              </a:rPr>
              <a:t>TI 8800</a:t>
            </a:r>
            <a:endParaRPr lang="pt-BR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 b="3790"/>
          <a:stretch>
            <a:fillRect/>
          </a:stretch>
        </p:blipFill>
        <p:spPr bwMode="auto">
          <a:xfrm>
            <a:off x="2143108" y="1571612"/>
            <a:ext cx="4890624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285860"/>
            <a:ext cx="7981966" cy="4981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6429388" y="6215082"/>
            <a:ext cx="221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000" i="1" dirty="0" smtClean="0">
                <a:latin typeface="Arial" pitchFamily="34" charset="0"/>
                <a:cs typeface="Arial" pitchFamily="34" charset="0"/>
              </a:rPr>
              <a:t>Continua</a:t>
            </a:r>
            <a:r>
              <a:rPr lang="pt-BR" sz="10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 b="4845"/>
          <a:stretch>
            <a:fillRect/>
          </a:stretch>
        </p:blipFill>
        <p:spPr bwMode="auto">
          <a:xfrm>
            <a:off x="642910" y="1571612"/>
            <a:ext cx="7921748" cy="4208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571472" y="1325391"/>
            <a:ext cx="221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000" i="1" dirty="0" smtClean="0">
                <a:latin typeface="Arial" pitchFamily="34" charset="0"/>
                <a:cs typeface="Arial" pitchFamily="34" charset="0"/>
              </a:rPr>
              <a:t>Continuação</a:t>
            </a:r>
            <a:r>
              <a:rPr lang="pt-BR" sz="10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6246"/>
          <a:stretch>
            <a:fillRect/>
          </a:stretch>
        </p:blipFill>
        <p:spPr bwMode="auto">
          <a:xfrm>
            <a:off x="1166798" y="1568634"/>
            <a:ext cx="6762788" cy="4289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 b="3553"/>
          <a:stretch>
            <a:fillRect/>
          </a:stretch>
        </p:blipFill>
        <p:spPr bwMode="auto">
          <a:xfrm>
            <a:off x="2143108" y="1428736"/>
            <a:ext cx="4780969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 b="5739"/>
          <a:stretch>
            <a:fillRect/>
          </a:stretch>
        </p:blipFill>
        <p:spPr bwMode="auto">
          <a:xfrm>
            <a:off x="500034" y="1450544"/>
            <a:ext cx="8172482" cy="46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 b="51228"/>
          <a:stretch>
            <a:fillRect/>
          </a:stretch>
        </p:blipFill>
        <p:spPr bwMode="auto">
          <a:xfrm>
            <a:off x="807694" y="1714488"/>
            <a:ext cx="755052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7143768" y="5111605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000" i="1" dirty="0" smtClean="0">
                <a:latin typeface="Arial" pitchFamily="34" charset="0"/>
                <a:cs typeface="Arial" pitchFamily="34" charset="0"/>
              </a:rPr>
              <a:t>Continua</a:t>
            </a:r>
            <a:r>
              <a:rPr lang="pt-BR" sz="10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 t="48772"/>
          <a:stretch>
            <a:fillRect/>
          </a:stretch>
        </p:blipFill>
        <p:spPr bwMode="auto">
          <a:xfrm>
            <a:off x="713641" y="1928802"/>
            <a:ext cx="7787449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214282" y="1682581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000" i="1" dirty="0" smtClean="0">
                <a:latin typeface="Arial" pitchFamily="34" charset="0"/>
                <a:cs typeface="Arial" pitchFamily="34" charset="0"/>
              </a:rPr>
              <a:t>Continuação</a:t>
            </a:r>
            <a:r>
              <a:rPr lang="pt-BR" sz="10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286644" y="5611671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000" i="1" dirty="0" smtClean="0">
                <a:latin typeface="Arial" pitchFamily="34" charset="0"/>
                <a:cs typeface="Arial" pitchFamily="34" charset="0"/>
              </a:rPr>
              <a:t>Continua</a:t>
            </a:r>
            <a:r>
              <a:rPr lang="pt-BR" sz="10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 b="10877"/>
          <a:stretch>
            <a:fillRect/>
          </a:stretch>
        </p:blipFill>
        <p:spPr bwMode="auto">
          <a:xfrm>
            <a:off x="471793" y="2000240"/>
            <a:ext cx="8276815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0" y="1714488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000" i="1" dirty="0" smtClean="0">
                <a:latin typeface="Arial" pitchFamily="34" charset="0"/>
                <a:cs typeface="Arial" pitchFamily="34" charset="0"/>
              </a:rPr>
              <a:t>Continuação</a:t>
            </a:r>
            <a:r>
              <a:rPr lang="pt-BR" sz="10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572396" y="5325919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000" i="1" dirty="0" smtClean="0">
                <a:latin typeface="Arial" pitchFamily="34" charset="0"/>
                <a:cs typeface="Arial" pitchFamily="34" charset="0"/>
              </a:rPr>
              <a:t>Continua</a:t>
            </a:r>
            <a:r>
              <a:rPr lang="pt-BR" sz="10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 l="621" t="6960" b="32723"/>
          <a:stretch>
            <a:fillRect/>
          </a:stretch>
        </p:blipFill>
        <p:spPr bwMode="auto">
          <a:xfrm>
            <a:off x="500034" y="1500174"/>
            <a:ext cx="809997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71438" y="1285860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000" i="1" dirty="0" smtClean="0">
                <a:latin typeface="Arial" pitchFamily="34" charset="0"/>
                <a:cs typeface="Arial" pitchFamily="34" charset="0"/>
              </a:rPr>
              <a:t>Continuação</a:t>
            </a:r>
            <a:r>
              <a:rPr lang="pt-BR" sz="10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358082" y="6254613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000" i="1" dirty="0" smtClean="0">
                <a:latin typeface="Arial" pitchFamily="34" charset="0"/>
                <a:cs typeface="Arial" pitchFamily="34" charset="0"/>
              </a:rPr>
              <a:t>Continua</a:t>
            </a:r>
            <a:r>
              <a:rPr lang="pt-BR" sz="10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 t="67277" b="3724"/>
          <a:stretch>
            <a:fillRect/>
          </a:stretch>
        </p:blipFill>
        <p:spPr bwMode="auto">
          <a:xfrm>
            <a:off x="657068" y="2143116"/>
            <a:ext cx="784402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214282" y="1896895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000" i="1" dirty="0" smtClean="0">
                <a:latin typeface="Arial" pitchFamily="34" charset="0"/>
                <a:cs typeface="Arial" pitchFamily="34" charset="0"/>
              </a:rPr>
              <a:t>Continuação</a:t>
            </a:r>
            <a:r>
              <a:rPr lang="pt-BR" sz="10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b="5069"/>
          <a:stretch>
            <a:fillRect/>
          </a:stretch>
        </p:blipFill>
        <p:spPr bwMode="auto">
          <a:xfrm>
            <a:off x="2000232" y="1357298"/>
            <a:ext cx="512818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r="3614" b="8526"/>
          <a:stretch>
            <a:fillRect/>
          </a:stretch>
        </p:blipFill>
        <p:spPr bwMode="auto">
          <a:xfrm>
            <a:off x="1142976" y="1500174"/>
            <a:ext cx="6858048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r="2584" b="3397"/>
          <a:stretch>
            <a:fillRect/>
          </a:stretch>
        </p:blipFill>
        <p:spPr bwMode="auto">
          <a:xfrm>
            <a:off x="2181397" y="1500174"/>
            <a:ext cx="4748057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b="2896"/>
          <a:stretch>
            <a:fillRect/>
          </a:stretch>
        </p:blipFill>
        <p:spPr bwMode="auto">
          <a:xfrm>
            <a:off x="947728" y="1424830"/>
            <a:ext cx="7267610" cy="4790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b="51262"/>
          <a:stretch>
            <a:fillRect/>
          </a:stretch>
        </p:blipFill>
        <p:spPr bwMode="auto">
          <a:xfrm>
            <a:off x="1285852" y="1571612"/>
            <a:ext cx="6620412" cy="4535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6429388" y="6111737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pt-BR" sz="1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000" i="1" dirty="0" smtClean="0">
                <a:latin typeface="Arial" pitchFamily="34" charset="0"/>
                <a:cs typeface="Arial" pitchFamily="34" charset="0"/>
              </a:rPr>
              <a:t>Continua</a:t>
            </a:r>
            <a:r>
              <a:rPr lang="pt-BR" sz="10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 b="3989"/>
          <a:stretch>
            <a:fillRect/>
          </a:stretch>
        </p:blipFill>
        <p:spPr bwMode="auto">
          <a:xfrm>
            <a:off x="928662" y="1285860"/>
            <a:ext cx="742953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CaixaDeTexto 13"/>
          <p:cNvSpPr txBox="1"/>
          <p:nvPr/>
        </p:nvSpPr>
        <p:spPr>
          <a:xfrm>
            <a:off x="857224" y="1000108"/>
            <a:ext cx="2643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000" i="1" dirty="0" smtClean="0">
                <a:latin typeface="Arial" pitchFamily="34" charset="0"/>
                <a:cs typeface="Arial" pitchFamily="34" charset="0"/>
              </a:rPr>
              <a:t>Continuação</a:t>
            </a:r>
            <a:r>
              <a:rPr lang="pt-BR" sz="10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66</Words>
  <Application>Microsoft Office PowerPoint</Application>
  <PresentationFormat>Apresentação na tela (4:3)</PresentationFormat>
  <Paragraphs>22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7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usantt2</dc:creator>
  <cp:lastModifiedBy>ubileyu</cp:lastModifiedBy>
  <cp:revision>6</cp:revision>
  <dcterms:created xsi:type="dcterms:W3CDTF">2010-01-21T13:44:25Z</dcterms:created>
  <dcterms:modified xsi:type="dcterms:W3CDTF">2010-01-22T19:26:47Z</dcterms:modified>
</cp:coreProperties>
</file>