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Raleway"/>
      <p:regular r:id="rId15"/>
    </p:embeddedFont>
    <p:embeddedFont>
      <p:font typeface="Raleway"/>
      <p:regular r:id="rId16"/>
    </p:embeddedFont>
    <p:embeddedFont>
      <p:font typeface="Raleway"/>
      <p:regular r:id="rId17"/>
    </p:embeddedFont>
    <p:embeddedFont>
      <p:font typeface="Raleway"/>
      <p:regular r:id="rId18"/>
    </p:embeddedFont>
    <p:embeddedFont>
      <p:font typeface="Roboto"/>
      <p:regular r:id="rId19"/>
    </p:embeddedFont>
    <p:embeddedFont>
      <p:font typeface="Roboto"/>
      <p:regular r:id="rId20"/>
    </p:embeddedFont>
    <p:embeddedFont>
      <p:font typeface="Roboto"/>
      <p:regular r:id="rId21"/>
    </p:embeddedFont>
    <p:embeddedFont>
      <p:font typeface="Roboto"/>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3045976"/>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Script Insights</a:t>
            </a:r>
            <a:endParaRPr lang="en-US" sz="4450" dirty="0"/>
          </a:p>
        </p:txBody>
      </p:sp>
      <p:sp>
        <p:nvSpPr>
          <p:cNvPr id="4" name="Text 1"/>
          <p:cNvSpPr/>
          <p:nvPr/>
        </p:nvSpPr>
        <p:spPr>
          <a:xfrm>
            <a:off x="793790" y="4094917"/>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This presentation explores Script Insights, a comprehensive tool designed to analyze and evaluate code, providing developers with insightful metrics to enhance code quality and maintainability.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8026717"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Understanding Code Structure</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B1B27"/>
                </a:solidFill>
                <a:latin typeface="Raleway" pitchFamily="34" charset="0"/>
                <a:ea typeface="Raleway" pitchFamily="34" charset="-122"/>
                <a:cs typeface="Raleway" pitchFamily="34" charset="-120"/>
              </a:rPr>
              <a:t>Lines of Code</a:t>
            </a:r>
            <a:endParaRPr lang="en-US" sz="2200" dirty="0"/>
          </a:p>
        </p:txBody>
      </p:sp>
      <p:sp>
        <p:nvSpPr>
          <p:cNvPr id="4" name="Text 2"/>
          <p:cNvSpPr/>
          <p:nvPr/>
        </p:nvSpPr>
        <p:spPr>
          <a:xfrm>
            <a:off x="793790" y="4033957"/>
            <a:ext cx="2845594" cy="1451610"/>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The total count of lines in your codebase, including code, comments, and blank lines.</a:t>
            </a:r>
            <a:endParaRPr lang="en-US" sz="1750" dirty="0"/>
          </a:p>
        </p:txBody>
      </p:sp>
      <p:sp>
        <p:nvSpPr>
          <p:cNvPr id="5" name="Text 3"/>
          <p:cNvSpPr/>
          <p:nvPr/>
        </p:nvSpPr>
        <p:spPr>
          <a:xfrm>
            <a:off x="4200406" y="345281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B1B27"/>
                </a:solidFill>
                <a:latin typeface="Raleway" pitchFamily="34" charset="0"/>
                <a:ea typeface="Raleway" pitchFamily="34" charset="-122"/>
                <a:cs typeface="Raleway" pitchFamily="34" charset="-120"/>
              </a:rPr>
              <a:t>Code Lines</a:t>
            </a:r>
            <a:endParaRPr lang="en-US" sz="2200" dirty="0"/>
          </a:p>
        </p:txBody>
      </p:sp>
      <p:sp>
        <p:nvSpPr>
          <p:cNvPr id="6" name="Text 4"/>
          <p:cNvSpPr/>
          <p:nvPr/>
        </p:nvSpPr>
        <p:spPr>
          <a:xfrm>
            <a:off x="4200406" y="4033957"/>
            <a:ext cx="2845594" cy="1451610"/>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The total count of lines containing executable code, excluding comments and blank lines.</a:t>
            </a:r>
            <a:endParaRPr lang="en-US" sz="1750" dirty="0"/>
          </a:p>
        </p:txBody>
      </p:sp>
      <p:sp>
        <p:nvSpPr>
          <p:cNvPr id="7" name="Text 5"/>
          <p:cNvSpPr/>
          <p:nvPr/>
        </p:nvSpPr>
        <p:spPr>
          <a:xfrm>
            <a:off x="7607022" y="345281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B1B27"/>
                </a:solidFill>
                <a:latin typeface="Raleway" pitchFamily="34" charset="0"/>
                <a:ea typeface="Raleway" pitchFamily="34" charset="-122"/>
                <a:cs typeface="Raleway" pitchFamily="34" charset="-120"/>
              </a:rPr>
              <a:t>Comment Lines</a:t>
            </a:r>
            <a:endParaRPr lang="en-US" sz="2200" dirty="0"/>
          </a:p>
        </p:txBody>
      </p:sp>
      <p:sp>
        <p:nvSpPr>
          <p:cNvPr id="8" name="Text 6"/>
          <p:cNvSpPr/>
          <p:nvPr/>
        </p:nvSpPr>
        <p:spPr>
          <a:xfrm>
            <a:off x="7607022" y="4033957"/>
            <a:ext cx="2845594" cy="1451610"/>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The total count of lines containing comments, which provide explanations and context for the code.</a:t>
            </a:r>
            <a:endParaRPr lang="en-US" sz="1750" dirty="0"/>
          </a:p>
        </p:txBody>
      </p:sp>
      <p:sp>
        <p:nvSpPr>
          <p:cNvPr id="9" name="Text 7"/>
          <p:cNvSpPr/>
          <p:nvPr/>
        </p:nvSpPr>
        <p:spPr>
          <a:xfrm>
            <a:off x="11013638" y="345281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B1B27"/>
                </a:solidFill>
                <a:latin typeface="Raleway" pitchFamily="34" charset="0"/>
                <a:ea typeface="Raleway" pitchFamily="34" charset="-122"/>
                <a:cs typeface="Raleway" pitchFamily="34" charset="-120"/>
              </a:rPr>
              <a:t>Blank Lines</a:t>
            </a:r>
            <a:endParaRPr lang="en-US" sz="2200" dirty="0"/>
          </a:p>
        </p:txBody>
      </p:sp>
      <p:sp>
        <p:nvSpPr>
          <p:cNvPr id="10" name="Text 8"/>
          <p:cNvSpPr/>
          <p:nvPr/>
        </p:nvSpPr>
        <p:spPr>
          <a:xfrm>
            <a:off x="11013638" y="4033957"/>
            <a:ext cx="2845594"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The total count of lines containing only whitespace, which help to improve readability and separate blocks of code.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071" y="1114187"/>
            <a:ext cx="6963251" cy="676870"/>
          </a:xfrm>
          <a:prstGeom prst="rect">
            <a:avLst/>
          </a:prstGeom>
          <a:noFill/>
          <a:ln/>
        </p:spPr>
        <p:txBody>
          <a:bodyPr wrap="none" lIns="0" tIns="0" rIns="0" bIns="0" rtlCol="0" anchor="t"/>
          <a:lstStyle/>
          <a:p>
            <a:pPr indent="0" marL="0">
              <a:lnSpc>
                <a:spcPts val="5300"/>
              </a:lnSpc>
              <a:buNone/>
            </a:pPr>
            <a:r>
              <a:rPr lang="en-US" sz="4250" dirty="0">
                <a:solidFill>
                  <a:srgbClr val="1B1B27"/>
                </a:solidFill>
                <a:latin typeface="Raleway" pitchFamily="34" charset="0"/>
                <a:ea typeface="Raleway" pitchFamily="34" charset="-122"/>
                <a:cs typeface="Raleway" pitchFamily="34" charset="-120"/>
              </a:rPr>
              <a:t>Assessing Code Complexity</a:t>
            </a:r>
            <a:endParaRPr lang="en-US" sz="4250" dirty="0"/>
          </a:p>
        </p:txBody>
      </p:sp>
      <p:pic>
        <p:nvPicPr>
          <p:cNvPr id="3" name="Image 0" descr="preencoded.png">    </p:cNvPr>
          <p:cNvPicPr>
            <a:picLocks noChangeAspect="1"/>
          </p:cNvPicPr>
          <p:nvPr/>
        </p:nvPicPr>
        <p:blipFill>
          <a:blip r:embed="rId1"/>
          <a:stretch>
            <a:fillRect/>
          </a:stretch>
        </p:blipFill>
        <p:spPr>
          <a:xfrm>
            <a:off x="2954655" y="2224207"/>
            <a:ext cx="2163842" cy="1594366"/>
          </a:xfrm>
          <a:prstGeom prst="rect">
            <a:avLst/>
          </a:prstGeom>
        </p:spPr>
      </p:pic>
      <p:sp>
        <p:nvSpPr>
          <p:cNvPr id="4" name="Text 1"/>
          <p:cNvSpPr/>
          <p:nvPr/>
        </p:nvSpPr>
        <p:spPr>
          <a:xfrm>
            <a:off x="3978593" y="3011329"/>
            <a:ext cx="115848" cy="433149"/>
          </a:xfrm>
          <a:prstGeom prst="rect">
            <a:avLst/>
          </a:prstGeom>
          <a:noFill/>
          <a:ln/>
        </p:spPr>
        <p:txBody>
          <a:bodyPr wrap="none" lIns="0" tIns="0" rIns="0" bIns="0" rtlCol="0" anchor="t"/>
          <a:lstStyle/>
          <a:p>
            <a:pPr algn="ctr" indent="0" marL="0">
              <a:lnSpc>
                <a:spcPts val="3400"/>
              </a:lnSpc>
              <a:buNone/>
            </a:pPr>
            <a:r>
              <a:rPr lang="en-US" sz="2100" dirty="0">
                <a:solidFill>
                  <a:srgbClr val="3C3939"/>
                </a:solidFill>
                <a:latin typeface="Raleway" pitchFamily="34" charset="0"/>
                <a:ea typeface="Raleway" pitchFamily="34" charset="-122"/>
                <a:cs typeface="Raleway" pitchFamily="34" charset="-120"/>
              </a:rPr>
              <a:t>1</a:t>
            </a:r>
            <a:endParaRPr lang="en-US" sz="2100" dirty="0"/>
          </a:p>
        </p:txBody>
      </p:sp>
      <p:sp>
        <p:nvSpPr>
          <p:cNvPr id="5" name="Text 2"/>
          <p:cNvSpPr/>
          <p:nvPr/>
        </p:nvSpPr>
        <p:spPr>
          <a:xfrm>
            <a:off x="5335072" y="2440781"/>
            <a:ext cx="2895005" cy="338376"/>
          </a:xfrm>
          <a:prstGeom prst="rect">
            <a:avLst/>
          </a:prstGeom>
          <a:noFill/>
          <a:ln/>
        </p:spPr>
        <p:txBody>
          <a:bodyPr wrap="none" lIns="0" tIns="0" rIns="0" bIns="0" rtlCol="0" anchor="t"/>
          <a:lstStyle/>
          <a:p>
            <a:pPr algn="l" indent="0" marL="0">
              <a:lnSpc>
                <a:spcPts val="2650"/>
              </a:lnSpc>
              <a:buNone/>
            </a:pPr>
            <a:r>
              <a:rPr lang="en-US" sz="2100" dirty="0">
                <a:solidFill>
                  <a:srgbClr val="3C3939"/>
                </a:solidFill>
                <a:latin typeface="Raleway" pitchFamily="34" charset="0"/>
                <a:ea typeface="Raleway" pitchFamily="34" charset="-122"/>
                <a:cs typeface="Raleway" pitchFamily="34" charset="-120"/>
              </a:rPr>
              <a:t>Cyclomatic Complexity</a:t>
            </a:r>
            <a:endParaRPr lang="en-US" sz="2100" dirty="0"/>
          </a:p>
        </p:txBody>
      </p:sp>
      <p:sp>
        <p:nvSpPr>
          <p:cNvPr id="6" name="Text 3"/>
          <p:cNvSpPr/>
          <p:nvPr/>
        </p:nvSpPr>
        <p:spPr>
          <a:xfrm>
            <a:off x="5335072" y="2909054"/>
            <a:ext cx="8320683" cy="692944"/>
          </a:xfrm>
          <a:prstGeom prst="rect">
            <a:avLst/>
          </a:prstGeom>
          <a:noFill/>
          <a:ln/>
        </p:spPr>
        <p:txBody>
          <a:bodyPr wrap="square" lIns="0" tIns="0" rIns="0" bIns="0" rtlCol="0" anchor="t"/>
          <a:lstStyle/>
          <a:p>
            <a:pPr algn="l" indent="0" marL="0">
              <a:lnSpc>
                <a:spcPts val="2700"/>
              </a:lnSpc>
              <a:buNone/>
            </a:pPr>
            <a:r>
              <a:rPr lang="en-US" sz="1700" dirty="0">
                <a:solidFill>
                  <a:srgbClr val="3C3939"/>
                </a:solidFill>
                <a:latin typeface="Roboto" pitchFamily="34" charset="0"/>
                <a:ea typeface="Roboto" pitchFamily="34" charset="-122"/>
                <a:cs typeface="Roboto" pitchFamily="34" charset="-120"/>
              </a:rPr>
              <a:t>Measures the number of linearly independent paths through the code, indicating the complexity of decision points and control flow.</a:t>
            </a:r>
            <a:endParaRPr lang="en-US" sz="1700" dirty="0"/>
          </a:p>
        </p:txBody>
      </p:sp>
      <p:sp>
        <p:nvSpPr>
          <p:cNvPr id="7" name="Shape 4"/>
          <p:cNvSpPr/>
          <p:nvPr/>
        </p:nvSpPr>
        <p:spPr>
          <a:xfrm>
            <a:off x="5172551" y="3830360"/>
            <a:ext cx="8645723" cy="15240"/>
          </a:xfrm>
          <a:prstGeom prst="roundRect">
            <a:avLst>
              <a:gd name="adj" fmla="val 596928"/>
            </a:avLst>
          </a:prstGeom>
          <a:solidFill>
            <a:srgbClr val="C7C7D0"/>
          </a:solidFill>
          <a:ln/>
        </p:spPr>
      </p:sp>
      <p:pic>
        <p:nvPicPr>
          <p:cNvPr id="8" name="Image 1" descr="preencoded.png">    </p:cNvPr>
          <p:cNvPicPr>
            <a:picLocks noChangeAspect="1"/>
          </p:cNvPicPr>
          <p:nvPr/>
        </p:nvPicPr>
        <p:blipFill>
          <a:blip r:embed="rId2"/>
          <a:stretch>
            <a:fillRect/>
          </a:stretch>
        </p:blipFill>
        <p:spPr>
          <a:xfrm>
            <a:off x="1872734" y="3872627"/>
            <a:ext cx="4327684" cy="1594366"/>
          </a:xfrm>
          <a:prstGeom prst="rect">
            <a:avLst/>
          </a:prstGeom>
        </p:spPr>
      </p:pic>
      <p:sp>
        <p:nvSpPr>
          <p:cNvPr id="9" name="Text 5"/>
          <p:cNvSpPr/>
          <p:nvPr/>
        </p:nvSpPr>
        <p:spPr>
          <a:xfrm>
            <a:off x="3965972" y="4453176"/>
            <a:ext cx="141089" cy="433149"/>
          </a:xfrm>
          <a:prstGeom prst="rect">
            <a:avLst/>
          </a:prstGeom>
          <a:noFill/>
          <a:ln/>
        </p:spPr>
        <p:txBody>
          <a:bodyPr wrap="none" lIns="0" tIns="0" rIns="0" bIns="0" rtlCol="0" anchor="t"/>
          <a:lstStyle/>
          <a:p>
            <a:pPr algn="ctr" indent="0" marL="0">
              <a:lnSpc>
                <a:spcPts val="3400"/>
              </a:lnSpc>
              <a:buNone/>
            </a:pPr>
            <a:r>
              <a:rPr lang="en-US" sz="2100" dirty="0">
                <a:solidFill>
                  <a:srgbClr val="3C3939"/>
                </a:solidFill>
                <a:latin typeface="Raleway" pitchFamily="34" charset="0"/>
                <a:ea typeface="Raleway" pitchFamily="34" charset="-122"/>
                <a:cs typeface="Raleway" pitchFamily="34" charset="-120"/>
              </a:rPr>
              <a:t>2</a:t>
            </a:r>
            <a:endParaRPr lang="en-US" sz="2100" dirty="0"/>
          </a:p>
        </p:txBody>
      </p:sp>
      <p:sp>
        <p:nvSpPr>
          <p:cNvPr id="10" name="Text 6"/>
          <p:cNvSpPr/>
          <p:nvPr/>
        </p:nvSpPr>
        <p:spPr>
          <a:xfrm>
            <a:off x="6416993" y="4089202"/>
            <a:ext cx="3111698" cy="338376"/>
          </a:xfrm>
          <a:prstGeom prst="rect">
            <a:avLst/>
          </a:prstGeom>
          <a:noFill/>
          <a:ln/>
        </p:spPr>
        <p:txBody>
          <a:bodyPr wrap="none" lIns="0" tIns="0" rIns="0" bIns="0" rtlCol="0" anchor="t"/>
          <a:lstStyle/>
          <a:p>
            <a:pPr algn="l" indent="0" marL="0">
              <a:lnSpc>
                <a:spcPts val="2650"/>
              </a:lnSpc>
              <a:buNone/>
            </a:pPr>
            <a:r>
              <a:rPr lang="en-US" sz="2100" dirty="0">
                <a:solidFill>
                  <a:srgbClr val="3C3939"/>
                </a:solidFill>
                <a:latin typeface="Raleway" pitchFamily="34" charset="0"/>
                <a:ea typeface="Raleway" pitchFamily="34" charset="-122"/>
                <a:cs typeface="Raleway" pitchFamily="34" charset="-120"/>
              </a:rPr>
              <a:t>Maximum Nesting Depth</a:t>
            </a:r>
            <a:endParaRPr lang="en-US" sz="2100" dirty="0"/>
          </a:p>
        </p:txBody>
      </p:sp>
      <p:sp>
        <p:nvSpPr>
          <p:cNvPr id="11" name="Text 7"/>
          <p:cNvSpPr/>
          <p:nvPr/>
        </p:nvSpPr>
        <p:spPr>
          <a:xfrm>
            <a:off x="6416993" y="4557474"/>
            <a:ext cx="7238762" cy="692944"/>
          </a:xfrm>
          <a:prstGeom prst="rect">
            <a:avLst/>
          </a:prstGeom>
          <a:noFill/>
          <a:ln/>
        </p:spPr>
        <p:txBody>
          <a:bodyPr wrap="square" lIns="0" tIns="0" rIns="0" bIns="0" rtlCol="0" anchor="t"/>
          <a:lstStyle/>
          <a:p>
            <a:pPr algn="l" indent="0" marL="0">
              <a:lnSpc>
                <a:spcPts val="2700"/>
              </a:lnSpc>
              <a:buNone/>
            </a:pPr>
            <a:r>
              <a:rPr lang="en-US" sz="1700" dirty="0">
                <a:solidFill>
                  <a:srgbClr val="3C3939"/>
                </a:solidFill>
                <a:latin typeface="Roboto" pitchFamily="34" charset="0"/>
                <a:ea typeface="Roboto" pitchFamily="34" charset="-122"/>
                <a:cs typeface="Roboto" pitchFamily="34" charset="-120"/>
              </a:rPr>
              <a:t>Indicates the deepest level of nested code blocks, reflecting the readability and understandability of the logic.</a:t>
            </a:r>
            <a:endParaRPr lang="en-US" sz="1700" dirty="0"/>
          </a:p>
        </p:txBody>
      </p:sp>
      <p:sp>
        <p:nvSpPr>
          <p:cNvPr id="12" name="Shape 8"/>
          <p:cNvSpPr/>
          <p:nvPr/>
        </p:nvSpPr>
        <p:spPr>
          <a:xfrm>
            <a:off x="6254472" y="5478780"/>
            <a:ext cx="7563803" cy="15240"/>
          </a:xfrm>
          <a:prstGeom prst="roundRect">
            <a:avLst>
              <a:gd name="adj" fmla="val 596928"/>
            </a:avLst>
          </a:prstGeom>
          <a:solidFill>
            <a:srgbClr val="C7C7D0"/>
          </a:solidFill>
          <a:ln/>
        </p:spPr>
      </p:sp>
      <p:pic>
        <p:nvPicPr>
          <p:cNvPr id="13" name="Image 2" descr="preencoded.png">    </p:cNvPr>
          <p:cNvPicPr>
            <a:picLocks noChangeAspect="1"/>
          </p:cNvPicPr>
          <p:nvPr/>
        </p:nvPicPr>
        <p:blipFill>
          <a:blip r:embed="rId3"/>
          <a:stretch>
            <a:fillRect/>
          </a:stretch>
        </p:blipFill>
        <p:spPr>
          <a:xfrm>
            <a:off x="790813" y="5521047"/>
            <a:ext cx="6491526" cy="1594366"/>
          </a:xfrm>
          <a:prstGeom prst="rect">
            <a:avLst/>
          </a:prstGeom>
        </p:spPr>
      </p:pic>
      <p:sp>
        <p:nvSpPr>
          <p:cNvPr id="14" name="Text 9"/>
          <p:cNvSpPr/>
          <p:nvPr/>
        </p:nvSpPr>
        <p:spPr>
          <a:xfrm>
            <a:off x="3964305" y="6101596"/>
            <a:ext cx="144542" cy="433149"/>
          </a:xfrm>
          <a:prstGeom prst="rect">
            <a:avLst/>
          </a:prstGeom>
          <a:noFill/>
          <a:ln/>
        </p:spPr>
        <p:txBody>
          <a:bodyPr wrap="none" lIns="0" tIns="0" rIns="0" bIns="0" rtlCol="0" anchor="t"/>
          <a:lstStyle/>
          <a:p>
            <a:pPr algn="ctr" indent="0" marL="0">
              <a:lnSpc>
                <a:spcPts val="3400"/>
              </a:lnSpc>
              <a:buNone/>
            </a:pPr>
            <a:r>
              <a:rPr lang="en-US" sz="2100" dirty="0">
                <a:solidFill>
                  <a:srgbClr val="3C3939"/>
                </a:solidFill>
                <a:latin typeface="Raleway" pitchFamily="34" charset="0"/>
                <a:ea typeface="Raleway" pitchFamily="34" charset="-122"/>
                <a:cs typeface="Raleway" pitchFamily="34" charset="-120"/>
              </a:rPr>
              <a:t>3</a:t>
            </a:r>
            <a:endParaRPr lang="en-US" sz="2100" dirty="0"/>
          </a:p>
        </p:txBody>
      </p:sp>
      <p:sp>
        <p:nvSpPr>
          <p:cNvPr id="15" name="Text 10"/>
          <p:cNvSpPr/>
          <p:nvPr/>
        </p:nvSpPr>
        <p:spPr>
          <a:xfrm>
            <a:off x="7498913" y="5737622"/>
            <a:ext cx="2734508" cy="338376"/>
          </a:xfrm>
          <a:prstGeom prst="rect">
            <a:avLst/>
          </a:prstGeom>
          <a:noFill/>
          <a:ln/>
        </p:spPr>
        <p:txBody>
          <a:bodyPr wrap="none" lIns="0" tIns="0" rIns="0" bIns="0" rtlCol="0" anchor="t"/>
          <a:lstStyle/>
          <a:p>
            <a:pPr algn="l" indent="0" marL="0">
              <a:lnSpc>
                <a:spcPts val="2650"/>
              </a:lnSpc>
              <a:buNone/>
            </a:pPr>
            <a:r>
              <a:rPr lang="en-US" sz="2100" dirty="0">
                <a:solidFill>
                  <a:srgbClr val="3C3939"/>
                </a:solidFill>
                <a:latin typeface="Raleway" pitchFamily="34" charset="0"/>
                <a:ea typeface="Raleway" pitchFamily="34" charset="-122"/>
                <a:cs typeface="Raleway" pitchFamily="34" charset="-120"/>
              </a:rPr>
              <a:t>Function/Class Count</a:t>
            </a:r>
            <a:endParaRPr lang="en-US" sz="2100" dirty="0"/>
          </a:p>
        </p:txBody>
      </p:sp>
      <p:sp>
        <p:nvSpPr>
          <p:cNvPr id="16" name="Text 11"/>
          <p:cNvSpPr/>
          <p:nvPr/>
        </p:nvSpPr>
        <p:spPr>
          <a:xfrm>
            <a:off x="7498913" y="6205895"/>
            <a:ext cx="6156841" cy="692944"/>
          </a:xfrm>
          <a:prstGeom prst="rect">
            <a:avLst/>
          </a:prstGeom>
          <a:noFill/>
          <a:ln/>
        </p:spPr>
        <p:txBody>
          <a:bodyPr wrap="square" lIns="0" tIns="0" rIns="0" bIns="0" rtlCol="0" anchor="t"/>
          <a:lstStyle/>
          <a:p>
            <a:pPr algn="l" indent="0" marL="0">
              <a:lnSpc>
                <a:spcPts val="2700"/>
              </a:lnSpc>
              <a:buNone/>
            </a:pPr>
            <a:r>
              <a:rPr lang="en-US" sz="1700" dirty="0">
                <a:solidFill>
                  <a:srgbClr val="3C3939"/>
                </a:solidFill>
                <a:latin typeface="Roboto" pitchFamily="34" charset="0"/>
                <a:ea typeface="Roboto" pitchFamily="34" charset="-122"/>
                <a:cs typeface="Roboto" pitchFamily="34" charset="-120"/>
              </a:rPr>
              <a:t>Provides an overview of the code's organization and modularity, highlighting the number of functions and classes defined.</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893088"/>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Analyzing Code Quality Metrics</a:t>
            </a:r>
            <a:endParaRPr lang="en-US" sz="4450" dirty="0"/>
          </a:p>
        </p:txBody>
      </p:sp>
      <p:sp>
        <p:nvSpPr>
          <p:cNvPr id="4" name="Shape 1"/>
          <p:cNvSpPr/>
          <p:nvPr/>
        </p:nvSpPr>
        <p:spPr>
          <a:xfrm>
            <a:off x="6280190" y="2650808"/>
            <a:ext cx="3664863" cy="2773799"/>
          </a:xfrm>
          <a:prstGeom prst="roundRect">
            <a:avLst>
              <a:gd name="adj" fmla="val 3435"/>
            </a:avLst>
          </a:prstGeom>
          <a:solidFill>
            <a:srgbClr val="E1E1EA"/>
          </a:solidFill>
          <a:ln w="7620">
            <a:solidFill>
              <a:srgbClr val="C7C7D0"/>
            </a:solidFill>
            <a:prstDash val="solid"/>
          </a:ln>
        </p:spPr>
      </p:sp>
      <p:sp>
        <p:nvSpPr>
          <p:cNvPr id="5" name="Text 2"/>
          <p:cNvSpPr/>
          <p:nvPr/>
        </p:nvSpPr>
        <p:spPr>
          <a:xfrm>
            <a:off x="6514624" y="288524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Average Line Length</a:t>
            </a:r>
            <a:endParaRPr lang="en-US" sz="2200" dirty="0"/>
          </a:p>
        </p:txBody>
      </p:sp>
      <p:sp>
        <p:nvSpPr>
          <p:cNvPr id="6" name="Text 3"/>
          <p:cNvSpPr/>
          <p:nvPr/>
        </p:nvSpPr>
        <p:spPr>
          <a:xfrm>
            <a:off x="6514624" y="3375660"/>
            <a:ext cx="3195995"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Measures the average number of characters per line, highlighting potential issues with excessive line length, impacting readability.</a:t>
            </a:r>
            <a:endParaRPr lang="en-US" sz="1750" dirty="0"/>
          </a:p>
        </p:txBody>
      </p:sp>
      <p:sp>
        <p:nvSpPr>
          <p:cNvPr id="7" name="Shape 4"/>
          <p:cNvSpPr/>
          <p:nvPr/>
        </p:nvSpPr>
        <p:spPr>
          <a:xfrm>
            <a:off x="10171867" y="2650808"/>
            <a:ext cx="3664863" cy="2773799"/>
          </a:xfrm>
          <a:prstGeom prst="roundRect">
            <a:avLst>
              <a:gd name="adj" fmla="val 3435"/>
            </a:avLst>
          </a:prstGeom>
          <a:solidFill>
            <a:srgbClr val="E1E1EA"/>
          </a:solidFill>
          <a:ln w="7620">
            <a:solidFill>
              <a:srgbClr val="C7C7D0"/>
            </a:solidFill>
            <a:prstDash val="solid"/>
          </a:ln>
        </p:spPr>
      </p:sp>
      <p:sp>
        <p:nvSpPr>
          <p:cNvPr id="8" name="Text 5"/>
          <p:cNvSpPr/>
          <p:nvPr/>
        </p:nvSpPr>
        <p:spPr>
          <a:xfrm>
            <a:off x="10406301" y="2885242"/>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Long Lines</a:t>
            </a:r>
            <a:endParaRPr lang="en-US" sz="2200" dirty="0"/>
          </a:p>
        </p:txBody>
      </p:sp>
      <p:sp>
        <p:nvSpPr>
          <p:cNvPr id="9" name="Text 6"/>
          <p:cNvSpPr/>
          <p:nvPr/>
        </p:nvSpPr>
        <p:spPr>
          <a:xfrm>
            <a:off x="10406301" y="3375660"/>
            <a:ext cx="3195995"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Identifies lines exceeding a defined threshold, suggesting potential readability issues and potential formatting inconsistencies.</a:t>
            </a:r>
            <a:endParaRPr lang="en-US" sz="1750" dirty="0"/>
          </a:p>
        </p:txBody>
      </p:sp>
      <p:sp>
        <p:nvSpPr>
          <p:cNvPr id="10" name="Shape 7"/>
          <p:cNvSpPr/>
          <p:nvPr/>
        </p:nvSpPr>
        <p:spPr>
          <a:xfrm>
            <a:off x="6280190" y="5651421"/>
            <a:ext cx="7556421" cy="1685092"/>
          </a:xfrm>
          <a:prstGeom prst="roundRect">
            <a:avLst>
              <a:gd name="adj" fmla="val 5654"/>
            </a:avLst>
          </a:prstGeom>
          <a:solidFill>
            <a:srgbClr val="E1E1EA"/>
          </a:solidFill>
          <a:ln w="7620">
            <a:solidFill>
              <a:srgbClr val="C7C7D0"/>
            </a:solidFill>
            <a:prstDash val="solid"/>
          </a:ln>
        </p:spPr>
      </p:sp>
      <p:sp>
        <p:nvSpPr>
          <p:cNvPr id="11" name="Text 8"/>
          <p:cNvSpPr/>
          <p:nvPr/>
        </p:nvSpPr>
        <p:spPr>
          <a:xfrm>
            <a:off x="6514624" y="588585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Code Duplication</a:t>
            </a:r>
            <a:endParaRPr lang="en-US" sz="2200" dirty="0"/>
          </a:p>
        </p:txBody>
      </p:sp>
      <p:sp>
        <p:nvSpPr>
          <p:cNvPr id="12" name="Text 9"/>
          <p:cNvSpPr/>
          <p:nvPr/>
        </p:nvSpPr>
        <p:spPr>
          <a:xfrm>
            <a:off x="6514624" y="6376273"/>
            <a:ext cx="7087553" cy="725805"/>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Detects identical or near-identical blocks of code, highlighting potential inefficiencies and opportunities for refactoring.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921068"/>
            <a:ext cx="7172325"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Script Insights: Key Benefits</a:t>
            </a:r>
            <a:endParaRPr lang="en-US" sz="4450" dirty="0"/>
          </a:p>
        </p:txBody>
      </p:sp>
      <p:sp>
        <p:nvSpPr>
          <p:cNvPr id="4" name="Shape 1"/>
          <p:cNvSpPr/>
          <p:nvPr/>
        </p:nvSpPr>
        <p:spPr>
          <a:xfrm>
            <a:off x="793790" y="2225159"/>
            <a:ext cx="510302" cy="510302"/>
          </a:xfrm>
          <a:prstGeom prst="roundRect">
            <a:avLst>
              <a:gd name="adj" fmla="val 18669"/>
            </a:avLst>
          </a:prstGeom>
          <a:solidFill>
            <a:srgbClr val="E1E1EA"/>
          </a:solidFill>
          <a:ln w="7620">
            <a:solidFill>
              <a:srgbClr val="C7C7D0"/>
            </a:solidFill>
            <a:prstDash val="solid"/>
          </a:ln>
        </p:spPr>
      </p:sp>
      <p:sp>
        <p:nvSpPr>
          <p:cNvPr id="5" name="Text 2"/>
          <p:cNvSpPr/>
          <p:nvPr/>
        </p:nvSpPr>
        <p:spPr>
          <a:xfrm>
            <a:off x="976074" y="2310170"/>
            <a:ext cx="145613" cy="34028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6" name="Text 3"/>
          <p:cNvSpPr/>
          <p:nvPr/>
        </p:nvSpPr>
        <p:spPr>
          <a:xfrm>
            <a:off x="1530906" y="222515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Identify Bottlenecks</a:t>
            </a:r>
            <a:endParaRPr lang="en-US" sz="2200" dirty="0"/>
          </a:p>
        </p:txBody>
      </p:sp>
      <p:sp>
        <p:nvSpPr>
          <p:cNvPr id="7" name="Text 4"/>
          <p:cNvSpPr/>
          <p:nvPr/>
        </p:nvSpPr>
        <p:spPr>
          <a:xfrm>
            <a:off x="1530906" y="2715578"/>
            <a:ext cx="2927747" cy="1451610"/>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Highlight areas with complex logic, long lines, and code duplication for targeted optimization.</a:t>
            </a:r>
            <a:endParaRPr lang="en-US" sz="1750" dirty="0"/>
          </a:p>
        </p:txBody>
      </p:sp>
      <p:sp>
        <p:nvSpPr>
          <p:cNvPr id="8" name="Shape 5"/>
          <p:cNvSpPr/>
          <p:nvPr/>
        </p:nvSpPr>
        <p:spPr>
          <a:xfrm>
            <a:off x="4685467" y="2225159"/>
            <a:ext cx="510302" cy="510302"/>
          </a:xfrm>
          <a:prstGeom prst="roundRect">
            <a:avLst>
              <a:gd name="adj" fmla="val 18669"/>
            </a:avLst>
          </a:prstGeom>
          <a:solidFill>
            <a:srgbClr val="E1E1EA"/>
          </a:solidFill>
          <a:ln w="7620">
            <a:solidFill>
              <a:srgbClr val="C7C7D0"/>
            </a:solidFill>
            <a:prstDash val="solid"/>
          </a:ln>
        </p:spPr>
      </p:sp>
      <p:sp>
        <p:nvSpPr>
          <p:cNvPr id="9" name="Text 6"/>
          <p:cNvSpPr/>
          <p:nvPr/>
        </p:nvSpPr>
        <p:spPr>
          <a:xfrm>
            <a:off x="4851916" y="2310170"/>
            <a:ext cx="177284" cy="34028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0" name="Text 7"/>
          <p:cNvSpPr/>
          <p:nvPr/>
        </p:nvSpPr>
        <p:spPr>
          <a:xfrm>
            <a:off x="5422583" y="222515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Improve Readability</a:t>
            </a:r>
            <a:endParaRPr lang="en-US" sz="2200" dirty="0"/>
          </a:p>
        </p:txBody>
      </p:sp>
      <p:sp>
        <p:nvSpPr>
          <p:cNvPr id="11" name="Text 8"/>
          <p:cNvSpPr/>
          <p:nvPr/>
        </p:nvSpPr>
        <p:spPr>
          <a:xfrm>
            <a:off x="5422583" y="2715578"/>
            <a:ext cx="2927747" cy="1451610"/>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Encourage clear and concise code through analysis of line length, nesting depth, and comment density.</a:t>
            </a:r>
            <a:endParaRPr lang="en-US" sz="1750" dirty="0"/>
          </a:p>
        </p:txBody>
      </p:sp>
      <p:sp>
        <p:nvSpPr>
          <p:cNvPr id="12" name="Shape 9"/>
          <p:cNvSpPr/>
          <p:nvPr/>
        </p:nvSpPr>
        <p:spPr>
          <a:xfrm>
            <a:off x="793790" y="4649153"/>
            <a:ext cx="510302" cy="510302"/>
          </a:xfrm>
          <a:prstGeom prst="roundRect">
            <a:avLst>
              <a:gd name="adj" fmla="val 18669"/>
            </a:avLst>
          </a:prstGeom>
          <a:solidFill>
            <a:srgbClr val="E1E1EA"/>
          </a:solidFill>
          <a:ln w="7620">
            <a:solidFill>
              <a:srgbClr val="C7C7D0"/>
            </a:solidFill>
            <a:prstDash val="solid"/>
          </a:ln>
        </p:spPr>
      </p:sp>
      <p:sp>
        <p:nvSpPr>
          <p:cNvPr id="13" name="Text 10"/>
          <p:cNvSpPr/>
          <p:nvPr/>
        </p:nvSpPr>
        <p:spPr>
          <a:xfrm>
            <a:off x="958096" y="4734163"/>
            <a:ext cx="181689" cy="34028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4" name="Text 11"/>
          <p:cNvSpPr/>
          <p:nvPr/>
        </p:nvSpPr>
        <p:spPr>
          <a:xfrm>
            <a:off x="1530906" y="464915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Reduce Redundancy</a:t>
            </a:r>
            <a:endParaRPr lang="en-US" sz="2200" dirty="0"/>
          </a:p>
        </p:txBody>
      </p:sp>
      <p:sp>
        <p:nvSpPr>
          <p:cNvPr id="15" name="Text 12"/>
          <p:cNvSpPr/>
          <p:nvPr/>
        </p:nvSpPr>
        <p:spPr>
          <a:xfrm>
            <a:off x="1530906" y="5139571"/>
            <a:ext cx="2927747"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Identify duplicated code blocks for refactoring, improving code maintainability and reducing the potential for errors.</a:t>
            </a:r>
            <a:endParaRPr lang="en-US" sz="1750" dirty="0"/>
          </a:p>
        </p:txBody>
      </p:sp>
      <p:sp>
        <p:nvSpPr>
          <p:cNvPr id="16" name="Shape 13"/>
          <p:cNvSpPr/>
          <p:nvPr/>
        </p:nvSpPr>
        <p:spPr>
          <a:xfrm>
            <a:off x="4685467" y="4649153"/>
            <a:ext cx="510302" cy="510302"/>
          </a:xfrm>
          <a:prstGeom prst="roundRect">
            <a:avLst>
              <a:gd name="adj" fmla="val 18669"/>
            </a:avLst>
          </a:prstGeom>
          <a:solidFill>
            <a:srgbClr val="E1E1EA"/>
          </a:solidFill>
          <a:ln w="7620">
            <a:solidFill>
              <a:srgbClr val="C7C7D0"/>
            </a:solidFill>
            <a:prstDash val="solid"/>
          </a:ln>
        </p:spPr>
      </p:sp>
      <p:sp>
        <p:nvSpPr>
          <p:cNvPr id="17" name="Text 14"/>
          <p:cNvSpPr/>
          <p:nvPr/>
        </p:nvSpPr>
        <p:spPr>
          <a:xfrm>
            <a:off x="4847749" y="4734163"/>
            <a:ext cx="185738" cy="340281"/>
          </a:xfrm>
          <a:prstGeom prst="rect">
            <a:avLst/>
          </a:prstGeom>
          <a:noFill/>
          <a:ln/>
        </p:spPr>
        <p:txBody>
          <a:bodyPr wrap="none" lIns="0" tIns="0" rIns="0" bIns="0" rtlCol="0" anchor="t"/>
          <a:lstStyle/>
          <a:p>
            <a:pPr algn="ctr" indent="0" marL="0">
              <a:lnSpc>
                <a:spcPts val="2650"/>
              </a:lnSpc>
              <a:buNone/>
            </a:pPr>
            <a:r>
              <a:rPr lang="en-US" sz="2650" dirty="0">
                <a:solidFill>
                  <a:srgbClr val="3C3939"/>
                </a:solidFill>
                <a:latin typeface="Raleway" pitchFamily="34" charset="0"/>
                <a:ea typeface="Raleway" pitchFamily="34" charset="-122"/>
                <a:cs typeface="Raleway" pitchFamily="34" charset="-120"/>
              </a:rPr>
              <a:t>4</a:t>
            </a:r>
            <a:endParaRPr lang="en-US" sz="2650" dirty="0"/>
          </a:p>
        </p:txBody>
      </p:sp>
      <p:sp>
        <p:nvSpPr>
          <p:cNvPr id="18" name="Text 15"/>
          <p:cNvSpPr/>
          <p:nvPr/>
        </p:nvSpPr>
        <p:spPr>
          <a:xfrm>
            <a:off x="5422583" y="4649153"/>
            <a:ext cx="2927747" cy="708660"/>
          </a:xfrm>
          <a:prstGeom prst="rect">
            <a:avLst/>
          </a:prstGeom>
          <a:noFill/>
          <a:ln/>
        </p:spPr>
        <p:txBody>
          <a:bodyPr wrap="square" lIns="0" tIns="0" rIns="0" bIns="0" rtlCol="0" anchor="t"/>
          <a:lstStyle/>
          <a:p>
            <a:pPr indent="0" marL="0">
              <a:lnSpc>
                <a:spcPts val="2750"/>
              </a:lnSpc>
              <a:buNone/>
            </a:pPr>
            <a:r>
              <a:rPr lang="en-US" sz="2200" dirty="0">
                <a:solidFill>
                  <a:srgbClr val="3C3939"/>
                </a:solidFill>
                <a:latin typeface="Raleway" pitchFamily="34" charset="0"/>
                <a:ea typeface="Raleway" pitchFamily="34" charset="-122"/>
                <a:cs typeface="Raleway" pitchFamily="34" charset="-120"/>
              </a:rPr>
              <a:t>Enforce Best Practices</a:t>
            </a:r>
            <a:endParaRPr lang="en-US" sz="2200" dirty="0"/>
          </a:p>
        </p:txBody>
      </p:sp>
      <p:sp>
        <p:nvSpPr>
          <p:cNvPr id="19" name="Text 16"/>
          <p:cNvSpPr/>
          <p:nvPr/>
        </p:nvSpPr>
        <p:spPr>
          <a:xfrm>
            <a:off x="5422583" y="5493901"/>
            <a:ext cx="2927747"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Promote consistent coding standards by analyzing line length, complexity, and duplication, ensuring a high-quality codebase.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177058"/>
            <a:ext cx="8478083" cy="708779"/>
          </a:xfrm>
          <a:prstGeom prst="rect">
            <a:avLst/>
          </a:prstGeom>
          <a:noFill/>
          <a:ln/>
        </p:spPr>
        <p:txBody>
          <a:bodyPr wrap="non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Script Insights: Application Areas</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B1B27"/>
                </a:solidFill>
                <a:latin typeface="Raleway" pitchFamily="34" charset="0"/>
                <a:ea typeface="Raleway" pitchFamily="34" charset="-122"/>
                <a:cs typeface="Raleway" pitchFamily="34" charset="-120"/>
              </a:rPr>
              <a:t>Developer Workflow</a:t>
            </a:r>
            <a:endParaRPr lang="en-US" sz="2200" dirty="0"/>
          </a:p>
        </p:txBody>
      </p:sp>
      <p:sp>
        <p:nvSpPr>
          <p:cNvPr id="4" name="Text 2"/>
          <p:cNvSpPr/>
          <p:nvPr/>
        </p:nvSpPr>
        <p:spPr>
          <a:xfrm>
            <a:off x="793790" y="4033957"/>
            <a:ext cx="3978116"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Integrate Script Insights into your development environment for real-time code analysis, receiving feedback on your code structure, complexity, and quality metrics.</a:t>
            </a:r>
            <a:endParaRPr lang="en-US" sz="1750" dirty="0"/>
          </a:p>
        </p:txBody>
      </p:sp>
      <p:sp>
        <p:nvSpPr>
          <p:cNvPr id="5" name="Text 3"/>
          <p:cNvSpPr/>
          <p:nvPr/>
        </p:nvSpPr>
        <p:spPr>
          <a:xfrm>
            <a:off x="5332928" y="345281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B1B27"/>
                </a:solidFill>
                <a:latin typeface="Raleway" pitchFamily="34" charset="0"/>
                <a:ea typeface="Raleway" pitchFamily="34" charset="-122"/>
                <a:cs typeface="Raleway" pitchFamily="34" charset="-120"/>
              </a:rPr>
              <a:t>Code Reviews</a:t>
            </a:r>
            <a:endParaRPr lang="en-US" sz="2200" dirty="0"/>
          </a:p>
        </p:txBody>
      </p:sp>
      <p:sp>
        <p:nvSpPr>
          <p:cNvPr id="6" name="Text 4"/>
          <p:cNvSpPr/>
          <p:nvPr/>
        </p:nvSpPr>
        <p:spPr>
          <a:xfrm>
            <a:off x="5332928" y="4033957"/>
            <a:ext cx="3978116"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Use Script Insights to objectively assess code quality during code reviews, providing data-driven insights to guide discussions and ensure best practices.</a:t>
            </a:r>
            <a:endParaRPr lang="en-US" sz="1750" dirty="0"/>
          </a:p>
        </p:txBody>
      </p:sp>
      <p:sp>
        <p:nvSpPr>
          <p:cNvPr id="7" name="Text 5"/>
          <p:cNvSpPr/>
          <p:nvPr/>
        </p:nvSpPr>
        <p:spPr>
          <a:xfrm>
            <a:off x="9872067" y="345281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B1B27"/>
                </a:solidFill>
                <a:latin typeface="Raleway" pitchFamily="34" charset="0"/>
                <a:ea typeface="Raleway" pitchFamily="34" charset="-122"/>
                <a:cs typeface="Raleway" pitchFamily="34" charset="-120"/>
              </a:rPr>
              <a:t>Project Management</a:t>
            </a:r>
            <a:endParaRPr lang="en-US" sz="2200" dirty="0"/>
          </a:p>
        </p:txBody>
      </p:sp>
      <p:sp>
        <p:nvSpPr>
          <p:cNvPr id="8" name="Text 6"/>
          <p:cNvSpPr/>
          <p:nvPr/>
        </p:nvSpPr>
        <p:spPr>
          <a:xfrm>
            <a:off x="9872067" y="4033957"/>
            <a:ext cx="3978116" cy="1814513"/>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Utilize Script Insights to monitor codebase health over time, identifying trends in complexity, quality, and maintainability, enabling proactive adjustments to ensure project success.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452682"/>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Leveraging Script Insights for Enhanced Code Quality</a:t>
            </a:r>
            <a:endParaRPr lang="en-US" sz="4450" dirty="0"/>
          </a:p>
        </p:txBody>
      </p:sp>
      <p:sp>
        <p:nvSpPr>
          <p:cNvPr id="3" name="Shape 1"/>
          <p:cNvSpPr/>
          <p:nvPr/>
        </p:nvSpPr>
        <p:spPr>
          <a:xfrm>
            <a:off x="793790" y="3323868"/>
            <a:ext cx="3260646" cy="1669852"/>
          </a:xfrm>
          <a:prstGeom prst="roundRect">
            <a:avLst>
              <a:gd name="adj" fmla="val 5705"/>
            </a:avLst>
          </a:prstGeom>
          <a:solidFill>
            <a:srgbClr val="E1E1EA"/>
          </a:solidFill>
          <a:ln w="7620">
            <a:solidFill>
              <a:srgbClr val="C7C7D0"/>
            </a:solidFill>
            <a:prstDash val="solid"/>
          </a:ln>
        </p:spPr>
      </p:sp>
      <p:sp>
        <p:nvSpPr>
          <p:cNvPr id="4" name="Text 2"/>
          <p:cNvSpPr/>
          <p:nvPr/>
        </p:nvSpPr>
        <p:spPr>
          <a:xfrm>
            <a:off x="1028224" y="3932039"/>
            <a:ext cx="121325" cy="453509"/>
          </a:xfrm>
          <a:prstGeom prst="rect">
            <a:avLst/>
          </a:prstGeom>
          <a:noFill/>
          <a:ln/>
        </p:spPr>
        <p:txBody>
          <a:bodyPr wrap="none" lIns="0" tIns="0" rIns="0" bIns="0" rtlCol="0" anchor="t"/>
          <a:lstStyle/>
          <a:p>
            <a:pPr algn="ctr" indent="0" marL="0">
              <a:lnSpc>
                <a:spcPts val="3550"/>
              </a:lnSpc>
              <a:buNone/>
            </a:pPr>
            <a:r>
              <a:rPr lang="en-US" sz="2200" dirty="0">
                <a:solidFill>
                  <a:srgbClr val="3C3939"/>
                </a:solidFill>
                <a:latin typeface="Raleway" pitchFamily="34" charset="0"/>
                <a:ea typeface="Raleway" pitchFamily="34" charset="-122"/>
                <a:cs typeface="Raleway" pitchFamily="34" charset="-120"/>
              </a:rPr>
              <a:t>1</a:t>
            </a:r>
            <a:endParaRPr lang="en-US" sz="2200" dirty="0"/>
          </a:p>
        </p:txBody>
      </p:sp>
      <p:sp>
        <p:nvSpPr>
          <p:cNvPr id="5" name="Text 3"/>
          <p:cNvSpPr/>
          <p:nvPr/>
        </p:nvSpPr>
        <p:spPr>
          <a:xfrm>
            <a:off x="4281249" y="355068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Baseline Analysis</a:t>
            </a:r>
            <a:endParaRPr lang="en-US" sz="2200" dirty="0"/>
          </a:p>
        </p:txBody>
      </p:sp>
      <p:sp>
        <p:nvSpPr>
          <p:cNvPr id="6" name="Text 4"/>
          <p:cNvSpPr/>
          <p:nvPr/>
        </p:nvSpPr>
        <p:spPr>
          <a:xfrm>
            <a:off x="4281249" y="4041100"/>
            <a:ext cx="9328547" cy="725805"/>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Begin by analyzing your codebase using Script Insights to establish a baseline understanding of its structure, complexity, and quality.</a:t>
            </a:r>
            <a:endParaRPr lang="en-US" sz="1750" dirty="0"/>
          </a:p>
        </p:txBody>
      </p:sp>
      <p:sp>
        <p:nvSpPr>
          <p:cNvPr id="7" name="Shape 5"/>
          <p:cNvSpPr/>
          <p:nvPr/>
        </p:nvSpPr>
        <p:spPr>
          <a:xfrm>
            <a:off x="4167783" y="4978479"/>
            <a:ext cx="9555480" cy="15240"/>
          </a:xfrm>
          <a:prstGeom prst="roundRect">
            <a:avLst>
              <a:gd name="adj" fmla="val 625116"/>
            </a:avLst>
          </a:prstGeom>
          <a:solidFill>
            <a:srgbClr val="C7C7D0"/>
          </a:solidFill>
          <a:ln/>
        </p:spPr>
      </p:sp>
      <p:sp>
        <p:nvSpPr>
          <p:cNvPr id="8" name="Shape 6"/>
          <p:cNvSpPr/>
          <p:nvPr/>
        </p:nvSpPr>
        <p:spPr>
          <a:xfrm>
            <a:off x="793790" y="5107067"/>
            <a:ext cx="6521410" cy="1669852"/>
          </a:xfrm>
          <a:prstGeom prst="roundRect">
            <a:avLst>
              <a:gd name="adj" fmla="val 5705"/>
            </a:avLst>
          </a:prstGeom>
          <a:solidFill>
            <a:srgbClr val="E1E1EA"/>
          </a:solidFill>
          <a:ln w="7620">
            <a:solidFill>
              <a:srgbClr val="C7C7D0"/>
            </a:solidFill>
            <a:prstDash val="solid"/>
          </a:ln>
        </p:spPr>
      </p:sp>
      <p:sp>
        <p:nvSpPr>
          <p:cNvPr id="9" name="Text 7"/>
          <p:cNvSpPr/>
          <p:nvPr/>
        </p:nvSpPr>
        <p:spPr>
          <a:xfrm>
            <a:off x="1028224" y="5715238"/>
            <a:ext cx="147637" cy="453509"/>
          </a:xfrm>
          <a:prstGeom prst="rect">
            <a:avLst/>
          </a:prstGeom>
          <a:noFill/>
          <a:ln/>
        </p:spPr>
        <p:txBody>
          <a:bodyPr wrap="none" lIns="0" tIns="0" rIns="0" bIns="0" rtlCol="0" anchor="t"/>
          <a:lstStyle/>
          <a:p>
            <a:pPr algn="ctr" indent="0" marL="0">
              <a:lnSpc>
                <a:spcPts val="3550"/>
              </a:lnSpc>
              <a:buNone/>
            </a:pPr>
            <a:r>
              <a:rPr lang="en-US" sz="2200" dirty="0">
                <a:solidFill>
                  <a:srgbClr val="3C3939"/>
                </a:solidFill>
                <a:latin typeface="Raleway" pitchFamily="34" charset="0"/>
                <a:ea typeface="Raleway" pitchFamily="34" charset="-122"/>
                <a:cs typeface="Raleway" pitchFamily="34" charset="-120"/>
              </a:rPr>
              <a:t>2</a:t>
            </a:r>
            <a:endParaRPr lang="en-US" sz="2200" dirty="0"/>
          </a:p>
        </p:txBody>
      </p:sp>
      <p:sp>
        <p:nvSpPr>
          <p:cNvPr id="10" name="Text 8"/>
          <p:cNvSpPr/>
          <p:nvPr/>
        </p:nvSpPr>
        <p:spPr>
          <a:xfrm>
            <a:off x="7542014" y="5333881"/>
            <a:ext cx="2967514" cy="354330"/>
          </a:xfrm>
          <a:prstGeom prst="rect">
            <a:avLst/>
          </a:prstGeom>
          <a:noFill/>
          <a:ln/>
        </p:spPr>
        <p:txBody>
          <a:bodyPr wrap="none" lIns="0" tIns="0" rIns="0" bIns="0" rtlCol="0" anchor="t"/>
          <a:lstStyle/>
          <a:p>
            <a:pPr algn="l" indent="0" marL="0">
              <a:lnSpc>
                <a:spcPts val="2750"/>
              </a:lnSpc>
              <a:buNone/>
            </a:pPr>
            <a:r>
              <a:rPr lang="en-US" sz="2200" dirty="0">
                <a:solidFill>
                  <a:srgbClr val="3C3939"/>
                </a:solidFill>
                <a:latin typeface="Raleway" pitchFamily="34" charset="0"/>
                <a:ea typeface="Raleway" pitchFamily="34" charset="-122"/>
                <a:cs typeface="Raleway" pitchFamily="34" charset="-120"/>
              </a:rPr>
              <a:t>Continuous Monitoring</a:t>
            </a:r>
            <a:endParaRPr lang="en-US" sz="2200" dirty="0"/>
          </a:p>
        </p:txBody>
      </p:sp>
      <p:sp>
        <p:nvSpPr>
          <p:cNvPr id="11" name="Text 9"/>
          <p:cNvSpPr/>
          <p:nvPr/>
        </p:nvSpPr>
        <p:spPr>
          <a:xfrm>
            <a:off x="7542014" y="5824299"/>
            <a:ext cx="6067782" cy="725805"/>
          </a:xfrm>
          <a:prstGeom prst="rect">
            <a:avLst/>
          </a:prstGeom>
          <a:noFill/>
          <a:ln/>
        </p:spPr>
        <p:txBody>
          <a:bodyPr wrap="square" lIns="0" tIns="0" rIns="0" bIns="0" rtlCol="0" anchor="t"/>
          <a:lstStyle/>
          <a:p>
            <a:pPr algn="l" indent="0" marL="0">
              <a:lnSpc>
                <a:spcPts val="2850"/>
              </a:lnSpc>
              <a:buNone/>
            </a:pPr>
            <a:r>
              <a:rPr lang="en-US" sz="1750" dirty="0">
                <a:solidFill>
                  <a:srgbClr val="3C3939"/>
                </a:solidFill>
                <a:latin typeface="Roboto" pitchFamily="34" charset="0"/>
                <a:ea typeface="Roboto" pitchFamily="34" charset="-122"/>
                <a:cs typeface="Roboto" pitchFamily="34" charset="-120"/>
              </a:rPr>
              <a:t>Continuously monitor your codebase using Script Insights to track progress and identify areas for further optimization.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792843"/>
            <a:ext cx="7556421" cy="2126337"/>
          </a:xfrm>
          <a:prstGeom prst="rect">
            <a:avLst/>
          </a:prstGeom>
          <a:noFill/>
          <a:ln/>
        </p:spPr>
        <p:txBody>
          <a:bodyPr wrap="square" lIns="0" tIns="0" rIns="0" bIns="0" rtlCol="0" anchor="t"/>
          <a:lstStyle/>
          <a:p>
            <a:pPr indent="0" marL="0">
              <a:lnSpc>
                <a:spcPts val="5550"/>
              </a:lnSpc>
              <a:buNone/>
            </a:pPr>
            <a:r>
              <a:rPr lang="en-US" sz="4450" dirty="0">
                <a:solidFill>
                  <a:srgbClr val="1B1B27"/>
                </a:solidFill>
                <a:latin typeface="Raleway" pitchFamily="34" charset="0"/>
                <a:ea typeface="Raleway" pitchFamily="34" charset="-122"/>
                <a:cs typeface="Raleway" pitchFamily="34" charset="-120"/>
              </a:rPr>
              <a:t>Conclusion: Script Insights - A Powerful Tool for Code Optimization</a:t>
            </a:r>
            <a:endParaRPr lang="en-US" sz="4450" dirty="0"/>
          </a:p>
        </p:txBody>
      </p:sp>
      <p:sp>
        <p:nvSpPr>
          <p:cNvPr id="4" name="Text 1"/>
          <p:cNvSpPr/>
          <p:nvPr/>
        </p:nvSpPr>
        <p:spPr>
          <a:xfrm>
            <a:off x="793790" y="4259342"/>
            <a:ext cx="7556421" cy="2177415"/>
          </a:xfrm>
          <a:prstGeom prst="rect">
            <a:avLst/>
          </a:prstGeom>
          <a:noFill/>
          <a:ln/>
        </p:spPr>
        <p:txBody>
          <a:bodyPr wrap="square" lIns="0" tIns="0" rIns="0" bIns="0" rtlCol="0" anchor="t"/>
          <a:lstStyle/>
          <a:p>
            <a:pPr indent="0" marL="0">
              <a:lnSpc>
                <a:spcPts val="2850"/>
              </a:lnSpc>
              <a:buNone/>
            </a:pPr>
            <a:r>
              <a:rPr lang="en-US" sz="1750" dirty="0">
                <a:solidFill>
                  <a:srgbClr val="3C3939"/>
                </a:solidFill>
                <a:latin typeface="Roboto" pitchFamily="34" charset="0"/>
                <a:ea typeface="Roboto" pitchFamily="34" charset="-122"/>
                <a:cs typeface="Roboto" pitchFamily="34" charset="-120"/>
              </a:rPr>
              <a:t>Script Insights is an invaluable resource for software developers, code reviewers, and project managers, providing a comprehensive suite of metrics to analyze and enhance code quality. By understanding code structure, complexity, and quality metrics, developers can identify areas for improvement and ensure the creation of maintainable, robust, and efficient software.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2025-01-27T06:50:12Z</dcterms:created>
  <dcterms:modified xsi:type="dcterms:W3CDTF">2025-01-27T06:50:12Z</dcterms:modified>
</cp:coreProperties>
</file>