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3"/>
  </p:notesMasterIdLst>
  <p:sldIdLst>
    <p:sldId id="276" r:id="rId2"/>
  </p:sldIdLst>
  <p:sldSz cx="43891200" cy="32918400"/>
  <p:notesSz cx="32918400" cy="5120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3"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1" userDrawn="1">
          <p15:clr>
            <a:srgbClr val="A4A3A4"/>
          </p15:clr>
        </p15:guide>
        <p15:guide id="7" pos="13124" userDrawn="1">
          <p15:clr>
            <a:srgbClr val="A4A3A4"/>
          </p15:clr>
        </p15:guide>
        <p15:guide id="8" pos="21030" userDrawn="1">
          <p15:clr>
            <a:srgbClr val="A4A3A4"/>
          </p15:clr>
        </p15:guide>
        <p15:guide id="9" pos="986" userDrawn="1">
          <p15:clr>
            <a:srgbClr val="A4A3A4"/>
          </p15:clr>
        </p15:guide>
        <p15:guide id="10" pos="13997" userDrawn="1">
          <p15:clr>
            <a:srgbClr val="A4A3A4"/>
          </p15:clr>
        </p15:guide>
        <p15:guide id="11" pos="20196" userDrawn="1">
          <p15:clr>
            <a:srgbClr val="A4A3A4"/>
          </p15:clr>
        </p15:guide>
        <p15:guide id="12" pos="264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8BD"/>
    <a:srgbClr val="FFFAE7"/>
    <a:srgbClr val="FEE9D2"/>
    <a:srgbClr val="A93013"/>
    <a:srgbClr val="BF3A11"/>
    <a:srgbClr val="32A5A8"/>
    <a:srgbClr val="1BC0ED"/>
    <a:srgbClr val="0B7693"/>
    <a:srgbClr val="09586D"/>
    <a:srgbClr val="0D8C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BEA7CB-A7B4-5442-8E35-339A7D06872E}" v="1421" dt="2023-04-21T15:59:25.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varScale="1">
        <p:scale>
          <a:sx n="24" d="100"/>
          <a:sy n="24" d="100"/>
        </p:scale>
        <p:origin x="1816" y="216"/>
      </p:cViewPr>
      <p:guideLst>
        <p:guide orient="horz" pos="717"/>
        <p:guide orient="horz" pos="19633"/>
        <p:guide orient="horz" pos="3729"/>
        <p:guide orient="horz" pos="2129"/>
        <p:guide pos="6376"/>
        <p:guide pos="7211"/>
        <p:guide pos="13124"/>
        <p:guide pos="21030"/>
        <p:guide pos="986"/>
        <p:guide pos="13997"/>
        <p:guide pos="20196"/>
        <p:guide pos="264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5321F8F-ED1B-4724-8F2B-F120DECFD346}" type="datetime1">
              <a:rPr lang="en-US" altLang="en-US"/>
              <a:pPr/>
              <a:t>4/28/23</a:t>
            </a:fld>
            <a:endParaRPr lang="en-US" altLang="en-US"/>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3616B8-C257-4252-AA2D-2F0162A21C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pitchFamily="-111" charset="-128"/>
      </a:defRPr>
    </a:lvl1pPr>
    <a:lvl2pPr marL="441609"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2pPr>
    <a:lvl3pPr marL="883219"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3pPr>
    <a:lvl4pPr marL="1324828"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4pPr>
    <a:lvl5pPr marL="1766438"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5pPr>
    <a:lvl6pPr marL="2208047" algn="l" defTabSz="441609" rtl="0" eaLnBrk="1" latinLnBrk="0" hangingPunct="1">
      <a:defRPr sz="1159" kern="1200">
        <a:solidFill>
          <a:schemeClr val="tx1"/>
        </a:solidFill>
        <a:latin typeface="+mn-lt"/>
        <a:ea typeface="+mn-ea"/>
        <a:cs typeface="+mn-cs"/>
      </a:defRPr>
    </a:lvl6pPr>
    <a:lvl7pPr marL="2649657" algn="l" defTabSz="441609" rtl="0" eaLnBrk="1" latinLnBrk="0" hangingPunct="1">
      <a:defRPr sz="1159" kern="1200">
        <a:solidFill>
          <a:schemeClr val="tx1"/>
        </a:solidFill>
        <a:latin typeface="+mn-lt"/>
        <a:ea typeface="+mn-ea"/>
        <a:cs typeface="+mn-cs"/>
      </a:defRPr>
    </a:lvl7pPr>
    <a:lvl8pPr marL="3091266" algn="l" defTabSz="441609" rtl="0" eaLnBrk="1" latinLnBrk="0" hangingPunct="1">
      <a:defRPr sz="1159" kern="1200">
        <a:solidFill>
          <a:schemeClr val="tx1"/>
        </a:solidFill>
        <a:latin typeface="+mn-lt"/>
        <a:ea typeface="+mn-ea"/>
        <a:cs typeface="+mn-cs"/>
      </a:defRPr>
    </a:lvl8pPr>
    <a:lvl9pPr marL="3532876" algn="l" defTabSz="441609" rtl="0" eaLnBrk="1" latinLnBrk="0" hangingPunct="1">
      <a:defRPr sz="115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9600" spc="-100">
              <a:latin typeface="Leelawadee UI" panose="020B0502040204020203" pitchFamily="34" charset="-34"/>
              <a:cs typeface="Leelawadee UI" panose="020B0502040204020203" pitchFamily="34" charset="-34"/>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eaLnBrk="1" hangingPunct="1"/>
            <a:fld id="{9B6262CE-EB96-4220-B907-50A4F9DFE987}"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7000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a:t>Click to edit Master title style</a:t>
            </a:r>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322649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89368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4103047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950023" y="30646907"/>
            <a:ext cx="1528067" cy="964593"/>
          </a:xfrm>
          <a:prstGeom prst="rect">
            <a:avLst/>
          </a:prstGeom>
        </p:spPr>
      </p:pic>
    </p:spTree>
    <p:extLst>
      <p:ext uri="{BB962C8B-B14F-4D97-AF65-F5344CB8AC3E}">
        <p14:creationId xmlns:p14="http://schemas.microsoft.com/office/powerpoint/2010/main" val="316125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77998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07329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90750" y="12662611"/>
            <a:ext cx="15782510"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17938" y="12662611"/>
            <a:ext cx="15794477"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405208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tx2"/>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tx2"/>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1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02929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337369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21945600" y="0"/>
            <a:ext cx="21945600"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a:t>Click to edit Master title style</a:t>
            </a:r>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chemeClr val="tx1">
                    <a:lumMod val="85000"/>
                    <a:lumOff val="15000"/>
                  </a:schemeClr>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chemeClr val="tx1">
                    <a:alpha val="70000"/>
                  </a:schemeClr>
                </a:solidFill>
              </a:defRPr>
            </a:lvl1pPr>
          </a:lstStyle>
          <a:p>
            <a:pPr>
              <a:defRPr/>
            </a:pPr>
            <a:endParaRPr lang="en-US"/>
          </a:p>
        </p:txBody>
      </p:sp>
      <p:sp>
        <p:nvSpPr>
          <p:cNvPr id="11" name="Slide Number Placeholder 10"/>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75371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21945603" y="0"/>
            <a:ext cx="21967550" cy="32918400"/>
          </a:xfrm>
          <a:solidFill>
            <a:schemeClr val="bg1"/>
          </a:solidFill>
        </p:spPr>
        <p:txBody>
          <a:bodyPr anchor="t"/>
          <a:lstStyle>
            <a:lvl1pPr marL="0" indent="0">
              <a:buNone/>
              <a:defRPr sz="15360">
                <a:solidFill>
                  <a:schemeClr val="tx1"/>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chemeClr val="tx1">
                    <a:lumMod val="85000"/>
                    <a:lumOff val="15000"/>
                  </a:schemeClr>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chemeClr val="tx1">
                    <a:alpha val="7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82794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09018" y="4630522"/>
            <a:ext cx="28501224" cy="5705856"/>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pPr>
              <a:defRPr/>
            </a:pPr>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pPr>
              <a:defRPr/>
            </a:pPr>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234043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658" r:id="rId12"/>
  </p:sldLayoutIdLst>
  <p:txStyles>
    <p:titleStyle>
      <a:lvl1pPr algn="ctr" defTabSz="4389120" rtl="0" eaLnBrk="1" latinLnBrk="0" hangingPunct="1">
        <a:lnSpc>
          <a:spcPct val="90000"/>
        </a:lnSpc>
        <a:spcBef>
          <a:spcPct val="0"/>
        </a:spcBef>
        <a:buNone/>
        <a:defRPr sz="12480" kern="1200" cap="all" spc="960" baseline="0">
          <a:solidFill>
            <a:schemeClr val="tx1">
              <a:lumMod val="85000"/>
              <a:lumOff val="15000"/>
            </a:schemeClr>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7" name="Text Box 12"/>
          <p:cNvSpPr txBox="1">
            <a:spLocks noChangeArrowheads="1"/>
          </p:cNvSpPr>
          <p:nvPr/>
        </p:nvSpPr>
        <p:spPr bwMode="auto">
          <a:xfrm>
            <a:off x="12493263" y="7917591"/>
            <a:ext cx="18763572" cy="22330761"/>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eaLnBrk="1" hangingPunct="1"/>
            <a:r>
              <a:rPr lang="en-US" altLang="en-US" sz="4000" b="1">
                <a:latin typeface="Times New Roman" panose="02020603050405020304" pitchFamily="18" charset="0"/>
                <a:cs typeface="Times New Roman" panose="02020603050405020304" pitchFamily="18" charset="0"/>
              </a:rPr>
              <a:t>Results</a:t>
            </a:r>
          </a:p>
          <a:p>
            <a:pPr eaLnBrk="1" hangingPunct="1">
              <a:spcBef>
                <a:spcPts val="429"/>
              </a:spcBef>
            </a:pPr>
            <a:endParaRPr lang="en-US" altLang="ja-JP"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3428" i="1">
              <a:latin typeface="Leelawadee UI" panose="020B0502040204020203" pitchFamily="34" charset="-34"/>
              <a:cs typeface="Leelawadee UI" panose="020B0502040204020203" pitchFamily="34" charset="-34"/>
            </a:endParaRPr>
          </a:p>
        </p:txBody>
      </p:sp>
      <p:sp>
        <p:nvSpPr>
          <p:cNvPr id="14339" name="Text Box 7"/>
          <p:cNvSpPr txBox="1">
            <a:spLocks noChangeArrowheads="1"/>
          </p:cNvSpPr>
          <p:nvPr/>
        </p:nvSpPr>
        <p:spPr bwMode="auto">
          <a:xfrm>
            <a:off x="1619499" y="7932381"/>
            <a:ext cx="9969828" cy="12003285"/>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lv-LV" altLang="en-US" sz="5657" b="1">
              <a:latin typeface="Leelawadee UI" panose="020B0502040204020203" pitchFamily="34" charset="-34"/>
              <a:cs typeface="Leelawadee UI" panose="020B0502040204020203" pitchFamily="34" charset="-34"/>
            </a:endParaRPr>
          </a:p>
          <a:p>
            <a:pPr eaLnBrk="1" hangingPunct="1">
              <a:spcBef>
                <a:spcPct val="50000"/>
              </a:spcBef>
            </a:pPr>
            <a:endParaRPr lang="lv-LV" altLang="en-US" sz="5657" b="1">
              <a:latin typeface="Leelawadee UI" panose="020B0502040204020203" pitchFamily="34" charset="-34"/>
              <a:cs typeface="Leelawadee UI" panose="020B0502040204020203" pitchFamily="34" charset="-34"/>
            </a:endParaRPr>
          </a:p>
        </p:txBody>
      </p:sp>
      <p:sp>
        <p:nvSpPr>
          <p:cNvPr id="14340" name="Text Box 11"/>
          <p:cNvSpPr txBox="1">
            <a:spLocks noChangeArrowheads="1"/>
          </p:cNvSpPr>
          <p:nvPr/>
        </p:nvSpPr>
        <p:spPr bwMode="auto">
          <a:xfrm>
            <a:off x="1619499" y="20310192"/>
            <a:ext cx="10008516" cy="2147998"/>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8000"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657" b="1">
              <a:latin typeface="Leelawadee UI" panose="020B0502040204020203" pitchFamily="34" charset="-34"/>
              <a:cs typeface="Leelawadee UI" panose="020B0502040204020203" pitchFamily="34" charset="-34"/>
            </a:endParaRPr>
          </a:p>
        </p:txBody>
      </p:sp>
      <p:sp>
        <p:nvSpPr>
          <p:cNvPr id="14342" name="Text Box 13"/>
          <p:cNvSpPr txBox="1">
            <a:spLocks noChangeArrowheads="1"/>
          </p:cNvSpPr>
          <p:nvPr/>
        </p:nvSpPr>
        <p:spPr bwMode="auto">
          <a:xfrm>
            <a:off x="31952806" y="7917591"/>
            <a:ext cx="10185662" cy="15784884"/>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635000"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657" b="1">
              <a:solidFill>
                <a:srgbClr val="000000"/>
              </a:solidFill>
              <a:latin typeface="Leelawadee UI" panose="020B0502040204020203" pitchFamily="34" charset="-34"/>
              <a:cs typeface="Leelawadee UI" panose="020B0502040204020203" pitchFamily="34" charset="-34"/>
            </a:endParaRPr>
          </a:p>
        </p:txBody>
      </p:sp>
      <p:sp>
        <p:nvSpPr>
          <p:cNvPr id="14345" name="Text Box 16"/>
          <p:cNvSpPr txBox="1">
            <a:spLocks noChangeArrowheads="1"/>
          </p:cNvSpPr>
          <p:nvPr/>
        </p:nvSpPr>
        <p:spPr bwMode="auto">
          <a:xfrm>
            <a:off x="12493264" y="30831829"/>
            <a:ext cx="29645204" cy="1479449"/>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b="1">
              <a:solidFill>
                <a:schemeClr val="tx1">
                  <a:lumMod val="50000"/>
                  <a:lumOff val="50000"/>
                </a:schemeClr>
              </a:solidFill>
              <a:latin typeface="Leelawadee UI" panose="020B0502040204020203" pitchFamily="34" charset="-34"/>
              <a:cs typeface="Leelawadee UI" panose="020B0502040204020203" pitchFamily="34" charset="-34"/>
            </a:endParaRPr>
          </a:p>
        </p:txBody>
      </p:sp>
      <p:sp>
        <p:nvSpPr>
          <p:cNvPr id="14346" name="Text Box 15"/>
          <p:cNvSpPr txBox="1">
            <a:spLocks noChangeArrowheads="1"/>
          </p:cNvSpPr>
          <p:nvPr/>
        </p:nvSpPr>
        <p:spPr bwMode="auto">
          <a:xfrm>
            <a:off x="31952806" y="23938069"/>
            <a:ext cx="10185662" cy="6310283"/>
          </a:xfrm>
          <a:prstGeom prst="rect">
            <a:avLst/>
          </a:prstGeom>
          <a:solidFill>
            <a:schemeClr val="bg1"/>
          </a:solidFill>
          <a:ln w="92075">
            <a:solidFill>
              <a:schemeClr val="bg1">
                <a:lumMod val="50000"/>
              </a:schemeClr>
            </a:solidFill>
            <a:round/>
            <a:headEnd/>
            <a:tailEnd/>
          </a:ln>
        </p:spPr>
        <p:txBody>
          <a:bodyPr lIns="783772" tIns="391885" rIns="783772" bIns="783772"/>
          <a:lstStyle>
            <a:lvl1pPr marL="500063" indent="-500063"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653" b="1">
              <a:solidFill>
                <a:srgbClr val="000000"/>
              </a:solidFill>
              <a:latin typeface="Leelawadee UI" panose="020B0502040204020203" pitchFamily="34" charset="-34"/>
              <a:cs typeface="Leelawadee UI" panose="020B0502040204020203" pitchFamily="34" charset="-34"/>
            </a:endParaRPr>
          </a:p>
        </p:txBody>
      </p:sp>
      <p:sp>
        <p:nvSpPr>
          <p:cNvPr id="26" name="TextBox 25">
            <a:extLst>
              <a:ext uri="{FF2B5EF4-FFF2-40B4-BE49-F238E27FC236}">
                <a16:creationId xmlns:a16="http://schemas.microsoft.com/office/drawing/2014/main" id="{C2D3B809-9BA6-469D-9DD0-E6C31E9578E7}"/>
              </a:ext>
            </a:extLst>
          </p:cNvPr>
          <p:cNvSpPr txBox="1"/>
          <p:nvPr/>
        </p:nvSpPr>
        <p:spPr>
          <a:xfrm>
            <a:off x="37451720" y="1417615"/>
            <a:ext cx="5503170" cy="2116670"/>
          </a:xfrm>
          <a:prstGeom prst="rect">
            <a:avLst/>
          </a:prstGeom>
          <a:noFill/>
        </p:spPr>
        <p:txBody>
          <a:bodyPr wrap="square" rtlCol="0">
            <a:spAutoFit/>
          </a:bodyPr>
          <a:lstStyle/>
          <a:p>
            <a:r>
              <a:rPr lang="en-US" sz="5333" b="1">
                <a:solidFill>
                  <a:srgbClr val="A93013"/>
                </a:solidFill>
                <a:latin typeface="Leelawadee UI" panose="020B0502040204020203" pitchFamily="34" charset="-34"/>
                <a:ea typeface="Segoe UI Black" panose="020B0A02040204020203" pitchFamily="34" charset="0"/>
                <a:cs typeface="Leelawadee UI" panose="020B0502040204020203" pitchFamily="34" charset="-34"/>
              </a:rPr>
              <a:t>Jessica Gonzalez</a:t>
            </a:r>
            <a:endParaRPr lang="lv-LV" sz="5333">
              <a:solidFill>
                <a:srgbClr val="A93013"/>
              </a:solidFill>
              <a:latin typeface="Leelawadee UI" panose="020B0502040204020203" pitchFamily="34" charset="-34"/>
              <a:cs typeface="Leelawadee UI" panose="020B0502040204020203" pitchFamily="34" charset="-34"/>
            </a:endParaRPr>
          </a:p>
          <a:p>
            <a:r>
              <a:rPr lang="en-US" sz="3911">
                <a:solidFill>
                  <a:srgbClr val="A93013"/>
                </a:solidFill>
                <a:latin typeface="Leelawadee UI" panose="020B0502040204020203" pitchFamily="34" charset="-34"/>
                <a:cs typeface="Leelawadee UI" panose="020B0502040204020203" pitchFamily="34" charset="-34"/>
              </a:rPr>
              <a:t>Learning Assistant</a:t>
            </a:r>
          </a:p>
          <a:p>
            <a:r>
              <a:rPr lang="en-US" sz="3911">
                <a:solidFill>
                  <a:srgbClr val="A93013"/>
                </a:solidFill>
                <a:latin typeface="Leelawadee UI" panose="020B0502040204020203" pitchFamily="34" charset="-34"/>
                <a:cs typeface="Leelawadee UI" panose="020B0502040204020203" pitchFamily="34" charset="-34"/>
              </a:rPr>
              <a:t>jgonzalez18</a:t>
            </a:r>
          </a:p>
        </p:txBody>
      </p:sp>
      <p:sp>
        <p:nvSpPr>
          <p:cNvPr id="37" name="Text Box 11"/>
          <p:cNvSpPr txBox="1">
            <a:spLocks noChangeArrowheads="1"/>
          </p:cNvSpPr>
          <p:nvPr/>
        </p:nvSpPr>
        <p:spPr bwMode="auto">
          <a:xfrm>
            <a:off x="1579987" y="22832716"/>
            <a:ext cx="10009339" cy="9505506"/>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8000"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400">
              <a:latin typeface="Leelawadee UI" panose="020B0502040204020203" pitchFamily="34" charset="-34"/>
              <a:cs typeface="Leelawadee UI" panose="020B0502040204020203" pitchFamily="34" charset="-34"/>
            </a:endParaRPr>
          </a:p>
        </p:txBody>
      </p:sp>
      <p:pic>
        <p:nvPicPr>
          <p:cNvPr id="2" name="Picture 1"/>
          <p:cNvPicPr>
            <a:picLocks noChangeAspect="1"/>
          </p:cNvPicPr>
          <p:nvPr/>
        </p:nvPicPr>
        <p:blipFill>
          <a:blip r:embed="rId3"/>
          <a:srcRect/>
          <a:stretch/>
        </p:blipFill>
        <p:spPr>
          <a:xfrm>
            <a:off x="27849524" y="-32820"/>
            <a:ext cx="8427309" cy="7655342"/>
          </a:xfrm>
          <a:prstGeom prst="rect">
            <a:avLst/>
          </a:prstGeom>
          <a:noFill/>
        </p:spPr>
      </p:pic>
      <p:sp>
        <p:nvSpPr>
          <p:cNvPr id="19" name="Rectangle 18"/>
          <p:cNvSpPr/>
          <p:nvPr/>
        </p:nvSpPr>
        <p:spPr>
          <a:xfrm>
            <a:off x="32061026" y="7946880"/>
            <a:ext cx="9892575" cy="1386566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4000" b="1">
                <a:solidFill>
                  <a:schemeClr val="tx1"/>
                </a:solidFill>
                <a:latin typeface="Times New Roman" panose="02020603050405020304" pitchFamily="18" charset="0"/>
                <a:cs typeface="Times New Roman" panose="02020603050405020304" pitchFamily="18" charset="0"/>
              </a:rPr>
              <a:t>Discussion</a:t>
            </a:r>
            <a:endParaRPr lang="en-US" sz="4000" b="1" i="0">
              <a:solidFill>
                <a:schemeClr val="tx1"/>
              </a:solidFill>
              <a:effectLst/>
              <a:latin typeface="Times New Roman" panose="02020603050405020304" pitchFamily="18" charset="0"/>
              <a:cs typeface="Times New Roman" panose="02020603050405020304" pitchFamily="18" charset="0"/>
            </a:endParaRPr>
          </a:p>
          <a:p>
            <a:pPr algn="l"/>
            <a:r>
              <a:rPr lang="en-US" sz="3200" i="0">
                <a:solidFill>
                  <a:schemeClr val="tx1"/>
                </a:solidFill>
                <a:effectLst/>
                <a:latin typeface="Times New Roman" panose="02020603050405020304" pitchFamily="18" charset="0"/>
                <a:cs typeface="Times New Roman" panose="02020603050405020304" pitchFamily="18" charset="0"/>
              </a:rPr>
              <a:t>In conclusion, the results of our study suggest that the hypothesis that students who receive metacognitive interventions perform better on their class assignments was not supported. </a:t>
            </a:r>
          </a:p>
          <a:p>
            <a:pPr algn="l"/>
            <a:endParaRPr lang="en-US" sz="3200">
              <a:solidFill>
                <a:schemeClr val="tx1"/>
              </a:solidFill>
              <a:latin typeface="Times New Roman" panose="02020603050405020304" pitchFamily="18" charset="0"/>
              <a:cs typeface="Times New Roman" panose="02020603050405020304" pitchFamily="18" charset="0"/>
            </a:endParaRPr>
          </a:p>
          <a:p>
            <a:pPr algn="l"/>
            <a:r>
              <a:rPr lang="en-US" sz="3200" i="0">
                <a:solidFill>
                  <a:schemeClr val="tx1"/>
                </a:solidFill>
                <a:effectLst/>
                <a:latin typeface="Times New Roman" panose="02020603050405020304" pitchFamily="18" charset="0"/>
                <a:cs typeface="Times New Roman" panose="02020603050405020304" pitchFamily="18" charset="0"/>
              </a:rPr>
              <a:t>We attribute this to the small sample size, which may have resulted in our statistical test being not normally distributed. Additionally, it is possible that other factors, such as students' ability to evaluate their own performance, could have influenced these results.</a:t>
            </a:r>
          </a:p>
          <a:p>
            <a:pPr algn="l"/>
            <a:r>
              <a:rPr lang="en-US" sz="3200" i="0">
                <a:solidFill>
                  <a:schemeClr val="tx1"/>
                </a:solidFill>
                <a:effectLst/>
                <a:latin typeface="Times New Roman" panose="02020603050405020304" pitchFamily="18" charset="0"/>
                <a:cs typeface="Times New Roman" panose="02020603050405020304" pitchFamily="18" charset="0"/>
              </a:rPr>
              <a:t>	</a:t>
            </a:r>
          </a:p>
          <a:p>
            <a:pPr algn="l"/>
            <a:r>
              <a:rPr lang="en-US" sz="3200" i="0">
                <a:solidFill>
                  <a:schemeClr val="tx1"/>
                </a:solidFill>
                <a:effectLst/>
                <a:latin typeface="Times New Roman" panose="02020603050405020304" pitchFamily="18" charset="0"/>
                <a:cs typeface="Times New Roman" panose="02020603050405020304" pitchFamily="18" charset="0"/>
              </a:rPr>
              <a:t>To obtain more reliable findings, future studies should use a larger sample size and more focused metacognitive surveys. </a:t>
            </a:r>
          </a:p>
          <a:p>
            <a:pPr algn="l"/>
            <a:endParaRPr lang="en-US" sz="3200">
              <a:solidFill>
                <a:schemeClr val="tx1"/>
              </a:solidFill>
              <a:latin typeface="Times New Roman" panose="02020603050405020304" pitchFamily="18" charset="0"/>
              <a:cs typeface="Times New Roman" panose="02020603050405020304" pitchFamily="18" charset="0"/>
            </a:endParaRPr>
          </a:p>
          <a:p>
            <a:pPr algn="l"/>
            <a:r>
              <a:rPr lang="en-US" sz="3200" i="0">
                <a:solidFill>
                  <a:schemeClr val="tx1"/>
                </a:solidFill>
                <a:effectLst/>
                <a:latin typeface="Times New Roman" panose="02020603050405020304" pitchFamily="18" charset="0"/>
                <a:cs typeface="Times New Roman" panose="02020603050405020304" pitchFamily="18" charset="0"/>
              </a:rPr>
              <a:t>Furthermore, comparing intervention presentations to a controlled group would also provide a more comprehensive understanding of the impact of metacognitive interventions on academic performance. </a:t>
            </a:r>
          </a:p>
          <a:p>
            <a:pPr algn="l"/>
            <a:endParaRPr lang="en-US" sz="3200">
              <a:solidFill>
                <a:schemeClr val="tx1"/>
              </a:solidFill>
              <a:latin typeface="Times New Roman" panose="02020603050405020304" pitchFamily="18" charset="0"/>
              <a:cs typeface="Times New Roman" panose="02020603050405020304" pitchFamily="18" charset="0"/>
            </a:endParaRPr>
          </a:p>
          <a:p>
            <a:pPr algn="l"/>
            <a:r>
              <a:rPr lang="en-US" sz="3200" i="0">
                <a:solidFill>
                  <a:schemeClr val="tx1"/>
                </a:solidFill>
                <a:effectLst/>
                <a:latin typeface="Times New Roman" panose="02020603050405020304" pitchFamily="18" charset="0"/>
                <a:cs typeface="Times New Roman" panose="02020603050405020304" pitchFamily="18" charset="0"/>
              </a:rPr>
              <a:t>Overall, our findings suggest that further research is needed to fully explore the relationship between metacognitive interventions and academic performance in students. </a:t>
            </a:r>
          </a:p>
          <a:p>
            <a:endParaRPr lang="en-US" sz="4000"/>
          </a:p>
          <a:p>
            <a:br>
              <a:rPr lang="en-US" sz="4000"/>
            </a:br>
            <a:endParaRPr lang="en-US" sz="3911">
              <a:solidFill>
                <a:schemeClr val="tx1"/>
              </a:solidFill>
              <a:latin typeface="Leelawadee UI" panose="020B0502040204020203" pitchFamily="34" charset="-34"/>
              <a:cs typeface="Leelawadee UI" panose="020B0502040204020203" pitchFamily="34" charset="-34"/>
            </a:endParaRPr>
          </a:p>
        </p:txBody>
      </p:sp>
      <p:sp>
        <p:nvSpPr>
          <p:cNvPr id="23" name="Rectangle 22"/>
          <p:cNvSpPr/>
          <p:nvPr/>
        </p:nvSpPr>
        <p:spPr>
          <a:xfrm>
            <a:off x="1619499" y="20347193"/>
            <a:ext cx="9969826" cy="2185214"/>
          </a:xfrm>
          <a:prstGeom prst="rect">
            <a:avLst/>
          </a:prstGeom>
        </p:spPr>
        <p:txBody>
          <a:bodyPr wrap="square">
            <a:spAutoFit/>
          </a:bodyPr>
          <a:lstStyle/>
          <a:p>
            <a:r>
              <a:rPr lang="en-US" sz="4000" b="1">
                <a:latin typeface="Times New Roman" panose="02020603050405020304" pitchFamily="18" charset="0"/>
                <a:cs typeface="Times New Roman" panose="02020603050405020304" pitchFamily="18" charset="0"/>
              </a:rPr>
              <a:t>  Objective</a:t>
            </a:r>
          </a:p>
          <a:p>
            <a:r>
              <a:rPr lang="en-US" sz="3200" b="0" i="0">
                <a:effectLst/>
                <a:latin typeface="Times New Roman" panose="02020603050405020304" pitchFamily="18" charset="0"/>
                <a:cs typeface="Times New Roman" panose="02020603050405020304" pitchFamily="18" charset="0"/>
              </a:rPr>
              <a:t>The objective of this study is to examine the impact of developing metacognitive planning skills on student success in online math classes.</a:t>
            </a:r>
            <a:endParaRPr lang="en-US" sz="3200">
              <a:latin typeface="Times New Roman" panose="02020603050405020304" pitchFamily="18" charset="0"/>
              <a:cs typeface="Times New Roman" panose="02020603050405020304" pitchFamily="18" charset="0"/>
            </a:endParaRPr>
          </a:p>
        </p:txBody>
      </p:sp>
      <p:sp>
        <p:nvSpPr>
          <p:cNvPr id="32" name="Rectangle 31"/>
          <p:cNvSpPr/>
          <p:nvPr/>
        </p:nvSpPr>
        <p:spPr>
          <a:xfrm>
            <a:off x="12873786" y="30954131"/>
            <a:ext cx="28077098" cy="1200329"/>
          </a:xfrm>
          <a:prstGeom prst="rect">
            <a:avLst/>
          </a:prstGeom>
        </p:spPr>
        <p:txBody>
          <a:bodyPr wrap="square">
            <a:spAutoFit/>
          </a:bodyPr>
          <a:lstStyle/>
          <a:p>
            <a:pPr algn="ctr"/>
            <a:r>
              <a:rPr lang="en-US" sz="2400">
                <a:latin typeface="Times New Roman" panose="02020603050405020304" pitchFamily="18" charset="0"/>
                <a:cs typeface="Times New Roman" panose="02020603050405020304" pitchFamily="18" charset="0"/>
              </a:rPr>
              <a:t>Acknowledgments: </a:t>
            </a:r>
          </a:p>
          <a:p>
            <a:pPr marL="0" marR="0">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We would like to express our gratitude to the following faculty guides who have provided their valuable support and guidance in developing and conducting our research: Dr. Stephen Burnett, Dr. Barbara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Musoff</a:t>
            </a:r>
            <a:r>
              <a:rPr lang="en-US" sz="2400">
                <a:effectLst/>
                <a:latin typeface="Times New Roman" panose="02020603050405020304" pitchFamily="18" charset="0"/>
                <a:ea typeface="Calibri" panose="020F0502020204030204" pitchFamily="34" charset="0"/>
                <a:cs typeface="Times New Roman" panose="02020603050405020304" pitchFamily="18" charset="0"/>
              </a:rPr>
              <a:t>, Dr. Tomás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Merchan</a:t>
            </a:r>
            <a:r>
              <a:rPr lang="en-US" sz="2400">
                <a:effectLst/>
                <a:latin typeface="Times New Roman" panose="02020603050405020304" pitchFamily="18" charset="0"/>
                <a:ea typeface="Calibri" panose="020F0502020204030204" pitchFamily="34" charset="0"/>
                <a:cs typeface="Times New Roman" panose="02020603050405020304" pitchFamily="18" charset="0"/>
              </a:rPr>
              <a:t>-Rodriguez, Dr. Christopher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Raridan</a:t>
            </a:r>
            <a:r>
              <a:rPr lang="en-US" sz="2400">
                <a:effectLst/>
                <a:latin typeface="Times New Roman" panose="02020603050405020304" pitchFamily="18" charset="0"/>
                <a:ea typeface="Calibri" panose="020F0502020204030204" pitchFamily="34" charset="0"/>
                <a:cs typeface="Times New Roman" panose="02020603050405020304" pitchFamily="18" charset="0"/>
              </a:rPr>
              <a:t>, Dr. Ann Showalter, and Prof. Jelinda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Spotorno</a:t>
            </a: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2" name="Rectangle 41"/>
          <p:cNvSpPr/>
          <p:nvPr/>
        </p:nvSpPr>
        <p:spPr>
          <a:xfrm>
            <a:off x="18599740" y="24773069"/>
            <a:ext cx="3596256" cy="748988"/>
          </a:xfrm>
          <a:prstGeom prst="rect">
            <a:avLst/>
          </a:prstGeom>
        </p:spPr>
        <p:txBody>
          <a:bodyPr wrap="square">
            <a:spAutoFit/>
          </a:bodyPr>
          <a:lstStyle/>
          <a:p>
            <a:pPr>
              <a:spcBef>
                <a:spcPts val="1600"/>
              </a:spcBef>
            </a:pPr>
            <a:r>
              <a:rPr lang="en-US" sz="4267" b="1">
                <a:solidFill>
                  <a:schemeClr val="bg1"/>
                </a:solidFill>
                <a:latin typeface="Leelawadee UI" panose="020B0502040204020203" pitchFamily="34" charset="-34"/>
                <a:cs typeface="Leelawadee UI" panose="020B0502040204020203" pitchFamily="34" charset="-34"/>
              </a:rPr>
              <a:t>to show</a:t>
            </a:r>
            <a:endParaRPr lang="de-CH" sz="4267" b="1">
              <a:solidFill>
                <a:schemeClr val="bg1"/>
              </a:solidFill>
              <a:latin typeface="Leelawadee UI" panose="020B0502040204020203" pitchFamily="34" charset="-34"/>
              <a:cs typeface="Leelawadee UI" panose="020B0502040204020203" pitchFamily="34" charset="-34"/>
            </a:endParaRPr>
          </a:p>
        </p:txBody>
      </p:sp>
      <p:sp>
        <p:nvSpPr>
          <p:cNvPr id="43" name="Rectangle 42"/>
          <p:cNvSpPr/>
          <p:nvPr/>
        </p:nvSpPr>
        <p:spPr>
          <a:xfrm>
            <a:off x="23422374" y="23986526"/>
            <a:ext cx="3596256" cy="2062296"/>
          </a:xfrm>
          <a:prstGeom prst="rect">
            <a:avLst/>
          </a:prstGeom>
        </p:spPr>
        <p:txBody>
          <a:bodyPr wrap="square">
            <a:spAutoFit/>
          </a:bodyPr>
          <a:lstStyle/>
          <a:p>
            <a:pPr>
              <a:spcBef>
                <a:spcPts val="1600"/>
              </a:spcBef>
            </a:pPr>
            <a:r>
              <a:rPr lang="en-US" sz="4267" b="1">
                <a:solidFill>
                  <a:schemeClr val="bg1"/>
                </a:solidFill>
                <a:latin typeface="Leelawadee UI" panose="020B0502040204020203" pitchFamily="34" charset="-34"/>
                <a:cs typeface="Leelawadee UI" panose="020B0502040204020203" pitchFamily="34" charset="-34"/>
              </a:rPr>
              <a:t>how a certain process</a:t>
            </a:r>
            <a:endParaRPr lang="de-CH" sz="4267" b="1">
              <a:solidFill>
                <a:schemeClr val="bg1"/>
              </a:solidFill>
              <a:latin typeface="Leelawadee UI" panose="020B0502040204020203" pitchFamily="34" charset="-34"/>
              <a:cs typeface="Leelawadee UI" panose="020B0502040204020203" pitchFamily="34" charset="-34"/>
            </a:endParaRPr>
          </a:p>
        </p:txBody>
      </p:sp>
      <p:sp>
        <p:nvSpPr>
          <p:cNvPr id="44" name="Rectangle 43"/>
          <p:cNvSpPr/>
          <p:nvPr/>
        </p:nvSpPr>
        <p:spPr>
          <a:xfrm>
            <a:off x="28466923" y="24773069"/>
            <a:ext cx="3596256" cy="748988"/>
          </a:xfrm>
          <a:prstGeom prst="rect">
            <a:avLst/>
          </a:prstGeom>
        </p:spPr>
        <p:txBody>
          <a:bodyPr wrap="square">
            <a:spAutoFit/>
          </a:bodyPr>
          <a:lstStyle/>
          <a:p>
            <a:pPr>
              <a:spcBef>
                <a:spcPts val="1600"/>
              </a:spcBef>
            </a:pPr>
            <a:r>
              <a:rPr lang="en-US" sz="4267" b="1">
                <a:solidFill>
                  <a:schemeClr val="bg1"/>
                </a:solidFill>
                <a:latin typeface="Leelawadee UI" panose="020B0502040204020203" pitchFamily="34" charset="-34"/>
                <a:cs typeface="Leelawadee UI" panose="020B0502040204020203" pitchFamily="34" charset="-34"/>
              </a:rPr>
              <a:t>works.</a:t>
            </a:r>
            <a:endParaRPr lang="de-CH" sz="4267" b="1">
              <a:solidFill>
                <a:schemeClr val="bg1"/>
              </a:solidFill>
              <a:latin typeface="Leelawadee UI" panose="020B0502040204020203" pitchFamily="34" charset="-34"/>
              <a:cs typeface="Leelawadee UI" panose="020B0502040204020203" pitchFamily="34" charset="-34"/>
            </a:endParaRPr>
          </a:p>
        </p:txBody>
      </p:sp>
      <p:sp>
        <p:nvSpPr>
          <p:cNvPr id="49" name="TextBox 48">
            <a:extLst>
              <a:ext uri="{FF2B5EF4-FFF2-40B4-BE49-F238E27FC236}">
                <a16:creationId xmlns:a16="http://schemas.microsoft.com/office/drawing/2014/main" id="{86859CA3-4B05-3E42-A880-B7A96C61EC76}"/>
              </a:ext>
            </a:extLst>
          </p:cNvPr>
          <p:cNvSpPr txBox="1"/>
          <p:nvPr/>
        </p:nvSpPr>
        <p:spPr>
          <a:xfrm>
            <a:off x="936310" y="1641459"/>
            <a:ext cx="29026014" cy="3785652"/>
          </a:xfrm>
          <a:prstGeom prst="rect">
            <a:avLst/>
          </a:prstGeom>
          <a:noFill/>
        </p:spPr>
        <p:txBody>
          <a:bodyPr wrap="square">
            <a:spAutoFit/>
          </a:bodyPr>
          <a:lstStyle/>
          <a:p>
            <a:pPr algn="ct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Developing Metacognitive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P</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lanning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kills to Improve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tudent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P</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erformance in Virtual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U</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niversity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L</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evel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M</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athematics </a:t>
            </a:r>
            <a:r>
              <a:rPr lang="en-US" sz="8000" b="1">
                <a:solidFill>
                  <a:srgbClr val="000000"/>
                </a:solidFill>
                <a:latin typeface="Verdana" panose="020B0604030504040204" pitchFamily="34" charset="0"/>
                <a:ea typeface="Verdana" panose="020B0604030504040204" pitchFamily="34" charset="0"/>
                <a:cs typeface="Verdana" panose="020B0604030504040204" pitchFamily="34" charset="0"/>
              </a:rPr>
              <a:t>C</a:t>
            </a: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lasses </a:t>
            </a:r>
            <a:endParaRPr lang="en-US" sz="8000" b="1">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429ED150-50F4-42E7-4D32-3F9098F2F994}"/>
              </a:ext>
            </a:extLst>
          </p:cNvPr>
          <p:cNvSpPr txBox="1"/>
          <p:nvPr/>
        </p:nvSpPr>
        <p:spPr>
          <a:xfrm>
            <a:off x="37451720" y="4161519"/>
            <a:ext cx="5503170" cy="2116670"/>
          </a:xfrm>
          <a:prstGeom prst="rect">
            <a:avLst/>
          </a:prstGeom>
          <a:noFill/>
        </p:spPr>
        <p:txBody>
          <a:bodyPr wrap="square" rtlCol="0">
            <a:spAutoFit/>
          </a:bodyPr>
          <a:lstStyle/>
          <a:p>
            <a:r>
              <a:rPr lang="en-US" sz="5333" b="1">
                <a:solidFill>
                  <a:srgbClr val="A93013"/>
                </a:solidFill>
                <a:latin typeface="Leelawadee UI" panose="020B0502040204020203" pitchFamily="34" charset="-34"/>
                <a:ea typeface="Segoe UI Black" panose="020B0A02040204020203" pitchFamily="34" charset="0"/>
                <a:cs typeface="Leelawadee UI" panose="020B0502040204020203" pitchFamily="34" charset="-34"/>
              </a:rPr>
              <a:t>Kenneth Jenkins</a:t>
            </a:r>
            <a:endParaRPr lang="lv-LV" sz="5333">
              <a:solidFill>
                <a:srgbClr val="A93013"/>
              </a:solidFill>
              <a:latin typeface="Leelawadee UI" panose="020B0502040204020203" pitchFamily="34" charset="-34"/>
              <a:cs typeface="Leelawadee UI" panose="020B0502040204020203" pitchFamily="34" charset="-34"/>
            </a:endParaRPr>
          </a:p>
          <a:p>
            <a:r>
              <a:rPr lang="en-US" sz="3911">
                <a:solidFill>
                  <a:srgbClr val="A93013"/>
                </a:solidFill>
                <a:latin typeface="Leelawadee UI" panose="020B0502040204020203" pitchFamily="34" charset="-34"/>
                <a:cs typeface="Leelawadee UI" panose="020B0502040204020203" pitchFamily="34" charset="-34"/>
              </a:rPr>
              <a:t>Learning Assistant</a:t>
            </a:r>
          </a:p>
          <a:p>
            <a:r>
              <a:rPr lang="en-US" sz="3911">
                <a:solidFill>
                  <a:srgbClr val="A93013"/>
                </a:solidFill>
                <a:latin typeface="Leelawadee UI" panose="020B0502040204020203" pitchFamily="34" charset="-34"/>
                <a:cs typeface="Leelawadee UI" panose="020B0502040204020203" pitchFamily="34" charset="-34"/>
              </a:rPr>
              <a:t>kjenkins39</a:t>
            </a:r>
          </a:p>
        </p:txBody>
      </p:sp>
      <p:sp>
        <p:nvSpPr>
          <p:cNvPr id="5" name="TextBox 4">
            <a:extLst>
              <a:ext uri="{FF2B5EF4-FFF2-40B4-BE49-F238E27FC236}">
                <a16:creationId xmlns:a16="http://schemas.microsoft.com/office/drawing/2014/main" id="{1B3BCD8D-AFC9-FA43-A76B-4881930B767B}"/>
              </a:ext>
            </a:extLst>
          </p:cNvPr>
          <p:cNvSpPr txBox="1"/>
          <p:nvPr/>
        </p:nvSpPr>
        <p:spPr>
          <a:xfrm>
            <a:off x="1878801" y="22902428"/>
            <a:ext cx="9994033" cy="707886"/>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Methods</a:t>
            </a:r>
          </a:p>
        </p:txBody>
      </p:sp>
      <p:sp>
        <p:nvSpPr>
          <p:cNvPr id="8" name="TextBox 7">
            <a:extLst>
              <a:ext uri="{FF2B5EF4-FFF2-40B4-BE49-F238E27FC236}">
                <a16:creationId xmlns:a16="http://schemas.microsoft.com/office/drawing/2014/main" id="{D4969113-01B1-4A41-BE1C-36E2F6606D51}"/>
              </a:ext>
            </a:extLst>
          </p:cNvPr>
          <p:cNvSpPr txBox="1"/>
          <p:nvPr/>
        </p:nvSpPr>
        <p:spPr>
          <a:xfrm>
            <a:off x="12873786" y="23477268"/>
            <a:ext cx="18175083" cy="6771084"/>
          </a:xfrm>
          <a:prstGeom prst="rect">
            <a:avLst/>
          </a:prstGeom>
          <a:noFill/>
        </p:spPr>
        <p:txBody>
          <a:bodyPr wrap="square" rtlCol="0">
            <a:spAutoFit/>
          </a:bodyPr>
          <a:lstStyle/>
          <a:p>
            <a:r>
              <a:rPr lang="en-US" sz="3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Statistical Analysis Summary:</a:t>
            </a:r>
          </a:p>
          <a:p>
            <a:endPar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a:t>
            </a:r>
            <a:r>
              <a:rPr lang="en-US" sz="3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etacognitive survey data were not normally</a:t>
            </a:r>
            <a:r>
              <a:rPr lang="en-US" sz="3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distributed (Shapiro-Wilk test, W = 0.813, p = 0.039).</a:t>
            </a:r>
            <a:endPar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Non-parametric test, t</a:t>
            </a:r>
            <a:r>
              <a:rPr lang="en-US" sz="3200">
                <a:latin typeface="Times New Roman" panose="02020603050405020304" pitchFamily="18" charset="0"/>
                <a:cs typeface="Times New Roman" panose="02020603050405020304" pitchFamily="18" charset="0"/>
              </a:rPr>
              <a:t>he growth of planning skills after a metacognitive intervention were not significantly different from the planning skills before the metacognitive intervention (Wilcoxon rank-sum test W=10.5 P=1)</a:t>
            </a:r>
          </a:p>
          <a:p>
            <a:pPr marL="457200" indent="-457200">
              <a:buFont typeface="Arial" panose="020B0604020202020204" pitchFamily="34" charset="0"/>
              <a:buChar char="•"/>
            </a:pPr>
            <a:endPar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Students 6 &amp; 8 had an increase in their metacognitive skills.</a:t>
            </a:r>
          </a:p>
          <a:p>
            <a:pPr marL="457200" indent="-457200">
              <a:buFont typeface="Arial" panose="020B0604020202020204" pitchFamily="34"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Students 3 &amp; 4 showed no change in their metacognitive skills.</a:t>
            </a:r>
          </a:p>
          <a:p>
            <a:pPr marL="457200" indent="-457200">
              <a:buFont typeface="Arial" panose="020B0604020202020204" pitchFamily="34"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Students 1,2,5, &amp; 7 showed a decline in their metacognitive skills.</a:t>
            </a:r>
          </a:p>
          <a:p>
            <a:endPar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b="0" i="0">
                <a:effectLst/>
                <a:latin typeface="Times New Roman" panose="02020603050405020304" pitchFamily="18" charset="0"/>
                <a:cs typeface="Times New Roman" panose="02020603050405020304" pitchFamily="18" charset="0"/>
              </a:rPr>
              <a:t>Due to challenges in obtaining student participation, a limited amount of data was collected for this study.</a:t>
            </a:r>
            <a:endParaRPr lang="en-US" sz="3200" b="1">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b="1">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9" name="TextBox 8">
            <a:extLst>
              <a:ext uri="{FF2B5EF4-FFF2-40B4-BE49-F238E27FC236}">
                <a16:creationId xmlns:a16="http://schemas.microsoft.com/office/drawing/2014/main" id="{3DF6FCC0-47BE-D44B-822F-C49325CED32C}"/>
              </a:ext>
            </a:extLst>
          </p:cNvPr>
          <p:cNvSpPr txBox="1"/>
          <p:nvPr/>
        </p:nvSpPr>
        <p:spPr>
          <a:xfrm>
            <a:off x="13136790" y="20865883"/>
            <a:ext cx="17564094" cy="1323439"/>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Figure 1. The slope graph above compares the scores of online math student’s pre vs. post metacognitive invention survey planning skills.</a:t>
            </a:r>
          </a:p>
        </p:txBody>
      </p:sp>
      <p:sp>
        <p:nvSpPr>
          <p:cNvPr id="14" name="TextBox 13">
            <a:extLst>
              <a:ext uri="{FF2B5EF4-FFF2-40B4-BE49-F238E27FC236}">
                <a16:creationId xmlns:a16="http://schemas.microsoft.com/office/drawing/2014/main" id="{8EC7351B-6C56-8442-9E78-DD9E6B2CE593}"/>
              </a:ext>
            </a:extLst>
          </p:cNvPr>
          <p:cNvSpPr txBox="1"/>
          <p:nvPr/>
        </p:nvSpPr>
        <p:spPr>
          <a:xfrm>
            <a:off x="1752732" y="7955580"/>
            <a:ext cx="9836593" cy="12034064"/>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 Introduction</a:t>
            </a:r>
            <a:br>
              <a:rPr lang="en-US" sz="4000" b="0" i="0">
                <a:effectLst/>
                <a:latin typeface="Times New Roman" panose="02020603050405020304" pitchFamily="18" charset="0"/>
                <a:cs typeface="Times New Roman" panose="02020603050405020304" pitchFamily="18" charset="0"/>
              </a:rPr>
            </a:br>
            <a:r>
              <a:rPr lang="en-US" sz="3200">
                <a:effectLst/>
                <a:latin typeface="Times New Roman" panose="02020603050405020304" pitchFamily="18" charset="0"/>
                <a:ea typeface="Calibri" panose="020F0502020204030204" pitchFamily="34" charset="0"/>
                <a:cs typeface="Times New Roman" panose="02020603050405020304" pitchFamily="18" charset="0"/>
              </a:rPr>
              <a:t>In recent years, the COVID-19 pandemic has necessitated a shift towards online learning, making it more critical than ever for students to possess effective metacognitive skills. Metacognition, or the ability to monitor and control one's own cognitive processes, has been shown to be a crucial factor in academic success, particularly in virtual classrooms [1]. </a:t>
            </a:r>
          </a:p>
          <a:p>
            <a:endParaRPr lang="en-US" sz="320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tabLst>
                <a:tab pos="45720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However, it is often found that first-year college students lack proper metacognitive habits. To address this issue, </a:t>
            </a:r>
            <a:r>
              <a:rPr lang="en-US" sz="3200">
                <a:latin typeface="Times New Roman" panose="02020603050405020304" pitchFamily="18" charset="0"/>
                <a:ea typeface="Calibri" panose="020F0502020204030204" pitchFamily="34" charset="0"/>
                <a:cs typeface="Times New Roman" panose="02020603050405020304" pitchFamily="18" charset="0"/>
              </a:rPr>
              <a:t>we did a preliminary study in a Math Modeling class to examine the </a:t>
            </a:r>
            <a:r>
              <a:rPr lang="en-US" sz="3200">
                <a:effectLst/>
                <a:latin typeface="Times New Roman" panose="02020603050405020304" pitchFamily="18" charset="0"/>
                <a:ea typeface="Calibri" panose="020F0502020204030204" pitchFamily="34" charset="0"/>
                <a:cs typeface="Times New Roman" panose="02020603050405020304" pitchFamily="18" charset="0"/>
              </a:rPr>
              <a:t>impact of developing metacognitive planning skills on student success in online math classes, recognizing that a student's prior knowledge can either support or hinder their learning process [2].</a:t>
            </a:r>
            <a:r>
              <a:rPr lang="en-US" sz="3200">
                <a:effectLst/>
                <a:latin typeface="Times New Roman" panose="02020603050405020304" pitchFamily="18" charset="0"/>
                <a:cs typeface="Times New Roman" panose="02020603050405020304" pitchFamily="18" charset="0"/>
              </a:rPr>
              <a:t> </a:t>
            </a:r>
            <a:endParaRPr lang="en-US" sz="3200">
              <a:latin typeface="Times New Roman" panose="02020603050405020304" pitchFamily="18" charset="0"/>
              <a:cs typeface="Times New Roman" panose="02020603050405020304" pitchFamily="18" charset="0"/>
            </a:endParaRPr>
          </a:p>
          <a:p>
            <a:pPr marR="0" lvl="0">
              <a:spcBef>
                <a:spcPts val="0"/>
              </a:spcBef>
              <a:spcAft>
                <a:spcPts val="0"/>
              </a:spcAft>
              <a:tabLst>
                <a:tab pos="45720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p>
          <a:p>
            <a:pPr marR="0" lvl="0">
              <a:spcBef>
                <a:spcPts val="0"/>
              </a:spcBef>
              <a:spcAft>
                <a:spcPts val="0"/>
              </a:spcAft>
              <a:tabLst>
                <a:tab pos="45720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As Learning Assistants for virtual math classes, we have seen the value of reflective questions and study techniques in supporting students in constructing new knowledge. By contributing to the growing research on metacognition in virtual learning environments, this study's findings may aid educators and students in developing effective metacognitive strategies for success in online learning</a:t>
            </a:r>
            <a:r>
              <a:rPr lang="en-US" sz="1800">
                <a:effectLst/>
                <a:latin typeface="Calibri" panose="020F0502020204030204" pitchFamily="34" charset="0"/>
                <a:ea typeface="Calibri" panose="020F0502020204030204" pitchFamily="34" charset="0"/>
                <a:cs typeface="Times New Roman" panose="02020603050405020304" pitchFamily="18" charset="0"/>
              </a:rPr>
              <a:t>.</a:t>
            </a:r>
            <a:r>
              <a:rPr lang="en-US" sz="3200">
                <a:effectLst/>
              </a:rPr>
              <a:t> </a:t>
            </a:r>
            <a:endParaRPr lang="en-US" sz="32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D0050D0-0896-EB44-8900-115D3B6397A4}"/>
              </a:ext>
            </a:extLst>
          </p:cNvPr>
          <p:cNvSpPr txBox="1"/>
          <p:nvPr/>
        </p:nvSpPr>
        <p:spPr>
          <a:xfrm>
            <a:off x="32026329" y="24198877"/>
            <a:ext cx="9927272" cy="6247864"/>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References</a:t>
            </a:r>
            <a:endParaRPr lang="en-US" sz="4000">
              <a:effectLst/>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[1] Education, J.,</a:t>
            </a:r>
            <a:r>
              <a:rPr lang="en-US" sz="3200" err="1">
                <a:latin typeface="Times New Roman" panose="02020603050405020304" pitchFamily="18" charset="0"/>
                <a:cs typeface="Times New Roman" panose="02020603050405020304" pitchFamily="18" charset="0"/>
              </a:rPr>
              <a:t>et.al</a:t>
            </a:r>
            <a:r>
              <a:rPr lang="en-US" sz="3200">
                <a:latin typeface="Times New Roman" panose="02020603050405020304" pitchFamily="18" charset="0"/>
                <a:cs typeface="Times New Roman" panose="02020603050405020304" pitchFamily="18" charset="0"/>
              </a:rPr>
              <a:t>. Devaraj School of Information Technology. </a:t>
            </a:r>
            <a:r>
              <a:rPr lang="en-US" sz="3200" i="1">
                <a:latin typeface="Times New Roman" panose="02020603050405020304" pitchFamily="18" charset="0"/>
                <a:cs typeface="Times New Roman" panose="02020603050405020304" pitchFamily="18" charset="0"/>
              </a:rPr>
              <a:t>A learning assessment applying Pomodoro technique as a productivity tool for online learning: 2021 13th International Conference on Education Technology and computers</a:t>
            </a:r>
            <a:r>
              <a:rPr lang="en-US" sz="3200">
                <a:latin typeface="Times New Roman" panose="02020603050405020304" pitchFamily="18" charset="0"/>
                <a:cs typeface="Times New Roman" panose="02020603050405020304" pitchFamily="18" charset="0"/>
              </a:rPr>
              <a:t>. ACM Other conferences. Retrieved February 7, 2023, from https://</a:t>
            </a:r>
            <a:r>
              <a:rPr lang="en-US" sz="3200" err="1">
                <a:latin typeface="Times New Roman" panose="02020603050405020304" pitchFamily="18" charset="0"/>
                <a:cs typeface="Times New Roman" panose="02020603050405020304" pitchFamily="18" charset="0"/>
              </a:rPr>
              <a:t>dl.acm.org</a:t>
            </a:r>
            <a:r>
              <a:rPr lang="en-US" sz="3200">
                <a:latin typeface="Times New Roman" panose="02020603050405020304" pitchFamily="18" charset="0"/>
                <a:cs typeface="Times New Roman" panose="02020603050405020304" pitchFamily="18" charset="0"/>
              </a:rPr>
              <a:t>/</a:t>
            </a:r>
            <a:r>
              <a:rPr lang="en-US" sz="3200" err="1">
                <a:latin typeface="Times New Roman" panose="02020603050405020304" pitchFamily="18" charset="0"/>
                <a:cs typeface="Times New Roman" panose="02020603050405020304" pitchFamily="18" charset="0"/>
              </a:rPr>
              <a:t>doi</a:t>
            </a:r>
            <a:r>
              <a:rPr lang="en-US" sz="3200">
                <a:latin typeface="Times New Roman" panose="02020603050405020304" pitchFamily="18" charset="0"/>
                <a:cs typeface="Times New Roman" panose="02020603050405020304" pitchFamily="18" charset="0"/>
              </a:rPr>
              <a:t>/pdf/10.1145/3498765.3498844 </a:t>
            </a:r>
          </a:p>
          <a:p>
            <a:r>
              <a:rPr lang="en-US" sz="3200">
                <a:latin typeface="Times New Roman" panose="02020603050405020304" pitchFamily="18" charset="0"/>
                <a:cs typeface="Times New Roman" panose="02020603050405020304" pitchFamily="18" charset="0"/>
              </a:rPr>
              <a:t>[2] </a:t>
            </a:r>
            <a:r>
              <a:rPr lang="en-US" sz="3200">
                <a:effectLst/>
                <a:latin typeface="Times New Roman" panose="02020603050405020304" pitchFamily="18" charset="0"/>
                <a:cs typeface="Times New Roman" panose="02020603050405020304" pitchFamily="18" charset="0"/>
              </a:rPr>
              <a:t>Ambrose, S. A., Bridges, M. W., DiPietro, M., Lovett, M. C., &amp; Norman, M. K. (2010). </a:t>
            </a:r>
            <a:r>
              <a:rPr lang="en-US" sz="3200" i="1">
                <a:effectLst/>
                <a:latin typeface="Times New Roman" panose="02020603050405020304" pitchFamily="18" charset="0"/>
                <a:cs typeface="Times New Roman" panose="02020603050405020304" pitchFamily="18" charset="0"/>
              </a:rPr>
              <a:t>How learning works 7 research-based principles for smart teaching</a:t>
            </a:r>
            <a:r>
              <a:rPr lang="en-US" sz="3200">
                <a:effectLst/>
                <a:latin typeface="Times New Roman" panose="02020603050405020304" pitchFamily="18" charset="0"/>
                <a:cs typeface="Times New Roman" panose="02020603050405020304" pitchFamily="18" charset="0"/>
              </a:rPr>
              <a:t>. Jossey-Bass. </a:t>
            </a:r>
          </a:p>
          <a:p>
            <a:endParaRPr lang="en-US" sz="4000" b="1">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2A6C32-749B-4141-A24E-A34A6E185CB3}"/>
              </a:ext>
            </a:extLst>
          </p:cNvPr>
          <p:cNvPicPr>
            <a:picLocks noChangeAspect="1"/>
          </p:cNvPicPr>
          <p:nvPr/>
        </p:nvPicPr>
        <p:blipFill>
          <a:blip r:embed="rId4"/>
          <a:stretch>
            <a:fillRect/>
          </a:stretch>
        </p:blipFill>
        <p:spPr>
          <a:xfrm>
            <a:off x="34533049" y="19935666"/>
            <a:ext cx="5219699" cy="3700430"/>
          </a:xfrm>
          <a:prstGeom prst="rect">
            <a:avLst/>
          </a:prstGeom>
        </p:spPr>
      </p:pic>
      <p:pic>
        <p:nvPicPr>
          <p:cNvPr id="4" name="Picture 3">
            <a:extLst>
              <a:ext uri="{FF2B5EF4-FFF2-40B4-BE49-F238E27FC236}">
                <a16:creationId xmlns:a16="http://schemas.microsoft.com/office/drawing/2014/main" id="{DC53F1F6-2037-1045-B046-6A273437DEF6}"/>
              </a:ext>
            </a:extLst>
          </p:cNvPr>
          <p:cNvPicPr>
            <a:picLocks noChangeAspect="1"/>
          </p:cNvPicPr>
          <p:nvPr/>
        </p:nvPicPr>
        <p:blipFill>
          <a:blip r:embed="rId5"/>
          <a:stretch>
            <a:fillRect/>
          </a:stretch>
        </p:blipFill>
        <p:spPr>
          <a:xfrm>
            <a:off x="13093636" y="9296802"/>
            <a:ext cx="17562826" cy="11050392"/>
          </a:xfrm>
          <a:prstGeom prst="rect">
            <a:avLst/>
          </a:prstGeom>
        </p:spPr>
      </p:pic>
      <p:pic>
        <p:nvPicPr>
          <p:cNvPr id="10" name="Picture 9">
            <a:extLst>
              <a:ext uri="{FF2B5EF4-FFF2-40B4-BE49-F238E27FC236}">
                <a16:creationId xmlns:a16="http://schemas.microsoft.com/office/drawing/2014/main" id="{394173C0-54AD-0640-933B-4817F2ED90C7}"/>
              </a:ext>
            </a:extLst>
          </p:cNvPr>
          <p:cNvPicPr>
            <a:picLocks noChangeAspect="1"/>
          </p:cNvPicPr>
          <p:nvPr/>
        </p:nvPicPr>
        <p:blipFill>
          <a:blip r:embed="rId6"/>
          <a:stretch>
            <a:fillRect/>
          </a:stretch>
        </p:blipFill>
        <p:spPr>
          <a:xfrm>
            <a:off x="1619499" y="23845905"/>
            <a:ext cx="9805994" cy="7431036"/>
          </a:xfrm>
          <a:prstGeom prst="rect">
            <a:avLst/>
          </a:prstGeom>
        </p:spPr>
      </p:pic>
    </p:spTree>
    <p:extLst>
      <p:ext uri="{BB962C8B-B14F-4D97-AF65-F5344CB8AC3E}">
        <p14:creationId xmlns:p14="http://schemas.microsoft.com/office/powerpoint/2010/main" val="600965135"/>
      </p:ext>
    </p:extLst>
  </p:cSld>
  <p:clrMapOvr>
    <a:masterClrMapping/>
  </p:clrMapOvr>
</p:sld>
</file>

<file path=ppt/theme/theme1.xml><?xml version="1.0" encoding="utf-8"?>
<a:theme xmlns:a="http://schemas.openxmlformats.org/drawingml/2006/main" name="Parce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{EC8D1B95-22AF-6C42-A13B-6E1C2F7E86BC}tf10001120</Template>
  <TotalTime>0</TotalTime>
  <Words>711</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Gill Sans MT</vt:lpstr>
      <vt:lpstr>Leelawadee UI</vt:lpstr>
      <vt:lpstr>Times New Roman</vt:lpstr>
      <vt:lpstr>Verdana</vt:lpstr>
      <vt:lpstr>Parcel</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Presenter's Poster layout from https://peerrecognized.com</dc:title>
  <dc:subject>Presenter's poster</dc:subject>
  <dc:creator>Martins Zaumanis</dc:creator>
  <cp:keywords>poster template;Peer Recognized</cp:keywords>
  <dc:description>Copyright Colin Purrington 2019</dc:description>
  <cp:lastModifiedBy>Kenneth Jenkins</cp:lastModifiedBy>
  <cp:revision>1</cp:revision>
  <cp:lastPrinted>2011-10-30T12:54:45Z</cp:lastPrinted>
  <dcterms:created xsi:type="dcterms:W3CDTF">2012-06-12T14:08:55Z</dcterms:created>
  <dcterms:modified xsi:type="dcterms:W3CDTF">2023-04-29T01:49:25Z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