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3"/>
  </p:notesMasterIdLst>
  <p:sldIdLst>
    <p:sldId id="276" r:id="rId2"/>
  </p:sldIdLst>
  <p:sldSz cx="43891200" cy="32918400"/>
  <p:notesSz cx="32918400" cy="5120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3"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1"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6" userDrawn="1">
          <p15:clr>
            <a:srgbClr val="A4A3A4"/>
          </p15:clr>
        </p15:guide>
        <p15:guide id="12" pos="26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8BD"/>
    <a:srgbClr val="FFFAE7"/>
    <a:srgbClr val="FEE9D2"/>
    <a:srgbClr val="A93013"/>
    <a:srgbClr val="BF3A11"/>
    <a:srgbClr val="32A5A8"/>
    <a:srgbClr val="1BC0ED"/>
    <a:srgbClr val="0B7693"/>
    <a:srgbClr val="09586D"/>
    <a:srgbClr val="0D8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611B0-18FA-409F-97A9-60559DF08624}" v="1202" dt="2023-04-22T01:20:04.857"/>
    <p1510:client id="{ECF514E3-36D7-5549-A376-7EE808DCE5D2}" v="443" dt="2023-04-22T01:32:54.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24" d="100"/>
          <a:sy n="24" d="100"/>
        </p:scale>
        <p:origin x="1816" y="216"/>
      </p:cViewPr>
      <p:guideLst>
        <p:guide orient="horz" pos="717"/>
        <p:guide orient="horz" pos="19633"/>
        <p:guide orient="horz" pos="3729"/>
        <p:guide orient="horz" pos="2129"/>
        <p:guide pos="6376"/>
        <p:guide pos="7211"/>
        <p:guide pos="13124"/>
        <p:guide pos="21030"/>
        <p:guide pos="986"/>
        <p:guide pos="13997"/>
        <p:guide pos="20196"/>
        <p:guide pos="26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5321F8F-ED1B-4724-8F2B-F120DECFD346}" type="datetime1">
              <a:rPr lang="en-US" altLang="en-US"/>
              <a:pPr/>
              <a:t>4/28/23</a:t>
            </a:fld>
            <a:endParaRPr lang="en-US" altLang="en-US"/>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3616B8-C257-4252-AA2D-2F0162A21C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pitchFamily="-111" charset="-128"/>
      </a:defRPr>
    </a:lvl1pPr>
    <a:lvl2pPr marL="44160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2pPr>
    <a:lvl3pPr marL="88321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3pPr>
    <a:lvl4pPr marL="132482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4pPr>
    <a:lvl5pPr marL="176643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5pPr>
    <a:lvl6pPr marL="2208047" algn="l" defTabSz="441609" rtl="0" eaLnBrk="1" latinLnBrk="0" hangingPunct="1">
      <a:defRPr sz="1159" kern="1200">
        <a:solidFill>
          <a:schemeClr val="tx1"/>
        </a:solidFill>
        <a:latin typeface="+mn-lt"/>
        <a:ea typeface="+mn-ea"/>
        <a:cs typeface="+mn-cs"/>
      </a:defRPr>
    </a:lvl6pPr>
    <a:lvl7pPr marL="2649657" algn="l" defTabSz="441609" rtl="0" eaLnBrk="1" latinLnBrk="0" hangingPunct="1">
      <a:defRPr sz="1159" kern="1200">
        <a:solidFill>
          <a:schemeClr val="tx1"/>
        </a:solidFill>
        <a:latin typeface="+mn-lt"/>
        <a:ea typeface="+mn-ea"/>
        <a:cs typeface="+mn-cs"/>
      </a:defRPr>
    </a:lvl7pPr>
    <a:lvl8pPr marL="3091266" algn="l" defTabSz="441609" rtl="0" eaLnBrk="1" latinLnBrk="0" hangingPunct="1">
      <a:defRPr sz="1159" kern="1200">
        <a:solidFill>
          <a:schemeClr val="tx1"/>
        </a:solidFill>
        <a:latin typeface="+mn-lt"/>
        <a:ea typeface="+mn-ea"/>
        <a:cs typeface="+mn-cs"/>
      </a:defRPr>
    </a:lvl8pPr>
    <a:lvl9pPr marL="3532876" algn="l" defTabSz="441609" rtl="0" eaLnBrk="1" latinLnBrk="0" hangingPunct="1">
      <a:defRPr sz="115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9600" spc="-100">
              <a:latin typeface="Leelawadee UI" panose="020B0502040204020203" pitchFamily="34" charset="-34"/>
              <a:cs typeface="Leelawadee UI" panose="020B0502040204020203" pitchFamily="34" charset="-34"/>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fld id="{9B6262CE-EB96-4220-B907-50A4F9DFE987}"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7000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322649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89368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410304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950023" y="30646907"/>
            <a:ext cx="1528067" cy="964593"/>
          </a:xfrm>
          <a:prstGeom prst="rect">
            <a:avLst/>
          </a:prstGeom>
        </p:spPr>
      </p:pic>
    </p:spTree>
    <p:extLst>
      <p:ext uri="{BB962C8B-B14F-4D97-AF65-F5344CB8AC3E}">
        <p14:creationId xmlns:p14="http://schemas.microsoft.com/office/powerpoint/2010/main" val="316125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77998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07329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90750" y="12662611"/>
            <a:ext cx="15782510"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17938" y="12662611"/>
            <a:ext cx="15794477"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405208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C5C4D18-A93C-4456-BF58-5F62622BCDD7}" type="slidenum">
              <a:rPr lang="en-US" altLang="en-US" smtClean="0"/>
              <a:pPr/>
              <a:t>‹#›</a:t>
            </a:fld>
            <a:endParaRPr lang="en-US" alt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1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0292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337369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21945600" y="0"/>
            <a:ext cx="21945600"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chemeClr val="tx1">
                    <a:lumMod val="85000"/>
                    <a:lumOff val="15000"/>
                  </a:schemeClr>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chemeClr val="tx1">
                    <a:alpha val="70000"/>
                  </a:schemeClr>
                </a:solidFill>
              </a:defRPr>
            </a:lvl1pPr>
          </a:lstStyle>
          <a:p>
            <a:pPr>
              <a:defRPr/>
            </a:pPr>
            <a:endParaRPr lang="en-US"/>
          </a:p>
        </p:txBody>
      </p:sp>
      <p:sp>
        <p:nvSpPr>
          <p:cNvPr id="11" name="Slide Number Placeholder 10"/>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75371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21945603" y="0"/>
            <a:ext cx="21967550" cy="32918400"/>
          </a:xfrm>
          <a:solidFill>
            <a:schemeClr val="bg1"/>
          </a:solidFill>
        </p:spPr>
        <p:txBody>
          <a:bodyPr anchor="t"/>
          <a:lstStyle>
            <a:lvl1pPr marL="0" indent="0">
              <a:buNone/>
              <a:defRPr sz="15360">
                <a:solidFill>
                  <a:schemeClr val="tx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chemeClr val="tx1">
                    <a:lumMod val="85000"/>
                    <a:lumOff val="15000"/>
                  </a:schemeClr>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chemeClr val="tx1">
                    <a:alpha val="7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8279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09018" y="4630522"/>
            <a:ext cx="28501224" cy="5705856"/>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pPr>
              <a:defRPr/>
            </a:pPr>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pPr>
              <a:defRPr/>
            </a:pPr>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4C5C4D18-A93C-4456-BF58-5F62622BCDD7}" type="slidenum">
              <a:rPr lang="en-US" altLang="en-US" smtClean="0"/>
              <a:pPr/>
              <a:t>‹#›</a:t>
            </a:fld>
            <a:endParaRPr lang="en-US" altLang="en-US"/>
          </a:p>
        </p:txBody>
      </p:sp>
    </p:spTree>
    <p:extLst>
      <p:ext uri="{BB962C8B-B14F-4D97-AF65-F5344CB8AC3E}">
        <p14:creationId xmlns:p14="http://schemas.microsoft.com/office/powerpoint/2010/main" val="2234043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658" r:id="rId12"/>
  </p:sldLayoutIdLst>
  <p:txStyles>
    <p:titleStyle>
      <a:lvl1pPr algn="ctr" defTabSz="4389120" rtl="0" eaLnBrk="1" latinLnBrk="0" hangingPunct="1">
        <a:lnSpc>
          <a:spcPct val="90000"/>
        </a:lnSpc>
        <a:spcBef>
          <a:spcPct val="0"/>
        </a:spcBef>
        <a:buNone/>
        <a:defRPr sz="12480" kern="1200" cap="all" spc="960" baseline="0">
          <a:solidFill>
            <a:schemeClr val="tx1">
              <a:lumMod val="85000"/>
              <a:lumOff val="15000"/>
            </a:schemeClr>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7" name="Text Box 12"/>
          <p:cNvSpPr txBox="1">
            <a:spLocks noChangeArrowheads="1"/>
          </p:cNvSpPr>
          <p:nvPr/>
        </p:nvSpPr>
        <p:spPr bwMode="auto">
          <a:xfrm>
            <a:off x="10767459" y="5351624"/>
            <a:ext cx="22207307" cy="13052078"/>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p:txBody>
      </p:sp>
      <p:sp>
        <p:nvSpPr>
          <p:cNvPr id="14339" name="Text Box 7"/>
          <p:cNvSpPr txBox="1">
            <a:spLocks noChangeArrowheads="1"/>
          </p:cNvSpPr>
          <p:nvPr/>
        </p:nvSpPr>
        <p:spPr bwMode="auto">
          <a:xfrm>
            <a:off x="267924" y="518020"/>
            <a:ext cx="10067421" cy="14805883"/>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lv-LV" altLang="en-US" sz="5657" b="1">
              <a:latin typeface="Leelawadee UI" panose="020B0502040204020203" pitchFamily="34" charset="-34"/>
              <a:cs typeface="Leelawadee UI" panose="020B0502040204020203" pitchFamily="34" charset="-34"/>
            </a:endParaRPr>
          </a:p>
          <a:p>
            <a:pPr eaLnBrk="1" hangingPunct="1">
              <a:spcBef>
                <a:spcPct val="50000"/>
              </a:spcBef>
            </a:pPr>
            <a:endParaRPr lang="lv-LV" altLang="en-US" sz="5657" b="1">
              <a:latin typeface="Leelawadee UI" panose="020B0502040204020203" pitchFamily="34" charset="-34"/>
              <a:cs typeface="Leelawadee UI" panose="020B0502040204020203" pitchFamily="34" charset="-34"/>
            </a:endParaRPr>
          </a:p>
        </p:txBody>
      </p:sp>
      <p:sp>
        <p:nvSpPr>
          <p:cNvPr id="14340" name="Text Box 11"/>
          <p:cNvSpPr txBox="1">
            <a:spLocks noChangeArrowheads="1"/>
          </p:cNvSpPr>
          <p:nvPr/>
        </p:nvSpPr>
        <p:spPr bwMode="auto">
          <a:xfrm>
            <a:off x="238002" y="15621129"/>
            <a:ext cx="10067423" cy="3010300"/>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8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7" b="1">
              <a:latin typeface="Leelawadee UI" panose="020B0502040204020203" pitchFamily="34" charset="-34"/>
              <a:cs typeface="Leelawadee UI" panose="020B0502040204020203" pitchFamily="34" charset="-34"/>
            </a:endParaRPr>
          </a:p>
        </p:txBody>
      </p:sp>
      <p:sp>
        <p:nvSpPr>
          <p:cNvPr id="14342" name="Text Box 13"/>
          <p:cNvSpPr txBox="1">
            <a:spLocks noChangeArrowheads="1"/>
          </p:cNvSpPr>
          <p:nvPr/>
        </p:nvSpPr>
        <p:spPr bwMode="auto">
          <a:xfrm>
            <a:off x="33449406" y="407199"/>
            <a:ext cx="10185662" cy="16448241"/>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635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34" charset="0"/>
                <a:ea typeface="MS PGothic" panose="020B0600070205080204" pitchFamily="34" charset="-128"/>
              </a:defRPr>
            </a:lvl9pPr>
          </a:lstStyle>
          <a:p>
            <a:pPr rtl="0">
              <a:spcBef>
                <a:spcPts val="0"/>
              </a:spcBef>
              <a:spcAft>
                <a:spcPts val="0"/>
              </a:spcAft>
            </a:pPr>
            <a:endParaRPr lang="en-US" sz="3000" b="0" i="0" u="none" strike="noStrike">
              <a:solidFill>
                <a:srgbClr val="000000"/>
              </a:solidFill>
              <a:effectLst/>
              <a:latin typeface="Times New Roman" panose="02020603050405020304" pitchFamily="18" charset="0"/>
            </a:endParaRPr>
          </a:p>
          <a:p>
            <a:br>
              <a:rPr lang="en-US" sz="3000"/>
            </a:br>
            <a:endParaRPr lang="en-US" altLang="en-US" sz="3000" b="1">
              <a:solidFill>
                <a:srgbClr val="000000"/>
              </a:solidFill>
              <a:latin typeface="Times New Roman" panose="02020603050405020304" pitchFamily="18" charset="0"/>
              <a:cs typeface="Times New Roman" panose="02020603050405020304" pitchFamily="18" charset="0"/>
            </a:endParaRPr>
          </a:p>
        </p:txBody>
      </p:sp>
      <p:sp>
        <p:nvSpPr>
          <p:cNvPr id="14345" name="Text Box 16"/>
          <p:cNvSpPr txBox="1">
            <a:spLocks noChangeArrowheads="1"/>
          </p:cNvSpPr>
          <p:nvPr/>
        </p:nvSpPr>
        <p:spPr bwMode="auto">
          <a:xfrm>
            <a:off x="33479332" y="30092660"/>
            <a:ext cx="10173868" cy="2708309"/>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b="1">
              <a:solidFill>
                <a:schemeClr val="tx1">
                  <a:lumMod val="50000"/>
                  <a:lumOff val="50000"/>
                </a:schemeClr>
              </a:solidFill>
              <a:latin typeface="Leelawadee UI" panose="020B0502040204020203" pitchFamily="34" charset="-34"/>
              <a:cs typeface="Leelawadee UI" panose="020B0502040204020203" pitchFamily="34" charset="-34"/>
            </a:endParaRPr>
          </a:p>
        </p:txBody>
      </p:sp>
      <p:sp>
        <p:nvSpPr>
          <p:cNvPr id="14346" name="Text Box 15"/>
          <p:cNvSpPr txBox="1">
            <a:spLocks noChangeArrowheads="1"/>
          </p:cNvSpPr>
          <p:nvPr/>
        </p:nvSpPr>
        <p:spPr bwMode="auto">
          <a:xfrm>
            <a:off x="33472992" y="17090225"/>
            <a:ext cx="10185662" cy="12760510"/>
          </a:xfrm>
          <a:prstGeom prst="rect">
            <a:avLst/>
          </a:prstGeom>
          <a:solidFill>
            <a:schemeClr val="bg1"/>
          </a:solidFill>
          <a:ln w="92075">
            <a:solidFill>
              <a:schemeClr val="bg1">
                <a:lumMod val="50000"/>
              </a:schemeClr>
            </a:solidFill>
            <a:round/>
            <a:headEnd/>
            <a:tailEnd/>
          </a:ln>
        </p:spPr>
        <p:txBody>
          <a:bodyPr lIns="783772" tIns="391885" rIns="783772" bIns="783772"/>
          <a:lstStyle>
            <a:lvl1pPr marL="500063" indent="-500063"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b="0" i="1" u="none" strike="noStrike">
              <a:solidFill>
                <a:srgbClr val="000000"/>
              </a:solidFill>
              <a:effectLst/>
              <a:latin typeface="Times New Roman" panose="02020603050405020304" pitchFamily="18" charset="0"/>
            </a:endParaRPr>
          </a:p>
        </p:txBody>
      </p:sp>
      <p:sp>
        <p:nvSpPr>
          <p:cNvPr id="26" name="TextBox 25">
            <a:extLst>
              <a:ext uri="{FF2B5EF4-FFF2-40B4-BE49-F238E27FC236}">
                <a16:creationId xmlns:a16="http://schemas.microsoft.com/office/drawing/2014/main" id="{C2D3B809-9BA6-469D-9DD0-E6C31E9578E7}"/>
              </a:ext>
            </a:extLst>
          </p:cNvPr>
          <p:cNvSpPr txBox="1"/>
          <p:nvPr/>
        </p:nvSpPr>
        <p:spPr>
          <a:xfrm>
            <a:off x="24232600" y="3352151"/>
            <a:ext cx="5503170" cy="1514838"/>
          </a:xfrm>
          <a:prstGeom prst="rect">
            <a:avLst/>
          </a:prstGeom>
          <a:noFill/>
        </p:spPr>
        <p:txBody>
          <a:bodyPr wrap="square" rtlCol="0">
            <a:spAutoFit/>
          </a:bodyPr>
          <a:lstStyle/>
          <a:p>
            <a:r>
              <a:rPr lang="en-US" sz="5333" b="1">
                <a:solidFill>
                  <a:srgbClr val="C00000"/>
                </a:solidFill>
                <a:latin typeface="Leelawadee UI" panose="020B0502040204020203" pitchFamily="34" charset="-34"/>
                <a:ea typeface="Segoe UI Black" panose="020B0A02040204020203" pitchFamily="34" charset="0"/>
                <a:cs typeface="Leelawadee UI" panose="020B0502040204020203" pitchFamily="34" charset="-34"/>
              </a:rPr>
              <a:t>Joshua Chung</a:t>
            </a:r>
            <a:endParaRPr lang="lv-LV" sz="5333">
              <a:solidFill>
                <a:srgbClr val="C00000"/>
              </a:solidFill>
              <a:latin typeface="Leelawadee UI" panose="020B0502040204020203" pitchFamily="34" charset="-34"/>
              <a:cs typeface="Leelawadee UI" panose="020B0502040204020203" pitchFamily="34" charset="-34"/>
            </a:endParaRPr>
          </a:p>
          <a:p>
            <a:r>
              <a:rPr lang="en-US" sz="3911" err="1">
                <a:latin typeface="Leelawadee UI" panose="020B0502040204020203" pitchFamily="34" charset="-34"/>
                <a:cs typeface="Leelawadee UI" panose="020B0502040204020203" pitchFamily="34" charset="-34"/>
              </a:rPr>
              <a:t>jchung2</a:t>
            </a:r>
            <a:endParaRPr lang="en-US" sz="3911">
              <a:latin typeface="Leelawadee UI" panose="020B0502040204020203" pitchFamily="34" charset="-34"/>
              <a:cs typeface="Leelawadee UI" panose="020B0502040204020203" pitchFamily="34" charset="-34"/>
            </a:endParaRPr>
          </a:p>
        </p:txBody>
      </p:sp>
      <p:sp>
        <p:nvSpPr>
          <p:cNvPr id="37" name="Text Box 11"/>
          <p:cNvSpPr txBox="1">
            <a:spLocks noChangeArrowheads="1"/>
          </p:cNvSpPr>
          <p:nvPr/>
        </p:nvSpPr>
        <p:spPr bwMode="auto">
          <a:xfrm>
            <a:off x="238000" y="18928655"/>
            <a:ext cx="10067423" cy="10027345"/>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8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400">
              <a:latin typeface="Leelawadee UI" panose="020B0502040204020203" pitchFamily="34" charset="-34"/>
              <a:cs typeface="Leelawadee UI" panose="020B0502040204020203" pitchFamily="34" charset="-34"/>
            </a:endParaRPr>
          </a:p>
        </p:txBody>
      </p:sp>
      <p:sp>
        <p:nvSpPr>
          <p:cNvPr id="19" name="Rectangle 18"/>
          <p:cNvSpPr/>
          <p:nvPr/>
        </p:nvSpPr>
        <p:spPr>
          <a:xfrm>
            <a:off x="33595949" y="316620"/>
            <a:ext cx="9892575" cy="201031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5400" b="1">
                <a:solidFill>
                  <a:schemeClr val="tx1"/>
                </a:solidFill>
                <a:latin typeface="Times New Roman" panose="02020603050405020304" pitchFamily="18" charset="0"/>
                <a:cs typeface="Times New Roman" panose="02020603050405020304" pitchFamily="18" charset="0"/>
              </a:rPr>
              <a:t>Conclusion</a:t>
            </a:r>
            <a:endParaRPr lang="en-US" sz="5400" b="1" i="0">
              <a:solidFill>
                <a:schemeClr val="tx1"/>
              </a:solidFill>
              <a:effectLst/>
              <a:latin typeface="Times New Roman" panose="02020603050405020304" pitchFamily="18" charset="0"/>
              <a:cs typeface="Times New Roman" panose="02020603050405020304" pitchFamily="18" charset="0"/>
            </a:endParaRPr>
          </a:p>
        </p:txBody>
      </p:sp>
      <p:sp>
        <p:nvSpPr>
          <p:cNvPr id="23" name="Rectangle 22"/>
          <p:cNvSpPr/>
          <p:nvPr/>
        </p:nvSpPr>
        <p:spPr>
          <a:xfrm>
            <a:off x="297701" y="15572050"/>
            <a:ext cx="9888175" cy="2893100"/>
          </a:xfrm>
          <a:prstGeom prst="rect">
            <a:avLst/>
          </a:prstGeom>
        </p:spPr>
        <p:txBody>
          <a:bodyPr wrap="square">
            <a:spAutoFit/>
          </a:bodyPr>
          <a:lstStyle/>
          <a:p>
            <a:r>
              <a:rPr lang="en-US" sz="5400" b="1" dirty="0">
                <a:latin typeface="Times New Roman" panose="02020603050405020304" pitchFamily="18" charset="0"/>
                <a:cs typeface="Times New Roman" panose="02020603050405020304" pitchFamily="18" charset="0"/>
              </a:rPr>
              <a:t>Outcomes</a:t>
            </a:r>
          </a:p>
          <a:p>
            <a:r>
              <a:rPr lang="en-US" sz="3200" dirty="0">
                <a:latin typeface="Times New Roman" panose="02020603050405020304" pitchFamily="18" charset="0"/>
                <a:cs typeface="Times New Roman" panose="02020603050405020304" pitchFamily="18" charset="0"/>
              </a:rPr>
              <a:t>Using the Stokes equation to determine the viscosity of an unknown liquid by measuring the terminal velocity of a ball in the liquid, providing insight into the physical properties of the fluid.</a:t>
            </a:r>
          </a:p>
        </p:txBody>
      </p:sp>
      <p:sp>
        <p:nvSpPr>
          <p:cNvPr id="32" name="Rectangle 31"/>
          <p:cNvSpPr/>
          <p:nvPr/>
        </p:nvSpPr>
        <p:spPr>
          <a:xfrm>
            <a:off x="33563462" y="30665377"/>
            <a:ext cx="10089738" cy="2062103"/>
          </a:xfrm>
          <a:prstGeom prst="rect">
            <a:avLst/>
          </a:prstGeom>
        </p:spPr>
        <p:txBody>
          <a:bodyPr wrap="square">
            <a:spAutoFit/>
          </a:bodyPr>
          <a:lstStyle/>
          <a:p>
            <a:r>
              <a:rPr lang="en-US" sz="3200" b="0" i="1" u="none" strike="noStrike" dirty="0">
                <a:effectLst/>
                <a:latin typeface="Times New Roman" panose="02020603050405020304" pitchFamily="18" charset="0"/>
                <a:cs typeface="Times New Roman" panose="02020603050405020304" pitchFamily="18" charset="0"/>
              </a:rPr>
              <a:t>Dr. Tatiana </a:t>
            </a:r>
            <a:r>
              <a:rPr lang="en-US" sz="3200" b="0" i="1" u="none" strike="noStrike" dirty="0" err="1">
                <a:effectLst/>
                <a:latin typeface="Times New Roman" panose="02020603050405020304" pitchFamily="18" charset="0"/>
                <a:cs typeface="Times New Roman" panose="02020603050405020304" pitchFamily="18" charset="0"/>
              </a:rPr>
              <a:t>Krivosheev</a:t>
            </a:r>
            <a:r>
              <a:rPr lang="en-US" sz="3200" b="0" i="0" u="none" strike="noStrike" dirty="0">
                <a:effectLst/>
                <a:latin typeface="Times New Roman" panose="02020603050405020304" pitchFamily="18" charset="0"/>
                <a:cs typeface="Times New Roman" panose="02020603050405020304" pitchFamily="18" charset="0"/>
              </a:rPr>
              <a:t>, our esteemed physics professor and advisor, for her invaluable guidance, unwavering support, and insightful feedback throughout the course of our poster project.</a:t>
            </a:r>
            <a:endParaRPr lang="en-US" sz="32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86859CA3-4B05-3E42-A880-B7A96C61EC76}"/>
              </a:ext>
            </a:extLst>
          </p:cNvPr>
          <p:cNvSpPr txBox="1"/>
          <p:nvPr/>
        </p:nvSpPr>
        <p:spPr>
          <a:xfrm>
            <a:off x="9027290" y="312971"/>
            <a:ext cx="25738327" cy="2554545"/>
          </a:xfrm>
          <a:prstGeom prst="rect">
            <a:avLst/>
          </a:prstGeom>
          <a:noFill/>
        </p:spPr>
        <p:txBody>
          <a:bodyPr wrap="square">
            <a:spAutoFit/>
          </a:bodyPr>
          <a:lstStyle/>
          <a:p>
            <a:pPr algn="ctr"/>
            <a:r>
              <a:rPr lang="en-US" sz="8000" b="1">
                <a:solidFill>
                  <a:srgbClr val="000000"/>
                </a:solidFill>
                <a:effectLst/>
                <a:latin typeface="Verdana" panose="020B0604030504040204" pitchFamily="34" charset="0"/>
                <a:ea typeface="Verdana" panose="020B0604030504040204" pitchFamily="34" charset="0"/>
                <a:cs typeface="Verdana" panose="020B0604030504040204" pitchFamily="34" charset="0"/>
              </a:rPr>
              <a:t>Falling Into Viscosity: Using the Stokes Equation to Analyze Liquid Properties</a:t>
            </a:r>
            <a:endParaRPr lang="en-US" sz="8000" b="1">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429ED150-50F4-42E7-4D32-3F9098F2F994}"/>
              </a:ext>
            </a:extLst>
          </p:cNvPr>
          <p:cNvSpPr txBox="1"/>
          <p:nvPr/>
        </p:nvSpPr>
        <p:spPr>
          <a:xfrm>
            <a:off x="14048983" y="3352151"/>
            <a:ext cx="5503170" cy="1514838"/>
          </a:xfrm>
          <a:prstGeom prst="rect">
            <a:avLst/>
          </a:prstGeom>
          <a:noFill/>
        </p:spPr>
        <p:txBody>
          <a:bodyPr wrap="square" rtlCol="0">
            <a:spAutoFit/>
          </a:bodyPr>
          <a:lstStyle/>
          <a:p>
            <a:r>
              <a:rPr lang="en-US" sz="5333" b="1">
                <a:solidFill>
                  <a:srgbClr val="C00000"/>
                </a:solidFill>
                <a:latin typeface="Leelawadee UI" panose="020B0502040204020203" pitchFamily="34" charset="-34"/>
                <a:ea typeface="Segoe UI Black" panose="020B0A02040204020203" pitchFamily="34" charset="0"/>
                <a:cs typeface="Leelawadee UI" panose="020B0502040204020203" pitchFamily="34" charset="-34"/>
              </a:rPr>
              <a:t>Kenneth Jenkins</a:t>
            </a:r>
            <a:endParaRPr lang="lv-LV" sz="5333">
              <a:solidFill>
                <a:srgbClr val="C00000"/>
              </a:solidFill>
              <a:latin typeface="Leelawadee UI" panose="020B0502040204020203" pitchFamily="34" charset="-34"/>
              <a:cs typeface="Leelawadee UI" panose="020B0502040204020203" pitchFamily="34" charset="-34"/>
            </a:endParaRPr>
          </a:p>
          <a:p>
            <a:r>
              <a:rPr lang="en-US" sz="3911">
                <a:latin typeface="Leelawadee UI" panose="020B0502040204020203" pitchFamily="34" charset="-34"/>
                <a:cs typeface="Leelawadee UI" panose="020B0502040204020203" pitchFamily="34" charset="-34"/>
              </a:rPr>
              <a:t>kjenkins39</a:t>
            </a:r>
          </a:p>
        </p:txBody>
      </p:sp>
      <p:sp>
        <p:nvSpPr>
          <p:cNvPr id="5" name="TextBox 4">
            <a:extLst>
              <a:ext uri="{FF2B5EF4-FFF2-40B4-BE49-F238E27FC236}">
                <a16:creationId xmlns:a16="http://schemas.microsoft.com/office/drawing/2014/main" id="{1B3BCD8D-AFC9-FA43-A76B-4881930B767B}"/>
              </a:ext>
            </a:extLst>
          </p:cNvPr>
          <p:cNvSpPr txBox="1"/>
          <p:nvPr/>
        </p:nvSpPr>
        <p:spPr>
          <a:xfrm>
            <a:off x="267924" y="19041333"/>
            <a:ext cx="9972305" cy="9787295"/>
          </a:xfrm>
          <a:prstGeom prst="rect">
            <a:avLst/>
          </a:prstGeom>
          <a:noFill/>
        </p:spPr>
        <p:txBody>
          <a:bodyPr wrap="square" rtlCol="0">
            <a:spAutoFit/>
          </a:bodyPr>
          <a:lstStyle/>
          <a:p>
            <a:r>
              <a:rPr lang="en-US" sz="5400" b="1">
                <a:latin typeface="Times New Roman" panose="02020603050405020304" pitchFamily="18" charset="0"/>
                <a:cs typeface="Times New Roman" panose="02020603050405020304" pitchFamily="18" charset="0"/>
              </a:rPr>
              <a:t>Introduction</a:t>
            </a:r>
          </a:p>
          <a:p>
            <a:pPr algn="just"/>
            <a:r>
              <a:rPr lang="en-US" sz="3200">
                <a:latin typeface="Times New Roman" panose="02020603050405020304" pitchFamily="18" charset="0"/>
                <a:cs typeface="Times New Roman" panose="02020603050405020304" pitchFamily="18" charset="0"/>
              </a:rPr>
              <a:t>The Stokes equation, developed by mathematician George Gabriel Stokes in 1851, helps scientists and engineers calculate the viscosity of fluids, which is essential in various fields such as mechanical and chemical engineering. It determines the drag force experienced by a spherical object, such as a ball, moving through a fluid, and this drag force is proportional to the ball's radius, velocity, and the fluid's viscosity. This project aims to use the Stokes equation to determine the viscosity of an unknown liquid by measuring the diameter and mass of the ball, as well as its terminal velocity through the fluid. High-speed video analysis software like Tracker can be used to analyze the ball's motion accurately and provide precise velocity measurements, enabling researchers to calculate the viscosity more accurately. This type of analysis can also aid in understanding other fluid dynamics problems, including flow around obstacles, turbulence, and fluid interactions in complex systems.</a:t>
            </a:r>
            <a:endParaRPr lang="en-US" sz="3200"/>
          </a:p>
        </p:txBody>
      </p:sp>
      <p:sp>
        <p:nvSpPr>
          <p:cNvPr id="14" name="TextBox 13">
            <a:extLst>
              <a:ext uri="{FF2B5EF4-FFF2-40B4-BE49-F238E27FC236}">
                <a16:creationId xmlns:a16="http://schemas.microsoft.com/office/drawing/2014/main" id="{8EC7351B-6C56-8442-9E78-DD9E6B2CE593}"/>
              </a:ext>
            </a:extLst>
          </p:cNvPr>
          <p:cNvSpPr txBox="1"/>
          <p:nvPr/>
        </p:nvSpPr>
        <p:spPr>
          <a:xfrm>
            <a:off x="409110" y="518020"/>
            <a:ext cx="9806689" cy="15327273"/>
          </a:xfrm>
          <a:prstGeom prst="rect">
            <a:avLst/>
          </a:prstGeom>
          <a:noFill/>
        </p:spPr>
        <p:txBody>
          <a:bodyPr wrap="square" rtlCol="0">
            <a:spAutoFit/>
          </a:bodyPr>
          <a:lstStyle/>
          <a:p>
            <a:r>
              <a:rPr lang="en-US" sz="5400" b="1">
                <a:latin typeface="Times New Roman" panose="02020603050405020304" pitchFamily="18" charset="0"/>
                <a:cs typeface="Times New Roman" panose="02020603050405020304" pitchFamily="18" charset="0"/>
              </a:rPr>
              <a:t>Abstract</a:t>
            </a:r>
            <a:endParaRPr lang="en-US" sz="1600" b="1">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The aim of the study was to determine the viscosity of a fluid using Tracker open-source video analysis software and Stokes law. The viscosity of a fluid is a crucial property that determines its flow behavior and is essential in many industrial and biomedical applications.</a:t>
            </a:r>
          </a:p>
          <a:p>
            <a:pPr algn="just"/>
            <a:r>
              <a:rPr lang="en-US" sz="3200">
                <a:latin typeface="Times New Roman" panose="02020603050405020304" pitchFamily="18" charset="0"/>
                <a:cs typeface="Times New Roman" panose="02020603050405020304" pitchFamily="18" charset="0"/>
              </a:rPr>
              <a:t>To achieve this objective, a video was recorded of a small metal ball falling through a known volume of the fluid. The ball's motion was then tracked and its velocity as a function of time was calculated using Tracker software. The accuracy of the tracking was validated by comparing the results with theoretical predictions.</a:t>
            </a:r>
          </a:p>
          <a:p>
            <a:pPr algn="just"/>
            <a:r>
              <a:rPr lang="en-US" sz="3200">
                <a:latin typeface="Times New Roman" panose="02020603050405020304" pitchFamily="18" charset="0"/>
                <a:cs typeface="Times New Roman" panose="02020603050405020304" pitchFamily="18" charset="0"/>
              </a:rPr>
              <a:t>Next, Stokes law was used to relate the velocity of the ball to the viscosity of the fluid. The law states that the drag force experienced by a falling object is proportional to its velocity and the viscosity of the fluid. The experimental data was fitted to the Stokes law equation to determine the viscosity of the fluid.</a:t>
            </a:r>
          </a:p>
          <a:p>
            <a:pPr algn="just"/>
            <a:r>
              <a:rPr lang="en-US" sz="3200">
                <a:latin typeface="Times New Roman" panose="02020603050405020304" pitchFamily="18" charset="0"/>
                <a:cs typeface="Times New Roman" panose="02020603050405020304" pitchFamily="18" charset="0"/>
              </a:rPr>
              <a:t>The results demonstrate that Tracker open-source video analysis software can be an effective and inexpensive tool for measuring the viscosity of fluids. A viscosity value was obtained that was consistent with the expected value for the fluid, indicating the accuracy and reliability of the technique.</a:t>
            </a:r>
          </a:p>
          <a:p>
            <a:pPr algn="just"/>
            <a:r>
              <a:rPr lang="en-US" sz="3200">
                <a:latin typeface="Times New Roman" panose="02020603050405020304" pitchFamily="18" charset="0"/>
                <a:cs typeface="Times New Roman" panose="02020603050405020304" pitchFamily="18" charset="0"/>
              </a:rPr>
              <a:t>In conclusion, the combination of Tracker software and Stokes law provides a powerful and accessible method for measuring fluid viscosity. The approach has the potential to be applied in a range of research and industrial settings to enhance the understanding and control of fluid behavior.</a:t>
            </a:r>
            <a:endParaRPr lang="en-US" sz="3200" b="1">
              <a:latin typeface="Times New Roman" panose="02020603050405020304" pitchFamily="18" charset="0"/>
              <a:cs typeface="Times New Roman" panose="02020603050405020304" pitchFamily="18" charset="0"/>
            </a:endParaRPr>
          </a:p>
          <a:p>
            <a:r>
              <a:rPr lang="en-US" sz="4000" b="0" i="0">
                <a:effectLst/>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0050D0-0896-EB44-8900-115D3B6397A4}"/>
              </a:ext>
            </a:extLst>
          </p:cNvPr>
          <p:cNvSpPr txBox="1"/>
          <p:nvPr/>
        </p:nvSpPr>
        <p:spPr>
          <a:xfrm>
            <a:off x="33619535" y="17090225"/>
            <a:ext cx="10185662" cy="1292662"/>
          </a:xfrm>
          <a:prstGeom prst="rect">
            <a:avLst/>
          </a:prstGeom>
          <a:noFill/>
        </p:spPr>
        <p:txBody>
          <a:bodyPr wrap="square" rtlCol="0">
            <a:spAutoFit/>
          </a:bodyPr>
          <a:lstStyle/>
          <a:p>
            <a:r>
              <a:rPr lang="en-US" sz="5400" b="1">
                <a:latin typeface="Times New Roman" panose="02020603050405020304" pitchFamily="18" charset="0"/>
                <a:cs typeface="Times New Roman" panose="02020603050405020304" pitchFamily="18" charset="0"/>
              </a:rPr>
              <a:t>Theory</a:t>
            </a:r>
          </a:p>
          <a:p>
            <a:endParaRPr lang="en-US" sz="2400">
              <a:latin typeface="Times New Roman" panose="02020603050405020304" pitchFamily="18" charset="0"/>
              <a:cs typeface="Times New Roman" panose="02020603050405020304" pitchFamily="18" charset="0"/>
            </a:endParaRPr>
          </a:p>
        </p:txBody>
      </p:sp>
      <p:sp>
        <p:nvSpPr>
          <p:cNvPr id="4" name="Text Box 12">
            <a:extLst>
              <a:ext uri="{FF2B5EF4-FFF2-40B4-BE49-F238E27FC236}">
                <a16:creationId xmlns:a16="http://schemas.microsoft.com/office/drawing/2014/main" id="{DFDD42FC-6921-04FE-ED88-208C9D205B30}"/>
              </a:ext>
            </a:extLst>
          </p:cNvPr>
          <p:cNvSpPr txBox="1">
            <a:spLocks noChangeArrowheads="1"/>
          </p:cNvSpPr>
          <p:nvPr/>
        </p:nvSpPr>
        <p:spPr bwMode="auto">
          <a:xfrm>
            <a:off x="10764709" y="18727196"/>
            <a:ext cx="22156623" cy="13784005"/>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eaLnBrk="1" hangingPunct="1"/>
            <a:r>
              <a:rPr lang="en-US" altLang="en-US" sz="5657" b="1">
                <a:latin typeface="Times New Roman" panose="02020603050405020304" pitchFamily="18" charset="0"/>
                <a:cs typeface="Times New Roman" panose="02020603050405020304" pitchFamily="18" charset="0"/>
              </a:rPr>
              <a:t>Results</a:t>
            </a:r>
          </a:p>
          <a:p>
            <a:pPr eaLnBrk="1" hangingPunct="1">
              <a:spcBef>
                <a:spcPts val="429"/>
              </a:spcBef>
            </a:pPr>
            <a:endParaRPr lang="en-US" altLang="ja-JP"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5657">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a:p>
            <a:pPr eaLnBrk="1" hangingPunct="1">
              <a:spcBef>
                <a:spcPct val="50000"/>
              </a:spcBef>
            </a:pPr>
            <a:endParaRPr lang="en-US" altLang="en-US" sz="3428" i="1">
              <a:latin typeface="Leelawadee UI" panose="020B0502040204020203" pitchFamily="34" charset="-34"/>
              <a:cs typeface="Leelawadee UI" panose="020B0502040204020203" pitchFamily="34" charset="-34"/>
            </a:endParaRPr>
          </a:p>
          <a:p>
            <a:pPr eaLnBrk="1" hangingPunct="1">
              <a:spcBef>
                <a:spcPct val="50000"/>
              </a:spcBef>
            </a:pPr>
            <a:endParaRPr lang="en-US" altLang="en-US"/>
          </a:p>
        </p:txBody>
      </p:sp>
      <p:pic>
        <p:nvPicPr>
          <p:cNvPr id="8" name="Picture 7" descr="A picture containing text, screenshot, indoor, computer&#10;&#10;Description automatically generated">
            <a:extLst>
              <a:ext uri="{FF2B5EF4-FFF2-40B4-BE49-F238E27FC236}">
                <a16:creationId xmlns:a16="http://schemas.microsoft.com/office/drawing/2014/main" id="{34BF0D8C-E950-19F7-FC07-8BB8C49351CC}"/>
              </a:ext>
            </a:extLst>
          </p:cNvPr>
          <p:cNvPicPr>
            <a:picLocks noChangeAspect="1"/>
          </p:cNvPicPr>
          <p:nvPr/>
        </p:nvPicPr>
        <p:blipFill>
          <a:blip r:embed="rId3"/>
          <a:stretch>
            <a:fillRect/>
          </a:stretch>
        </p:blipFill>
        <p:spPr>
          <a:xfrm>
            <a:off x="11027027" y="6252298"/>
            <a:ext cx="8345336" cy="4832093"/>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F2F4E542-4D02-29E7-C926-C16D69A8E693}"/>
              </a:ext>
            </a:extLst>
          </p:cNvPr>
          <p:cNvPicPr>
            <a:picLocks noChangeAspect="1"/>
          </p:cNvPicPr>
          <p:nvPr/>
        </p:nvPicPr>
        <p:blipFill>
          <a:blip r:embed="rId4"/>
          <a:stretch>
            <a:fillRect/>
          </a:stretch>
        </p:blipFill>
        <p:spPr>
          <a:xfrm>
            <a:off x="19828109" y="6315588"/>
            <a:ext cx="8004677" cy="4832092"/>
          </a:xfrm>
          <a:prstGeom prst="rect">
            <a:avLst/>
          </a:prstGeom>
        </p:spPr>
      </p:pic>
      <p:pic>
        <p:nvPicPr>
          <p:cNvPr id="1026" name="Picture 2">
            <a:extLst>
              <a:ext uri="{FF2B5EF4-FFF2-40B4-BE49-F238E27FC236}">
                <a16:creationId xmlns:a16="http://schemas.microsoft.com/office/drawing/2014/main" id="{44B5120C-6095-CDAF-BC5C-C476BE53E3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48843" y="6722076"/>
            <a:ext cx="4638923" cy="49301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C60452E-2F0E-53EC-ECF0-3B37B1FBA5BF}"/>
              </a:ext>
            </a:extLst>
          </p:cNvPr>
          <p:cNvSpPr txBox="1"/>
          <p:nvPr/>
        </p:nvSpPr>
        <p:spPr>
          <a:xfrm>
            <a:off x="10970679" y="11754462"/>
            <a:ext cx="14251371" cy="6494085"/>
          </a:xfrm>
          <a:prstGeom prst="rect">
            <a:avLst/>
          </a:prstGeom>
          <a:noFill/>
        </p:spPr>
        <p:txBody>
          <a:bodyPr wrap="square" rtlCol="0">
            <a:spAutoFit/>
          </a:bodyPr>
          <a:lstStyle/>
          <a:p>
            <a:pPr algn="just"/>
            <a:r>
              <a:rPr lang="en-US" sz="3200">
                <a:latin typeface="Times New Roman" panose="02020603050405020304" pitchFamily="18" charset="0"/>
                <a:cs typeface="Times New Roman" panose="02020603050405020304" pitchFamily="18" charset="0"/>
              </a:rPr>
              <a:t>This experiment aims to measure the viscosity of an unknown liquid using the Stokes equation. The experimental setup consists of a meter stick and a spherical ball that is dropped into the liquid. The experimental setup is shown schematically in Figure 3.</a:t>
            </a:r>
          </a:p>
          <a:p>
            <a:pPr algn="just"/>
            <a:r>
              <a:rPr lang="en-US" sz="3200">
                <a:latin typeface="Times New Roman" panose="02020603050405020304" pitchFamily="18" charset="0"/>
                <a:cs typeface="Times New Roman" panose="02020603050405020304" pitchFamily="18" charset="0"/>
              </a:rPr>
              <a:t>First, the meter stick (Figure 3a) and the ball (Figure 3b) are dropped into the unknown liquid (Figure 3c). The terminal velocity of the ball is measured using high-speed video analysis software, such as Tracker. A point mass is set on the ball inside Tracker, and the scale is set on the meter stick. The axis is set inside the meter stick to provide accurate measurements of the ball's velocity.</a:t>
            </a:r>
          </a:p>
          <a:p>
            <a:pPr algn="just"/>
            <a:r>
              <a:rPr lang="en-US" sz="3200">
                <a:latin typeface="Times New Roman" panose="02020603050405020304" pitchFamily="18" charset="0"/>
                <a:cs typeface="Times New Roman" panose="02020603050405020304" pitchFamily="18" charset="0"/>
              </a:rPr>
              <a:t>The diameter and mass of the ball are known, which allows for the calculation of the ball's radius. Using the measured terminal velocity of the ball, the drag force can be determined. The drag force is proportional to the radius of the ball, its velocity, and the viscosity of the fluid. With this information, the Stokes equation can be used to calculate the viscosity of the unknown liquid.</a:t>
            </a:r>
          </a:p>
        </p:txBody>
      </p:sp>
      <p:sp>
        <p:nvSpPr>
          <p:cNvPr id="15" name="TextBox 14">
            <a:extLst>
              <a:ext uri="{FF2B5EF4-FFF2-40B4-BE49-F238E27FC236}">
                <a16:creationId xmlns:a16="http://schemas.microsoft.com/office/drawing/2014/main" id="{CD824959-F344-A68C-90E4-6E2DC1FA8FAA}"/>
              </a:ext>
            </a:extLst>
          </p:cNvPr>
          <p:cNvSpPr txBox="1"/>
          <p:nvPr/>
        </p:nvSpPr>
        <p:spPr>
          <a:xfrm>
            <a:off x="28660617" y="6384176"/>
            <a:ext cx="3486318" cy="830997"/>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Figure 3 – Experiment Diagram</a:t>
            </a:r>
          </a:p>
        </p:txBody>
      </p:sp>
      <p:pic>
        <p:nvPicPr>
          <p:cNvPr id="17" name="Picture 16">
            <a:extLst>
              <a:ext uri="{FF2B5EF4-FFF2-40B4-BE49-F238E27FC236}">
                <a16:creationId xmlns:a16="http://schemas.microsoft.com/office/drawing/2014/main" id="{7B7257F4-9A86-BC4A-A16E-91A7CD98A72A}"/>
              </a:ext>
              <a:ext uri="{C183D7F6-B498-43B3-948B-1728B52AA6E4}">
                <adec:decorative xmlns:adec="http://schemas.microsoft.com/office/drawing/2017/decorative" val="1"/>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Lst>
          </a:blip>
          <a:stretch>
            <a:fillRect/>
          </a:stretch>
        </p:blipFill>
        <p:spPr>
          <a:xfrm>
            <a:off x="25217737" y="12246168"/>
            <a:ext cx="7470029" cy="5826622"/>
          </a:xfrm>
          <a:prstGeom prst="rect">
            <a:avLst/>
          </a:prstGeom>
        </p:spPr>
      </p:pic>
      <p:sp>
        <p:nvSpPr>
          <p:cNvPr id="9" name="TextBox 8">
            <a:extLst>
              <a:ext uri="{FF2B5EF4-FFF2-40B4-BE49-F238E27FC236}">
                <a16:creationId xmlns:a16="http://schemas.microsoft.com/office/drawing/2014/main" id="{BEB5D5BB-B459-64C9-5CB5-6D03A638D644}"/>
              </a:ext>
            </a:extLst>
          </p:cNvPr>
          <p:cNvSpPr txBox="1"/>
          <p:nvPr/>
        </p:nvSpPr>
        <p:spPr>
          <a:xfrm>
            <a:off x="33696974" y="600286"/>
            <a:ext cx="9666938" cy="18312705"/>
          </a:xfrm>
          <a:prstGeom prst="rect">
            <a:avLst/>
          </a:prstGeom>
          <a:noFill/>
        </p:spPr>
        <p:txBody>
          <a:bodyPr wrap="square" rtlCol="0">
            <a:spAutoFit/>
          </a:bodyPr>
          <a:lstStyle/>
          <a:p>
            <a:pPr indent="457200" rtl="0">
              <a:spcBef>
                <a:spcPts val="0"/>
              </a:spcBef>
              <a:spcAft>
                <a:spcPts val="0"/>
              </a:spcAft>
            </a:pPr>
            <a:br>
              <a:rPr lang="en-US" sz="3200" b="0" dirty="0">
                <a:effectLst/>
              </a:rPr>
            </a:br>
            <a:r>
              <a:rPr lang="en-US" sz="3200" b="0" i="0" u="none" strike="noStrike" dirty="0">
                <a:solidFill>
                  <a:srgbClr val="000000"/>
                </a:solidFill>
                <a:effectLst/>
                <a:latin typeface="Times New Roman" panose="02020603050405020304" pitchFamily="18" charset="0"/>
              </a:rPr>
              <a:t>This study has successfully demonstrated the use of Tracker open-source video analysis software and Stokes law in determining the viscosity of a fluid. The accuracy and reliability of the technique were validated by comparing the results with theoretical predictions. This study found the viscosity of the fluid to be 1.30 Pa/s with the assumption that the fluid is glycerol at room temperature. The known viscosity of the fluid is known to be 1.26 Pa/s [1]. This difference indicated a fractional error of 9.32%.  and a percent discrepancy of 3.39% It is possible in the video that was observed that the fluid may have been at a lower temperature and therefore had been more viscous, resulting in this fractional error. Despite this, the experiment was found to have low overall error, with a very low error in viscosity of 0.12 Pa/s. This approach provides an effective, inexpensive, and accessible method for measuring fluid viscosity, which can be applied in various research and industrial settings to enhance the understanding and control of fluid behavior. Overall, this study highlights the potential of combining software tools and physical principles to advance the field of fluid mechanics. this approach can be used to investigate the behavior of complex fluids such as emulsions, suspensions, and polymers. These fluids often exhibit non-Newtonian behavior, meaning that their viscosity changes with shear rate or stress. The combination of Tracker software and other analytical tools can provide insight into the rheological properties of such fluids. This can help researchers to develop models for predicting the flow behavior of these fluids, which is important in the design of industrial processes such as the production of cosmetics and pharmaceuticals.</a:t>
            </a:r>
            <a:endParaRPr lang="en-US" sz="3200" b="0" dirty="0">
              <a:effectLst/>
            </a:endParaRPr>
          </a:p>
          <a:p>
            <a:br>
              <a:rPr lang="en-US" sz="3200" dirty="0"/>
            </a:br>
            <a:endParaRPr lang="en-US" sz="3200" b="0" dirty="0">
              <a:effectLst/>
            </a:endParaRPr>
          </a:p>
          <a:p>
            <a:br>
              <a:rPr lang="en-US" sz="3200" dirty="0"/>
            </a:br>
            <a:endParaRPr lang="en-US" sz="3200" dirty="0"/>
          </a:p>
        </p:txBody>
      </p:sp>
      <p:sp>
        <p:nvSpPr>
          <p:cNvPr id="10" name="TextBox 9">
            <a:extLst>
              <a:ext uri="{FF2B5EF4-FFF2-40B4-BE49-F238E27FC236}">
                <a16:creationId xmlns:a16="http://schemas.microsoft.com/office/drawing/2014/main" id="{07AE3B58-61B8-4B11-107B-E4D8721660AF}"/>
              </a:ext>
            </a:extLst>
          </p:cNvPr>
          <p:cNvSpPr txBox="1"/>
          <p:nvPr/>
        </p:nvSpPr>
        <p:spPr>
          <a:xfrm>
            <a:off x="33535659" y="30092535"/>
            <a:ext cx="8936008"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Acknowledgements</a:t>
            </a:r>
          </a:p>
        </p:txBody>
      </p:sp>
      <p:sp>
        <p:nvSpPr>
          <p:cNvPr id="18" name="Text Box 11">
            <a:extLst>
              <a:ext uri="{FF2B5EF4-FFF2-40B4-BE49-F238E27FC236}">
                <a16:creationId xmlns:a16="http://schemas.microsoft.com/office/drawing/2014/main" id="{79E9D0B9-B9D0-D6BD-A9F3-1A9945982E2B}"/>
              </a:ext>
            </a:extLst>
          </p:cNvPr>
          <p:cNvSpPr txBox="1">
            <a:spLocks noChangeArrowheads="1"/>
          </p:cNvSpPr>
          <p:nvPr/>
        </p:nvSpPr>
        <p:spPr bwMode="auto">
          <a:xfrm>
            <a:off x="238000" y="29253226"/>
            <a:ext cx="10067423" cy="3474254"/>
          </a:xfrm>
          <a:prstGeom prst="rect">
            <a:avLst/>
          </a:prstGeom>
          <a:solidFill>
            <a:schemeClr val="bg1"/>
          </a:solidFill>
          <a:ln w="92075">
            <a:solidFill>
              <a:schemeClr val="bg1">
                <a:lumMod val="50000"/>
              </a:schemeClr>
            </a:solidFill>
            <a:round/>
            <a:headEnd/>
            <a:tailEnd/>
          </a:ln>
        </p:spPr>
        <p:txBody>
          <a:bodyPr lIns="783772" tIns="391885" rIns="783772" bIns="783772"/>
          <a:lstStyle>
            <a:lvl1pPr eaLnBrk="0" hangingPunct="0">
              <a:tabLst>
                <a:tab pos="508000"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34" charset="0"/>
                <a:ea typeface="MS PGothic" panose="020B0600070205080204" pitchFamily="34" charset="-128"/>
              </a:defRPr>
            </a:lvl9pPr>
          </a:lstStyle>
          <a:p>
            <a:pPr eaLnBrk="1" hangingPunct="1">
              <a:spcBef>
                <a:spcPct val="50000"/>
              </a:spcBef>
            </a:pPr>
            <a:endParaRPr lang="en-US" altLang="en-US" sz="5657" b="1">
              <a:latin typeface="Leelawadee UI" panose="020B0502040204020203" pitchFamily="34" charset="-34"/>
              <a:cs typeface="Leelawadee UI" panose="020B0502040204020203" pitchFamily="34" charset="-34"/>
            </a:endParaRPr>
          </a:p>
        </p:txBody>
      </p:sp>
      <p:sp>
        <p:nvSpPr>
          <p:cNvPr id="21" name="Rectangle 20">
            <a:extLst>
              <a:ext uri="{FF2B5EF4-FFF2-40B4-BE49-F238E27FC236}">
                <a16:creationId xmlns:a16="http://schemas.microsoft.com/office/drawing/2014/main" id="{8E7C2E70-97FE-1563-A25F-9DBEE9C1F0BA}"/>
              </a:ext>
            </a:extLst>
          </p:cNvPr>
          <p:cNvSpPr/>
          <p:nvPr/>
        </p:nvSpPr>
        <p:spPr>
          <a:xfrm>
            <a:off x="297699" y="29204147"/>
            <a:ext cx="9888175" cy="3077766"/>
          </a:xfrm>
          <a:prstGeom prst="rect">
            <a:avLst/>
          </a:prstGeom>
        </p:spPr>
        <p:txBody>
          <a:bodyPr wrap="square">
            <a:spAutoFit/>
          </a:bodyPr>
          <a:lstStyle/>
          <a:p>
            <a:r>
              <a:rPr lang="en-US" sz="5400" b="1">
                <a:latin typeface="Times New Roman" panose="02020603050405020304" pitchFamily="18" charset="0"/>
                <a:cs typeface="Times New Roman" panose="02020603050405020304" pitchFamily="18" charset="0"/>
              </a:rPr>
              <a:t>References</a:t>
            </a:r>
          </a:p>
          <a:p>
            <a:pPr algn="just"/>
            <a:r>
              <a:rPr lang="en-US" sz="2800">
                <a:latin typeface="Times New Roman" panose="02020603050405020304" pitchFamily="18" charset="0"/>
                <a:cs typeface="Times New Roman" panose="02020603050405020304" pitchFamily="18" charset="0"/>
              </a:rPr>
              <a:t>[1] </a:t>
            </a:r>
            <a:r>
              <a:rPr lang="en-US" sz="2800" err="1">
                <a:latin typeface="Times New Roman" panose="02020603050405020304" pitchFamily="18" charset="0"/>
                <a:cs typeface="Times New Roman" panose="02020603050405020304" pitchFamily="18" charset="0"/>
              </a:rPr>
              <a:t>Dourmashkin</a:t>
            </a:r>
            <a:r>
              <a:rPr lang="en-US" sz="2800">
                <a:latin typeface="Times New Roman" panose="02020603050405020304" pitchFamily="18" charset="0"/>
                <a:cs typeface="Times New Roman" panose="02020603050405020304" pitchFamily="18" charset="0"/>
              </a:rPr>
              <a:t>, P. (n.d.). Drag Forces in Fluids. In Classical Mechanics. </a:t>
            </a:r>
            <a:r>
              <a:rPr lang="en-US" sz="2800" err="1">
                <a:latin typeface="Times New Roman" panose="02020603050405020304" pitchFamily="18" charset="0"/>
                <a:cs typeface="Times New Roman" panose="02020603050405020304" pitchFamily="18" charset="0"/>
              </a:rPr>
              <a:t>LibreTexts</a:t>
            </a:r>
            <a:r>
              <a:rPr lang="en-US" sz="2800">
                <a:latin typeface="Times New Roman" panose="02020603050405020304" pitchFamily="18" charset="0"/>
                <a:cs typeface="Times New Roman" panose="02020603050405020304" pitchFamily="18" charset="0"/>
              </a:rPr>
              <a:t>. Retrieved April 21, 2023, from https://</a:t>
            </a:r>
            <a:r>
              <a:rPr lang="en-US" sz="2800" err="1">
                <a:latin typeface="Times New Roman" panose="02020603050405020304" pitchFamily="18" charset="0"/>
                <a:cs typeface="Times New Roman" panose="02020603050405020304" pitchFamily="18" charset="0"/>
              </a:rPr>
              <a:t>phys.libretexts.org</a:t>
            </a:r>
            <a:r>
              <a:rPr lang="en-US" sz="2800">
                <a:latin typeface="Times New Roman" panose="02020603050405020304" pitchFamily="18" charset="0"/>
                <a:cs typeface="Times New Roman" panose="02020603050405020304" pitchFamily="18" charset="0"/>
              </a:rPr>
              <a:t>/Bookshelves/</a:t>
            </a:r>
            <a:r>
              <a:rPr lang="en-US" sz="2800" err="1">
                <a:latin typeface="Times New Roman" panose="02020603050405020304" pitchFamily="18" charset="0"/>
                <a:cs typeface="Times New Roman" panose="02020603050405020304" pitchFamily="18" charset="0"/>
              </a:rPr>
              <a:t>Classical_Mechanics</a:t>
            </a:r>
            <a:r>
              <a:rPr lang="en-US" sz="2800">
                <a:latin typeface="Times New Roman" panose="02020603050405020304" pitchFamily="18" charset="0"/>
                <a:cs typeface="Times New Roman" panose="02020603050405020304" pitchFamily="18" charset="0"/>
              </a:rPr>
              <a:t>/</a:t>
            </a:r>
            <a:r>
              <a:rPr lang="en-US" sz="2800" err="1">
                <a:latin typeface="Times New Roman" panose="02020603050405020304" pitchFamily="18" charset="0"/>
                <a:cs typeface="Times New Roman" panose="02020603050405020304" pitchFamily="18" charset="0"/>
              </a:rPr>
              <a:t>Classical_Mechanics</a:t>
            </a:r>
            <a:r>
              <a:rPr lang="en-US" sz="2800">
                <a:latin typeface="Times New Roman" panose="02020603050405020304" pitchFamily="18" charset="0"/>
                <a:cs typeface="Times New Roman" panose="02020603050405020304" pitchFamily="18" charset="0"/>
              </a:rPr>
              <a:t>_(</a:t>
            </a:r>
            <a:r>
              <a:rPr lang="en-US" sz="2800" err="1">
                <a:latin typeface="Times New Roman" panose="02020603050405020304" pitchFamily="18" charset="0"/>
                <a:cs typeface="Times New Roman" panose="02020603050405020304" pitchFamily="18" charset="0"/>
              </a:rPr>
              <a:t>Dourmashkin</a:t>
            </a:r>
            <a:r>
              <a:rPr lang="en-US" sz="2800">
                <a:latin typeface="Times New Roman" panose="02020603050405020304" pitchFamily="18" charset="0"/>
                <a:cs typeface="Times New Roman" panose="02020603050405020304" pitchFamily="18" charset="0"/>
              </a:rPr>
              <a:t>)/08%3A_Applications_of_Newtons_Second_Law/8.06%3A_Drag_Forces_in_Fluids</a:t>
            </a:r>
          </a:p>
        </p:txBody>
      </p:sp>
      <p:sp>
        <p:nvSpPr>
          <p:cNvPr id="25" name="TextBox 24">
            <a:extLst>
              <a:ext uri="{FF2B5EF4-FFF2-40B4-BE49-F238E27FC236}">
                <a16:creationId xmlns:a16="http://schemas.microsoft.com/office/drawing/2014/main" id="{B525DEE3-15F4-3DA4-8FA3-1539D5E9866B}"/>
              </a:ext>
            </a:extLst>
          </p:cNvPr>
          <p:cNvSpPr txBox="1"/>
          <p:nvPr/>
        </p:nvSpPr>
        <p:spPr>
          <a:xfrm>
            <a:off x="29402974" y="12750718"/>
            <a:ext cx="3162844" cy="954107"/>
          </a:xfrm>
          <a:prstGeom prst="rect">
            <a:avLst/>
          </a:prstGeom>
          <a:noFill/>
        </p:spPr>
        <p:txBody>
          <a:bodyPr wrap="square" rtlCol="0">
            <a:spAutoFit/>
          </a:bodyPr>
          <a:lstStyle/>
          <a:p>
            <a:pPr algn="ctr"/>
            <a:r>
              <a:rPr lang="en-US" sz="2800" i="1">
                <a:latin typeface="Times New Roman" panose="02020603050405020304" pitchFamily="18" charset="0"/>
                <a:cs typeface="Times New Roman" panose="02020603050405020304" pitchFamily="18" charset="0"/>
              </a:rPr>
              <a:t>Figure 4 - Free body Diagram</a:t>
            </a:r>
          </a:p>
        </p:txBody>
      </p:sp>
      <p:sp>
        <p:nvSpPr>
          <p:cNvPr id="28" name="TextBox 27">
            <a:extLst>
              <a:ext uri="{FF2B5EF4-FFF2-40B4-BE49-F238E27FC236}">
                <a16:creationId xmlns:a16="http://schemas.microsoft.com/office/drawing/2014/main" id="{6EE44162-E1F3-B6EB-179C-2A524725DAC1}"/>
              </a:ext>
            </a:extLst>
          </p:cNvPr>
          <p:cNvSpPr txBox="1"/>
          <p:nvPr/>
        </p:nvSpPr>
        <p:spPr>
          <a:xfrm>
            <a:off x="10836982" y="5319661"/>
            <a:ext cx="7261396" cy="123989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5657"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Experimental Setup</a:t>
            </a:r>
            <a:endParaRPr kumimoji="0" lang="en-US" altLang="ja-JP" sz="5657" b="0" i="0" u="none" strike="noStrike" kern="1200" cap="none" spc="0" normalizeH="0" baseline="0" noProof="0">
              <a:ln>
                <a:noFill/>
              </a:ln>
              <a:solidFill>
                <a:prstClr val="black"/>
              </a:solidFill>
              <a:effectLst/>
              <a:uLnTx/>
              <a:uFillTx/>
              <a:latin typeface="Times New Roman" panose="02020603050405020304" pitchFamily="18" charset="0"/>
              <a:ea typeface="HGｺﾞｼｯｸE" panose="020B0909000000000000" pitchFamily="49" charset="-128"/>
              <a:cs typeface="Times New Roman" panose="02020603050405020304" pitchFamily="18" charset="0"/>
            </a:endParaRPr>
          </a:p>
          <a:p>
            <a:endParaRPr lang="en-US"/>
          </a:p>
        </p:txBody>
      </p:sp>
      <p:sp>
        <p:nvSpPr>
          <p:cNvPr id="29" name="TextBox 28">
            <a:extLst>
              <a:ext uri="{FF2B5EF4-FFF2-40B4-BE49-F238E27FC236}">
                <a16:creationId xmlns:a16="http://schemas.microsoft.com/office/drawing/2014/main" id="{22D621D0-B62E-AE22-3A76-69B819F783D3}"/>
              </a:ext>
            </a:extLst>
          </p:cNvPr>
          <p:cNvSpPr txBox="1"/>
          <p:nvPr/>
        </p:nvSpPr>
        <p:spPr>
          <a:xfrm>
            <a:off x="11745295" y="11106864"/>
            <a:ext cx="6908800" cy="492443"/>
          </a:xfrm>
          <a:prstGeom prst="rect">
            <a:avLst/>
          </a:prstGeom>
          <a:noFill/>
        </p:spPr>
        <p:txBody>
          <a:bodyPr wrap="square" rtlCol="0">
            <a:spAutoFit/>
          </a:bodyPr>
          <a:lstStyle/>
          <a:p>
            <a:pPr algn="ctr"/>
            <a:r>
              <a:rPr lang="en-US" sz="2600" i="1">
                <a:latin typeface="Times New Roman" panose="02020603050405020304" pitchFamily="18" charset="0"/>
                <a:cs typeface="Times New Roman" panose="02020603050405020304" pitchFamily="18" charset="0"/>
              </a:rPr>
              <a:t>Figure 1 – Tracker Setup Screen</a:t>
            </a:r>
          </a:p>
        </p:txBody>
      </p:sp>
      <p:sp>
        <p:nvSpPr>
          <p:cNvPr id="30" name="TextBox 29">
            <a:extLst>
              <a:ext uri="{FF2B5EF4-FFF2-40B4-BE49-F238E27FC236}">
                <a16:creationId xmlns:a16="http://schemas.microsoft.com/office/drawing/2014/main" id="{D3254DA5-BB4D-C9A0-50A3-E5ACFC607E33}"/>
              </a:ext>
            </a:extLst>
          </p:cNvPr>
          <p:cNvSpPr txBox="1"/>
          <p:nvPr/>
        </p:nvSpPr>
        <p:spPr>
          <a:xfrm>
            <a:off x="20706247" y="11187219"/>
            <a:ext cx="6248400" cy="492443"/>
          </a:xfrm>
          <a:prstGeom prst="rect">
            <a:avLst/>
          </a:prstGeom>
          <a:noFill/>
        </p:spPr>
        <p:txBody>
          <a:bodyPr wrap="square" rtlCol="0">
            <a:spAutoFit/>
          </a:bodyPr>
          <a:lstStyle/>
          <a:p>
            <a:pPr algn="ctr"/>
            <a:r>
              <a:rPr lang="en-US" sz="2600" i="1">
                <a:latin typeface="Times New Roman" panose="02020603050405020304" pitchFamily="18" charset="0"/>
                <a:cs typeface="Times New Roman" panose="02020603050405020304" pitchFamily="18" charset="0"/>
              </a:rPr>
              <a:t>Figure 2 – Tracker’s Data Analysis Tool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50893A-66BF-1472-B93A-6D9538EB0191}"/>
                  </a:ext>
                </a:extLst>
              </p:cNvPr>
              <p:cNvSpPr txBox="1"/>
              <p:nvPr/>
            </p:nvSpPr>
            <p:spPr>
              <a:xfrm>
                <a:off x="34005690" y="17581017"/>
                <a:ext cx="8935781" cy="12667057"/>
              </a:xfrm>
              <a:prstGeom prst="rect">
                <a:avLst/>
              </a:prstGeom>
              <a:noFill/>
            </p:spPr>
            <p:txBody>
              <a:bodyPr wrap="square" rtlCol="0">
                <a:spAutoFit/>
              </a:bodyPr>
              <a:lstStyle/>
              <a:p>
                <a:pPr eaLnBrk="1" hangingPunct="1">
                  <a:spcBef>
                    <a:spcPct val="50000"/>
                  </a:spcBef>
                </a:pPr>
                <a:endParaRPr lang="en-US" altLang="en-US" sz="3200" b="1" dirty="0">
                  <a:solidFill>
                    <a:srgbClr val="000000"/>
                  </a:solidFill>
                  <a:latin typeface="Leelawadee UI" panose="020B0502040204020203" pitchFamily="34" charset="-34"/>
                  <a:cs typeface="Leelawadee UI" panose="020B0502040204020203" pitchFamily="34" charset="-34"/>
                </a:endParaRPr>
              </a:p>
              <a:p>
                <a:pPr algn="ctr">
                  <a:spcAft>
                    <a:spcPts val="800"/>
                  </a:spcAft>
                </a:pPr>
                <a14:m>
                  <m:oMath xmlns:m="http://schemas.openxmlformats.org/officeDocument/2006/math">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𝑑</m:t>
                        </m:r>
                      </m:sub>
                    </m:sSub>
                  </m:oMath>
                </a14:m>
                <a:r>
                  <a:rPr lang="en-US" sz="3200" b="0" i="1" u="none" strike="noStrike" dirty="0">
                    <a:solidFill>
                      <a:srgbClr val="000000"/>
                    </a:solidFill>
                    <a:effectLst/>
                    <a:latin typeface="Times New Roman" panose="02020603050405020304" pitchFamily="18" charset="0"/>
                  </a:rPr>
                  <a:t> = 6</a:t>
                </a:r>
                <a14:m>
                  <m:oMath xmlns:m="http://schemas.openxmlformats.org/officeDocument/2006/math">
                    <m:r>
                      <a:rPr lang="en-US" sz="3200" b="0" i="1" u="none" strike="noStrike" smtClean="0">
                        <a:solidFill>
                          <a:srgbClr val="000000"/>
                        </a:solidFill>
                        <a:effectLst/>
                        <a:latin typeface="Cambria Math" panose="02040503050406030204" pitchFamily="18" charset="0"/>
                        <a:ea typeface="Cambria Math" panose="02040503050406030204" pitchFamily="18" charset="0"/>
                      </a:rPr>
                      <m:t>𝜋</m:t>
                    </m:r>
                    <m:r>
                      <m:rPr>
                        <m:nor/>
                      </m:rPr>
                      <a:rPr lang="en-US" sz="3200" i="1">
                        <a:latin typeface="Cambria Math" panose="02040503050406030204" pitchFamily="18" charset="0"/>
                        <a:ea typeface="Cambria Math" panose="02040503050406030204" pitchFamily="18" charset="0"/>
                      </a:rPr>
                      <m:t>η</m:t>
                    </m:r>
                    <m:r>
                      <a:rPr lang="en-US" sz="3200" b="0" i="1" u="none" strike="noStrike" smtClean="0">
                        <a:solidFill>
                          <a:srgbClr val="000000"/>
                        </a:solidFill>
                        <a:effectLst/>
                        <a:latin typeface="Cambria Math" panose="02040503050406030204" pitchFamily="18" charset="0"/>
                        <a:ea typeface="Cambria Math" panose="02040503050406030204" pitchFamily="18" charset="0"/>
                      </a:rPr>
                      <m:t>𝑟</m:t>
                    </m:r>
                  </m:oMath>
                </a14:m>
                <a:r>
                  <a:rPr lang="en-US" sz="3200" b="0" i="1" u="none" strike="noStrike" dirty="0">
                    <a:solidFill>
                      <a:srgbClr val="000000"/>
                    </a:solidFill>
                    <a:effectLst/>
                    <a:latin typeface="Times New Roman" panose="02020603050405020304" pitchFamily="18" charset="0"/>
                  </a:rPr>
                  <a:t>v (1)</a:t>
                </a:r>
                <a:endParaRPr lang="en-US" sz="3200" dirty="0"/>
              </a:p>
              <a:p>
                <a:pPr algn="ctr">
                  <a:spcAft>
                    <a:spcPts val="800"/>
                  </a:spcAft>
                </a:pPr>
                <a:r>
                  <a:rPr lang="en-US" sz="3200" b="0" i="1" u="none" strike="noStrike" dirty="0" err="1">
                    <a:solidFill>
                      <a:srgbClr val="000000"/>
                    </a:solidFill>
                    <a:effectLst/>
                    <a:latin typeface="Times New Roman" panose="02020603050405020304" pitchFamily="18" charset="0"/>
                  </a:rPr>
                  <a:t>Stoke’s</a:t>
                </a:r>
                <a:r>
                  <a:rPr lang="en-US" sz="3200" b="0" i="1" u="none" strike="noStrike" dirty="0">
                    <a:solidFill>
                      <a:srgbClr val="000000"/>
                    </a:solidFill>
                    <a:effectLst/>
                    <a:latin typeface="Times New Roman" panose="02020603050405020304" pitchFamily="18" charset="0"/>
                  </a:rPr>
                  <a:t> Law: </a:t>
                </a:r>
                <a:r>
                  <a:rPr lang="en-US" sz="3200" i="1" dirty="0">
                    <a:solidFill>
                      <a:srgbClr val="000000"/>
                    </a:solidFill>
                    <a:latin typeface="Times New Roman" panose="02020603050405020304" pitchFamily="18" charset="0"/>
                  </a:rPr>
                  <a:t>‘</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𝐹</m:t>
                        </m:r>
                      </m:e>
                      <m:sub>
                        <m:r>
                          <a:rPr lang="en-US" sz="3200" i="1">
                            <a:solidFill>
                              <a:srgbClr val="000000"/>
                            </a:solidFill>
                            <a:latin typeface="Cambria Math" panose="02040503050406030204" pitchFamily="18" charset="0"/>
                          </a:rPr>
                          <m:t>𝑑</m:t>
                        </m:r>
                      </m:sub>
                    </m:sSub>
                  </m:oMath>
                </a14:m>
                <a:r>
                  <a:rPr lang="en-US" sz="3200" i="1" dirty="0">
                    <a:solidFill>
                      <a:srgbClr val="000000"/>
                    </a:solidFill>
                    <a:latin typeface="Times New Roman" panose="02020603050405020304" pitchFamily="18" charset="0"/>
                  </a:rPr>
                  <a:t> ’ is the drag force acting on the </a:t>
                </a:r>
                <a:r>
                  <a:rPr lang="en-US" sz="3200" i="1" dirty="0" err="1">
                    <a:solidFill>
                      <a:srgbClr val="000000"/>
                    </a:solidFill>
                    <a:latin typeface="Times New Roman" panose="02020603050405020304" pitchFamily="18" charset="0"/>
                  </a:rPr>
                  <a:t>object,</a:t>
                </a:r>
                <a:r>
                  <a:rPr lang="en-US" sz="3200" b="0" i="1" u="none" strike="noStrike" dirty="0" err="1">
                    <a:solidFill>
                      <a:srgbClr val="000000"/>
                    </a:solidFill>
                    <a:effectLst/>
                    <a:latin typeface="Times New Roman" panose="02020603050405020304" pitchFamily="18" charset="0"/>
                  </a:rPr>
                  <a:t>‘r</a:t>
                </a:r>
                <a:r>
                  <a:rPr lang="en-US" sz="3200" b="0" i="1" u="none" strike="noStrike" dirty="0">
                    <a:solidFill>
                      <a:srgbClr val="000000"/>
                    </a:solidFill>
                    <a:effectLst/>
                    <a:latin typeface="Times New Roman" panose="02020603050405020304" pitchFamily="18" charset="0"/>
                  </a:rPr>
                  <a:t>’ is the radius of the object, ‘</a:t>
                </a:r>
                <a14:m>
                  <m:oMath xmlns:m="http://schemas.openxmlformats.org/officeDocument/2006/math">
                    <m:r>
                      <m:rPr>
                        <m:nor/>
                      </m:rPr>
                      <a:rPr lang="en-US" sz="3200" i="1" smtClean="0">
                        <a:latin typeface="Cambria Math" panose="02040503050406030204" pitchFamily="18" charset="0"/>
                        <a:ea typeface="Cambria Math" panose="02040503050406030204" pitchFamily="18" charset="0"/>
                      </a:rPr>
                      <m:t>η</m:t>
                    </m:r>
                  </m:oMath>
                </a14:m>
                <a:r>
                  <a:rPr lang="en-US" sz="3200" b="0" i="1" u="none" strike="noStrike" dirty="0">
                    <a:solidFill>
                      <a:srgbClr val="000000"/>
                    </a:solidFill>
                    <a:effectLst/>
                    <a:latin typeface="Times New Roman" panose="02020603050405020304" pitchFamily="18" charset="0"/>
                  </a:rPr>
                  <a:t>’ is the fluid’s viscosity, and ‘v’ is the terminal velocity of the sphere. </a:t>
                </a:r>
              </a:p>
              <a:p>
                <a:pPr algn="ctr">
                  <a:spcAft>
                    <a:spcPts val="800"/>
                  </a:spcAft>
                </a:pPr>
                <a:r>
                  <a:rPr lang="en-US" sz="3200" i="1" u="none" strike="noStrike" dirty="0">
                    <a:solidFill>
                      <a:srgbClr val="000000"/>
                    </a:solidFill>
                    <a:latin typeface="Times New Roman" panose="02020603050405020304" pitchFamily="18" charset="0"/>
                  </a:rPr>
                  <a:t>This equation can be used to find viscosity of a fluid, when the drag force, radius, and terminal velocity are known</a:t>
                </a:r>
              </a:p>
              <a:p>
                <a:pPr algn="ctr">
                  <a:spcAft>
                    <a:spcPts val="800"/>
                  </a:spcAft>
                </a:pPr>
                <a:endParaRPr lang="en-US" sz="3200" i="1" u="none" strike="noStrike" dirty="0">
                  <a:solidFill>
                    <a:srgbClr val="000000"/>
                  </a:solidFill>
                  <a:latin typeface="Times New Roman" panose="02020603050405020304" pitchFamily="18" charset="0"/>
                </a:endParaRPr>
              </a:p>
              <a:p>
                <a:pPr algn="ctr">
                  <a:spcAft>
                    <a:spcPts val="800"/>
                  </a:spcAft>
                </a:pPr>
                <a14:m>
                  <m:oMath xmlns:m="http://schemas.openxmlformats.org/officeDocument/2006/math">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𝑏</m:t>
                        </m:r>
                      </m:sub>
                    </m:sSub>
                    <m:r>
                      <a:rPr lang="en-US" sz="3200" b="0" i="1" u="none" strike="noStrike" smtClean="0">
                        <a:solidFill>
                          <a:srgbClr val="000000"/>
                        </a:solidFill>
                        <a:effectLst/>
                        <a:latin typeface="Cambria Math" panose="02040503050406030204" pitchFamily="18" charset="0"/>
                      </a:rPr>
                      <m:t>=</m:t>
                    </m:r>
                    <m:r>
                      <a:rPr lang="en-US" sz="3200" b="0" i="1" u="none" strike="noStrike" smtClean="0">
                        <a:solidFill>
                          <a:srgbClr val="000000"/>
                        </a:solidFill>
                        <a:effectLst/>
                        <a:latin typeface="Cambria Math" panose="02040503050406030204" pitchFamily="18" charset="0"/>
                        <a:ea typeface="Cambria Math" panose="02040503050406030204" pitchFamily="18" charset="0"/>
                      </a:rPr>
                      <m:t>𝜌</m:t>
                    </m:r>
                    <m:r>
                      <a:rPr lang="en-US" sz="3200" b="0" i="1" u="none" strike="noStrike" smtClean="0">
                        <a:solidFill>
                          <a:srgbClr val="000000"/>
                        </a:solidFill>
                        <a:effectLst/>
                        <a:latin typeface="Cambria Math" panose="02040503050406030204" pitchFamily="18" charset="0"/>
                        <a:ea typeface="Cambria Math" panose="02040503050406030204" pitchFamily="18" charset="0"/>
                      </a:rPr>
                      <m:t>𝑔𝑣</m:t>
                    </m:r>
                  </m:oMath>
                </a14:m>
                <a:r>
                  <a:rPr lang="en-US" sz="3200" b="0" i="1" u="none" strike="noStrike" dirty="0">
                    <a:solidFill>
                      <a:srgbClr val="000000"/>
                    </a:solidFill>
                    <a:effectLst/>
                    <a:latin typeface="Times New Roman" panose="02020603050405020304" pitchFamily="18" charset="0"/>
                    <a:ea typeface="Cambria Math" panose="02040503050406030204" pitchFamily="18" charset="0"/>
                  </a:rPr>
                  <a:t>(2)</a:t>
                </a:r>
              </a:p>
              <a:p>
                <a:pPr algn="ctr">
                  <a:spcAft>
                    <a:spcPts val="800"/>
                  </a:spcAft>
                </a:pPr>
                <a:r>
                  <a:rPr lang="en-US" sz="3200" b="0" i="1" u="none" strike="noStrike" dirty="0">
                    <a:solidFill>
                      <a:srgbClr val="000000"/>
                    </a:solidFill>
                    <a:effectLst/>
                    <a:latin typeface="Times New Roman" panose="02020603050405020304" pitchFamily="18" charset="0"/>
                  </a:rPr>
                  <a:t>Force of Buoyancy: ‘</a:t>
                </a:r>
                <a14:m>
                  <m:oMath xmlns:m="http://schemas.openxmlformats.org/officeDocument/2006/math">
                    <m:r>
                      <a:rPr lang="en-US" sz="3200" b="0" i="1" u="none" strike="noStrike" smtClean="0">
                        <a:solidFill>
                          <a:srgbClr val="000000"/>
                        </a:solidFill>
                        <a:effectLst/>
                        <a:latin typeface="Cambria Math" panose="02040503050406030204" pitchFamily="18" charset="0"/>
                        <a:ea typeface="Cambria Math" panose="02040503050406030204" pitchFamily="18" charset="0"/>
                      </a:rPr>
                      <m:t>𝜌</m:t>
                    </m:r>
                  </m:oMath>
                </a14:m>
                <a:r>
                  <a:rPr lang="en-US" sz="3200" b="0" i="1" u="none" strike="noStrike" dirty="0">
                    <a:solidFill>
                      <a:srgbClr val="000000"/>
                    </a:solidFill>
                    <a:effectLst/>
                    <a:latin typeface="Times New Roman" panose="02020603050405020304" pitchFamily="18" charset="0"/>
                  </a:rPr>
                  <a:t>’ is the density of the fluid, ‘g’ is gravity, and ‘v’ is the volume of displacement</a:t>
                </a:r>
              </a:p>
              <a:p>
                <a:pPr algn="ctr">
                  <a:spcAft>
                    <a:spcPts val="800"/>
                  </a:spcAft>
                </a:pPr>
                <a:r>
                  <a:rPr lang="en-US" sz="3200" i="1" dirty="0">
                    <a:solidFill>
                      <a:srgbClr val="000000"/>
                    </a:solidFill>
                    <a:latin typeface="Times New Roman" panose="02020603050405020304" pitchFamily="18" charset="0"/>
                  </a:rPr>
                  <a:t>This formula can be used to determine the buoyant force acting on the sphere.</a:t>
                </a:r>
              </a:p>
              <a:p>
                <a:pPr algn="ctr">
                  <a:spcAft>
                    <a:spcPts val="800"/>
                  </a:spcAft>
                </a:pPr>
                <a:endParaRPr lang="en-US" sz="3200" b="0" i="1" u="none" strike="noStrike" dirty="0">
                  <a:solidFill>
                    <a:srgbClr val="000000"/>
                  </a:solidFill>
                  <a:effectLst/>
                  <a:latin typeface="Times New Roman" panose="02020603050405020304" pitchFamily="18" charset="0"/>
                </a:endParaRPr>
              </a:p>
              <a:p>
                <a:pPr algn="ctr">
                  <a:spcAft>
                    <a:spcPts val="800"/>
                  </a:spcAft>
                </a:pPr>
                <a14:m>
                  <m:oMath xmlns:m="http://schemas.openxmlformats.org/officeDocument/2006/math">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𝑛𝑒𝑡</m:t>
                        </m:r>
                      </m:sub>
                    </m:sSub>
                    <m:r>
                      <a:rPr lang="en-US" sz="3200" b="0" i="1" u="none" strike="noStrike" smtClean="0">
                        <a:solidFill>
                          <a:srgbClr val="000000"/>
                        </a:solidFill>
                        <a:effectLst/>
                        <a:latin typeface="Cambria Math" panose="02040503050406030204" pitchFamily="18" charset="0"/>
                      </a:rPr>
                      <m:t>=</m:t>
                    </m:r>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𝑔</m:t>
                        </m:r>
                      </m:sub>
                    </m:sSub>
                    <m:r>
                      <a:rPr lang="en-US" sz="3200" b="0" i="1" u="none" strike="noStrike" smtClean="0">
                        <a:solidFill>
                          <a:srgbClr val="000000"/>
                        </a:solidFill>
                        <a:effectLst/>
                        <a:latin typeface="Cambria Math" panose="02040503050406030204" pitchFamily="18" charset="0"/>
                      </a:rPr>
                      <m:t>+</m:t>
                    </m:r>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𝐵</m:t>
                        </m:r>
                      </m:sub>
                    </m:sSub>
                    <m:r>
                      <a:rPr lang="en-US" sz="3200" b="0" i="1" u="none" strike="noStrike" smtClean="0">
                        <a:solidFill>
                          <a:srgbClr val="000000"/>
                        </a:solidFill>
                        <a:effectLst/>
                        <a:latin typeface="Cambria Math" panose="02040503050406030204" pitchFamily="18" charset="0"/>
                      </a:rPr>
                      <m:t>+</m:t>
                    </m:r>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𝑑</m:t>
                        </m:r>
                      </m:sub>
                    </m:sSub>
                  </m:oMath>
                </a14:m>
                <a:r>
                  <a:rPr lang="en-US" sz="3200" b="0" i="1" u="none" strike="noStrike" dirty="0">
                    <a:solidFill>
                      <a:srgbClr val="000000"/>
                    </a:solidFill>
                    <a:effectLst/>
                    <a:latin typeface="Times New Roman" panose="02020603050405020304" pitchFamily="18" charset="0"/>
                  </a:rPr>
                  <a:t>(3)</a:t>
                </a:r>
              </a:p>
              <a:p>
                <a:pPr algn="ctr">
                  <a:spcAft>
                    <a:spcPts val="800"/>
                  </a:spcAft>
                </a:pPr>
                <a:r>
                  <a:rPr lang="en-US" sz="3200" b="0" i="1" u="none" strike="noStrike" dirty="0">
                    <a:solidFill>
                      <a:srgbClr val="000000"/>
                    </a:solidFill>
                    <a:effectLst/>
                    <a:latin typeface="Times New Roman" panose="02020603050405020304" pitchFamily="18" charset="0"/>
                  </a:rPr>
                  <a:t>Net Force: </a:t>
                </a:r>
                <a14:m>
                  <m:oMath xmlns:m="http://schemas.openxmlformats.org/officeDocument/2006/math">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m:t>
                        </m:r>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𝑔</m:t>
                        </m:r>
                      </m:sub>
                    </m:sSub>
                    <m:r>
                      <a:rPr lang="en-US" sz="3200" b="0" i="1" u="none" strike="noStrike" smtClean="0">
                        <a:solidFill>
                          <a:srgbClr val="000000"/>
                        </a:solidFill>
                        <a:effectLst/>
                        <a:latin typeface="Cambria Math" panose="02040503050406030204" pitchFamily="18" charset="0"/>
                      </a:rPr>
                      <m:t>′</m:t>
                    </m:r>
                  </m:oMath>
                </a14:m>
                <a:r>
                  <a:rPr lang="en-US" sz="3200" b="0" i="1" u="none" strike="noStrike" dirty="0">
                    <a:solidFill>
                      <a:srgbClr val="000000"/>
                    </a:solidFill>
                    <a:effectLst/>
                    <a:latin typeface="Times New Roman" panose="02020603050405020304" pitchFamily="18" charset="0"/>
                  </a:rPr>
                  <a:t>is the force of gravity,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𝐹</m:t>
                        </m:r>
                      </m:e>
                      <m:sub>
                        <m:r>
                          <a:rPr lang="en-US" sz="3200" b="0" i="1" smtClean="0">
                            <a:solidFill>
                              <a:srgbClr val="000000"/>
                            </a:solidFill>
                            <a:latin typeface="Cambria Math" panose="02040503050406030204" pitchFamily="18" charset="0"/>
                          </a:rPr>
                          <m:t>𝐵</m:t>
                        </m:r>
                      </m:sub>
                    </m:sSub>
                    <m:r>
                      <a:rPr lang="en-US" sz="3200" b="0" i="1" smtClean="0">
                        <a:solidFill>
                          <a:srgbClr val="000000"/>
                        </a:solidFill>
                        <a:latin typeface="Cambria Math" panose="02040503050406030204" pitchFamily="18" charset="0"/>
                      </a:rPr>
                      <m:t>′</m:t>
                    </m:r>
                  </m:oMath>
                </a14:m>
                <a:r>
                  <a:rPr lang="en-US" sz="3200" b="0" i="1" u="none" strike="noStrike" dirty="0">
                    <a:solidFill>
                      <a:srgbClr val="000000"/>
                    </a:solidFill>
                    <a:effectLst/>
                    <a:latin typeface="Times New Roman" panose="02020603050405020304" pitchFamily="18" charset="0"/>
                  </a:rPr>
                  <a:t> is the buoyant force, and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𝐹</m:t>
                        </m:r>
                      </m:e>
                      <m:sub>
                        <m:r>
                          <a:rPr lang="en-US" sz="3200" b="0" i="1" smtClean="0">
                            <a:solidFill>
                              <a:srgbClr val="000000"/>
                            </a:solidFill>
                            <a:latin typeface="Cambria Math" panose="02040503050406030204" pitchFamily="18" charset="0"/>
                          </a:rPr>
                          <m:t>𝑑</m:t>
                        </m:r>
                      </m:sub>
                    </m:sSub>
                  </m:oMath>
                </a14:m>
                <a:r>
                  <a:rPr lang="en-US" sz="3200" b="0" i="1" u="none" strike="noStrike" dirty="0">
                    <a:solidFill>
                      <a:srgbClr val="000000"/>
                    </a:solidFill>
                    <a:effectLst/>
                    <a:latin typeface="Times New Roman" panose="02020603050405020304" pitchFamily="18" charset="0"/>
                  </a:rPr>
                  <a:t>’ is the drag force.</a:t>
                </a:r>
              </a:p>
              <a:p>
                <a:pPr algn="ctr">
                  <a:spcAft>
                    <a:spcPts val="800"/>
                  </a:spcAft>
                </a:pPr>
                <a:r>
                  <a:rPr lang="en-US" sz="3200" i="1" dirty="0">
                    <a:solidFill>
                      <a:srgbClr val="000000"/>
                    </a:solidFill>
                    <a:latin typeface="Times New Roman" panose="02020603050405020304" pitchFamily="18" charset="0"/>
                  </a:rPr>
                  <a:t>This formula can be used to determine the drag force when the object is still. The net force would be 0, and </a:t>
                </a:r>
                <a14:m>
                  <m:oMath xmlns:m="http://schemas.openxmlformats.org/officeDocument/2006/math">
                    <m:sSub>
                      <m:sSubPr>
                        <m:ctrlPr>
                          <a:rPr lang="en-US" sz="3200" b="0" i="1" u="none" strike="noStrike" smtClean="0">
                            <a:solidFill>
                              <a:srgbClr val="000000"/>
                            </a:solidFill>
                            <a:effectLst/>
                            <a:latin typeface="Cambria Math" panose="02040503050406030204" pitchFamily="18" charset="0"/>
                          </a:rPr>
                        </m:ctrlPr>
                      </m:sSubPr>
                      <m:e>
                        <m:r>
                          <a:rPr lang="en-US" sz="3200" b="0" i="1" u="none" strike="noStrike" smtClean="0">
                            <a:solidFill>
                              <a:srgbClr val="000000"/>
                            </a:solidFill>
                            <a:effectLst/>
                            <a:latin typeface="Cambria Math" panose="02040503050406030204" pitchFamily="18" charset="0"/>
                          </a:rPr>
                          <m:t>𝐹</m:t>
                        </m:r>
                      </m:e>
                      <m:sub>
                        <m:r>
                          <a:rPr lang="en-US" sz="3200" b="0" i="1" u="none" strike="noStrike" smtClean="0">
                            <a:solidFill>
                              <a:srgbClr val="000000"/>
                            </a:solidFill>
                            <a:effectLst/>
                            <a:latin typeface="Cambria Math" panose="02040503050406030204" pitchFamily="18" charset="0"/>
                          </a:rPr>
                          <m:t>𝑔</m:t>
                        </m:r>
                      </m:sub>
                    </m:sSub>
                  </m:oMath>
                </a14:m>
                <a:r>
                  <a:rPr lang="en-US" sz="3200" b="0" i="1" u="none" strike="noStrike" dirty="0">
                    <a:solidFill>
                      <a:srgbClr val="000000"/>
                    </a:solidFill>
                    <a:effectLst/>
                    <a:latin typeface="Times New Roman" panose="02020603050405020304" pitchFamily="18" charset="0"/>
                  </a:rPr>
                  <a:t> and </a:t>
                </a:r>
                <a14:m>
                  <m:oMath xmlns:m="http://schemas.openxmlformats.org/officeDocument/2006/math">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𝐹</m:t>
                        </m:r>
                      </m:e>
                      <m:sub>
                        <m:r>
                          <a:rPr lang="en-US" sz="3200" b="0" i="1" smtClean="0">
                            <a:solidFill>
                              <a:srgbClr val="000000"/>
                            </a:solidFill>
                            <a:latin typeface="Cambria Math" panose="02040503050406030204" pitchFamily="18" charset="0"/>
                          </a:rPr>
                          <m:t>𝑏</m:t>
                        </m:r>
                      </m:sub>
                    </m:sSub>
                  </m:oMath>
                </a14:m>
                <a:r>
                  <a:rPr lang="en-US" sz="3200" b="0" i="1" u="none" strike="noStrike" dirty="0">
                    <a:solidFill>
                      <a:srgbClr val="000000"/>
                    </a:solidFill>
                    <a:effectLst/>
                    <a:latin typeface="Times New Roman" panose="02020603050405020304" pitchFamily="18" charset="0"/>
                  </a:rPr>
                  <a:t> are known.</a:t>
                </a:r>
              </a:p>
              <a:p>
                <a:endParaRPr lang="en-US" sz="3200" dirty="0"/>
              </a:p>
            </p:txBody>
          </p:sp>
        </mc:Choice>
        <mc:Fallback xmlns="">
          <p:sp>
            <p:nvSpPr>
              <p:cNvPr id="11" name="TextBox 10">
                <a:extLst>
                  <a:ext uri="{FF2B5EF4-FFF2-40B4-BE49-F238E27FC236}">
                    <a16:creationId xmlns:a16="http://schemas.microsoft.com/office/drawing/2014/main" id="{C450893A-66BF-1472-B93A-6D9538EB0191}"/>
                  </a:ext>
                </a:extLst>
              </p:cNvPr>
              <p:cNvSpPr txBox="1">
                <a:spLocks noRot="1" noChangeAspect="1" noMove="1" noResize="1" noEditPoints="1" noAdjustHandles="1" noChangeArrowheads="1" noChangeShapeType="1" noTextEdit="1"/>
              </p:cNvSpPr>
              <p:nvPr/>
            </p:nvSpPr>
            <p:spPr>
              <a:xfrm>
                <a:off x="34005690" y="17581017"/>
                <a:ext cx="8935781" cy="12667057"/>
              </a:xfrm>
              <a:prstGeom prst="rect">
                <a:avLst/>
              </a:prstGeom>
              <a:blipFill>
                <a:blip r:embed="rId8"/>
                <a:stretch>
                  <a:fillRect l="-1296" r="-2387"/>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77FF11B2-5B50-6D46-D8E6-94DAEC2EF985}"/>
              </a:ext>
            </a:extLst>
          </p:cNvPr>
          <p:cNvPicPr>
            <a:picLocks noChangeAspect="1"/>
          </p:cNvPicPr>
          <p:nvPr/>
        </p:nvPicPr>
        <p:blipFill>
          <a:blip r:embed="rId9"/>
          <a:stretch>
            <a:fillRect/>
          </a:stretch>
        </p:blipFill>
        <p:spPr>
          <a:xfrm>
            <a:off x="11653462" y="20146148"/>
            <a:ext cx="11483146" cy="4546167"/>
          </a:xfrm>
          <a:prstGeom prst="rect">
            <a:avLst/>
          </a:prstGeom>
        </p:spPr>
      </p:pic>
      <p:pic>
        <p:nvPicPr>
          <p:cNvPr id="16" name="Picture 15">
            <a:extLst>
              <a:ext uri="{FF2B5EF4-FFF2-40B4-BE49-F238E27FC236}">
                <a16:creationId xmlns:a16="http://schemas.microsoft.com/office/drawing/2014/main" id="{016DF11C-6F92-96C5-AD45-F20BB2CAEDD8}"/>
              </a:ext>
            </a:extLst>
          </p:cNvPr>
          <p:cNvPicPr>
            <a:picLocks noChangeAspect="1"/>
          </p:cNvPicPr>
          <p:nvPr/>
        </p:nvPicPr>
        <p:blipFill>
          <a:blip r:embed="rId10"/>
          <a:stretch>
            <a:fillRect/>
          </a:stretch>
        </p:blipFill>
        <p:spPr>
          <a:xfrm>
            <a:off x="14758226" y="24003612"/>
            <a:ext cx="18623075" cy="6974665"/>
          </a:xfrm>
          <a:prstGeom prst="rect">
            <a:avLst/>
          </a:prstGeom>
        </p:spPr>
      </p:pic>
      <p:pic>
        <p:nvPicPr>
          <p:cNvPr id="31" name="Picture 30">
            <a:extLst>
              <a:ext uri="{FF2B5EF4-FFF2-40B4-BE49-F238E27FC236}">
                <a16:creationId xmlns:a16="http://schemas.microsoft.com/office/drawing/2014/main" id="{02352CC9-368F-4681-232B-226FA5F75E1A}"/>
              </a:ext>
            </a:extLst>
          </p:cNvPr>
          <p:cNvPicPr>
            <a:picLocks noChangeAspect="1"/>
          </p:cNvPicPr>
          <p:nvPr/>
        </p:nvPicPr>
        <p:blipFill>
          <a:blip r:embed="rId11"/>
          <a:stretch>
            <a:fillRect/>
          </a:stretch>
        </p:blipFill>
        <p:spPr>
          <a:xfrm>
            <a:off x="23688268" y="20198139"/>
            <a:ext cx="8144139" cy="4494175"/>
          </a:xfrm>
          <a:prstGeom prst="rect">
            <a:avLst/>
          </a:prstGeom>
        </p:spPr>
      </p:pic>
    </p:spTree>
    <p:extLst>
      <p:ext uri="{BB962C8B-B14F-4D97-AF65-F5344CB8AC3E}">
        <p14:creationId xmlns:p14="http://schemas.microsoft.com/office/powerpoint/2010/main" val="600965135"/>
      </p:ext>
    </p:extLst>
  </p:cSld>
  <p:clrMapOvr>
    <a:masterClrMapping/>
  </p:clrMapOvr>
</p:sld>
</file>

<file path=ppt/theme/theme1.xml><?xml version="1.0" encoding="utf-8"?>
<a:theme xmlns:a="http://schemas.openxmlformats.org/drawingml/2006/main" name="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{EC8D1B95-22AF-6C42-A13B-6E1C2F7E86BC}tf10001120</Template>
  <TotalTime>2</TotalTime>
  <Words>1334</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Cambria Math</vt:lpstr>
      <vt:lpstr>Gill Sans MT</vt:lpstr>
      <vt:lpstr>Helvetica</vt:lpstr>
      <vt:lpstr>Leelawadee UI</vt:lpstr>
      <vt:lpstr>Times New Roman</vt:lpstr>
      <vt:lpstr>Verdana</vt:lpstr>
      <vt:lpstr>Parcel</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Presenter's Poster layout from https://peerrecognized.com</dc:title>
  <dc:subject>Presenter's poster</dc:subject>
  <dc:creator>Martins Zaumanis</dc:creator>
  <cp:keywords>poster template;Peer Recognized</cp:keywords>
  <dc:description>Copyright Colin Purrington 2019</dc:description>
  <cp:lastModifiedBy>Kenneth Jenkins</cp:lastModifiedBy>
  <cp:revision>2</cp:revision>
  <cp:lastPrinted>2011-10-30T12:54:45Z</cp:lastPrinted>
  <dcterms:created xsi:type="dcterms:W3CDTF">2012-06-12T14:08:55Z</dcterms:created>
  <dcterms:modified xsi:type="dcterms:W3CDTF">2023-04-29T01:52:34Z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