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0" r:id="rId5"/>
    <p:sldId id="261" r:id="rId6"/>
    <p:sldId id="263" r:id="rId7"/>
    <p:sldId id="262" r:id="rId8"/>
    <p:sldId id="267" r:id="rId9"/>
    <p:sldId id="264" r:id="rId10"/>
    <p:sldId id="268" r:id="rId11"/>
    <p:sldId id="269" r:id="rId12"/>
    <p:sldId id="265" r:id="rId13"/>
    <p:sldId id="266" r:id="rId14"/>
    <p:sldId id="270" r:id="rId15"/>
    <p:sldId id="272" r:id="rId16"/>
    <p:sldId id="271"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Newton%20Excel%20Project\Zomato%20Final%20Dashboar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noFill/>
        <a:ln w="25400">
          <a:noFill/>
        </a:ln>
        <a:effectLst/>
        <a:sp3d/>
      </c:spPr>
    </c:floor>
    <c:sideWall>
      <c:thickness val="0"/>
      <c:spPr>
        <a:noFill/>
        <a:ln w="25400">
          <a:noFill/>
        </a:ln>
        <a:effectLst/>
        <a:sp3d/>
      </c:spPr>
    </c:sideWall>
    <c:backWall>
      <c:thickness val="0"/>
      <c:spPr>
        <a:noFill/>
        <a:ln w="25400">
          <a:noFill/>
        </a:ln>
        <a:effectLst/>
        <a:sp3d/>
      </c:spPr>
    </c:backWall>
    <c:plotArea>
      <c:layout>
        <c:manualLayout>
          <c:layoutTarget val="inner"/>
          <c:xMode val="edge"/>
          <c:yMode val="edge"/>
          <c:x val="0.10701251911856342"/>
          <c:y val="0.14467362589448307"/>
          <c:w val="0.8929875391789619"/>
          <c:h val="0.43626483996002047"/>
        </c:manualLayout>
      </c:layout>
      <c:bar3DChart>
        <c:barDir val="col"/>
        <c:grouping val="clustered"/>
        <c:varyColors val="0"/>
        <c:dLbls>
          <c:showLegendKey val="0"/>
          <c:showVal val="1"/>
          <c:showCatName val="0"/>
          <c:showSerName val="0"/>
          <c:showPercent val="0"/>
          <c:showBubbleSize val="0"/>
        </c:dLbls>
        <c:gapWidth val="65"/>
        <c:shape val="box"/>
        <c:axId val="1143909920"/>
        <c:axId val="1243447248"/>
        <c:axId val="0"/>
      </c:bar3DChart>
      <c:catAx>
        <c:axId val="1143909920"/>
        <c:scaling>
          <c:orientation val="minMax"/>
        </c:scaling>
        <c:delete val="1"/>
        <c:axPos val="b"/>
        <c:numFmt formatCode="General" sourceLinked="1"/>
        <c:majorTickMark val="none"/>
        <c:minorTickMark val="none"/>
        <c:tickLblPos val="nextTo"/>
        <c:crossAx val="1243447248"/>
        <c:crosses val="autoZero"/>
        <c:auto val="1"/>
        <c:lblAlgn val="ctr"/>
        <c:lblOffset val="100"/>
        <c:noMultiLvlLbl val="0"/>
      </c:catAx>
      <c:valAx>
        <c:axId val="1243447248"/>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14390992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79CAF-E4B2-4CD7-8658-763CC82BF697}" type="datetimeFigureOut">
              <a:rPr lang="en-IN" smtClean="0"/>
              <a:t>21-10-2024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31F38-3621-4368-9C70-73F757142E0E}" type="slidenum">
              <a:rPr lang="en-IN" smtClean="0"/>
              <a:t>‹#›</a:t>
            </a:fld>
            <a:endParaRPr lang="en-IN"/>
          </a:p>
        </p:txBody>
      </p:sp>
    </p:spTree>
    <p:extLst>
      <p:ext uri="{BB962C8B-B14F-4D97-AF65-F5344CB8AC3E}">
        <p14:creationId xmlns:p14="http://schemas.microsoft.com/office/powerpoint/2010/main" val="288707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88E079-0986-46D1-9BDC-111AB62A5A0A}" type="slidenum">
              <a:rPr lang="en-IN" smtClean="0"/>
              <a:t>4</a:t>
            </a:fld>
            <a:endParaRPr lang="en-IN"/>
          </a:p>
        </p:txBody>
      </p:sp>
    </p:spTree>
    <p:extLst>
      <p:ext uri="{BB962C8B-B14F-4D97-AF65-F5344CB8AC3E}">
        <p14:creationId xmlns:p14="http://schemas.microsoft.com/office/powerpoint/2010/main" val="158764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8D6360-8FBE-4B89-A931-3442EBD58C08}" type="slidenum">
              <a:rPr lang="en-IN" smtClean="0"/>
              <a:t>15</a:t>
            </a:fld>
            <a:endParaRPr lang="en-IN"/>
          </a:p>
        </p:txBody>
      </p:sp>
    </p:spTree>
    <p:extLst>
      <p:ext uri="{BB962C8B-B14F-4D97-AF65-F5344CB8AC3E}">
        <p14:creationId xmlns:p14="http://schemas.microsoft.com/office/powerpoint/2010/main" val="370230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8D6360-8FBE-4B89-A931-3442EBD58C08}" type="slidenum">
              <a:rPr lang="en-IN" smtClean="0"/>
              <a:t>16</a:t>
            </a:fld>
            <a:endParaRPr lang="en-IN"/>
          </a:p>
        </p:txBody>
      </p:sp>
    </p:spTree>
    <p:extLst>
      <p:ext uri="{BB962C8B-B14F-4D97-AF65-F5344CB8AC3E}">
        <p14:creationId xmlns:p14="http://schemas.microsoft.com/office/powerpoint/2010/main" val="524567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8D6360-8FBE-4B89-A931-3442EBD58C08}" type="slidenum">
              <a:rPr lang="en-IN" smtClean="0"/>
              <a:t>17</a:t>
            </a:fld>
            <a:endParaRPr lang="en-IN"/>
          </a:p>
        </p:txBody>
      </p:sp>
    </p:spTree>
    <p:extLst>
      <p:ext uri="{BB962C8B-B14F-4D97-AF65-F5344CB8AC3E}">
        <p14:creationId xmlns:p14="http://schemas.microsoft.com/office/powerpoint/2010/main" val="508334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8D6360-8FBE-4B89-A931-3442EBD58C08}" type="slidenum">
              <a:rPr lang="en-IN" smtClean="0"/>
              <a:t>18</a:t>
            </a:fld>
            <a:endParaRPr lang="en-IN"/>
          </a:p>
        </p:txBody>
      </p:sp>
    </p:spTree>
    <p:extLst>
      <p:ext uri="{BB962C8B-B14F-4D97-AF65-F5344CB8AC3E}">
        <p14:creationId xmlns:p14="http://schemas.microsoft.com/office/powerpoint/2010/main" val="365859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8D6360-8FBE-4B89-A931-3442EBD58C08}" type="slidenum">
              <a:rPr lang="en-IN" smtClean="0"/>
              <a:t>19</a:t>
            </a:fld>
            <a:endParaRPr lang="en-IN"/>
          </a:p>
        </p:txBody>
      </p:sp>
    </p:spTree>
    <p:extLst>
      <p:ext uri="{BB962C8B-B14F-4D97-AF65-F5344CB8AC3E}">
        <p14:creationId xmlns:p14="http://schemas.microsoft.com/office/powerpoint/2010/main" val="3362523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8D6360-8FBE-4B89-A931-3442EBD58C08}" type="slidenum">
              <a:rPr lang="en-IN" smtClean="0"/>
              <a:t>20</a:t>
            </a:fld>
            <a:endParaRPr lang="en-IN"/>
          </a:p>
        </p:txBody>
      </p:sp>
    </p:spTree>
    <p:extLst>
      <p:ext uri="{BB962C8B-B14F-4D97-AF65-F5344CB8AC3E}">
        <p14:creationId xmlns:p14="http://schemas.microsoft.com/office/powerpoint/2010/main" val="232310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4596-162B-4DC8-E9FD-231A59809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173DE8-73ED-6DD7-CFBD-BA3793FB5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5E1111-3CED-68A2-134D-C8C64356B0E7}"/>
              </a:ext>
            </a:extLst>
          </p:cNvPr>
          <p:cNvSpPr>
            <a:spLocks noGrp="1"/>
          </p:cNvSpPr>
          <p:nvPr>
            <p:ph type="dt" sz="half" idx="10"/>
          </p:nvPr>
        </p:nvSpPr>
        <p:spPr/>
        <p:txBody>
          <a:bodyPr/>
          <a:lstStyle/>
          <a:p>
            <a:fld id="{EBE05330-5510-4612-9192-289023113C0C}" type="datetimeFigureOut">
              <a:rPr lang="en-IN" smtClean="0"/>
              <a:t>21-10-2024</a:t>
            </a:fld>
            <a:endParaRPr lang="en-IN"/>
          </a:p>
        </p:txBody>
      </p:sp>
      <p:sp>
        <p:nvSpPr>
          <p:cNvPr id="5" name="Footer Placeholder 4">
            <a:extLst>
              <a:ext uri="{FF2B5EF4-FFF2-40B4-BE49-F238E27FC236}">
                <a16:creationId xmlns:a16="http://schemas.microsoft.com/office/drawing/2014/main" id="{32586C48-987F-6F45-CA4E-D65ED4D8E8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5DDD4-EB5E-19F9-9BE8-3CE18F92A71B}"/>
              </a:ext>
            </a:extLst>
          </p:cNvPr>
          <p:cNvSpPr>
            <a:spLocks noGrp="1"/>
          </p:cNvSpPr>
          <p:nvPr>
            <p:ph type="sldNum" sz="quarter" idx="12"/>
          </p:nvPr>
        </p:nvSpPr>
        <p:spPr/>
        <p:txBody>
          <a:bodyPr/>
          <a:lstStyle/>
          <a:p>
            <a:fld id="{2B674189-00C9-4D6F-ACCB-E5DA31E3F4DF}" type="slidenum">
              <a:rPr lang="en-IN" smtClean="0"/>
              <a:t>‹#›</a:t>
            </a:fld>
            <a:endParaRPr lang="en-IN"/>
          </a:p>
        </p:txBody>
      </p:sp>
    </p:spTree>
    <p:extLst>
      <p:ext uri="{BB962C8B-B14F-4D97-AF65-F5344CB8AC3E}">
        <p14:creationId xmlns:p14="http://schemas.microsoft.com/office/powerpoint/2010/main" val="369657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43C-EF9E-D82E-5C3E-7588F3870E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15F92E-D481-1B2A-379D-9BC9837EB9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2D9CFA-8771-7152-7BD4-AF82D6ACE4CE}"/>
              </a:ext>
            </a:extLst>
          </p:cNvPr>
          <p:cNvSpPr>
            <a:spLocks noGrp="1"/>
          </p:cNvSpPr>
          <p:nvPr>
            <p:ph type="dt" sz="half" idx="10"/>
          </p:nvPr>
        </p:nvSpPr>
        <p:spPr/>
        <p:txBody>
          <a:bodyPr/>
          <a:lstStyle/>
          <a:p>
            <a:fld id="{EBE05330-5510-4612-9192-289023113C0C}" type="datetimeFigureOut">
              <a:rPr lang="en-IN" smtClean="0"/>
              <a:t>21-10-2024</a:t>
            </a:fld>
            <a:endParaRPr lang="en-IN"/>
          </a:p>
        </p:txBody>
      </p:sp>
      <p:sp>
        <p:nvSpPr>
          <p:cNvPr id="5" name="Footer Placeholder 4">
            <a:extLst>
              <a:ext uri="{FF2B5EF4-FFF2-40B4-BE49-F238E27FC236}">
                <a16:creationId xmlns:a16="http://schemas.microsoft.com/office/drawing/2014/main" id="{87EC70D9-6134-4618-EF68-71DAF8F771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F118B-A99A-9F3F-C653-86145AC5BEF8}"/>
              </a:ext>
            </a:extLst>
          </p:cNvPr>
          <p:cNvSpPr>
            <a:spLocks noGrp="1"/>
          </p:cNvSpPr>
          <p:nvPr>
            <p:ph type="sldNum" sz="quarter" idx="12"/>
          </p:nvPr>
        </p:nvSpPr>
        <p:spPr/>
        <p:txBody>
          <a:bodyPr/>
          <a:lstStyle/>
          <a:p>
            <a:fld id="{2B674189-00C9-4D6F-ACCB-E5DA31E3F4DF}" type="slidenum">
              <a:rPr lang="en-IN" smtClean="0"/>
              <a:t>‹#›</a:t>
            </a:fld>
            <a:endParaRPr lang="en-IN"/>
          </a:p>
        </p:txBody>
      </p:sp>
    </p:spTree>
    <p:extLst>
      <p:ext uri="{BB962C8B-B14F-4D97-AF65-F5344CB8AC3E}">
        <p14:creationId xmlns:p14="http://schemas.microsoft.com/office/powerpoint/2010/main" val="155129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53D678-9BC2-4B6C-2CA9-1834814F95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9D75DC-B080-C719-70A1-C534DD1709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C3E774-60BE-52B6-20DF-F204AC83F681}"/>
              </a:ext>
            </a:extLst>
          </p:cNvPr>
          <p:cNvSpPr>
            <a:spLocks noGrp="1"/>
          </p:cNvSpPr>
          <p:nvPr>
            <p:ph type="dt" sz="half" idx="10"/>
          </p:nvPr>
        </p:nvSpPr>
        <p:spPr/>
        <p:txBody>
          <a:bodyPr/>
          <a:lstStyle/>
          <a:p>
            <a:fld id="{EBE05330-5510-4612-9192-289023113C0C}" type="datetimeFigureOut">
              <a:rPr lang="en-IN" smtClean="0"/>
              <a:t>21-10-2024</a:t>
            </a:fld>
            <a:endParaRPr lang="en-IN"/>
          </a:p>
        </p:txBody>
      </p:sp>
      <p:sp>
        <p:nvSpPr>
          <p:cNvPr id="5" name="Footer Placeholder 4">
            <a:extLst>
              <a:ext uri="{FF2B5EF4-FFF2-40B4-BE49-F238E27FC236}">
                <a16:creationId xmlns:a16="http://schemas.microsoft.com/office/drawing/2014/main" id="{52E50CC4-1C77-4F3B-F2C5-9454E7741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DAA1E-1456-F547-8B32-6DEC28712DBC}"/>
              </a:ext>
            </a:extLst>
          </p:cNvPr>
          <p:cNvSpPr>
            <a:spLocks noGrp="1"/>
          </p:cNvSpPr>
          <p:nvPr>
            <p:ph type="sldNum" sz="quarter" idx="12"/>
          </p:nvPr>
        </p:nvSpPr>
        <p:spPr/>
        <p:txBody>
          <a:bodyPr/>
          <a:lstStyle/>
          <a:p>
            <a:fld id="{2B674189-00C9-4D6F-ACCB-E5DA31E3F4DF}" type="slidenum">
              <a:rPr lang="en-IN" smtClean="0"/>
              <a:t>‹#›</a:t>
            </a:fld>
            <a:endParaRPr lang="en-IN"/>
          </a:p>
        </p:txBody>
      </p:sp>
    </p:spTree>
    <p:extLst>
      <p:ext uri="{BB962C8B-B14F-4D97-AF65-F5344CB8AC3E}">
        <p14:creationId xmlns:p14="http://schemas.microsoft.com/office/powerpoint/2010/main" val="46350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F785-15F9-EA22-282C-C8D3953427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C2E78D-56E0-0FD4-B981-D2CFB9782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5424C-A486-64AB-C7C1-D730E04FC355}"/>
              </a:ext>
            </a:extLst>
          </p:cNvPr>
          <p:cNvSpPr>
            <a:spLocks noGrp="1"/>
          </p:cNvSpPr>
          <p:nvPr>
            <p:ph type="dt" sz="half" idx="10"/>
          </p:nvPr>
        </p:nvSpPr>
        <p:spPr/>
        <p:txBody>
          <a:bodyPr/>
          <a:lstStyle/>
          <a:p>
            <a:fld id="{EBE05330-5510-4612-9192-289023113C0C}" type="datetimeFigureOut">
              <a:rPr lang="en-IN" smtClean="0"/>
              <a:t>21-10-2024</a:t>
            </a:fld>
            <a:endParaRPr lang="en-IN"/>
          </a:p>
        </p:txBody>
      </p:sp>
      <p:sp>
        <p:nvSpPr>
          <p:cNvPr id="5" name="Footer Placeholder 4">
            <a:extLst>
              <a:ext uri="{FF2B5EF4-FFF2-40B4-BE49-F238E27FC236}">
                <a16:creationId xmlns:a16="http://schemas.microsoft.com/office/drawing/2014/main" id="{83672C17-249B-8CB3-C6A6-02AB6990A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764E33-BB55-AF20-A6E9-17FB7408AC80}"/>
              </a:ext>
            </a:extLst>
          </p:cNvPr>
          <p:cNvSpPr>
            <a:spLocks noGrp="1"/>
          </p:cNvSpPr>
          <p:nvPr>
            <p:ph type="sldNum" sz="quarter" idx="12"/>
          </p:nvPr>
        </p:nvSpPr>
        <p:spPr/>
        <p:txBody>
          <a:bodyPr/>
          <a:lstStyle/>
          <a:p>
            <a:fld id="{2B674189-00C9-4D6F-ACCB-E5DA31E3F4DF}" type="slidenum">
              <a:rPr lang="en-IN" smtClean="0"/>
              <a:t>‹#›</a:t>
            </a:fld>
            <a:endParaRPr lang="en-IN"/>
          </a:p>
        </p:txBody>
      </p:sp>
    </p:spTree>
    <p:extLst>
      <p:ext uri="{BB962C8B-B14F-4D97-AF65-F5344CB8AC3E}">
        <p14:creationId xmlns:p14="http://schemas.microsoft.com/office/powerpoint/2010/main" val="10944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FDB2-CF1B-F740-676E-ACDFC1CE2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A1265B-BC8E-EEDF-12E7-FCFE18461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F99CC2-EE59-C4F3-0CB1-41770F412752}"/>
              </a:ext>
            </a:extLst>
          </p:cNvPr>
          <p:cNvSpPr>
            <a:spLocks noGrp="1"/>
          </p:cNvSpPr>
          <p:nvPr>
            <p:ph type="dt" sz="half" idx="10"/>
          </p:nvPr>
        </p:nvSpPr>
        <p:spPr/>
        <p:txBody>
          <a:bodyPr/>
          <a:lstStyle/>
          <a:p>
            <a:fld id="{EBE05330-5510-4612-9192-289023113C0C}" type="datetimeFigureOut">
              <a:rPr lang="en-IN" smtClean="0"/>
              <a:t>21-10-2024</a:t>
            </a:fld>
            <a:endParaRPr lang="en-IN"/>
          </a:p>
        </p:txBody>
      </p:sp>
      <p:sp>
        <p:nvSpPr>
          <p:cNvPr id="5" name="Footer Placeholder 4">
            <a:extLst>
              <a:ext uri="{FF2B5EF4-FFF2-40B4-BE49-F238E27FC236}">
                <a16:creationId xmlns:a16="http://schemas.microsoft.com/office/drawing/2014/main" id="{B4A43D56-A938-24F9-3882-5F321075E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1130B-F708-EE72-CFE3-8EC273F5545C}"/>
              </a:ext>
            </a:extLst>
          </p:cNvPr>
          <p:cNvSpPr>
            <a:spLocks noGrp="1"/>
          </p:cNvSpPr>
          <p:nvPr>
            <p:ph type="sldNum" sz="quarter" idx="12"/>
          </p:nvPr>
        </p:nvSpPr>
        <p:spPr/>
        <p:txBody>
          <a:bodyPr/>
          <a:lstStyle/>
          <a:p>
            <a:fld id="{2B674189-00C9-4D6F-ACCB-E5DA31E3F4DF}" type="slidenum">
              <a:rPr lang="en-IN" smtClean="0"/>
              <a:t>‹#›</a:t>
            </a:fld>
            <a:endParaRPr lang="en-IN"/>
          </a:p>
        </p:txBody>
      </p:sp>
    </p:spTree>
    <p:extLst>
      <p:ext uri="{BB962C8B-B14F-4D97-AF65-F5344CB8AC3E}">
        <p14:creationId xmlns:p14="http://schemas.microsoft.com/office/powerpoint/2010/main" val="236029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425-4932-1B4F-8D65-8915191592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3714A4-29E6-A3A3-D41B-BA52469B2D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E1EDA-E987-06DF-4153-7A4F962644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75915F-E5BE-6235-0D73-E0C01F81CCEF}"/>
              </a:ext>
            </a:extLst>
          </p:cNvPr>
          <p:cNvSpPr>
            <a:spLocks noGrp="1"/>
          </p:cNvSpPr>
          <p:nvPr>
            <p:ph type="dt" sz="half" idx="10"/>
          </p:nvPr>
        </p:nvSpPr>
        <p:spPr/>
        <p:txBody>
          <a:bodyPr/>
          <a:lstStyle/>
          <a:p>
            <a:fld id="{EBE05330-5510-4612-9192-289023113C0C}" type="datetimeFigureOut">
              <a:rPr lang="en-IN" smtClean="0"/>
              <a:t>21-10-2024</a:t>
            </a:fld>
            <a:endParaRPr lang="en-IN"/>
          </a:p>
        </p:txBody>
      </p:sp>
      <p:sp>
        <p:nvSpPr>
          <p:cNvPr id="6" name="Footer Placeholder 5">
            <a:extLst>
              <a:ext uri="{FF2B5EF4-FFF2-40B4-BE49-F238E27FC236}">
                <a16:creationId xmlns:a16="http://schemas.microsoft.com/office/drawing/2014/main" id="{5C84A279-44FC-56B0-62B3-9631A68FC3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5B3468-1FD3-9B72-56EB-8AD00B605BB2}"/>
              </a:ext>
            </a:extLst>
          </p:cNvPr>
          <p:cNvSpPr>
            <a:spLocks noGrp="1"/>
          </p:cNvSpPr>
          <p:nvPr>
            <p:ph type="sldNum" sz="quarter" idx="12"/>
          </p:nvPr>
        </p:nvSpPr>
        <p:spPr/>
        <p:txBody>
          <a:bodyPr/>
          <a:lstStyle/>
          <a:p>
            <a:fld id="{2B674189-00C9-4D6F-ACCB-E5DA31E3F4DF}" type="slidenum">
              <a:rPr lang="en-IN" smtClean="0"/>
              <a:t>‹#›</a:t>
            </a:fld>
            <a:endParaRPr lang="en-IN"/>
          </a:p>
        </p:txBody>
      </p:sp>
    </p:spTree>
    <p:extLst>
      <p:ext uri="{BB962C8B-B14F-4D97-AF65-F5344CB8AC3E}">
        <p14:creationId xmlns:p14="http://schemas.microsoft.com/office/powerpoint/2010/main" val="345314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55D1-34A4-2529-1B69-D5180E6703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9C53E5-38A2-F495-4F4D-2C1C0CD5E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F3860-022B-0760-7BF8-E774CF82EA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C9AE59-8B12-9631-F733-6E58A446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E7C10A-E78D-E0CE-C6D8-CA87F84F2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00698F-B996-AB7E-6B66-988683395F6D}"/>
              </a:ext>
            </a:extLst>
          </p:cNvPr>
          <p:cNvSpPr>
            <a:spLocks noGrp="1"/>
          </p:cNvSpPr>
          <p:nvPr>
            <p:ph type="dt" sz="half" idx="10"/>
          </p:nvPr>
        </p:nvSpPr>
        <p:spPr/>
        <p:txBody>
          <a:bodyPr/>
          <a:lstStyle/>
          <a:p>
            <a:fld id="{EBE05330-5510-4612-9192-289023113C0C}" type="datetimeFigureOut">
              <a:rPr lang="en-IN" smtClean="0"/>
              <a:t>21-10-2024</a:t>
            </a:fld>
            <a:endParaRPr lang="en-IN"/>
          </a:p>
        </p:txBody>
      </p:sp>
      <p:sp>
        <p:nvSpPr>
          <p:cNvPr id="8" name="Footer Placeholder 7">
            <a:extLst>
              <a:ext uri="{FF2B5EF4-FFF2-40B4-BE49-F238E27FC236}">
                <a16:creationId xmlns:a16="http://schemas.microsoft.com/office/drawing/2014/main" id="{F78D96C1-26A9-DD95-1C04-E866059818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10D949-9784-EA24-F386-AFE05EE48EBB}"/>
              </a:ext>
            </a:extLst>
          </p:cNvPr>
          <p:cNvSpPr>
            <a:spLocks noGrp="1"/>
          </p:cNvSpPr>
          <p:nvPr>
            <p:ph type="sldNum" sz="quarter" idx="12"/>
          </p:nvPr>
        </p:nvSpPr>
        <p:spPr/>
        <p:txBody>
          <a:bodyPr/>
          <a:lstStyle/>
          <a:p>
            <a:fld id="{2B674189-00C9-4D6F-ACCB-E5DA31E3F4DF}" type="slidenum">
              <a:rPr lang="en-IN" smtClean="0"/>
              <a:t>‹#›</a:t>
            </a:fld>
            <a:endParaRPr lang="en-IN"/>
          </a:p>
        </p:txBody>
      </p:sp>
    </p:spTree>
    <p:extLst>
      <p:ext uri="{BB962C8B-B14F-4D97-AF65-F5344CB8AC3E}">
        <p14:creationId xmlns:p14="http://schemas.microsoft.com/office/powerpoint/2010/main" val="6384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4F68-7716-FE23-0C83-22B4EAE9C3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0B95B7-0F5F-5ED5-53CA-631AB9F20BA4}"/>
              </a:ext>
            </a:extLst>
          </p:cNvPr>
          <p:cNvSpPr>
            <a:spLocks noGrp="1"/>
          </p:cNvSpPr>
          <p:nvPr>
            <p:ph type="dt" sz="half" idx="10"/>
          </p:nvPr>
        </p:nvSpPr>
        <p:spPr/>
        <p:txBody>
          <a:bodyPr/>
          <a:lstStyle/>
          <a:p>
            <a:fld id="{EBE05330-5510-4612-9192-289023113C0C}" type="datetimeFigureOut">
              <a:rPr lang="en-IN" smtClean="0"/>
              <a:t>21-10-2024</a:t>
            </a:fld>
            <a:endParaRPr lang="en-IN"/>
          </a:p>
        </p:txBody>
      </p:sp>
      <p:sp>
        <p:nvSpPr>
          <p:cNvPr id="4" name="Footer Placeholder 3">
            <a:extLst>
              <a:ext uri="{FF2B5EF4-FFF2-40B4-BE49-F238E27FC236}">
                <a16:creationId xmlns:a16="http://schemas.microsoft.com/office/drawing/2014/main" id="{DF44C70F-A674-06BC-FD74-81CD10F60A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EE4EA4-9CD5-A127-79D9-4206034204B1}"/>
              </a:ext>
            </a:extLst>
          </p:cNvPr>
          <p:cNvSpPr>
            <a:spLocks noGrp="1"/>
          </p:cNvSpPr>
          <p:nvPr>
            <p:ph type="sldNum" sz="quarter" idx="12"/>
          </p:nvPr>
        </p:nvSpPr>
        <p:spPr/>
        <p:txBody>
          <a:bodyPr/>
          <a:lstStyle/>
          <a:p>
            <a:fld id="{2B674189-00C9-4D6F-ACCB-E5DA31E3F4DF}" type="slidenum">
              <a:rPr lang="en-IN" smtClean="0"/>
              <a:t>‹#›</a:t>
            </a:fld>
            <a:endParaRPr lang="en-IN"/>
          </a:p>
        </p:txBody>
      </p:sp>
    </p:spTree>
    <p:extLst>
      <p:ext uri="{BB962C8B-B14F-4D97-AF65-F5344CB8AC3E}">
        <p14:creationId xmlns:p14="http://schemas.microsoft.com/office/powerpoint/2010/main" val="2620088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CE4AB5-8ADA-9F0F-D6E5-7AF5F8B5927B}"/>
              </a:ext>
            </a:extLst>
          </p:cNvPr>
          <p:cNvSpPr>
            <a:spLocks noGrp="1"/>
          </p:cNvSpPr>
          <p:nvPr>
            <p:ph type="dt" sz="half" idx="10"/>
          </p:nvPr>
        </p:nvSpPr>
        <p:spPr/>
        <p:txBody>
          <a:bodyPr/>
          <a:lstStyle/>
          <a:p>
            <a:fld id="{EBE05330-5510-4612-9192-289023113C0C}" type="datetimeFigureOut">
              <a:rPr lang="en-IN" smtClean="0"/>
              <a:t>21-10-2024</a:t>
            </a:fld>
            <a:endParaRPr lang="en-IN"/>
          </a:p>
        </p:txBody>
      </p:sp>
      <p:sp>
        <p:nvSpPr>
          <p:cNvPr id="3" name="Footer Placeholder 2">
            <a:extLst>
              <a:ext uri="{FF2B5EF4-FFF2-40B4-BE49-F238E27FC236}">
                <a16:creationId xmlns:a16="http://schemas.microsoft.com/office/drawing/2014/main" id="{C574EC2E-4CE5-A20B-3173-58F441C595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5B0674-A0B2-3C61-A91C-8C65841A82C1}"/>
              </a:ext>
            </a:extLst>
          </p:cNvPr>
          <p:cNvSpPr>
            <a:spLocks noGrp="1"/>
          </p:cNvSpPr>
          <p:nvPr>
            <p:ph type="sldNum" sz="quarter" idx="12"/>
          </p:nvPr>
        </p:nvSpPr>
        <p:spPr/>
        <p:txBody>
          <a:bodyPr/>
          <a:lstStyle/>
          <a:p>
            <a:fld id="{2B674189-00C9-4D6F-ACCB-E5DA31E3F4DF}" type="slidenum">
              <a:rPr lang="en-IN" smtClean="0"/>
              <a:t>‹#›</a:t>
            </a:fld>
            <a:endParaRPr lang="en-IN"/>
          </a:p>
        </p:txBody>
      </p:sp>
    </p:spTree>
    <p:extLst>
      <p:ext uri="{BB962C8B-B14F-4D97-AF65-F5344CB8AC3E}">
        <p14:creationId xmlns:p14="http://schemas.microsoft.com/office/powerpoint/2010/main" val="399929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785B-7569-1922-EE74-B33E3FAF9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30AE7F-4281-05AB-F344-7659F5A59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8D93BB-527E-67DE-8436-428030BF5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A4FF9-7FDD-5E66-0803-597633B548D7}"/>
              </a:ext>
            </a:extLst>
          </p:cNvPr>
          <p:cNvSpPr>
            <a:spLocks noGrp="1"/>
          </p:cNvSpPr>
          <p:nvPr>
            <p:ph type="dt" sz="half" idx="10"/>
          </p:nvPr>
        </p:nvSpPr>
        <p:spPr/>
        <p:txBody>
          <a:bodyPr/>
          <a:lstStyle/>
          <a:p>
            <a:fld id="{EBE05330-5510-4612-9192-289023113C0C}" type="datetimeFigureOut">
              <a:rPr lang="en-IN" smtClean="0"/>
              <a:t>21-10-2024</a:t>
            </a:fld>
            <a:endParaRPr lang="en-IN"/>
          </a:p>
        </p:txBody>
      </p:sp>
      <p:sp>
        <p:nvSpPr>
          <p:cNvPr id="6" name="Footer Placeholder 5">
            <a:extLst>
              <a:ext uri="{FF2B5EF4-FFF2-40B4-BE49-F238E27FC236}">
                <a16:creationId xmlns:a16="http://schemas.microsoft.com/office/drawing/2014/main" id="{04EAB958-DD98-F3A8-4CD6-0F923B06E7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26D934-41E9-CDF3-E1AA-80E8AA62F3E8}"/>
              </a:ext>
            </a:extLst>
          </p:cNvPr>
          <p:cNvSpPr>
            <a:spLocks noGrp="1"/>
          </p:cNvSpPr>
          <p:nvPr>
            <p:ph type="sldNum" sz="quarter" idx="12"/>
          </p:nvPr>
        </p:nvSpPr>
        <p:spPr/>
        <p:txBody>
          <a:bodyPr/>
          <a:lstStyle/>
          <a:p>
            <a:fld id="{2B674189-00C9-4D6F-ACCB-E5DA31E3F4DF}" type="slidenum">
              <a:rPr lang="en-IN" smtClean="0"/>
              <a:t>‹#›</a:t>
            </a:fld>
            <a:endParaRPr lang="en-IN"/>
          </a:p>
        </p:txBody>
      </p:sp>
    </p:spTree>
    <p:extLst>
      <p:ext uri="{BB962C8B-B14F-4D97-AF65-F5344CB8AC3E}">
        <p14:creationId xmlns:p14="http://schemas.microsoft.com/office/powerpoint/2010/main" val="26108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4CC2-C71F-CA77-BAA7-9FABD0096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B6CCB4-2EC7-3D2D-8570-D3F247D60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51447A-20DD-F625-E679-EDB541F7E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188AC-9E60-F41C-72A4-2DA180DA8086}"/>
              </a:ext>
            </a:extLst>
          </p:cNvPr>
          <p:cNvSpPr>
            <a:spLocks noGrp="1"/>
          </p:cNvSpPr>
          <p:nvPr>
            <p:ph type="dt" sz="half" idx="10"/>
          </p:nvPr>
        </p:nvSpPr>
        <p:spPr/>
        <p:txBody>
          <a:bodyPr/>
          <a:lstStyle/>
          <a:p>
            <a:fld id="{EBE05330-5510-4612-9192-289023113C0C}" type="datetimeFigureOut">
              <a:rPr lang="en-IN" smtClean="0"/>
              <a:t>21-10-2024</a:t>
            </a:fld>
            <a:endParaRPr lang="en-IN"/>
          </a:p>
        </p:txBody>
      </p:sp>
      <p:sp>
        <p:nvSpPr>
          <p:cNvPr id="6" name="Footer Placeholder 5">
            <a:extLst>
              <a:ext uri="{FF2B5EF4-FFF2-40B4-BE49-F238E27FC236}">
                <a16:creationId xmlns:a16="http://schemas.microsoft.com/office/drawing/2014/main" id="{80A1F4D3-BB3C-F1B1-23CB-D6AB5AAED9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7A2046-2426-B2EF-BA68-C83C6E5EE524}"/>
              </a:ext>
            </a:extLst>
          </p:cNvPr>
          <p:cNvSpPr>
            <a:spLocks noGrp="1"/>
          </p:cNvSpPr>
          <p:nvPr>
            <p:ph type="sldNum" sz="quarter" idx="12"/>
          </p:nvPr>
        </p:nvSpPr>
        <p:spPr/>
        <p:txBody>
          <a:bodyPr/>
          <a:lstStyle/>
          <a:p>
            <a:fld id="{2B674189-00C9-4D6F-ACCB-E5DA31E3F4DF}" type="slidenum">
              <a:rPr lang="en-IN" smtClean="0"/>
              <a:t>‹#›</a:t>
            </a:fld>
            <a:endParaRPr lang="en-IN"/>
          </a:p>
        </p:txBody>
      </p:sp>
    </p:spTree>
    <p:extLst>
      <p:ext uri="{BB962C8B-B14F-4D97-AF65-F5344CB8AC3E}">
        <p14:creationId xmlns:p14="http://schemas.microsoft.com/office/powerpoint/2010/main" val="266446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488609-1532-0F85-0CF3-9478E6D3D0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FD4287-CA86-C1C2-F11F-8DA29A4CE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038FB7-09C5-6929-CAAC-8050A0BCA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05330-5510-4612-9192-289023113C0C}" type="datetimeFigureOut">
              <a:rPr lang="en-IN" smtClean="0"/>
              <a:t>21-10-2024</a:t>
            </a:fld>
            <a:endParaRPr lang="en-IN"/>
          </a:p>
        </p:txBody>
      </p:sp>
      <p:sp>
        <p:nvSpPr>
          <p:cNvPr id="5" name="Footer Placeholder 4">
            <a:extLst>
              <a:ext uri="{FF2B5EF4-FFF2-40B4-BE49-F238E27FC236}">
                <a16:creationId xmlns:a16="http://schemas.microsoft.com/office/drawing/2014/main" id="{A4A3C820-DEA5-7C2F-1185-F06B1A70C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0E8A7C-CB24-0542-B98F-4A4EAA2616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74189-00C9-4D6F-ACCB-E5DA31E3F4DF}" type="slidenum">
              <a:rPr lang="en-IN" smtClean="0"/>
              <a:t>‹#›</a:t>
            </a:fld>
            <a:endParaRPr lang="en-IN"/>
          </a:p>
        </p:txBody>
      </p:sp>
    </p:spTree>
    <p:extLst>
      <p:ext uri="{BB962C8B-B14F-4D97-AF65-F5344CB8AC3E}">
        <p14:creationId xmlns:p14="http://schemas.microsoft.com/office/powerpoint/2010/main" val="93460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D9A7D6C-068A-4617-887B-57C6BEFDB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12" name="Google Shape;90;p1">
            <a:extLst>
              <a:ext uri="{FF2B5EF4-FFF2-40B4-BE49-F238E27FC236}">
                <a16:creationId xmlns:a16="http://schemas.microsoft.com/office/drawing/2014/main" id="{C3D1B07D-95CB-246D-B3D3-1784C9FC46E7}"/>
              </a:ext>
            </a:extLst>
          </p:cNvPr>
          <p:cNvSpPr/>
          <p:nvPr/>
        </p:nvSpPr>
        <p:spPr>
          <a:xfrm>
            <a:off x="6744773" y="2493819"/>
            <a:ext cx="4362449" cy="2767043"/>
          </a:xfrm>
          <a:prstGeom prst="roundRect">
            <a:avLst>
              <a:gd name="adj" fmla="val 16667"/>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0000"/>
              </a:solidFill>
              <a:latin typeface="Calibri"/>
              <a:ea typeface="Calibri"/>
              <a:cs typeface="Calibri"/>
              <a:sym typeface="Calibri"/>
            </a:endParaRPr>
          </a:p>
        </p:txBody>
      </p:sp>
      <p:sp>
        <p:nvSpPr>
          <p:cNvPr id="13" name="Google Shape;91;p1">
            <a:extLst>
              <a:ext uri="{FF2B5EF4-FFF2-40B4-BE49-F238E27FC236}">
                <a16:creationId xmlns:a16="http://schemas.microsoft.com/office/drawing/2014/main" id="{98CA6BB7-E8A9-CB90-C930-0FBB428DD876}"/>
              </a:ext>
            </a:extLst>
          </p:cNvPr>
          <p:cNvSpPr txBox="1"/>
          <p:nvPr/>
        </p:nvSpPr>
        <p:spPr>
          <a:xfrm>
            <a:off x="6570002" y="2982844"/>
            <a:ext cx="4010025" cy="16003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a:p>
            <a:pPr marL="0" marR="0" lvl="0" indent="0" algn="l" rtl="0">
              <a:spcBef>
                <a:spcPts val="0"/>
              </a:spcBef>
              <a:spcAft>
                <a:spcPts val="0"/>
              </a:spcAft>
              <a:buNone/>
            </a:pPr>
            <a:r>
              <a:rPr lang="en-US" sz="4000" dirty="0">
                <a:solidFill>
                  <a:schemeClr val="dk1"/>
                </a:solidFill>
                <a:latin typeface="Arial"/>
                <a:ea typeface="Arial"/>
                <a:cs typeface="Arial"/>
                <a:sym typeface="Arial"/>
              </a:rPr>
              <a:t>   	Business </a:t>
            </a:r>
            <a:endParaRPr dirty="0"/>
          </a:p>
          <a:p>
            <a:pPr marL="0" marR="0" lvl="0" indent="0" algn="l" rtl="0">
              <a:spcBef>
                <a:spcPts val="0"/>
              </a:spcBef>
              <a:spcAft>
                <a:spcPts val="0"/>
              </a:spcAft>
              <a:buNone/>
            </a:pPr>
            <a:r>
              <a:rPr lang="en-US" sz="4000" dirty="0">
                <a:solidFill>
                  <a:schemeClr val="dk1"/>
                </a:solidFill>
                <a:latin typeface="Arial"/>
                <a:ea typeface="Arial"/>
                <a:cs typeface="Arial"/>
                <a:sym typeface="Arial"/>
              </a:rPr>
              <a:t>     		Analysis</a:t>
            </a:r>
            <a:endParaRPr sz="4000" dirty="0">
              <a:solidFill>
                <a:schemeClr val="dk1"/>
              </a:solidFill>
              <a:latin typeface="Arial"/>
              <a:ea typeface="Arial"/>
              <a:cs typeface="Arial"/>
              <a:sym typeface="Arial"/>
            </a:endParaRPr>
          </a:p>
        </p:txBody>
      </p:sp>
      <p:pic>
        <p:nvPicPr>
          <p:cNvPr id="14" name="Google Shape;92;p1">
            <a:extLst>
              <a:ext uri="{FF2B5EF4-FFF2-40B4-BE49-F238E27FC236}">
                <a16:creationId xmlns:a16="http://schemas.microsoft.com/office/drawing/2014/main" id="{21A57B46-D19C-2EE5-430C-09E935BC10D2}"/>
              </a:ext>
            </a:extLst>
          </p:cNvPr>
          <p:cNvPicPr preferRelativeResize="0"/>
          <p:nvPr/>
        </p:nvPicPr>
        <p:blipFill rotWithShape="1">
          <a:blip r:embed="rId3">
            <a:alphaModFix/>
          </a:blip>
          <a:srcRect/>
          <a:stretch/>
        </p:blipFill>
        <p:spPr>
          <a:xfrm>
            <a:off x="5921553" y="803564"/>
            <a:ext cx="2788337" cy="2625436"/>
          </a:xfrm>
          <a:prstGeom prst="rect">
            <a:avLst/>
          </a:prstGeom>
          <a:noFill/>
          <a:ln>
            <a:noFill/>
          </a:ln>
        </p:spPr>
      </p:pic>
    </p:spTree>
    <p:extLst>
      <p:ext uri="{BB962C8B-B14F-4D97-AF65-F5344CB8AC3E}">
        <p14:creationId xmlns:p14="http://schemas.microsoft.com/office/powerpoint/2010/main" val="224172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BEA9AB-A0C5-8E2F-31C0-E1B84AB7F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50187" cy="6936584"/>
          </a:xfrm>
          <a:prstGeom prst="rect">
            <a:avLst/>
          </a:prstGeom>
        </p:spPr>
      </p:pic>
      <p:sp>
        <p:nvSpPr>
          <p:cNvPr id="5" name="TextBox 4">
            <a:extLst>
              <a:ext uri="{FF2B5EF4-FFF2-40B4-BE49-F238E27FC236}">
                <a16:creationId xmlns:a16="http://schemas.microsoft.com/office/drawing/2014/main" id="{76EC6FBD-A87F-8183-646C-2427441D0123}"/>
              </a:ext>
            </a:extLst>
          </p:cNvPr>
          <p:cNvSpPr txBox="1"/>
          <p:nvPr/>
        </p:nvSpPr>
        <p:spPr>
          <a:xfrm>
            <a:off x="2490252" y="501784"/>
            <a:ext cx="8773610" cy="646331"/>
          </a:xfrm>
          <a:prstGeom prst="rect">
            <a:avLst/>
          </a:prstGeom>
          <a:noFill/>
        </p:spPr>
        <p:txBody>
          <a:bodyPr wrap="square" rtlCol="0">
            <a:spAutoFit/>
          </a:bodyPr>
          <a:lstStyle/>
          <a:p>
            <a:r>
              <a:rPr lang="en-US" sz="3600" b="1" dirty="0">
                <a:solidFill>
                  <a:srgbClr val="FF0000"/>
                </a:solidFill>
                <a:latin typeface="Calibri"/>
                <a:ea typeface="Calibri"/>
                <a:cs typeface="Calibri"/>
                <a:sym typeface="Calibri"/>
              </a:rPr>
              <a:t>SUGGESTIONS : </a:t>
            </a:r>
          </a:p>
        </p:txBody>
      </p:sp>
      <p:sp>
        <p:nvSpPr>
          <p:cNvPr id="6" name="TextBox 5">
            <a:extLst>
              <a:ext uri="{FF2B5EF4-FFF2-40B4-BE49-F238E27FC236}">
                <a16:creationId xmlns:a16="http://schemas.microsoft.com/office/drawing/2014/main" id="{3FFFFB73-55EB-71EB-07CE-85F4350558CE}"/>
              </a:ext>
            </a:extLst>
          </p:cNvPr>
          <p:cNvSpPr txBox="1"/>
          <p:nvPr/>
        </p:nvSpPr>
        <p:spPr>
          <a:xfrm>
            <a:off x="2179782" y="1428227"/>
            <a:ext cx="8682182" cy="4801314"/>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bg1"/>
                </a:solidFill>
                <a:effectLst/>
                <a:latin typeface="Arial" panose="020B0604020202020204" pitchFamily="34" charset="0"/>
              </a:rPr>
              <a:t>A limited number of new restaurants were opened in the past year in the analyzed countries.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bg1"/>
                </a:solidFill>
                <a:effectLst/>
                <a:latin typeface="Arial" panose="020B0604020202020204" pitchFamily="34" charset="0"/>
              </a:rPr>
              <a:t>The countries mentioned are Canada, Sri Lanka, Qatar, and Singapore.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bg1"/>
                </a:solidFill>
                <a:effectLst/>
                <a:latin typeface="Arial" panose="020B0604020202020204" pitchFamily="34" charset="0"/>
              </a:rPr>
              <a:t>The low number of new restaurant openings indicates a low level of competition in these markets.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bg1"/>
                </a:solidFill>
                <a:effectLst/>
                <a:latin typeface="Arial" panose="020B0604020202020204" pitchFamily="34" charset="0"/>
              </a:rPr>
              <a:t>The market in these countries is less saturated, providing opportunities for new businesses.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bg1"/>
                </a:solidFill>
                <a:effectLst/>
                <a:latin typeface="Arial" panose="020B0604020202020204" pitchFamily="34" charset="0"/>
              </a:rPr>
              <a:t>Due to the low competition, these markets offer a great opportunity for new restaurant ventures.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bg1"/>
                </a:solidFill>
                <a:effectLst/>
                <a:latin typeface="Arial" panose="020B0604020202020204" pitchFamily="34" charset="0"/>
              </a:rPr>
              <a:t>The limited number of new openings suggests that the restaurant market is still in its growth phase. </a:t>
            </a:r>
          </a:p>
          <a:p>
            <a:pPr marL="285750" indent="-285750">
              <a:buFont typeface="Wingdings" panose="05000000000000000000" pitchFamily="2" charset="2"/>
              <a:buChar char="v"/>
            </a:pPr>
            <a:endParaRPr lang="en-IN" dirty="0">
              <a:solidFill>
                <a:schemeClr val="bg1"/>
              </a:solidFill>
            </a:endParaRPr>
          </a:p>
        </p:txBody>
      </p:sp>
    </p:spTree>
    <p:extLst>
      <p:ext uri="{BB962C8B-B14F-4D97-AF65-F5344CB8AC3E}">
        <p14:creationId xmlns:p14="http://schemas.microsoft.com/office/powerpoint/2010/main" val="181812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1EC9-B3E0-5F04-A388-FF1328AF47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D632E3-2739-A426-F2BF-57330CE04BC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19B6BB9-49F5-FFD7-EE82-8007662C3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4" y="-39292"/>
            <a:ext cx="12350187" cy="6936584"/>
          </a:xfrm>
          <a:prstGeom prst="rect">
            <a:avLst/>
          </a:prstGeom>
        </p:spPr>
      </p:pic>
      <p:sp>
        <p:nvSpPr>
          <p:cNvPr id="5" name="TextBox 4">
            <a:extLst>
              <a:ext uri="{FF2B5EF4-FFF2-40B4-BE49-F238E27FC236}">
                <a16:creationId xmlns:a16="http://schemas.microsoft.com/office/drawing/2014/main" id="{15709DB7-1161-0C46-3B66-DD3D0A6C00C1}"/>
              </a:ext>
            </a:extLst>
          </p:cNvPr>
          <p:cNvSpPr txBox="1"/>
          <p:nvPr/>
        </p:nvSpPr>
        <p:spPr>
          <a:xfrm>
            <a:off x="2073796" y="617592"/>
            <a:ext cx="8044407" cy="2677656"/>
          </a:xfrm>
          <a:prstGeom prst="rect">
            <a:avLst/>
          </a:prstGeom>
          <a:noFill/>
        </p:spPr>
        <p:txBody>
          <a:bodyPr wrap="square" rtlCol="0">
            <a:spAutoFit/>
          </a:bodyPr>
          <a:lstStyle/>
          <a:p>
            <a:pPr marL="0" marR="0" lvl="0" indent="0" algn="l" rtl="0">
              <a:spcBef>
                <a:spcPts val="0"/>
              </a:spcBef>
              <a:spcAft>
                <a:spcPts val="0"/>
              </a:spcAft>
              <a:buNone/>
            </a:pPr>
            <a:r>
              <a:rPr lang="en-US" sz="3000" b="1" dirty="0">
                <a:solidFill>
                  <a:srgbClr val="FF0000"/>
                </a:solidFill>
                <a:latin typeface="Calibri"/>
                <a:ea typeface="Calibri"/>
                <a:cs typeface="Calibri"/>
                <a:sym typeface="Calibri"/>
              </a:rPr>
              <a:t>Does online delivery and Table booking has  impact on customer satisfaction ?</a:t>
            </a:r>
            <a:endParaRPr lang="en-US" dirty="0"/>
          </a:p>
          <a:p>
            <a:pPr marL="0" marR="0" lvl="0" indent="0" algn="l" rtl="0">
              <a:spcBef>
                <a:spcPts val="0"/>
              </a:spcBef>
              <a:spcAft>
                <a:spcPts val="0"/>
              </a:spcAft>
              <a:buNone/>
            </a:pPr>
            <a:endParaRPr lang="en-US" sz="1800" dirty="0">
              <a:solidFill>
                <a:schemeClr val="lt1"/>
              </a:solidFill>
              <a:latin typeface="Arial"/>
              <a:ea typeface="Arial"/>
              <a:cs typeface="Arial"/>
              <a:sym typeface="Arial"/>
            </a:endParaRPr>
          </a:p>
          <a:p>
            <a:pPr marL="0" marR="0" lvl="0" indent="0" algn="l" rtl="0">
              <a:spcBef>
                <a:spcPts val="0"/>
              </a:spcBef>
              <a:spcAft>
                <a:spcPts val="0"/>
              </a:spcAft>
              <a:buNone/>
            </a:pPr>
            <a:r>
              <a:rPr lang="en-US" sz="1800" dirty="0">
                <a:solidFill>
                  <a:schemeClr val="bg1"/>
                </a:solidFill>
                <a:latin typeface="Arial"/>
                <a:ea typeface="Arial"/>
                <a:cs typeface="Arial"/>
                <a:sym typeface="Arial"/>
              </a:rPr>
              <a:t>The data reveals that countries without online delivery and table booking services have an average rating of 2.68, while those offering both services achieve a higher average rating of 3.60. This clearly indicates that providing online delivery and table booking significantly impacts customer satisfaction</a:t>
            </a:r>
            <a:endParaRPr lang="en-US" dirty="0">
              <a:solidFill>
                <a:schemeClr val="bg1"/>
              </a:solidFill>
            </a:endParaRPr>
          </a:p>
          <a:p>
            <a:pPr marL="285750" indent="-285750">
              <a:buFont typeface="Wingdings" panose="05000000000000000000" pitchFamily="2" charset="2"/>
              <a:buChar char="v"/>
            </a:pPr>
            <a:endParaRPr lang="en-IN" dirty="0">
              <a:solidFill>
                <a:schemeClr val="bg1"/>
              </a:solidFill>
            </a:endParaRPr>
          </a:p>
        </p:txBody>
      </p:sp>
      <p:sp>
        <p:nvSpPr>
          <p:cNvPr id="6" name="Google Shape;143;p7">
            <a:extLst>
              <a:ext uri="{FF2B5EF4-FFF2-40B4-BE49-F238E27FC236}">
                <a16:creationId xmlns:a16="http://schemas.microsoft.com/office/drawing/2014/main" id="{3D9DC306-CD53-B84D-CBC7-DF65C7C5190F}"/>
              </a:ext>
            </a:extLst>
          </p:cNvPr>
          <p:cNvSpPr/>
          <p:nvPr/>
        </p:nvSpPr>
        <p:spPr>
          <a:xfrm>
            <a:off x="6809732" y="3429000"/>
            <a:ext cx="4952708" cy="2952237"/>
          </a:xfrm>
          <a:prstGeom prst="roundRect">
            <a:avLst>
              <a:gd name="adj" fmla="val 16667"/>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44;p7">
            <a:extLst>
              <a:ext uri="{FF2B5EF4-FFF2-40B4-BE49-F238E27FC236}">
                <a16:creationId xmlns:a16="http://schemas.microsoft.com/office/drawing/2014/main" id="{B9DC1855-5EE4-D985-F186-43C90524C8D3}"/>
              </a:ext>
            </a:extLst>
          </p:cNvPr>
          <p:cNvSpPr/>
          <p:nvPr/>
        </p:nvSpPr>
        <p:spPr>
          <a:xfrm>
            <a:off x="702477" y="3429000"/>
            <a:ext cx="5306143" cy="2952237"/>
          </a:xfrm>
          <a:prstGeom prst="roundRect">
            <a:avLst>
              <a:gd name="adj" fmla="val 16667"/>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47;p7">
            <a:extLst>
              <a:ext uri="{FF2B5EF4-FFF2-40B4-BE49-F238E27FC236}">
                <a16:creationId xmlns:a16="http://schemas.microsoft.com/office/drawing/2014/main" id="{BD70CA69-F962-B09B-9F88-3A027006F25A}"/>
              </a:ext>
            </a:extLst>
          </p:cNvPr>
          <p:cNvPicPr preferRelativeResize="0"/>
          <p:nvPr/>
        </p:nvPicPr>
        <p:blipFill rotWithShape="1">
          <a:blip r:embed="rId3">
            <a:alphaModFix/>
          </a:blip>
          <a:srcRect/>
          <a:stretch/>
        </p:blipFill>
        <p:spPr>
          <a:xfrm>
            <a:off x="6995004" y="3552379"/>
            <a:ext cx="4582164" cy="2705478"/>
          </a:xfrm>
          <a:prstGeom prst="rect">
            <a:avLst/>
          </a:prstGeom>
          <a:noFill/>
          <a:ln>
            <a:noFill/>
          </a:ln>
        </p:spPr>
      </p:pic>
      <p:pic>
        <p:nvPicPr>
          <p:cNvPr id="9" name="Google Shape;148;p7">
            <a:extLst>
              <a:ext uri="{FF2B5EF4-FFF2-40B4-BE49-F238E27FC236}">
                <a16:creationId xmlns:a16="http://schemas.microsoft.com/office/drawing/2014/main" id="{CB37D715-6E1E-0921-41CA-FC358AF17D57}"/>
              </a:ext>
            </a:extLst>
          </p:cNvPr>
          <p:cNvPicPr preferRelativeResize="0"/>
          <p:nvPr/>
        </p:nvPicPr>
        <p:blipFill rotWithShape="1">
          <a:blip r:embed="rId4">
            <a:alphaModFix/>
          </a:blip>
          <a:srcRect/>
          <a:stretch/>
        </p:blipFill>
        <p:spPr>
          <a:xfrm>
            <a:off x="1083518" y="3552379"/>
            <a:ext cx="4544059" cy="2715004"/>
          </a:xfrm>
          <a:prstGeom prst="rect">
            <a:avLst/>
          </a:prstGeom>
          <a:noFill/>
          <a:ln>
            <a:noFill/>
          </a:ln>
        </p:spPr>
      </p:pic>
      <p:pic>
        <p:nvPicPr>
          <p:cNvPr id="10" name="Google Shape;118;p4">
            <a:extLst>
              <a:ext uri="{FF2B5EF4-FFF2-40B4-BE49-F238E27FC236}">
                <a16:creationId xmlns:a16="http://schemas.microsoft.com/office/drawing/2014/main" id="{9A441BD8-DE27-180A-DAD0-CDD5C08BC0BC}"/>
              </a:ext>
            </a:extLst>
          </p:cNvPr>
          <p:cNvPicPr preferRelativeResize="0"/>
          <p:nvPr/>
        </p:nvPicPr>
        <p:blipFill rotWithShape="1">
          <a:blip r:embed="rId5">
            <a:alphaModFix/>
          </a:blip>
          <a:srcRect/>
          <a:stretch/>
        </p:blipFill>
        <p:spPr>
          <a:xfrm>
            <a:off x="10329174" y="-340891"/>
            <a:ext cx="2079160" cy="2014832"/>
          </a:xfrm>
          <a:prstGeom prst="rect">
            <a:avLst/>
          </a:prstGeom>
          <a:noFill/>
          <a:ln>
            <a:noFill/>
          </a:ln>
        </p:spPr>
      </p:pic>
    </p:spTree>
    <p:extLst>
      <p:ext uri="{BB962C8B-B14F-4D97-AF65-F5344CB8AC3E}">
        <p14:creationId xmlns:p14="http://schemas.microsoft.com/office/powerpoint/2010/main" val="347910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EA429A-365D-EBAA-494E-B339A8238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D608C8DD-6BED-3BD4-E0B1-97A71A55B033}"/>
              </a:ext>
            </a:extLst>
          </p:cNvPr>
          <p:cNvSpPr>
            <a:spLocks noGrp="1"/>
          </p:cNvSpPr>
          <p:nvPr>
            <p:ph idx="1"/>
          </p:nvPr>
        </p:nvSpPr>
        <p:spPr>
          <a:xfrm>
            <a:off x="838200" y="294640"/>
            <a:ext cx="10515600" cy="6350000"/>
          </a:xfrm>
        </p:spPr>
        <p:txBody>
          <a:bodyPr>
            <a:normAutofit/>
          </a:bodyPr>
          <a:lstStyle/>
          <a:p>
            <a:pPr marL="0" indent="0">
              <a:buNone/>
            </a:pPr>
            <a:endParaRPr lang="en-IN" sz="3600" b="1" dirty="0"/>
          </a:p>
          <a:p>
            <a:pPr marL="0" indent="0">
              <a:buNone/>
            </a:pPr>
            <a:endParaRPr lang="en-IN" sz="3600" b="1" dirty="0"/>
          </a:p>
        </p:txBody>
      </p:sp>
      <p:sp>
        <p:nvSpPr>
          <p:cNvPr id="6" name="TextBox 5">
            <a:extLst>
              <a:ext uri="{FF2B5EF4-FFF2-40B4-BE49-F238E27FC236}">
                <a16:creationId xmlns:a16="http://schemas.microsoft.com/office/drawing/2014/main" id="{F3A037F2-68C1-62AB-D888-0B839EF5A021}"/>
              </a:ext>
            </a:extLst>
          </p:cNvPr>
          <p:cNvSpPr txBox="1"/>
          <p:nvPr/>
        </p:nvSpPr>
        <p:spPr>
          <a:xfrm>
            <a:off x="2327564" y="5313680"/>
            <a:ext cx="8462356"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Qatar is having the highest number of voters in restaurants, followed by Sri </a:t>
            </a:r>
            <a:r>
              <a:rPr lang="en-US" b="1" dirty="0" err="1">
                <a:solidFill>
                  <a:schemeClr val="bg1"/>
                </a:solidFill>
              </a:rPr>
              <a:t>lanka</a:t>
            </a:r>
            <a:r>
              <a:rPr lang="en-US" b="1" dirty="0">
                <a:solidFill>
                  <a:schemeClr val="bg1"/>
                </a:solidFill>
              </a:rPr>
              <a:t>, Canada AND Singapore</a:t>
            </a:r>
          </a:p>
          <a:p>
            <a:pPr marL="285750" indent="-285750">
              <a:buFont typeface="Arial" panose="020B0604020202020204" pitchFamily="34" charset="0"/>
              <a:buChar char="•"/>
            </a:pPr>
            <a:endParaRPr lang="en-IN" b="1" dirty="0">
              <a:solidFill>
                <a:schemeClr val="bg1"/>
              </a:solidFill>
            </a:endParaRPr>
          </a:p>
          <a:p>
            <a:pPr marL="285750" indent="-285750">
              <a:buFont typeface="Arial" panose="020B0604020202020204" pitchFamily="34" charset="0"/>
              <a:buChar char="•"/>
            </a:pPr>
            <a:r>
              <a:rPr lang="en-IN" b="1" dirty="0">
                <a:solidFill>
                  <a:schemeClr val="bg1"/>
                </a:solidFill>
              </a:rPr>
              <a:t>People are voting least in the Singapore .</a:t>
            </a:r>
          </a:p>
          <a:p>
            <a:pPr marL="285750" indent="-285750">
              <a:buFont typeface="Arial" panose="020B0604020202020204" pitchFamily="34" charset="0"/>
              <a:buChar char="•"/>
            </a:pPr>
            <a:endParaRPr lang="en-US" dirty="0">
              <a:solidFill>
                <a:schemeClr val="bg1"/>
              </a:solidFill>
            </a:endParaRPr>
          </a:p>
        </p:txBody>
      </p:sp>
      <p:pic>
        <p:nvPicPr>
          <p:cNvPr id="7" name="Picture 6">
            <a:extLst>
              <a:ext uri="{FF2B5EF4-FFF2-40B4-BE49-F238E27FC236}">
                <a16:creationId xmlns:a16="http://schemas.microsoft.com/office/drawing/2014/main" id="{C4A2B379-88F3-B0A2-CCFD-279CC33D5D64}"/>
              </a:ext>
            </a:extLst>
          </p:cNvPr>
          <p:cNvPicPr>
            <a:picLocks noChangeAspect="1"/>
          </p:cNvPicPr>
          <p:nvPr/>
        </p:nvPicPr>
        <p:blipFill>
          <a:blip r:embed="rId3"/>
          <a:stretch>
            <a:fillRect/>
          </a:stretch>
        </p:blipFill>
        <p:spPr>
          <a:xfrm>
            <a:off x="6383213" y="998009"/>
            <a:ext cx="4486774" cy="4102311"/>
          </a:xfrm>
          <a:prstGeom prst="rect">
            <a:avLst/>
          </a:prstGeom>
        </p:spPr>
      </p:pic>
      <p:sp>
        <p:nvSpPr>
          <p:cNvPr id="8" name="TextBox 7">
            <a:extLst>
              <a:ext uri="{FF2B5EF4-FFF2-40B4-BE49-F238E27FC236}">
                <a16:creationId xmlns:a16="http://schemas.microsoft.com/office/drawing/2014/main" id="{0321D1DC-3974-B91F-CADD-06029098BD5E}"/>
              </a:ext>
            </a:extLst>
          </p:cNvPr>
          <p:cNvSpPr txBox="1"/>
          <p:nvPr/>
        </p:nvSpPr>
        <p:spPr>
          <a:xfrm>
            <a:off x="1616365" y="442923"/>
            <a:ext cx="8577420" cy="677108"/>
          </a:xfrm>
          <a:prstGeom prst="rect">
            <a:avLst/>
          </a:prstGeom>
          <a:noFill/>
        </p:spPr>
        <p:txBody>
          <a:bodyPr wrap="square" rtlCol="0">
            <a:spAutoFit/>
          </a:bodyPr>
          <a:lstStyle/>
          <a:p>
            <a:r>
              <a:rPr lang="en-GB" sz="2000" b="1" dirty="0">
                <a:solidFill>
                  <a:srgbClr val="FF0000"/>
                </a:solidFill>
                <a:latin typeface="Arial" panose="020B0604020202020204" pitchFamily="34" charset="0"/>
                <a:ea typeface="Arial" panose="020B0604020202020204" pitchFamily="34" charset="0"/>
              </a:rPr>
              <a:t>T</a:t>
            </a:r>
            <a:r>
              <a:rPr lang="en-GB" sz="2000" b="1" dirty="0">
                <a:solidFill>
                  <a:srgbClr val="FF0000"/>
                </a:solidFill>
                <a:effectLst/>
                <a:latin typeface="Arial" panose="020B0604020202020204" pitchFamily="34" charset="0"/>
                <a:ea typeface="Arial" panose="020B0604020202020204" pitchFamily="34" charset="0"/>
              </a:rPr>
              <a:t>he average number of voters for the restaurants in each country</a:t>
            </a:r>
          </a:p>
          <a:p>
            <a:endParaRPr lang="en-IN" dirty="0"/>
          </a:p>
        </p:txBody>
      </p:sp>
      <p:pic>
        <p:nvPicPr>
          <p:cNvPr id="5" name="Picture 4">
            <a:extLst>
              <a:ext uri="{FF2B5EF4-FFF2-40B4-BE49-F238E27FC236}">
                <a16:creationId xmlns:a16="http://schemas.microsoft.com/office/drawing/2014/main" id="{140F1D42-C826-588D-0057-C1D31866A37B}"/>
              </a:ext>
            </a:extLst>
          </p:cNvPr>
          <p:cNvPicPr>
            <a:picLocks noChangeAspect="1"/>
          </p:cNvPicPr>
          <p:nvPr/>
        </p:nvPicPr>
        <p:blipFill>
          <a:blip r:embed="rId4"/>
          <a:stretch>
            <a:fillRect/>
          </a:stretch>
        </p:blipFill>
        <p:spPr>
          <a:xfrm>
            <a:off x="447113" y="1268314"/>
            <a:ext cx="5804898" cy="3535096"/>
          </a:xfrm>
          <a:prstGeom prst="rect">
            <a:avLst/>
          </a:prstGeom>
        </p:spPr>
      </p:pic>
    </p:spTree>
    <p:extLst>
      <p:ext uri="{BB962C8B-B14F-4D97-AF65-F5344CB8AC3E}">
        <p14:creationId xmlns:p14="http://schemas.microsoft.com/office/powerpoint/2010/main" val="91257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C1AF07-BD50-EB75-19FB-6856CFCEE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4" y="-39292"/>
            <a:ext cx="12350187" cy="6936584"/>
          </a:xfrm>
          <a:prstGeom prst="rect">
            <a:avLst/>
          </a:prstGeom>
        </p:spPr>
      </p:pic>
      <p:sp>
        <p:nvSpPr>
          <p:cNvPr id="5" name="TextBox 4">
            <a:extLst>
              <a:ext uri="{FF2B5EF4-FFF2-40B4-BE49-F238E27FC236}">
                <a16:creationId xmlns:a16="http://schemas.microsoft.com/office/drawing/2014/main" id="{93D13A30-55A6-948E-8EA3-8227169852B9}"/>
              </a:ext>
            </a:extLst>
          </p:cNvPr>
          <p:cNvSpPr txBox="1"/>
          <p:nvPr/>
        </p:nvSpPr>
        <p:spPr>
          <a:xfrm>
            <a:off x="2073796" y="617592"/>
            <a:ext cx="8044407" cy="2677656"/>
          </a:xfrm>
          <a:prstGeom prst="rect">
            <a:avLst/>
          </a:prstGeom>
          <a:noFill/>
        </p:spPr>
        <p:txBody>
          <a:bodyPr wrap="square" rtlCol="0">
            <a:spAutoFit/>
          </a:bodyPr>
          <a:lstStyle/>
          <a:p>
            <a:pPr marL="0" marR="0" lvl="0" indent="0" algn="l" rtl="0">
              <a:spcBef>
                <a:spcPts val="0"/>
              </a:spcBef>
              <a:spcAft>
                <a:spcPts val="0"/>
              </a:spcAft>
              <a:buNone/>
            </a:pPr>
            <a:r>
              <a:rPr lang="en-US" sz="3000" b="1" dirty="0">
                <a:solidFill>
                  <a:srgbClr val="FF0000"/>
                </a:solidFill>
                <a:latin typeface="Calibri"/>
                <a:ea typeface="Calibri"/>
                <a:cs typeface="Calibri"/>
                <a:sym typeface="Calibri"/>
              </a:rPr>
              <a:t>Does online delivery and Table booking has  impact on customer satisfaction ?</a:t>
            </a:r>
            <a:endParaRPr lang="en-US" dirty="0"/>
          </a:p>
          <a:p>
            <a:pPr marL="0" marR="0" lvl="0" indent="0" algn="l" rtl="0">
              <a:spcBef>
                <a:spcPts val="0"/>
              </a:spcBef>
              <a:spcAft>
                <a:spcPts val="0"/>
              </a:spcAft>
              <a:buNone/>
            </a:pPr>
            <a:endParaRPr lang="en-US" sz="1800" dirty="0">
              <a:solidFill>
                <a:schemeClr val="lt1"/>
              </a:solidFill>
              <a:latin typeface="Arial"/>
              <a:ea typeface="Arial"/>
              <a:cs typeface="Arial"/>
              <a:sym typeface="Arial"/>
            </a:endParaRPr>
          </a:p>
          <a:p>
            <a:pPr marL="0" marR="0" lvl="0" indent="0" algn="l" rtl="0">
              <a:spcBef>
                <a:spcPts val="0"/>
              </a:spcBef>
              <a:spcAft>
                <a:spcPts val="0"/>
              </a:spcAft>
              <a:buNone/>
            </a:pPr>
            <a:r>
              <a:rPr lang="en-US" sz="1800" dirty="0">
                <a:solidFill>
                  <a:schemeClr val="bg1"/>
                </a:solidFill>
                <a:latin typeface="Arial"/>
                <a:ea typeface="Arial"/>
                <a:cs typeface="Arial"/>
                <a:sym typeface="Arial"/>
              </a:rPr>
              <a:t>The data reveals that countries without online delivery and table booking services have an average rating of 2.68, while those offering both services achieve a higher average rating of 3.60. This clearly indicates that providing online delivery and table booking significantly impacts customer satisfaction</a:t>
            </a:r>
            <a:endParaRPr lang="en-US" dirty="0">
              <a:solidFill>
                <a:schemeClr val="bg1"/>
              </a:solidFill>
            </a:endParaRPr>
          </a:p>
          <a:p>
            <a:pPr marL="285750" indent="-285750">
              <a:buFont typeface="Wingdings" panose="05000000000000000000" pitchFamily="2" charset="2"/>
              <a:buChar char="v"/>
            </a:pPr>
            <a:endParaRPr lang="en-IN" dirty="0">
              <a:solidFill>
                <a:schemeClr val="bg1"/>
              </a:solidFill>
            </a:endParaRPr>
          </a:p>
        </p:txBody>
      </p:sp>
      <p:sp>
        <p:nvSpPr>
          <p:cNvPr id="7" name="Google Shape;143;p7">
            <a:extLst>
              <a:ext uri="{FF2B5EF4-FFF2-40B4-BE49-F238E27FC236}">
                <a16:creationId xmlns:a16="http://schemas.microsoft.com/office/drawing/2014/main" id="{6120E577-420B-294B-8A28-07BA3DB81A6F}"/>
              </a:ext>
            </a:extLst>
          </p:cNvPr>
          <p:cNvSpPr/>
          <p:nvPr/>
        </p:nvSpPr>
        <p:spPr>
          <a:xfrm>
            <a:off x="6809732" y="3429000"/>
            <a:ext cx="4952708" cy="2952237"/>
          </a:xfrm>
          <a:prstGeom prst="roundRect">
            <a:avLst>
              <a:gd name="adj" fmla="val 16667"/>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144;p7">
            <a:extLst>
              <a:ext uri="{FF2B5EF4-FFF2-40B4-BE49-F238E27FC236}">
                <a16:creationId xmlns:a16="http://schemas.microsoft.com/office/drawing/2014/main" id="{6F1222D7-AE99-4522-B72E-E32E6F1A4578}"/>
              </a:ext>
            </a:extLst>
          </p:cNvPr>
          <p:cNvSpPr/>
          <p:nvPr/>
        </p:nvSpPr>
        <p:spPr>
          <a:xfrm>
            <a:off x="702477" y="3429000"/>
            <a:ext cx="5306143" cy="2952237"/>
          </a:xfrm>
          <a:prstGeom prst="roundRect">
            <a:avLst>
              <a:gd name="adj" fmla="val 16667"/>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 name="Google Shape;147;p7">
            <a:extLst>
              <a:ext uri="{FF2B5EF4-FFF2-40B4-BE49-F238E27FC236}">
                <a16:creationId xmlns:a16="http://schemas.microsoft.com/office/drawing/2014/main" id="{71FF46E3-00AA-EB56-8127-4C1266CCF882}"/>
              </a:ext>
            </a:extLst>
          </p:cNvPr>
          <p:cNvPicPr preferRelativeResize="0"/>
          <p:nvPr/>
        </p:nvPicPr>
        <p:blipFill rotWithShape="1">
          <a:blip r:embed="rId3">
            <a:alphaModFix/>
          </a:blip>
          <a:srcRect/>
          <a:stretch/>
        </p:blipFill>
        <p:spPr>
          <a:xfrm>
            <a:off x="6995004" y="3552379"/>
            <a:ext cx="4582164" cy="2705478"/>
          </a:xfrm>
          <a:prstGeom prst="rect">
            <a:avLst/>
          </a:prstGeom>
          <a:noFill/>
          <a:ln>
            <a:noFill/>
          </a:ln>
        </p:spPr>
      </p:pic>
      <p:pic>
        <p:nvPicPr>
          <p:cNvPr id="10" name="Google Shape;148;p7">
            <a:extLst>
              <a:ext uri="{FF2B5EF4-FFF2-40B4-BE49-F238E27FC236}">
                <a16:creationId xmlns:a16="http://schemas.microsoft.com/office/drawing/2014/main" id="{9F912BAD-10E4-F227-39E6-C872C2E8DD27}"/>
              </a:ext>
            </a:extLst>
          </p:cNvPr>
          <p:cNvPicPr preferRelativeResize="0"/>
          <p:nvPr/>
        </p:nvPicPr>
        <p:blipFill rotWithShape="1">
          <a:blip r:embed="rId4">
            <a:alphaModFix/>
          </a:blip>
          <a:srcRect/>
          <a:stretch/>
        </p:blipFill>
        <p:spPr>
          <a:xfrm>
            <a:off x="1083518" y="3552379"/>
            <a:ext cx="4544059" cy="2715004"/>
          </a:xfrm>
          <a:prstGeom prst="rect">
            <a:avLst/>
          </a:prstGeom>
          <a:noFill/>
          <a:ln>
            <a:noFill/>
          </a:ln>
        </p:spPr>
      </p:pic>
      <p:pic>
        <p:nvPicPr>
          <p:cNvPr id="11" name="Google Shape;118;p4">
            <a:extLst>
              <a:ext uri="{FF2B5EF4-FFF2-40B4-BE49-F238E27FC236}">
                <a16:creationId xmlns:a16="http://schemas.microsoft.com/office/drawing/2014/main" id="{BDC9A83E-0920-C2D2-C8E1-6D7C8E4DC1D8}"/>
              </a:ext>
            </a:extLst>
          </p:cNvPr>
          <p:cNvPicPr preferRelativeResize="0"/>
          <p:nvPr/>
        </p:nvPicPr>
        <p:blipFill rotWithShape="1">
          <a:blip r:embed="rId5">
            <a:alphaModFix/>
          </a:blip>
          <a:srcRect/>
          <a:stretch/>
        </p:blipFill>
        <p:spPr>
          <a:xfrm>
            <a:off x="10329174" y="-340891"/>
            <a:ext cx="2079160" cy="2014832"/>
          </a:xfrm>
          <a:prstGeom prst="rect">
            <a:avLst/>
          </a:prstGeom>
          <a:noFill/>
          <a:ln>
            <a:noFill/>
          </a:ln>
        </p:spPr>
      </p:pic>
      <p:pic>
        <p:nvPicPr>
          <p:cNvPr id="2" name="Picture 1">
            <a:extLst>
              <a:ext uri="{FF2B5EF4-FFF2-40B4-BE49-F238E27FC236}">
                <a16:creationId xmlns:a16="http://schemas.microsoft.com/office/drawing/2014/main" id="{7F7154E3-ADED-8298-46EE-9322F6951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4" y="-39292"/>
            <a:ext cx="12350187" cy="6936584"/>
          </a:xfrm>
          <a:prstGeom prst="rect">
            <a:avLst/>
          </a:prstGeom>
        </p:spPr>
      </p:pic>
      <p:sp>
        <p:nvSpPr>
          <p:cNvPr id="4" name="TextBox 3">
            <a:extLst>
              <a:ext uri="{FF2B5EF4-FFF2-40B4-BE49-F238E27FC236}">
                <a16:creationId xmlns:a16="http://schemas.microsoft.com/office/drawing/2014/main" id="{14F41616-F7D0-F54B-283D-5B5A9342A83C}"/>
              </a:ext>
            </a:extLst>
          </p:cNvPr>
          <p:cNvSpPr txBox="1"/>
          <p:nvPr/>
        </p:nvSpPr>
        <p:spPr>
          <a:xfrm>
            <a:off x="1053296" y="426254"/>
            <a:ext cx="10023676" cy="1077218"/>
          </a:xfrm>
          <a:prstGeom prst="rect">
            <a:avLst/>
          </a:prstGeom>
          <a:noFill/>
        </p:spPr>
        <p:txBody>
          <a:bodyPr wrap="square" rtlCol="0">
            <a:spAutoFit/>
          </a:bodyPr>
          <a:lstStyle/>
          <a:p>
            <a:pPr marL="0" marR="0" lvl="0" indent="0" algn="l" rtl="0">
              <a:spcBef>
                <a:spcPts val="0"/>
              </a:spcBef>
              <a:spcAft>
                <a:spcPts val="0"/>
              </a:spcAft>
              <a:buNone/>
            </a:pPr>
            <a:r>
              <a:rPr lang="en-US" sz="3200" b="1" dirty="0">
                <a:solidFill>
                  <a:srgbClr val="FF0000"/>
                </a:solidFill>
                <a:latin typeface="Arial"/>
                <a:ea typeface="Arial"/>
                <a:cs typeface="Arial"/>
                <a:sym typeface="Arial"/>
              </a:rPr>
              <a:t>The current expenditure on food in the suggested countries In Indian rupees ? </a:t>
            </a:r>
            <a:endParaRPr lang="en-US" sz="3200" dirty="0">
              <a:solidFill>
                <a:srgbClr val="FF0000"/>
              </a:solidFill>
              <a:latin typeface="Arial"/>
              <a:ea typeface="Arial"/>
              <a:cs typeface="Arial"/>
              <a:sym typeface="Arial"/>
            </a:endParaRPr>
          </a:p>
        </p:txBody>
      </p:sp>
      <p:pic>
        <p:nvPicPr>
          <p:cNvPr id="6" name="Google Shape;175;p10">
            <a:extLst>
              <a:ext uri="{FF2B5EF4-FFF2-40B4-BE49-F238E27FC236}">
                <a16:creationId xmlns:a16="http://schemas.microsoft.com/office/drawing/2014/main" id="{06C3CF93-08F5-0BB5-3B84-11550FE59166}"/>
              </a:ext>
            </a:extLst>
          </p:cNvPr>
          <p:cNvPicPr preferRelativeResize="0"/>
          <p:nvPr/>
        </p:nvPicPr>
        <p:blipFill rotWithShape="1">
          <a:blip r:embed="rId6">
            <a:alphaModFix/>
          </a:blip>
          <a:srcRect/>
          <a:stretch/>
        </p:blipFill>
        <p:spPr>
          <a:xfrm>
            <a:off x="2515272" y="1867618"/>
            <a:ext cx="5992937" cy="4290113"/>
          </a:xfrm>
          <a:prstGeom prst="rect">
            <a:avLst/>
          </a:prstGeom>
          <a:noFill/>
          <a:ln>
            <a:noFill/>
          </a:ln>
        </p:spPr>
      </p:pic>
      <p:pic>
        <p:nvPicPr>
          <p:cNvPr id="12" name="Google Shape;119;p4">
            <a:extLst>
              <a:ext uri="{FF2B5EF4-FFF2-40B4-BE49-F238E27FC236}">
                <a16:creationId xmlns:a16="http://schemas.microsoft.com/office/drawing/2014/main" id="{A5ADF1B0-5CEB-3A8E-4952-2BED7C9A86EF}"/>
              </a:ext>
            </a:extLst>
          </p:cNvPr>
          <p:cNvPicPr preferRelativeResize="0"/>
          <p:nvPr/>
        </p:nvPicPr>
        <p:blipFill rotWithShape="1">
          <a:blip r:embed="rId7">
            <a:alphaModFix/>
          </a:blip>
          <a:srcRect/>
          <a:stretch/>
        </p:blipFill>
        <p:spPr>
          <a:xfrm>
            <a:off x="8528904" y="2121061"/>
            <a:ext cx="3602181" cy="3429000"/>
          </a:xfrm>
          <a:prstGeom prst="rect">
            <a:avLst/>
          </a:prstGeom>
          <a:noFill/>
          <a:ln>
            <a:noFill/>
          </a:ln>
        </p:spPr>
      </p:pic>
      <p:pic>
        <p:nvPicPr>
          <p:cNvPr id="13" name="Google Shape;174;p10">
            <a:extLst>
              <a:ext uri="{FF2B5EF4-FFF2-40B4-BE49-F238E27FC236}">
                <a16:creationId xmlns:a16="http://schemas.microsoft.com/office/drawing/2014/main" id="{7A1FC19A-197E-7A6A-6CC5-0620BBBBDE3C}"/>
              </a:ext>
            </a:extLst>
          </p:cNvPr>
          <p:cNvPicPr preferRelativeResize="0"/>
          <p:nvPr/>
        </p:nvPicPr>
        <p:blipFill rotWithShape="1">
          <a:blip r:embed="rId8">
            <a:alphaModFix/>
          </a:blip>
          <a:srcRect/>
          <a:stretch/>
        </p:blipFill>
        <p:spPr>
          <a:xfrm>
            <a:off x="306591" y="4224759"/>
            <a:ext cx="2010799" cy="1584512"/>
          </a:xfrm>
          <a:prstGeom prst="rect">
            <a:avLst/>
          </a:prstGeom>
          <a:noFill/>
          <a:ln>
            <a:noFill/>
          </a:ln>
        </p:spPr>
      </p:pic>
    </p:spTree>
    <p:extLst>
      <p:ext uri="{BB962C8B-B14F-4D97-AF65-F5344CB8AC3E}">
        <p14:creationId xmlns:p14="http://schemas.microsoft.com/office/powerpoint/2010/main" val="383044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FBF8E7-E439-AF3B-26E4-4AA61F516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4" y="-39292"/>
            <a:ext cx="12350187" cy="6936584"/>
          </a:xfrm>
          <a:prstGeom prst="rect">
            <a:avLst/>
          </a:prstGeom>
        </p:spPr>
      </p:pic>
      <p:sp>
        <p:nvSpPr>
          <p:cNvPr id="6" name="Rectangle 2">
            <a:extLst>
              <a:ext uri="{FF2B5EF4-FFF2-40B4-BE49-F238E27FC236}">
                <a16:creationId xmlns:a16="http://schemas.microsoft.com/office/drawing/2014/main" id="{E832302A-77A0-E0EC-A675-588ACAEE49DE}"/>
              </a:ext>
            </a:extLst>
          </p:cNvPr>
          <p:cNvSpPr>
            <a:spLocks noChangeArrowheads="1"/>
          </p:cNvSpPr>
          <p:nvPr/>
        </p:nvSpPr>
        <p:spPr bwMode="auto">
          <a:xfrm>
            <a:off x="-79095" y="0"/>
            <a:ext cx="12350187"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lang="en-US" altLang="en-US" sz="4000" b="1" dirty="0">
                <a:solidFill>
                  <a:srgbClr val="FF0000"/>
                </a:solidFill>
                <a:latin typeface="Arial" panose="020B0604020202020204" pitchFamily="34" charset="0"/>
              </a:rPr>
              <a:t>DATA </a:t>
            </a:r>
            <a:r>
              <a:rPr kumimoji="0" lang="en-US" altLang="en-US" sz="4000" b="1" i="0" u="none" strike="noStrike" cap="none" normalizeH="0" baseline="0" dirty="0">
                <a:ln>
                  <a:noFill/>
                </a:ln>
                <a:solidFill>
                  <a:srgbClr val="FF0000"/>
                </a:solidFill>
                <a:effectLst/>
                <a:latin typeface="Arial" panose="020B0604020202020204" pitchFamily="34" charset="0"/>
              </a:rPr>
              <a:t>OVERVIEW</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a:t>
            </a:r>
          </a:p>
          <a:p>
            <a:pPr lvl="2" eaLnBrk="0" fontAlgn="base" hangingPunct="0">
              <a:spcBef>
                <a:spcPct val="0"/>
              </a:spcBef>
              <a:spcAft>
                <a:spcPct val="0"/>
              </a:spcAft>
            </a:pPr>
            <a:endParaRPr kumimoji="0" lang="en-US" altLang="en-US" b="1"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pPr>
            <a:r>
              <a:rPr kumimoji="0" lang="en-US" altLang="en-US" b="1" i="0" u="none" strike="noStrike" cap="none" normalizeH="0" baseline="0" dirty="0">
                <a:ln>
                  <a:noFill/>
                </a:ln>
                <a:solidFill>
                  <a:schemeClr val="bg1"/>
                </a:solidFill>
                <a:effectLst/>
                <a:latin typeface="Arial" panose="020B0604020202020204" pitchFamily="34" charset="0"/>
              </a:rPr>
              <a:t>1. Number of Restaurants</a:t>
            </a:r>
            <a:r>
              <a:rPr kumimoji="0" lang="en-US" altLang="en-US" b="0" i="0" u="none" strike="noStrike" cap="none" normalizeH="0" baseline="0" dirty="0">
                <a:ln>
                  <a:noFill/>
                </a:ln>
                <a:solidFill>
                  <a:schemeClr val="bg1"/>
                </a:solidFill>
                <a:effectLst/>
                <a:latin typeface="Arial" panose="020B0604020202020204" pitchFamily="34" charset="0"/>
              </a:rPr>
              <a:t>:</a:t>
            </a:r>
          </a:p>
          <a:p>
            <a:pPr marL="1657350" lvl="3"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latin typeface="Arial" panose="020B0604020202020204" pitchFamily="34" charset="0"/>
              </a:rPr>
              <a:t>Qatar has the highest number of restaurants with </a:t>
            </a:r>
            <a:r>
              <a:rPr kumimoji="0" lang="en-US" altLang="en-US" b="1" i="0" u="none" strike="noStrike" cap="none" normalizeH="0" baseline="0" dirty="0">
                <a:ln>
                  <a:noFill/>
                </a:ln>
                <a:solidFill>
                  <a:schemeClr val="bg1"/>
                </a:solidFill>
                <a:effectLst/>
                <a:latin typeface="Arial" panose="020B0604020202020204" pitchFamily="34" charset="0"/>
              </a:rPr>
              <a:t>20</a:t>
            </a:r>
            <a:r>
              <a:rPr kumimoji="0" lang="en-US" altLang="en-US" b="0" i="0" u="none" strike="noStrike" cap="none" normalizeH="0" baseline="0" dirty="0">
                <a:ln>
                  <a:noFill/>
                </a:ln>
                <a:solidFill>
                  <a:schemeClr val="bg1"/>
                </a:solidFill>
                <a:effectLst/>
                <a:latin typeface="Arial" panose="020B0604020202020204" pitchFamily="34" charset="0"/>
              </a:rPr>
              <a:t>.</a:t>
            </a:r>
          </a:p>
          <a:p>
            <a:pPr marL="1657350" lvl="3"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latin typeface="Arial" panose="020B0604020202020204" pitchFamily="34" charset="0"/>
              </a:rPr>
              <a:t>Singapore and Sri Lanka both have </a:t>
            </a:r>
            <a:r>
              <a:rPr kumimoji="0" lang="en-US" altLang="en-US" b="1" i="0" u="none" strike="noStrike" cap="none" normalizeH="0" baseline="0" dirty="0">
                <a:ln>
                  <a:noFill/>
                </a:ln>
                <a:solidFill>
                  <a:schemeClr val="bg1"/>
                </a:solidFill>
                <a:effectLst/>
                <a:latin typeface="Arial" panose="020B0604020202020204" pitchFamily="34" charset="0"/>
              </a:rPr>
              <a:t>18</a:t>
            </a:r>
            <a:r>
              <a:rPr kumimoji="0" lang="en-US" altLang="en-US" b="0" i="0" u="none" strike="noStrike" cap="none" normalizeH="0" baseline="0" dirty="0">
                <a:ln>
                  <a:noFill/>
                </a:ln>
                <a:solidFill>
                  <a:schemeClr val="bg1"/>
                </a:solidFill>
                <a:effectLst/>
                <a:latin typeface="Arial" panose="020B0604020202020204" pitchFamily="34" charset="0"/>
              </a:rPr>
              <a:t> restaurants, making them second in the ranking.</a:t>
            </a:r>
          </a:p>
          <a:p>
            <a:pPr marL="1657350" lvl="3"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latin typeface="Arial" panose="020B0604020202020204" pitchFamily="34" charset="0"/>
              </a:rPr>
              <a:t>Canada has the fewest number of restaurants with </a:t>
            </a:r>
            <a:r>
              <a:rPr kumimoji="0" lang="en-US" altLang="en-US" b="1" i="0" u="none" strike="noStrike" cap="none" normalizeH="0" baseline="0" dirty="0">
                <a:ln>
                  <a:noFill/>
                </a:ln>
                <a:solidFill>
                  <a:schemeClr val="bg1"/>
                </a:solidFill>
                <a:effectLst/>
                <a:latin typeface="Arial" panose="020B0604020202020204" pitchFamily="34" charset="0"/>
              </a:rPr>
              <a:t>4</a:t>
            </a:r>
            <a:r>
              <a:rPr kumimoji="0" lang="en-US" altLang="en-US" b="0" i="0" u="none" strike="noStrike" cap="none" normalizeH="0" baseline="0" dirty="0">
                <a:ln>
                  <a:noFill/>
                </a:ln>
                <a:solidFill>
                  <a:schemeClr val="bg1"/>
                </a:solidFill>
                <a:effectLst/>
                <a:latin typeface="Arial" panose="020B0604020202020204" pitchFamily="34" charset="0"/>
              </a:rPr>
              <a:t>.</a:t>
            </a:r>
          </a:p>
          <a:p>
            <a:pPr marL="1657350" lvl="3" indent="-285750" eaLnBrk="0" fontAlgn="base" hangingPunct="0">
              <a:spcBef>
                <a:spcPct val="0"/>
              </a:spcBef>
              <a:spcAft>
                <a:spcPct val="0"/>
              </a:spcAft>
              <a:buFont typeface="Arial" panose="020B0604020202020204" pitchFamily="34" charset="0"/>
              <a:buChar char="•"/>
            </a:pPr>
            <a:endParaRPr kumimoji="0" lang="en-US" altLang="en-US" b="0" i="0" u="none" strike="noStrike" cap="none" normalizeH="0" baseline="0" dirty="0">
              <a:ln>
                <a:noFill/>
              </a:ln>
              <a:solidFill>
                <a:schemeClr val="bg1"/>
              </a:solidFill>
              <a:effectLst/>
              <a:latin typeface="Arial" panose="020B0604020202020204" pitchFamily="34" charset="0"/>
            </a:endParaRPr>
          </a:p>
          <a:p>
            <a:pPr lvl="2" eaLnBrk="0" fontAlgn="base" hangingPunct="0">
              <a:spcBef>
                <a:spcPct val="0"/>
              </a:spcBef>
              <a:spcAft>
                <a:spcPct val="0"/>
              </a:spcAft>
            </a:pPr>
            <a:r>
              <a:rPr lang="en-US" altLang="en-US" b="1" dirty="0">
                <a:solidFill>
                  <a:schemeClr val="bg1"/>
                </a:solidFill>
                <a:latin typeface="Arial" panose="020B0604020202020204" pitchFamily="34" charset="0"/>
              </a:rPr>
              <a:t>2. </a:t>
            </a:r>
            <a:r>
              <a:rPr kumimoji="0" lang="en-US" altLang="en-US" b="1" i="0" u="none" strike="noStrike" cap="none" normalizeH="0" baseline="0" dirty="0">
                <a:ln>
                  <a:noFill/>
                </a:ln>
                <a:solidFill>
                  <a:schemeClr val="bg1"/>
                </a:solidFill>
                <a:effectLst/>
                <a:latin typeface="Arial" panose="020B0604020202020204" pitchFamily="34" charset="0"/>
              </a:rPr>
              <a:t>Expansion Opportunities</a:t>
            </a:r>
            <a:r>
              <a:rPr kumimoji="0" lang="en-US" altLang="en-US" b="0" i="0" u="none" strike="noStrike" cap="none" normalizeH="0" baseline="0" dirty="0">
                <a:ln>
                  <a:noFill/>
                </a:ln>
                <a:solidFill>
                  <a:schemeClr val="bg1"/>
                </a:solidFill>
                <a:effectLst/>
                <a:latin typeface="Arial" panose="020B0604020202020204" pitchFamily="34" charset="0"/>
              </a:rPr>
              <a:t>:</a:t>
            </a:r>
          </a:p>
          <a:p>
            <a:pPr lvl="3" eaLnBrk="0" fontAlgn="base" hangingPunct="0">
              <a:spcBef>
                <a:spcPct val="0"/>
              </a:spcBef>
              <a:spcAft>
                <a:spcPct val="0"/>
              </a:spcAft>
              <a:buFontTx/>
              <a:buChar char="•"/>
            </a:pPr>
            <a:r>
              <a:rPr kumimoji="0" lang="en-US" altLang="en-US" b="0" i="0" u="none" strike="noStrike" cap="none" normalizeH="0" baseline="0" dirty="0">
                <a:ln>
                  <a:noFill/>
                </a:ln>
                <a:solidFill>
                  <a:schemeClr val="bg1"/>
                </a:solidFill>
                <a:effectLst/>
                <a:latin typeface="Arial" panose="020B0604020202020204" pitchFamily="34" charset="0"/>
              </a:rPr>
              <a:t>Suggested countries for restaurant expansion have a </a:t>
            </a:r>
            <a:r>
              <a:rPr kumimoji="0" lang="en-US" altLang="en-US" b="1" i="0" u="none" strike="noStrike" cap="none" normalizeH="0" baseline="0" dirty="0">
                <a:ln>
                  <a:noFill/>
                </a:ln>
                <a:solidFill>
                  <a:schemeClr val="bg1"/>
                </a:solidFill>
                <a:effectLst/>
                <a:latin typeface="Arial" panose="020B0604020202020204" pitchFamily="34" charset="0"/>
              </a:rPr>
              <a:t>maximum of 4</a:t>
            </a:r>
            <a:r>
              <a:rPr kumimoji="0" lang="en-US" altLang="en-US" b="0" i="0" u="none" strike="noStrike" cap="none" normalizeH="0" baseline="0" dirty="0">
                <a:ln>
                  <a:noFill/>
                </a:ln>
                <a:solidFill>
                  <a:schemeClr val="bg1"/>
                </a:solidFill>
                <a:effectLst/>
                <a:latin typeface="Arial" panose="020B0604020202020204" pitchFamily="34" charset="0"/>
              </a:rPr>
              <a:t> restaurants currently.</a:t>
            </a:r>
          </a:p>
          <a:p>
            <a:pPr lvl="3" eaLnBrk="0" fontAlgn="base" hangingPunct="0">
              <a:spcBef>
                <a:spcPct val="0"/>
              </a:spcBef>
              <a:spcAft>
                <a:spcPct val="0"/>
              </a:spcAft>
              <a:buFontTx/>
              <a:buChar char="•"/>
            </a:pPr>
            <a:r>
              <a:rPr kumimoji="0" lang="en-US" altLang="en-US" b="0" i="0" u="none" strike="noStrike" cap="none" normalizeH="0" baseline="0" dirty="0">
                <a:ln>
                  <a:noFill/>
                </a:ln>
                <a:solidFill>
                  <a:schemeClr val="bg1"/>
                </a:solidFill>
                <a:effectLst/>
                <a:latin typeface="Arial" panose="020B0604020202020204" pitchFamily="34" charset="0"/>
              </a:rPr>
              <a:t>The minimum number of restaurants in these countries is </a:t>
            </a:r>
            <a:r>
              <a:rPr kumimoji="0" lang="en-US" altLang="en-US" b="1" i="0" u="none" strike="noStrike" cap="none" normalizeH="0" baseline="0" dirty="0">
                <a:ln>
                  <a:noFill/>
                </a:ln>
                <a:solidFill>
                  <a:schemeClr val="bg1"/>
                </a:solidFill>
                <a:effectLst/>
                <a:latin typeface="Arial" panose="020B0604020202020204" pitchFamily="34" charset="0"/>
              </a:rPr>
              <a:t>1</a:t>
            </a:r>
            <a:r>
              <a:rPr kumimoji="0" lang="en-US" altLang="en-US" b="0" i="0" u="none" strike="noStrike" cap="none" normalizeH="0" baseline="0" dirty="0">
                <a:ln>
                  <a:noFill/>
                </a:ln>
                <a:solidFill>
                  <a:schemeClr val="bg1"/>
                </a:solidFill>
                <a:effectLst/>
                <a:latin typeface="Arial" panose="020B0604020202020204" pitchFamily="34" charset="0"/>
              </a:rPr>
              <a:t>.</a:t>
            </a:r>
          </a:p>
          <a:p>
            <a:pPr lvl="3" eaLnBrk="0" fontAlgn="base" hangingPunct="0">
              <a:spcBef>
                <a:spcPct val="0"/>
              </a:spcBef>
              <a:spcAft>
                <a:spcPct val="0"/>
              </a:spcAft>
              <a:buFontTx/>
              <a:buChar char="•"/>
            </a:pPr>
            <a:r>
              <a:rPr kumimoji="0" lang="en-US" altLang="en-US" b="0" i="0" u="none" strike="noStrike" cap="none" normalizeH="0" baseline="0" dirty="0">
                <a:ln>
                  <a:noFill/>
                </a:ln>
                <a:solidFill>
                  <a:schemeClr val="bg1"/>
                </a:solidFill>
                <a:effectLst/>
                <a:latin typeface="Arial" panose="020B0604020202020204" pitchFamily="34" charset="0"/>
              </a:rPr>
              <a:t>These countries show </a:t>
            </a:r>
            <a:r>
              <a:rPr kumimoji="0" lang="en-US" altLang="en-US" b="1" i="0" u="none" strike="noStrike" cap="none" normalizeH="0" baseline="0" dirty="0">
                <a:ln>
                  <a:noFill/>
                </a:ln>
                <a:solidFill>
                  <a:schemeClr val="bg1"/>
                </a:solidFill>
                <a:effectLst/>
                <a:latin typeface="Arial" panose="020B0604020202020204" pitchFamily="34" charset="0"/>
              </a:rPr>
              <a:t>low restaurant growth</a:t>
            </a:r>
            <a:r>
              <a:rPr kumimoji="0" lang="en-US" altLang="en-US" b="0" i="0" u="none" strike="noStrike" cap="none" normalizeH="0" baseline="0" dirty="0">
                <a:ln>
                  <a:noFill/>
                </a:ln>
                <a:solidFill>
                  <a:schemeClr val="bg1"/>
                </a:solidFill>
                <a:effectLst/>
                <a:latin typeface="Arial" panose="020B0604020202020204" pitchFamily="34" charset="0"/>
              </a:rPr>
              <a:t>, indicating promising opportunities for expansion.</a:t>
            </a:r>
          </a:p>
          <a:p>
            <a:pPr lvl="3" eaLnBrk="0" fontAlgn="base" hangingPunct="0">
              <a:spcBef>
                <a:spcPct val="0"/>
              </a:spcBef>
              <a:spcAft>
                <a:spcPct val="0"/>
              </a:spcAft>
              <a:buFontTx/>
              <a:buChar char="•"/>
            </a:pPr>
            <a:endParaRPr kumimoji="0" lang="en-US" altLang="en-US" b="0" i="0" u="none" strike="noStrike" cap="none" normalizeH="0" baseline="0" dirty="0">
              <a:ln>
                <a:noFill/>
              </a:ln>
              <a:solidFill>
                <a:schemeClr val="bg1"/>
              </a:solidFill>
              <a:effectLst/>
              <a:latin typeface="Arial" panose="020B0604020202020204" pitchFamily="34" charset="0"/>
            </a:endParaRPr>
          </a:p>
          <a:p>
            <a:pPr lvl="2" eaLnBrk="0" fontAlgn="base" hangingPunct="0">
              <a:spcBef>
                <a:spcPct val="0"/>
              </a:spcBef>
              <a:spcAft>
                <a:spcPct val="0"/>
              </a:spcAft>
            </a:pPr>
            <a:r>
              <a:rPr kumimoji="0" lang="en-US" altLang="en-US" b="1" i="0" u="none" strike="noStrike" cap="none" normalizeH="0" baseline="0" dirty="0">
                <a:ln>
                  <a:noFill/>
                </a:ln>
                <a:solidFill>
                  <a:schemeClr val="bg1"/>
                </a:solidFill>
                <a:effectLst/>
                <a:latin typeface="Arial" panose="020B0604020202020204" pitchFamily="34" charset="0"/>
              </a:rPr>
              <a:t>3. Impact of Online Delivery and Table Booking</a:t>
            </a:r>
            <a:r>
              <a:rPr kumimoji="0" lang="en-US" altLang="en-US" b="0" i="0" u="none" strike="noStrike" cap="none" normalizeH="0" baseline="0" dirty="0">
                <a:ln>
                  <a:noFill/>
                </a:ln>
                <a:solidFill>
                  <a:schemeClr val="bg1"/>
                </a:solidFill>
                <a:effectLst/>
                <a:latin typeface="Arial" panose="020B0604020202020204" pitchFamily="34" charset="0"/>
              </a:rPr>
              <a:t>:</a:t>
            </a:r>
          </a:p>
          <a:p>
            <a:pPr lvl="3" eaLnBrk="0" fontAlgn="base" hangingPunct="0">
              <a:spcBef>
                <a:spcPct val="0"/>
              </a:spcBef>
              <a:spcAft>
                <a:spcPct val="0"/>
              </a:spcAft>
              <a:buFontTx/>
              <a:buChar char="•"/>
            </a:pPr>
            <a:r>
              <a:rPr kumimoji="0" lang="en-US" altLang="en-US" b="0" i="0" u="none" strike="noStrike" cap="none" normalizeH="0" baseline="0" dirty="0">
                <a:ln>
                  <a:noFill/>
                </a:ln>
                <a:solidFill>
                  <a:schemeClr val="bg1"/>
                </a:solidFill>
                <a:effectLst/>
                <a:latin typeface="Arial" panose="020B0604020202020204" pitchFamily="34" charset="0"/>
              </a:rPr>
              <a:t>Countries </a:t>
            </a:r>
            <a:r>
              <a:rPr kumimoji="0" lang="en-US" altLang="en-US" b="1" i="0" u="none" strike="noStrike" cap="none" normalizeH="0" baseline="0" dirty="0">
                <a:ln>
                  <a:noFill/>
                </a:ln>
                <a:solidFill>
                  <a:schemeClr val="bg1"/>
                </a:solidFill>
                <a:effectLst/>
                <a:latin typeface="Arial" panose="020B0604020202020204" pitchFamily="34" charset="0"/>
              </a:rPr>
              <a:t>without</a:t>
            </a:r>
            <a:r>
              <a:rPr kumimoji="0" lang="en-US" altLang="en-US" b="0" i="0" u="none" strike="noStrike" cap="none" normalizeH="0" baseline="0" dirty="0">
                <a:ln>
                  <a:noFill/>
                </a:ln>
                <a:solidFill>
                  <a:schemeClr val="bg1"/>
                </a:solidFill>
                <a:effectLst/>
                <a:latin typeface="Arial" panose="020B0604020202020204" pitchFamily="34" charset="0"/>
              </a:rPr>
              <a:t> online delivery and table booking services have an average rating of </a:t>
            </a:r>
            <a:r>
              <a:rPr kumimoji="0" lang="en-US" altLang="en-US" b="1" i="0" u="none" strike="noStrike" cap="none" normalizeH="0" baseline="0" dirty="0">
                <a:ln>
                  <a:noFill/>
                </a:ln>
                <a:solidFill>
                  <a:schemeClr val="bg1"/>
                </a:solidFill>
                <a:effectLst/>
                <a:latin typeface="Arial" panose="020B0604020202020204" pitchFamily="34" charset="0"/>
              </a:rPr>
              <a:t>2.68</a:t>
            </a:r>
            <a:r>
              <a:rPr kumimoji="0" lang="en-US" altLang="en-US" b="0" i="0" u="none" strike="noStrike" cap="none" normalizeH="0" baseline="0" dirty="0">
                <a:ln>
                  <a:noFill/>
                </a:ln>
                <a:solidFill>
                  <a:schemeClr val="bg1"/>
                </a:solidFill>
                <a:effectLst/>
                <a:latin typeface="Arial" panose="020B0604020202020204" pitchFamily="34" charset="0"/>
              </a:rPr>
              <a:t>.</a:t>
            </a:r>
          </a:p>
          <a:p>
            <a:pPr lvl="3" eaLnBrk="0" fontAlgn="base" hangingPunct="0">
              <a:spcBef>
                <a:spcPct val="0"/>
              </a:spcBef>
              <a:spcAft>
                <a:spcPct val="0"/>
              </a:spcAft>
              <a:buFontTx/>
              <a:buChar char="•"/>
            </a:pPr>
            <a:r>
              <a:rPr kumimoji="0" lang="en-US" altLang="en-US" b="0" i="0" u="none" strike="noStrike" cap="none" normalizeH="0" baseline="0" dirty="0">
                <a:ln>
                  <a:noFill/>
                </a:ln>
                <a:solidFill>
                  <a:schemeClr val="bg1"/>
                </a:solidFill>
                <a:effectLst/>
                <a:latin typeface="Arial" panose="020B0604020202020204" pitchFamily="34" charset="0"/>
              </a:rPr>
              <a:t>Countries </a:t>
            </a:r>
            <a:r>
              <a:rPr kumimoji="0" lang="en-US" altLang="en-US" b="1" i="0" u="none" strike="noStrike" cap="none" normalizeH="0" baseline="0" dirty="0">
                <a:ln>
                  <a:noFill/>
                </a:ln>
                <a:solidFill>
                  <a:schemeClr val="bg1"/>
                </a:solidFill>
                <a:effectLst/>
                <a:latin typeface="Arial" panose="020B0604020202020204" pitchFamily="34" charset="0"/>
              </a:rPr>
              <a:t>with</a:t>
            </a:r>
            <a:r>
              <a:rPr kumimoji="0" lang="en-US" altLang="en-US" b="0" i="0" u="none" strike="noStrike" cap="none" normalizeH="0" baseline="0" dirty="0">
                <a:ln>
                  <a:noFill/>
                </a:ln>
                <a:solidFill>
                  <a:schemeClr val="bg1"/>
                </a:solidFill>
                <a:effectLst/>
                <a:latin typeface="Arial" panose="020B0604020202020204" pitchFamily="34" charset="0"/>
              </a:rPr>
              <a:t> both services have a significantly higher average rating of </a:t>
            </a:r>
            <a:r>
              <a:rPr kumimoji="0" lang="en-US" altLang="en-US" b="1" i="0" u="none" strike="noStrike" cap="none" normalizeH="0" baseline="0" dirty="0">
                <a:ln>
                  <a:noFill/>
                </a:ln>
                <a:solidFill>
                  <a:schemeClr val="bg1"/>
                </a:solidFill>
                <a:effectLst/>
                <a:latin typeface="Arial" panose="020B0604020202020204" pitchFamily="34" charset="0"/>
              </a:rPr>
              <a:t>3.60</a:t>
            </a:r>
            <a:r>
              <a:rPr kumimoji="0" lang="en-US" altLang="en-US" b="0" i="0" u="none" strike="noStrike" cap="none" normalizeH="0" baseline="0" dirty="0">
                <a:ln>
                  <a:noFill/>
                </a:ln>
                <a:solidFill>
                  <a:schemeClr val="bg1"/>
                </a:solidFill>
                <a:effectLst/>
                <a:latin typeface="Arial" panose="020B0604020202020204" pitchFamily="34" charset="0"/>
              </a:rPr>
              <a:t>.</a:t>
            </a:r>
          </a:p>
          <a:p>
            <a:pPr lvl="3" eaLnBrk="0" fontAlgn="base" hangingPunct="0">
              <a:spcBef>
                <a:spcPct val="0"/>
              </a:spcBef>
              <a:spcAft>
                <a:spcPct val="0"/>
              </a:spcAft>
              <a:buFontTx/>
              <a:buChar char="•"/>
            </a:pPr>
            <a:r>
              <a:rPr kumimoji="0" lang="en-US" altLang="en-US" b="0" i="0" u="none" strike="noStrike" cap="none" normalizeH="0" baseline="0" dirty="0">
                <a:ln>
                  <a:noFill/>
                </a:ln>
                <a:solidFill>
                  <a:schemeClr val="bg1"/>
                </a:solidFill>
                <a:effectLst/>
                <a:latin typeface="Arial" panose="020B0604020202020204" pitchFamily="34" charset="0"/>
              </a:rPr>
              <a:t>This suggests that offering online delivery and table booking </a:t>
            </a:r>
            <a:r>
              <a:rPr kumimoji="0" lang="en-US" altLang="en-US" b="1" i="0" u="none" strike="noStrike" cap="none" normalizeH="0" baseline="0" dirty="0">
                <a:ln>
                  <a:noFill/>
                </a:ln>
                <a:solidFill>
                  <a:schemeClr val="bg1"/>
                </a:solidFill>
                <a:effectLst/>
                <a:latin typeface="Arial" panose="020B0604020202020204" pitchFamily="34" charset="0"/>
              </a:rPr>
              <a:t>positively impacts customer satisfaction</a:t>
            </a:r>
            <a:r>
              <a:rPr kumimoji="0" lang="en-US" altLang="en-US" b="0" i="0" u="none" strike="noStrike" cap="none" normalizeH="0" baseline="0" dirty="0">
                <a:ln>
                  <a:noFill/>
                </a:ln>
                <a:solidFill>
                  <a:schemeClr val="bg1"/>
                </a:solidFill>
                <a:effectLst/>
                <a:latin typeface="Arial" panose="020B0604020202020204" pitchFamily="34" charset="0"/>
              </a:rPr>
              <a:t>.</a:t>
            </a:r>
          </a:p>
          <a:p>
            <a:pPr lvl="3" eaLnBrk="0" fontAlgn="base" hangingPunct="0">
              <a:spcBef>
                <a:spcPct val="0"/>
              </a:spcBef>
              <a:spcAft>
                <a:spcPct val="0"/>
              </a:spcAft>
              <a:buFontTx/>
              <a:buChar char="•"/>
            </a:pPr>
            <a:endParaRPr kumimoji="0" lang="en-US" altLang="en-US" b="0" i="0" u="none" strike="noStrike" cap="none" normalizeH="0" baseline="0" dirty="0">
              <a:ln>
                <a:noFill/>
              </a:ln>
              <a:solidFill>
                <a:schemeClr val="bg1"/>
              </a:solidFill>
              <a:effectLst/>
              <a:latin typeface="Arial" panose="020B0604020202020204" pitchFamily="34" charset="0"/>
            </a:endParaRPr>
          </a:p>
          <a:p>
            <a:pPr lvl="2" eaLnBrk="0" fontAlgn="base" hangingPunct="0">
              <a:spcBef>
                <a:spcPct val="0"/>
              </a:spcBef>
              <a:spcAft>
                <a:spcPct val="0"/>
              </a:spcAft>
            </a:pPr>
            <a:r>
              <a:rPr kumimoji="0" lang="en-US" altLang="en-US" b="1" i="0" u="none" strike="noStrike" cap="none" normalizeH="0" baseline="0" dirty="0">
                <a:ln>
                  <a:noFill/>
                </a:ln>
                <a:solidFill>
                  <a:schemeClr val="bg1"/>
                </a:solidFill>
                <a:effectLst/>
                <a:latin typeface="Arial" panose="020B0604020202020204" pitchFamily="34" charset="0"/>
              </a:rPr>
              <a:t>4. Voter Participation</a:t>
            </a:r>
            <a:r>
              <a:rPr kumimoji="0" lang="en-US" altLang="en-US" b="0" i="0" u="none" strike="noStrike" cap="none" normalizeH="0" baseline="0" dirty="0">
                <a:ln>
                  <a:noFill/>
                </a:ln>
                <a:solidFill>
                  <a:schemeClr val="bg1"/>
                </a:solidFill>
                <a:effectLst/>
                <a:latin typeface="Arial" panose="020B0604020202020204" pitchFamily="34" charset="0"/>
              </a:rPr>
              <a:t>:</a:t>
            </a:r>
          </a:p>
          <a:p>
            <a:pPr lvl="3" eaLnBrk="0" fontAlgn="base" hangingPunct="0">
              <a:spcBef>
                <a:spcPct val="0"/>
              </a:spcBef>
              <a:spcAft>
                <a:spcPct val="0"/>
              </a:spcAft>
              <a:buFontTx/>
              <a:buChar char="•"/>
            </a:pPr>
            <a:r>
              <a:rPr kumimoji="0" lang="en-US" altLang="en-US" b="0" i="0" u="none" strike="noStrike" cap="none" normalizeH="0" baseline="0" dirty="0">
                <a:ln>
                  <a:noFill/>
                </a:ln>
                <a:solidFill>
                  <a:schemeClr val="bg1"/>
                </a:solidFill>
                <a:effectLst/>
                <a:latin typeface="Arial" panose="020B0604020202020204" pitchFamily="34" charset="0"/>
              </a:rPr>
              <a:t>Qatar has the </a:t>
            </a:r>
            <a:r>
              <a:rPr kumimoji="0" lang="en-US" altLang="en-US" b="1" i="0" u="none" strike="noStrike" cap="none" normalizeH="0" baseline="0" dirty="0">
                <a:ln>
                  <a:noFill/>
                </a:ln>
                <a:solidFill>
                  <a:schemeClr val="bg1"/>
                </a:solidFill>
                <a:effectLst/>
                <a:latin typeface="Arial" panose="020B0604020202020204" pitchFamily="34" charset="0"/>
              </a:rPr>
              <a:t>most voters</a:t>
            </a:r>
            <a:r>
              <a:rPr kumimoji="0" lang="en-US" altLang="en-US" b="0" i="0" u="none" strike="noStrike" cap="none" normalizeH="0" baseline="0" dirty="0">
                <a:ln>
                  <a:noFill/>
                </a:ln>
                <a:solidFill>
                  <a:schemeClr val="bg1"/>
                </a:solidFill>
                <a:effectLst/>
                <a:latin typeface="Arial" panose="020B0604020202020204" pitchFamily="34" charset="0"/>
              </a:rPr>
              <a:t> for restaurants, followed by Sri Lanka, Canada, and Singapore.</a:t>
            </a:r>
          </a:p>
          <a:p>
            <a:pPr lvl="3" eaLnBrk="0" fontAlgn="base" hangingPunct="0">
              <a:spcBef>
                <a:spcPct val="0"/>
              </a:spcBef>
              <a:spcAft>
                <a:spcPct val="0"/>
              </a:spcAft>
              <a:buFontTx/>
              <a:buChar char="•"/>
            </a:pPr>
            <a:r>
              <a:rPr kumimoji="0" lang="en-US" altLang="en-US" b="0" i="0" u="none" strike="noStrike" cap="none" normalizeH="0" baseline="0" dirty="0">
                <a:ln>
                  <a:noFill/>
                </a:ln>
                <a:solidFill>
                  <a:schemeClr val="bg1"/>
                </a:solidFill>
                <a:effectLst/>
                <a:latin typeface="Arial" panose="020B0604020202020204" pitchFamily="34" charset="0"/>
              </a:rPr>
              <a:t>Singapore has the </a:t>
            </a:r>
            <a:r>
              <a:rPr kumimoji="0" lang="en-US" altLang="en-US" b="1" i="0" u="none" strike="noStrike" cap="none" normalizeH="0" baseline="0" dirty="0">
                <a:ln>
                  <a:noFill/>
                </a:ln>
                <a:solidFill>
                  <a:schemeClr val="bg1"/>
                </a:solidFill>
                <a:effectLst/>
                <a:latin typeface="Arial" panose="020B0604020202020204" pitchFamily="34" charset="0"/>
              </a:rPr>
              <a:t>least voter participation</a:t>
            </a:r>
            <a:r>
              <a:rPr kumimoji="0" lang="en-US" altLang="en-US" b="0" i="0" u="none" strike="noStrike" cap="none" normalizeH="0" baseline="0" dirty="0">
                <a:ln>
                  <a:noFill/>
                </a:ln>
                <a:solidFill>
                  <a:schemeClr val="bg1"/>
                </a:solidFill>
                <a:effectLst/>
                <a:latin typeface="Arial" panose="020B0604020202020204" pitchFamily="34" charset="0"/>
              </a:rPr>
              <a:t> among the mentioned countries.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430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6E330B-389E-A000-FF5B-3EC835F58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4" y="-39292"/>
            <a:ext cx="12350187" cy="6936584"/>
          </a:xfrm>
          <a:prstGeom prst="rect">
            <a:avLst/>
          </a:prstGeom>
        </p:spPr>
      </p:pic>
      <p:sp>
        <p:nvSpPr>
          <p:cNvPr id="3" name="Google Shape;162;p9">
            <a:extLst>
              <a:ext uri="{FF2B5EF4-FFF2-40B4-BE49-F238E27FC236}">
                <a16:creationId xmlns:a16="http://schemas.microsoft.com/office/drawing/2014/main" id="{5FF4F317-E291-A3E0-BD9C-D38A34E9A761}"/>
              </a:ext>
            </a:extLst>
          </p:cNvPr>
          <p:cNvSpPr/>
          <p:nvPr/>
        </p:nvSpPr>
        <p:spPr>
          <a:xfrm>
            <a:off x="7302394" y="1481560"/>
            <a:ext cx="4733925" cy="5233946"/>
          </a:xfrm>
          <a:prstGeom prst="roundRect">
            <a:avLst>
              <a:gd name="adj" fmla="val 16667"/>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64;p9">
            <a:extLst>
              <a:ext uri="{FF2B5EF4-FFF2-40B4-BE49-F238E27FC236}">
                <a16:creationId xmlns:a16="http://schemas.microsoft.com/office/drawing/2014/main" id="{210CBEF9-12AC-A768-1BCC-D4F6A79EEE6E}"/>
              </a:ext>
            </a:extLst>
          </p:cNvPr>
          <p:cNvSpPr txBox="1"/>
          <p:nvPr/>
        </p:nvSpPr>
        <p:spPr>
          <a:xfrm>
            <a:off x="1101669" y="2234979"/>
            <a:ext cx="5797421" cy="304694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Wingdings" panose="05000000000000000000" pitchFamily="2" charset="2"/>
              <a:buChar char="v"/>
            </a:pPr>
            <a:r>
              <a:rPr lang="en-US" sz="2400" b="1" dirty="0">
                <a:ln>
                  <a:solidFill>
                    <a:schemeClr val="bg1"/>
                  </a:solidFill>
                </a:ln>
                <a:solidFill>
                  <a:schemeClr val="bg1"/>
                </a:solidFill>
                <a:latin typeface="Calibri"/>
                <a:ea typeface="Calibri"/>
                <a:cs typeface="Calibri"/>
                <a:sym typeface="Calibri"/>
              </a:rPr>
              <a:t>Canada:</a:t>
            </a:r>
            <a:r>
              <a:rPr lang="en-US" sz="2400" dirty="0">
                <a:ln>
                  <a:solidFill>
                    <a:schemeClr val="bg1"/>
                  </a:solidFill>
                </a:ln>
                <a:solidFill>
                  <a:schemeClr val="bg1"/>
                </a:solidFill>
                <a:latin typeface="Calibri"/>
                <a:ea typeface="Calibri"/>
                <a:cs typeface="Calibri"/>
                <a:sym typeface="Calibri"/>
              </a:rPr>
              <a:t> Chatham-Kent, Vineland Station, Yorkton, Consort</a:t>
            </a:r>
          </a:p>
          <a:p>
            <a:pPr marL="342900" marR="0" lvl="0" indent="-342900" algn="l" rtl="0">
              <a:spcBef>
                <a:spcPts val="0"/>
              </a:spcBef>
              <a:spcAft>
                <a:spcPts val="0"/>
              </a:spcAft>
              <a:buClr>
                <a:schemeClr val="dk1"/>
              </a:buClr>
              <a:buSzPts val="2400"/>
              <a:buFont typeface="Wingdings" panose="05000000000000000000" pitchFamily="2" charset="2"/>
              <a:buChar char="v"/>
            </a:pPr>
            <a:endParaRPr dirty="0">
              <a:ln>
                <a:solidFill>
                  <a:schemeClr val="bg1"/>
                </a:solidFill>
              </a:ln>
              <a:solidFill>
                <a:schemeClr val="bg1"/>
              </a:solidFill>
            </a:endParaRPr>
          </a:p>
          <a:p>
            <a:pPr marL="342900" marR="0" lvl="0" indent="-342900" algn="l" rtl="0">
              <a:spcBef>
                <a:spcPts val="0"/>
              </a:spcBef>
              <a:spcAft>
                <a:spcPts val="0"/>
              </a:spcAft>
              <a:buClr>
                <a:schemeClr val="dk1"/>
              </a:buClr>
              <a:buSzPts val="2400"/>
              <a:buFont typeface="Wingdings" panose="05000000000000000000" pitchFamily="2" charset="2"/>
              <a:buChar char="v"/>
            </a:pPr>
            <a:r>
              <a:rPr lang="en-US" sz="2400" b="1" dirty="0">
                <a:ln>
                  <a:solidFill>
                    <a:schemeClr val="bg1"/>
                  </a:solidFill>
                </a:ln>
                <a:solidFill>
                  <a:schemeClr val="bg1"/>
                </a:solidFill>
                <a:latin typeface="Calibri"/>
                <a:ea typeface="Calibri"/>
                <a:cs typeface="Calibri"/>
                <a:sym typeface="Calibri"/>
              </a:rPr>
              <a:t>Sri Lanka : </a:t>
            </a:r>
            <a:r>
              <a:rPr lang="en-US" sz="2400" dirty="0">
                <a:ln>
                  <a:solidFill>
                    <a:schemeClr val="bg1"/>
                  </a:solidFill>
                </a:ln>
                <a:solidFill>
                  <a:schemeClr val="bg1"/>
                </a:solidFill>
                <a:latin typeface="Calibri"/>
                <a:ea typeface="Calibri"/>
                <a:cs typeface="Calibri"/>
                <a:sym typeface="Calibri"/>
              </a:rPr>
              <a:t>Colombo</a:t>
            </a:r>
          </a:p>
          <a:p>
            <a:pPr marL="342900" marR="0" lvl="0" indent="-342900" algn="l" rtl="0">
              <a:spcBef>
                <a:spcPts val="0"/>
              </a:spcBef>
              <a:spcAft>
                <a:spcPts val="0"/>
              </a:spcAft>
              <a:buClr>
                <a:schemeClr val="dk1"/>
              </a:buClr>
              <a:buSzPts val="2400"/>
              <a:buFont typeface="Wingdings" panose="05000000000000000000" pitchFamily="2" charset="2"/>
              <a:buChar char="v"/>
            </a:pPr>
            <a:endParaRPr dirty="0">
              <a:ln>
                <a:solidFill>
                  <a:schemeClr val="bg1"/>
                </a:solidFill>
              </a:ln>
              <a:solidFill>
                <a:schemeClr val="bg1"/>
              </a:solidFill>
            </a:endParaRPr>
          </a:p>
          <a:p>
            <a:pPr marL="342900" marR="0" lvl="0" indent="-342900" algn="l" rtl="0">
              <a:spcBef>
                <a:spcPts val="0"/>
              </a:spcBef>
              <a:spcAft>
                <a:spcPts val="0"/>
              </a:spcAft>
              <a:buClr>
                <a:schemeClr val="dk1"/>
              </a:buClr>
              <a:buSzPts val="2400"/>
              <a:buFont typeface="Wingdings" panose="05000000000000000000" pitchFamily="2" charset="2"/>
              <a:buChar char="v"/>
            </a:pPr>
            <a:r>
              <a:rPr lang="en-US" sz="2400" b="1" dirty="0">
                <a:ln>
                  <a:solidFill>
                    <a:schemeClr val="bg1"/>
                  </a:solidFill>
                </a:ln>
                <a:solidFill>
                  <a:schemeClr val="bg1"/>
                </a:solidFill>
                <a:latin typeface="Calibri"/>
                <a:ea typeface="Calibri"/>
                <a:cs typeface="Calibri"/>
                <a:sym typeface="Calibri"/>
              </a:rPr>
              <a:t>Qatar : </a:t>
            </a:r>
            <a:r>
              <a:rPr lang="en-US" sz="2400" dirty="0">
                <a:ln>
                  <a:solidFill>
                    <a:schemeClr val="bg1"/>
                  </a:solidFill>
                </a:ln>
                <a:solidFill>
                  <a:schemeClr val="bg1"/>
                </a:solidFill>
                <a:latin typeface="Calibri"/>
                <a:ea typeface="Calibri"/>
                <a:cs typeface="Calibri"/>
                <a:sym typeface="Calibri"/>
              </a:rPr>
              <a:t>Doha</a:t>
            </a:r>
          </a:p>
          <a:p>
            <a:pPr marL="342900" marR="0" lvl="0" indent="-342900" algn="l" rtl="0">
              <a:spcBef>
                <a:spcPts val="0"/>
              </a:spcBef>
              <a:spcAft>
                <a:spcPts val="0"/>
              </a:spcAft>
              <a:buClr>
                <a:schemeClr val="dk1"/>
              </a:buClr>
              <a:buSzPts val="2400"/>
              <a:buFont typeface="Wingdings" panose="05000000000000000000" pitchFamily="2" charset="2"/>
              <a:buChar char="v"/>
            </a:pPr>
            <a:endParaRPr dirty="0">
              <a:ln>
                <a:solidFill>
                  <a:schemeClr val="bg1"/>
                </a:solidFill>
              </a:ln>
              <a:solidFill>
                <a:schemeClr val="bg1"/>
              </a:solidFill>
            </a:endParaRPr>
          </a:p>
          <a:p>
            <a:pPr marL="342900" marR="0" lvl="0" indent="-342900" algn="l" rtl="0">
              <a:spcBef>
                <a:spcPts val="0"/>
              </a:spcBef>
              <a:spcAft>
                <a:spcPts val="0"/>
              </a:spcAft>
              <a:buClr>
                <a:schemeClr val="dk1"/>
              </a:buClr>
              <a:buSzPts val="2400"/>
              <a:buFont typeface="Wingdings" panose="05000000000000000000" pitchFamily="2" charset="2"/>
              <a:buChar char="v"/>
            </a:pPr>
            <a:r>
              <a:rPr lang="en-US" sz="2400" b="1" dirty="0">
                <a:ln>
                  <a:solidFill>
                    <a:schemeClr val="bg1"/>
                  </a:solidFill>
                </a:ln>
                <a:solidFill>
                  <a:schemeClr val="bg1"/>
                </a:solidFill>
                <a:latin typeface="Calibri"/>
                <a:ea typeface="Calibri"/>
                <a:cs typeface="Calibri"/>
                <a:sym typeface="Calibri"/>
              </a:rPr>
              <a:t>Singapore</a:t>
            </a:r>
            <a:r>
              <a:rPr lang="en-US" sz="2400" dirty="0">
                <a:ln>
                  <a:solidFill>
                    <a:schemeClr val="bg1"/>
                  </a:solidFill>
                </a:ln>
                <a:solidFill>
                  <a:schemeClr val="bg1"/>
                </a:solidFill>
                <a:latin typeface="Calibri"/>
                <a:ea typeface="Calibri"/>
                <a:cs typeface="Calibri"/>
                <a:sym typeface="Calibri"/>
              </a:rPr>
              <a:t> : Singapore </a:t>
            </a:r>
            <a:endParaRPr dirty="0">
              <a:ln>
                <a:solidFill>
                  <a:schemeClr val="bg1"/>
                </a:solidFill>
              </a:ln>
              <a:solidFill>
                <a:schemeClr val="bg1"/>
              </a:solidFill>
            </a:endParaRPr>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pic>
        <p:nvPicPr>
          <p:cNvPr id="7" name="Google Shape;165;p9">
            <a:extLst>
              <a:ext uri="{FF2B5EF4-FFF2-40B4-BE49-F238E27FC236}">
                <a16:creationId xmlns:a16="http://schemas.microsoft.com/office/drawing/2014/main" id="{9D27E981-98B5-34E8-101B-BF1AED5BA6A5}"/>
              </a:ext>
            </a:extLst>
          </p:cNvPr>
          <p:cNvPicPr preferRelativeResize="0"/>
          <p:nvPr/>
        </p:nvPicPr>
        <p:blipFill rotWithShape="1">
          <a:blip r:embed="rId4">
            <a:alphaModFix/>
          </a:blip>
          <a:srcRect/>
          <a:stretch/>
        </p:blipFill>
        <p:spPr>
          <a:xfrm>
            <a:off x="7497353" y="1761354"/>
            <a:ext cx="4344006" cy="4670392"/>
          </a:xfrm>
          <a:prstGeom prst="rect">
            <a:avLst/>
          </a:prstGeom>
          <a:noFill/>
          <a:ln>
            <a:noFill/>
          </a:ln>
        </p:spPr>
      </p:pic>
      <p:sp>
        <p:nvSpPr>
          <p:cNvPr id="11" name="TextBox 10">
            <a:extLst>
              <a:ext uri="{FF2B5EF4-FFF2-40B4-BE49-F238E27FC236}">
                <a16:creationId xmlns:a16="http://schemas.microsoft.com/office/drawing/2014/main" id="{4283813C-77C6-38C8-A114-CE26AC35FDEF}"/>
              </a:ext>
            </a:extLst>
          </p:cNvPr>
          <p:cNvSpPr txBox="1"/>
          <p:nvPr/>
        </p:nvSpPr>
        <p:spPr>
          <a:xfrm>
            <a:off x="1851949" y="426254"/>
            <a:ext cx="7974958" cy="1200329"/>
          </a:xfrm>
          <a:prstGeom prst="rect">
            <a:avLst/>
          </a:prstGeom>
          <a:noFill/>
        </p:spPr>
        <p:txBody>
          <a:bodyPr wrap="square" rtlCol="0">
            <a:spAutoFit/>
          </a:bodyPr>
          <a:lstStyle/>
          <a:p>
            <a:r>
              <a:rPr lang="en-US" sz="3600" b="1" dirty="0">
                <a:solidFill>
                  <a:srgbClr val="FF0000"/>
                </a:solidFill>
                <a:latin typeface="Calibri"/>
                <a:ea typeface="Calibri"/>
                <a:cs typeface="Calibri"/>
                <a:sym typeface="Calibri"/>
              </a:rPr>
              <a:t>The cities in the recommended country for business expansion</a:t>
            </a:r>
            <a:endParaRPr lang="en-US" sz="36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11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6E330B-389E-A000-FF5B-3EC835F58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4" y="-39292"/>
            <a:ext cx="12350187" cy="6936584"/>
          </a:xfrm>
          <a:prstGeom prst="rect">
            <a:avLst/>
          </a:prstGeom>
        </p:spPr>
      </p:pic>
      <p:sp>
        <p:nvSpPr>
          <p:cNvPr id="6" name="Google Shape;155;p8">
            <a:extLst>
              <a:ext uri="{FF2B5EF4-FFF2-40B4-BE49-F238E27FC236}">
                <a16:creationId xmlns:a16="http://schemas.microsoft.com/office/drawing/2014/main" id="{99AB0A60-AC92-4288-775C-60059A591C4F}"/>
              </a:ext>
            </a:extLst>
          </p:cNvPr>
          <p:cNvSpPr txBox="1"/>
          <p:nvPr/>
        </p:nvSpPr>
        <p:spPr>
          <a:xfrm>
            <a:off x="1608975" y="1643013"/>
            <a:ext cx="9028160" cy="4093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dirty="0">
              <a:solidFill>
                <a:schemeClr val="lt1"/>
              </a:solidFill>
              <a:latin typeface="Arial"/>
              <a:ea typeface="Arial"/>
              <a:cs typeface="Arial"/>
              <a:sym typeface="Arial"/>
            </a:endParaRPr>
          </a:p>
          <a:p>
            <a:pPr marL="0" marR="0" lvl="0" indent="0" algn="l" rtl="0">
              <a:spcBef>
                <a:spcPts val="0"/>
              </a:spcBef>
              <a:spcAft>
                <a:spcPts val="0"/>
              </a:spcAft>
              <a:buNone/>
            </a:pPr>
            <a:r>
              <a:rPr lang="en-US" sz="2000" dirty="0">
                <a:solidFill>
                  <a:schemeClr val="bg1"/>
                </a:solidFill>
                <a:latin typeface="Arial"/>
                <a:ea typeface="Arial"/>
                <a:cs typeface="Arial"/>
                <a:sym typeface="Arial"/>
              </a:rPr>
              <a:t>In addition to offering regional cuisine, we can introduce popular international dishes like :</a:t>
            </a:r>
            <a:endParaRPr sz="2000" dirty="0">
              <a:solidFill>
                <a:schemeClr val="bg1"/>
              </a:solidFill>
              <a:latin typeface="Arial"/>
              <a:ea typeface="Arial"/>
              <a:cs typeface="Arial"/>
              <a:sym typeface="Arial"/>
            </a:endParaRPr>
          </a:p>
          <a:p>
            <a:pPr marL="0" marR="0" lvl="0" indent="0" algn="l" rtl="0">
              <a:spcBef>
                <a:spcPts val="0"/>
              </a:spcBef>
              <a:spcAft>
                <a:spcPts val="0"/>
              </a:spcAft>
              <a:buNone/>
            </a:pPr>
            <a:endParaRPr lang="en-IN"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v"/>
            </a:pPr>
            <a:r>
              <a:rPr lang="en-US" sz="2000" dirty="0">
                <a:ln>
                  <a:solidFill>
                    <a:schemeClr val="bg1"/>
                  </a:solidFill>
                </a:ln>
                <a:solidFill>
                  <a:schemeClr val="bg1"/>
                </a:solidFill>
                <a:latin typeface="Calibri"/>
                <a:ea typeface="Calibri"/>
                <a:cs typeface="Calibri"/>
                <a:sym typeface="Calibri"/>
              </a:rPr>
              <a:t>American, Steak</a:t>
            </a:r>
            <a:endParaRPr sz="2000" dirty="0">
              <a:ln>
                <a:solidFill>
                  <a:schemeClr val="bg1"/>
                </a:solidFill>
              </a:ln>
              <a:solidFill>
                <a:schemeClr val="bg1"/>
              </a:solidFill>
            </a:endParaRPr>
          </a:p>
          <a:p>
            <a:pPr marL="285750" marR="0" lvl="0" indent="-285750" algn="l" rtl="0">
              <a:spcBef>
                <a:spcPts val="0"/>
              </a:spcBef>
              <a:spcAft>
                <a:spcPts val="0"/>
              </a:spcAft>
              <a:buClr>
                <a:schemeClr val="dk1"/>
              </a:buClr>
              <a:buSzPts val="1800"/>
              <a:buFont typeface="Wingdings" panose="05000000000000000000" pitchFamily="2" charset="2"/>
              <a:buChar char="v"/>
            </a:pPr>
            <a:r>
              <a:rPr lang="en-US" sz="2000" dirty="0">
                <a:ln>
                  <a:solidFill>
                    <a:schemeClr val="bg1"/>
                  </a:solidFill>
                </a:ln>
                <a:solidFill>
                  <a:schemeClr val="bg1"/>
                </a:solidFill>
                <a:latin typeface="Calibri"/>
                <a:ea typeface="Calibri"/>
                <a:cs typeface="Calibri"/>
                <a:sym typeface="Calibri"/>
              </a:rPr>
              <a:t>Chinese</a:t>
            </a:r>
            <a:endParaRPr sz="2000" dirty="0">
              <a:ln>
                <a:solidFill>
                  <a:schemeClr val="bg1"/>
                </a:solidFill>
              </a:ln>
              <a:solidFill>
                <a:schemeClr val="bg1"/>
              </a:solidFill>
            </a:endParaRPr>
          </a:p>
          <a:p>
            <a:pPr marL="285750" marR="0" lvl="0" indent="-285750" algn="l" rtl="0">
              <a:spcBef>
                <a:spcPts val="0"/>
              </a:spcBef>
              <a:spcAft>
                <a:spcPts val="0"/>
              </a:spcAft>
              <a:buClr>
                <a:schemeClr val="dk1"/>
              </a:buClr>
              <a:buSzPts val="1800"/>
              <a:buFont typeface="Wingdings" panose="05000000000000000000" pitchFamily="2" charset="2"/>
              <a:buChar char="v"/>
            </a:pPr>
            <a:r>
              <a:rPr lang="en-US" sz="2000" dirty="0">
                <a:ln>
                  <a:solidFill>
                    <a:schemeClr val="bg1"/>
                  </a:solidFill>
                </a:ln>
                <a:solidFill>
                  <a:schemeClr val="bg1"/>
                </a:solidFill>
                <a:latin typeface="Calibri"/>
                <a:ea typeface="Calibri"/>
                <a:cs typeface="Calibri"/>
                <a:sym typeface="Calibri"/>
              </a:rPr>
              <a:t>French </a:t>
            </a:r>
            <a:endParaRPr sz="2000" dirty="0">
              <a:ln>
                <a:solidFill>
                  <a:schemeClr val="bg1"/>
                </a:solidFill>
              </a:ln>
              <a:solidFill>
                <a:schemeClr val="bg1"/>
              </a:solidFill>
            </a:endParaRPr>
          </a:p>
          <a:p>
            <a:pPr marL="285750" marR="0" lvl="0" indent="-285750" algn="l" rtl="0">
              <a:spcBef>
                <a:spcPts val="0"/>
              </a:spcBef>
              <a:spcAft>
                <a:spcPts val="0"/>
              </a:spcAft>
              <a:buClr>
                <a:schemeClr val="dk1"/>
              </a:buClr>
              <a:buSzPts val="1800"/>
              <a:buFont typeface="Wingdings" panose="05000000000000000000" pitchFamily="2" charset="2"/>
              <a:buChar char="v"/>
            </a:pPr>
            <a:r>
              <a:rPr lang="en-US" sz="2000" dirty="0">
                <a:ln>
                  <a:solidFill>
                    <a:schemeClr val="bg1"/>
                  </a:solidFill>
                </a:ln>
                <a:solidFill>
                  <a:schemeClr val="bg1"/>
                </a:solidFill>
                <a:latin typeface="Calibri"/>
                <a:ea typeface="Calibri"/>
                <a:cs typeface="Calibri"/>
                <a:sym typeface="Calibri"/>
              </a:rPr>
              <a:t>Indian</a:t>
            </a:r>
            <a:endParaRPr sz="2000" dirty="0">
              <a:ln>
                <a:solidFill>
                  <a:schemeClr val="bg1"/>
                </a:solidFill>
              </a:ln>
              <a:solidFill>
                <a:schemeClr val="bg1"/>
              </a:solidFill>
            </a:endParaRPr>
          </a:p>
          <a:p>
            <a:pPr marL="285750" marR="0" lvl="0" indent="-285750" algn="l" rtl="0">
              <a:spcBef>
                <a:spcPts val="0"/>
              </a:spcBef>
              <a:spcAft>
                <a:spcPts val="0"/>
              </a:spcAft>
              <a:buClr>
                <a:schemeClr val="dk1"/>
              </a:buClr>
              <a:buSzPts val="1800"/>
              <a:buFont typeface="Wingdings" panose="05000000000000000000" pitchFamily="2" charset="2"/>
              <a:buChar char="v"/>
            </a:pPr>
            <a:r>
              <a:rPr lang="en-US" sz="2000" dirty="0">
                <a:ln>
                  <a:solidFill>
                    <a:schemeClr val="bg1"/>
                  </a:solidFill>
                </a:ln>
                <a:solidFill>
                  <a:schemeClr val="bg1"/>
                </a:solidFill>
                <a:latin typeface="Calibri"/>
                <a:ea typeface="Calibri"/>
                <a:cs typeface="Calibri"/>
                <a:sym typeface="Calibri"/>
              </a:rPr>
              <a:t>International </a:t>
            </a:r>
            <a:endParaRPr sz="2000" dirty="0">
              <a:ln>
                <a:solidFill>
                  <a:schemeClr val="bg1"/>
                </a:solidFill>
              </a:ln>
              <a:solidFill>
                <a:schemeClr val="bg1"/>
              </a:solidFill>
            </a:endParaRPr>
          </a:p>
          <a:p>
            <a:pPr marL="285750" marR="0" lvl="0" indent="-285750" algn="l" rtl="0">
              <a:spcBef>
                <a:spcPts val="0"/>
              </a:spcBef>
              <a:spcAft>
                <a:spcPts val="0"/>
              </a:spcAft>
              <a:buClr>
                <a:schemeClr val="dk1"/>
              </a:buClr>
              <a:buSzPts val="1800"/>
              <a:buFont typeface="Wingdings" panose="05000000000000000000" pitchFamily="2" charset="2"/>
              <a:buChar char="v"/>
            </a:pPr>
            <a:r>
              <a:rPr lang="en-US" sz="2000" dirty="0">
                <a:ln>
                  <a:solidFill>
                    <a:schemeClr val="bg1"/>
                  </a:solidFill>
                </a:ln>
                <a:solidFill>
                  <a:schemeClr val="bg1"/>
                </a:solidFill>
                <a:latin typeface="Calibri"/>
                <a:ea typeface="Calibri"/>
                <a:cs typeface="Calibri"/>
                <a:sym typeface="Calibri"/>
              </a:rPr>
              <a:t>Italian</a:t>
            </a:r>
            <a:endParaRPr sz="2000" dirty="0">
              <a:ln>
                <a:solidFill>
                  <a:schemeClr val="bg1"/>
                </a:solidFill>
              </a:ln>
              <a:solidFill>
                <a:schemeClr val="bg1"/>
              </a:solidFill>
            </a:endParaRPr>
          </a:p>
          <a:p>
            <a:pPr marL="285750" marR="0" lvl="0" indent="-285750" algn="l" rtl="0">
              <a:spcBef>
                <a:spcPts val="0"/>
              </a:spcBef>
              <a:spcAft>
                <a:spcPts val="0"/>
              </a:spcAft>
              <a:buClr>
                <a:schemeClr val="dk1"/>
              </a:buClr>
              <a:buSzPts val="1800"/>
              <a:buFont typeface="Wingdings" panose="05000000000000000000" pitchFamily="2" charset="2"/>
              <a:buChar char="v"/>
            </a:pPr>
            <a:r>
              <a:rPr lang="en-US" sz="2000" dirty="0">
                <a:ln>
                  <a:solidFill>
                    <a:schemeClr val="bg1"/>
                  </a:solidFill>
                </a:ln>
                <a:solidFill>
                  <a:schemeClr val="bg1"/>
                </a:solidFill>
                <a:latin typeface="Calibri"/>
                <a:ea typeface="Calibri"/>
                <a:cs typeface="Calibri"/>
                <a:sym typeface="Calibri"/>
              </a:rPr>
              <a:t>Pakistani</a:t>
            </a:r>
            <a:endParaRPr sz="2000" dirty="0">
              <a:ln>
                <a:solidFill>
                  <a:schemeClr val="bg1"/>
                </a:solidFill>
              </a:ln>
              <a:solidFill>
                <a:schemeClr val="bg1"/>
              </a:solidFill>
              <a:latin typeface="Calibri"/>
              <a:ea typeface="Calibri"/>
              <a:cs typeface="Calibri"/>
              <a:sym typeface="Calibri"/>
            </a:endParaRPr>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p:txBody>
      </p:sp>
      <p:pic>
        <p:nvPicPr>
          <p:cNvPr id="9" name="Google Shape;156;p8">
            <a:extLst>
              <a:ext uri="{FF2B5EF4-FFF2-40B4-BE49-F238E27FC236}">
                <a16:creationId xmlns:a16="http://schemas.microsoft.com/office/drawing/2014/main" id="{983A6299-92C1-2307-6E9D-C70531EEE23D}"/>
              </a:ext>
            </a:extLst>
          </p:cNvPr>
          <p:cNvPicPr preferRelativeResize="0"/>
          <p:nvPr/>
        </p:nvPicPr>
        <p:blipFill rotWithShape="1">
          <a:blip r:embed="rId4">
            <a:alphaModFix/>
          </a:blip>
          <a:srcRect/>
          <a:stretch/>
        </p:blipFill>
        <p:spPr>
          <a:xfrm>
            <a:off x="4305783" y="2750772"/>
            <a:ext cx="6898511" cy="3785611"/>
          </a:xfrm>
          <a:prstGeom prst="rect">
            <a:avLst/>
          </a:prstGeom>
          <a:noFill/>
          <a:ln>
            <a:noFill/>
          </a:ln>
        </p:spPr>
      </p:pic>
      <p:sp>
        <p:nvSpPr>
          <p:cNvPr id="10" name="TextBox 9">
            <a:extLst>
              <a:ext uri="{FF2B5EF4-FFF2-40B4-BE49-F238E27FC236}">
                <a16:creationId xmlns:a16="http://schemas.microsoft.com/office/drawing/2014/main" id="{E383A22A-D2F0-76F8-B86F-53A8A80E3CB0}"/>
              </a:ext>
            </a:extLst>
          </p:cNvPr>
          <p:cNvSpPr txBox="1"/>
          <p:nvPr/>
        </p:nvSpPr>
        <p:spPr>
          <a:xfrm>
            <a:off x="1877027" y="523679"/>
            <a:ext cx="8437944" cy="1200329"/>
          </a:xfrm>
          <a:prstGeom prst="rect">
            <a:avLst/>
          </a:prstGeom>
          <a:noFill/>
        </p:spPr>
        <p:txBody>
          <a:bodyPr wrap="square" rtlCol="0">
            <a:spAutoFit/>
          </a:bodyPr>
          <a:lstStyle/>
          <a:p>
            <a:pPr marL="0" marR="0" lvl="0" indent="0" algn="l" rtl="0">
              <a:spcBef>
                <a:spcPts val="0"/>
              </a:spcBef>
              <a:spcAft>
                <a:spcPts val="0"/>
              </a:spcAft>
              <a:buNone/>
            </a:pPr>
            <a:r>
              <a:rPr lang="en-US" sz="3600" b="1" dirty="0">
                <a:solidFill>
                  <a:srgbClr val="FF0000"/>
                </a:solidFill>
                <a:latin typeface="Arial"/>
                <a:ea typeface="Arial"/>
                <a:cs typeface="Arial"/>
                <a:sym typeface="Arial"/>
              </a:rPr>
              <a:t>Popular Cuisines in the suggested countries</a:t>
            </a:r>
          </a:p>
        </p:txBody>
      </p:sp>
    </p:spTree>
    <p:extLst>
      <p:ext uri="{BB962C8B-B14F-4D97-AF65-F5344CB8AC3E}">
        <p14:creationId xmlns:p14="http://schemas.microsoft.com/office/powerpoint/2010/main" val="3712597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6E330B-389E-A000-FF5B-3EC835F58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4" y="-39292"/>
            <a:ext cx="12350187" cy="6936584"/>
          </a:xfrm>
          <a:prstGeom prst="rect">
            <a:avLst/>
          </a:prstGeom>
        </p:spPr>
      </p:pic>
      <p:sp>
        <p:nvSpPr>
          <p:cNvPr id="5" name="Google Shape;164;p9">
            <a:extLst>
              <a:ext uri="{FF2B5EF4-FFF2-40B4-BE49-F238E27FC236}">
                <a16:creationId xmlns:a16="http://schemas.microsoft.com/office/drawing/2014/main" id="{210CBEF9-12AC-A768-1BCC-D4F6A79EEE6E}"/>
              </a:ext>
            </a:extLst>
          </p:cNvPr>
          <p:cNvSpPr txBox="1"/>
          <p:nvPr/>
        </p:nvSpPr>
        <p:spPr>
          <a:xfrm>
            <a:off x="2114309" y="1564284"/>
            <a:ext cx="8395504" cy="5293716"/>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i="0" u="none" strike="noStrike" cap="none" normalizeH="0" baseline="0" dirty="0">
                <a:ln>
                  <a:noFill/>
                </a:ln>
                <a:solidFill>
                  <a:schemeClr val="bg1"/>
                </a:solidFill>
                <a:effectLst/>
                <a:latin typeface="Arial" panose="020B0604020202020204" pitchFamily="34" charset="0"/>
              </a:rPr>
              <a:t>Zomato should focus on building stronger relationships with restaurants in specific regions.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i="0" u="none" strike="noStrike" cap="none" normalizeH="0" baseline="0" dirty="0">
                <a:ln>
                  <a:noFill/>
                </a:ln>
                <a:solidFill>
                  <a:schemeClr val="bg1"/>
                </a:solidFill>
                <a:effectLst/>
                <a:latin typeface="Arial" panose="020B0604020202020204" pitchFamily="34" charset="0"/>
              </a:rPr>
              <a:t>Offering exclusive deals and marketing support can encourage more restaurants to participate on the platform.</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i="0" u="none" strike="noStrike" cap="none" normalizeH="0" baseline="0" dirty="0">
                <a:ln>
                  <a:noFill/>
                </a:ln>
                <a:solidFill>
                  <a:schemeClr val="bg1"/>
                </a:solidFill>
                <a:effectLst/>
                <a:latin typeface="Arial" panose="020B0604020202020204" pitchFamily="34" charset="0"/>
              </a:rPr>
              <a:t>Zomato can implement targeted promotions to attract more customers and increase order frequency.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i="0" u="none" strike="noStrike" cap="none" normalizeH="0" baseline="0" dirty="0">
                <a:ln>
                  <a:noFill/>
                </a:ln>
                <a:solidFill>
                  <a:schemeClr val="bg1"/>
                </a:solidFill>
                <a:effectLst/>
                <a:latin typeface="Arial" panose="020B0604020202020204" pitchFamily="34" charset="0"/>
              </a:rPr>
              <a:t>These coupons and offers can be customized for specific demographics, regions, or types of restaurants.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i="0" u="none" strike="noStrike" cap="none" normalizeH="0" baseline="0" dirty="0">
                <a:ln>
                  <a:noFill/>
                </a:ln>
                <a:solidFill>
                  <a:schemeClr val="bg1"/>
                </a:solidFill>
                <a:effectLst/>
                <a:latin typeface="Arial" panose="020B0604020202020204" pitchFamily="34" charset="0"/>
              </a:rPr>
              <a:t>Zomato should focus on optimizing restaurant menus by offering unique and high-quality items.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i="0" u="none" strike="noStrike" cap="none" normalizeH="0" baseline="0" dirty="0">
                <a:ln>
                  <a:noFill/>
                </a:ln>
                <a:solidFill>
                  <a:schemeClr val="bg1"/>
                </a:solidFill>
                <a:effectLst/>
                <a:latin typeface="Arial" panose="020B0604020202020204" pitchFamily="34" charset="0"/>
              </a:rPr>
              <a:t>Instead of inflating prices, Zomato should focus on offering value through premium items and sustainable pricing strategies.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i="0" u="none" strike="noStrike" cap="none" normalizeH="0" baseline="0" dirty="0">
                <a:ln>
                  <a:noFill/>
                </a:ln>
                <a:solidFill>
                  <a:schemeClr val="bg1"/>
                </a:solidFill>
                <a:effectLst/>
                <a:latin typeface="Arial" panose="020B0604020202020204" pitchFamily="34" charset="0"/>
              </a:rPr>
              <a:t>Using cross-selling and upselling techniques can enhance profitability without solely relying on price increases. </a:t>
            </a:r>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11" name="TextBox 10">
            <a:extLst>
              <a:ext uri="{FF2B5EF4-FFF2-40B4-BE49-F238E27FC236}">
                <a16:creationId xmlns:a16="http://schemas.microsoft.com/office/drawing/2014/main" id="{4283813C-77C6-38C8-A114-CE26AC35FDEF}"/>
              </a:ext>
            </a:extLst>
          </p:cNvPr>
          <p:cNvSpPr txBox="1"/>
          <p:nvPr/>
        </p:nvSpPr>
        <p:spPr>
          <a:xfrm>
            <a:off x="3854369" y="629537"/>
            <a:ext cx="4213186" cy="646331"/>
          </a:xfrm>
          <a:prstGeom prst="rect">
            <a:avLst/>
          </a:prstGeom>
          <a:noFill/>
        </p:spPr>
        <p:txBody>
          <a:bodyPr wrap="square" rtlCol="0">
            <a:spAutoFit/>
          </a:bodyPr>
          <a:lstStyle/>
          <a:p>
            <a:pPr marL="0" marR="0" lvl="0" indent="0" algn="l" rtl="0">
              <a:spcBef>
                <a:spcPts val="0"/>
              </a:spcBef>
              <a:spcAft>
                <a:spcPts val="0"/>
              </a:spcAft>
              <a:buNone/>
            </a:pPr>
            <a:r>
              <a:rPr lang="en-US" sz="3600" b="1" dirty="0">
                <a:solidFill>
                  <a:srgbClr val="FF0000"/>
                </a:solidFill>
                <a:latin typeface="Arimo"/>
                <a:ea typeface="Arimo"/>
                <a:cs typeface="Arimo"/>
                <a:sym typeface="Arimo"/>
              </a:rPr>
              <a:t>Recommendation</a:t>
            </a:r>
            <a:endParaRPr lang="en-US" sz="2800" dirty="0"/>
          </a:p>
        </p:txBody>
      </p:sp>
    </p:spTree>
    <p:extLst>
      <p:ext uri="{BB962C8B-B14F-4D97-AF65-F5344CB8AC3E}">
        <p14:creationId xmlns:p14="http://schemas.microsoft.com/office/powerpoint/2010/main" val="3445973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6E330B-389E-A000-FF5B-3EC835F58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4" y="-39292"/>
            <a:ext cx="12350187" cy="6936584"/>
          </a:xfrm>
          <a:prstGeom prst="rect">
            <a:avLst/>
          </a:prstGeom>
        </p:spPr>
      </p:pic>
      <p:sp>
        <p:nvSpPr>
          <p:cNvPr id="5" name="Google Shape;164;p9">
            <a:extLst>
              <a:ext uri="{FF2B5EF4-FFF2-40B4-BE49-F238E27FC236}">
                <a16:creationId xmlns:a16="http://schemas.microsoft.com/office/drawing/2014/main" id="{210CBEF9-12AC-A768-1BCC-D4F6A79EEE6E}"/>
              </a:ext>
            </a:extLst>
          </p:cNvPr>
          <p:cNvSpPr txBox="1"/>
          <p:nvPr/>
        </p:nvSpPr>
        <p:spPr>
          <a:xfrm>
            <a:off x="2403676" y="2176191"/>
            <a:ext cx="8395504"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bg1"/>
                </a:solidFill>
                <a:latin typeface="Calibri"/>
                <a:ea typeface="Calibri"/>
                <a:cs typeface="Calibri"/>
                <a:sym typeface="Calibri"/>
              </a:rPr>
              <a:t>Zomato should focus on building stronger partnerships with restaurants by offering exclusive deals, marketing support, and incentives to encourage participation. It can also attract more customers and increase order frequency by launching targeted coupons and offers, tailored to specific demographics and regions. Instead of raising prices in monopolistic markets, Zomato should optimize menus with unique, high-quality items and employ cross-selling and upselling strategies to enhance profitability without causing customer dissatisfaction.</a:t>
            </a:r>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11" name="TextBox 10">
            <a:extLst>
              <a:ext uri="{FF2B5EF4-FFF2-40B4-BE49-F238E27FC236}">
                <a16:creationId xmlns:a16="http://schemas.microsoft.com/office/drawing/2014/main" id="{4283813C-77C6-38C8-A114-CE26AC35FDEF}"/>
              </a:ext>
            </a:extLst>
          </p:cNvPr>
          <p:cNvSpPr txBox="1"/>
          <p:nvPr/>
        </p:nvSpPr>
        <p:spPr>
          <a:xfrm>
            <a:off x="4618297" y="1324019"/>
            <a:ext cx="2955404" cy="646331"/>
          </a:xfrm>
          <a:prstGeom prst="rect">
            <a:avLst/>
          </a:prstGeom>
          <a:noFill/>
        </p:spPr>
        <p:txBody>
          <a:bodyPr wrap="square" rtlCol="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3600" dirty="0">
                <a:solidFill>
                  <a:srgbClr val="FF0000"/>
                </a:solidFill>
                <a:latin typeface="Arial"/>
                <a:ea typeface="Arial"/>
                <a:cs typeface="Arial"/>
                <a:sym typeface="Arial"/>
              </a:rPr>
              <a:t>SUMMARY</a:t>
            </a:r>
            <a:endParaRPr lang="en-US" sz="2800" dirty="0"/>
          </a:p>
        </p:txBody>
      </p:sp>
    </p:spTree>
    <p:extLst>
      <p:ext uri="{BB962C8B-B14F-4D97-AF65-F5344CB8AC3E}">
        <p14:creationId xmlns:p14="http://schemas.microsoft.com/office/powerpoint/2010/main" val="410723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6E330B-389E-A000-FF5B-3EC835F58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4" y="-39292"/>
            <a:ext cx="12350187" cy="6936584"/>
          </a:xfrm>
          <a:prstGeom prst="rect">
            <a:avLst/>
          </a:prstGeom>
        </p:spPr>
      </p:pic>
      <p:pic>
        <p:nvPicPr>
          <p:cNvPr id="4" name="Google Shape;191;p12">
            <a:extLst>
              <a:ext uri="{FF2B5EF4-FFF2-40B4-BE49-F238E27FC236}">
                <a16:creationId xmlns:a16="http://schemas.microsoft.com/office/drawing/2014/main" id="{85FE25CE-3D0D-8C2E-C7DC-54D1A802BFDB}"/>
              </a:ext>
            </a:extLst>
          </p:cNvPr>
          <p:cNvPicPr preferRelativeResize="0"/>
          <p:nvPr/>
        </p:nvPicPr>
        <p:blipFill rotWithShape="1">
          <a:blip r:embed="rId4">
            <a:alphaModFix/>
          </a:blip>
          <a:srcRect/>
          <a:stretch/>
        </p:blipFill>
        <p:spPr>
          <a:xfrm>
            <a:off x="10598636" y="-114177"/>
            <a:ext cx="1593364" cy="1492052"/>
          </a:xfrm>
          <a:prstGeom prst="rect">
            <a:avLst/>
          </a:prstGeom>
          <a:noFill/>
          <a:ln>
            <a:noFill/>
          </a:ln>
        </p:spPr>
      </p:pic>
      <p:sp>
        <p:nvSpPr>
          <p:cNvPr id="3" name="Google Shape;192;p12">
            <a:extLst>
              <a:ext uri="{FF2B5EF4-FFF2-40B4-BE49-F238E27FC236}">
                <a16:creationId xmlns:a16="http://schemas.microsoft.com/office/drawing/2014/main" id="{5DFE0C0D-FA4E-78F5-B781-1DA240FC982D}"/>
              </a:ext>
            </a:extLst>
          </p:cNvPr>
          <p:cNvSpPr txBox="1"/>
          <p:nvPr/>
        </p:nvSpPr>
        <p:spPr>
          <a:xfrm>
            <a:off x="4676172" y="-191745"/>
            <a:ext cx="3507129" cy="1569620"/>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4800" b="1" dirty="0">
                <a:solidFill>
                  <a:schemeClr val="dk1"/>
                </a:solidFill>
                <a:latin typeface="Calibri"/>
                <a:ea typeface="Calibri"/>
                <a:cs typeface="Calibri"/>
                <a:sym typeface="Calibri"/>
              </a:rPr>
              <a:t>			  </a:t>
            </a:r>
            <a:r>
              <a:rPr lang="en-US" sz="4800" b="1" dirty="0">
                <a:solidFill>
                  <a:srgbClr val="FF0000"/>
                </a:solidFill>
                <a:ea typeface="Calibri"/>
              </a:rPr>
              <a:t>Dashboard</a:t>
            </a:r>
            <a:endParaRPr sz="4800" b="1" dirty="0">
              <a:solidFill>
                <a:srgbClr val="FF0000"/>
              </a:solidFill>
              <a:latin typeface="Arial"/>
              <a:ea typeface="Arial"/>
              <a:cs typeface="Arial"/>
              <a:sym typeface="Arial"/>
            </a:endParaRPr>
          </a:p>
        </p:txBody>
      </p:sp>
      <p:pic>
        <p:nvPicPr>
          <p:cNvPr id="7" name="Picture 6">
            <a:extLst>
              <a:ext uri="{FF2B5EF4-FFF2-40B4-BE49-F238E27FC236}">
                <a16:creationId xmlns:a16="http://schemas.microsoft.com/office/drawing/2014/main" id="{72C1A534-27D3-B3E1-CC3D-A54938C34942}"/>
              </a:ext>
            </a:extLst>
          </p:cNvPr>
          <p:cNvPicPr>
            <a:picLocks noChangeAspect="1"/>
          </p:cNvPicPr>
          <p:nvPr/>
        </p:nvPicPr>
        <p:blipFill>
          <a:blip r:embed="rId5"/>
          <a:stretch>
            <a:fillRect/>
          </a:stretch>
        </p:blipFill>
        <p:spPr>
          <a:xfrm>
            <a:off x="2216726" y="1607127"/>
            <a:ext cx="8885383" cy="4437889"/>
          </a:xfrm>
          <a:prstGeom prst="rect">
            <a:avLst/>
          </a:prstGeom>
        </p:spPr>
      </p:pic>
    </p:spTree>
    <p:extLst>
      <p:ext uri="{BB962C8B-B14F-4D97-AF65-F5344CB8AC3E}">
        <p14:creationId xmlns:p14="http://schemas.microsoft.com/office/powerpoint/2010/main" val="270867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5256CC-985C-BDF9-B49E-77C0E8234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Google Shape;99;p2">
            <a:extLst>
              <a:ext uri="{FF2B5EF4-FFF2-40B4-BE49-F238E27FC236}">
                <a16:creationId xmlns:a16="http://schemas.microsoft.com/office/drawing/2014/main" id="{2262C6F9-7C67-44A7-AAC3-1E4CB35D942A}"/>
              </a:ext>
            </a:extLst>
          </p:cNvPr>
          <p:cNvSpPr txBox="1"/>
          <p:nvPr/>
        </p:nvSpPr>
        <p:spPr>
          <a:xfrm>
            <a:off x="2675855" y="940503"/>
            <a:ext cx="6001198"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E23744"/>
                </a:solidFill>
                <a:latin typeface="Arial"/>
                <a:ea typeface="Arial"/>
                <a:cs typeface="Arial"/>
                <a:sym typeface="Arial"/>
              </a:rPr>
              <a:t>Introduction And Objective </a:t>
            </a:r>
            <a:endParaRPr sz="3200" b="1">
              <a:solidFill>
                <a:srgbClr val="E23744"/>
              </a:solidFill>
              <a:latin typeface="Arial"/>
              <a:ea typeface="Arial"/>
              <a:cs typeface="Arial"/>
              <a:sym typeface="Arial"/>
            </a:endParaRPr>
          </a:p>
        </p:txBody>
      </p:sp>
      <p:sp>
        <p:nvSpPr>
          <p:cNvPr id="6" name="Google Shape;100;p2">
            <a:extLst>
              <a:ext uri="{FF2B5EF4-FFF2-40B4-BE49-F238E27FC236}">
                <a16:creationId xmlns:a16="http://schemas.microsoft.com/office/drawing/2014/main" id="{ECE0C96C-634B-9068-A880-00437B055A49}"/>
              </a:ext>
            </a:extLst>
          </p:cNvPr>
          <p:cNvSpPr txBox="1"/>
          <p:nvPr/>
        </p:nvSpPr>
        <p:spPr>
          <a:xfrm>
            <a:off x="2013558" y="1669397"/>
            <a:ext cx="7676912" cy="4246351"/>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1400"/>
              <a:buFont typeface="DM Sans"/>
              <a:buNone/>
            </a:pPr>
            <a:r>
              <a:rPr lang="en-US" sz="1600" b="0" i="0" u="none" strike="noStrike" cap="none" dirty="0">
                <a:solidFill>
                  <a:schemeClr val="bg1"/>
                </a:solidFill>
                <a:latin typeface="Arial"/>
                <a:ea typeface="Arial"/>
                <a:cs typeface="Arial"/>
                <a:sym typeface="Arial"/>
              </a:rPr>
              <a:t>Zomato's recent efforts to create new restaurants are motivated by a strategic goal of improving its food delivery and dining environment. The company has created many tools and platforms to help restaurant partners make data-driven decisions, including the Zomato Food Trends platform. This platform delivers useful information on client preferences, optimal pricing, and trending cuisines, allowing restaurants to better align their products with market demands.</a:t>
            </a:r>
            <a:endParaRPr dirty="0">
              <a:solidFill>
                <a:schemeClr val="bg1"/>
              </a:solidFill>
            </a:endParaRPr>
          </a:p>
          <a:p>
            <a:pPr marL="0" marR="0" lvl="0" indent="0" algn="ctr" rtl="0">
              <a:lnSpc>
                <a:spcPct val="100000"/>
              </a:lnSpc>
              <a:spcBef>
                <a:spcPts val="1600"/>
              </a:spcBef>
              <a:spcAft>
                <a:spcPts val="0"/>
              </a:spcAft>
              <a:buClr>
                <a:schemeClr val="dk2"/>
              </a:buClr>
              <a:buSzPts val="1400"/>
              <a:buFont typeface="DM Sans"/>
              <a:buNone/>
            </a:pPr>
            <a:endParaRPr sz="1400" b="1" i="0" u="none" strike="noStrike" cap="none" dirty="0">
              <a:solidFill>
                <a:schemeClr val="dk1"/>
              </a:solidFill>
              <a:latin typeface="Arial"/>
              <a:ea typeface="Arial"/>
              <a:cs typeface="Arial"/>
              <a:sym typeface="Arial"/>
            </a:endParaRPr>
          </a:p>
          <a:p>
            <a:pPr marL="0" marR="0" lvl="0" indent="0" algn="ctr" rtl="0">
              <a:lnSpc>
                <a:spcPct val="100000"/>
              </a:lnSpc>
              <a:spcBef>
                <a:spcPts val="1600"/>
              </a:spcBef>
              <a:spcAft>
                <a:spcPts val="0"/>
              </a:spcAft>
              <a:buClr>
                <a:schemeClr val="dk2"/>
              </a:buClr>
              <a:buSzPts val="1400"/>
              <a:buFont typeface="DM Sans"/>
              <a:buNone/>
            </a:pPr>
            <a:r>
              <a:rPr lang="en-US" sz="3200" b="1" i="0" u="none" strike="noStrike" cap="none" dirty="0">
                <a:solidFill>
                  <a:srgbClr val="E23744"/>
                </a:solidFill>
                <a:latin typeface="Arial"/>
                <a:ea typeface="Arial"/>
                <a:cs typeface="Arial"/>
                <a:sym typeface="Arial"/>
              </a:rPr>
              <a:t>Objective</a:t>
            </a:r>
            <a:endParaRPr dirty="0"/>
          </a:p>
          <a:p>
            <a:pPr marL="285750" marR="0" lvl="0" indent="-285750" algn="l" rtl="0">
              <a:lnSpc>
                <a:spcPct val="100000"/>
              </a:lnSpc>
              <a:spcBef>
                <a:spcPts val="1600"/>
              </a:spcBef>
              <a:spcAft>
                <a:spcPts val="0"/>
              </a:spcAft>
              <a:buClr>
                <a:schemeClr val="dk2"/>
              </a:buClr>
              <a:buSzPts val="1400"/>
              <a:buFont typeface="Wingdings" panose="05000000000000000000" pitchFamily="2" charset="2"/>
              <a:buChar char="q"/>
            </a:pPr>
            <a:r>
              <a:rPr lang="en-US" sz="1600" b="0" i="0" u="none" strike="noStrike" cap="none" dirty="0">
                <a:solidFill>
                  <a:schemeClr val="bg1"/>
                </a:solidFill>
                <a:latin typeface="Arial"/>
                <a:ea typeface="Arial"/>
                <a:cs typeface="Arial"/>
                <a:sym typeface="Arial"/>
              </a:rPr>
              <a:t>Analyze existing data on food industry</a:t>
            </a:r>
            <a:endParaRPr dirty="0">
              <a:solidFill>
                <a:schemeClr val="bg1"/>
              </a:solidFill>
            </a:endParaRPr>
          </a:p>
          <a:p>
            <a:pPr marL="285750" marR="0" lvl="0" indent="-285750" algn="l" rtl="0">
              <a:lnSpc>
                <a:spcPct val="100000"/>
              </a:lnSpc>
              <a:spcBef>
                <a:spcPts val="1600"/>
              </a:spcBef>
              <a:spcAft>
                <a:spcPts val="0"/>
              </a:spcAft>
              <a:buClr>
                <a:schemeClr val="dk2"/>
              </a:buClr>
              <a:buSzPts val="1400"/>
              <a:buFont typeface="Wingdings" panose="05000000000000000000" pitchFamily="2" charset="2"/>
              <a:buChar char="q"/>
            </a:pPr>
            <a:r>
              <a:rPr lang="en-US" sz="1600" b="0" i="0" u="none" strike="noStrike" cap="none" dirty="0">
                <a:solidFill>
                  <a:schemeClr val="bg1"/>
                </a:solidFill>
                <a:latin typeface="Arial"/>
                <a:ea typeface="Arial"/>
                <a:cs typeface="Arial"/>
                <a:sym typeface="Arial"/>
              </a:rPr>
              <a:t>Draw insights From current trend and sentiment of food industry</a:t>
            </a:r>
            <a:endParaRPr dirty="0">
              <a:solidFill>
                <a:schemeClr val="bg1"/>
              </a:solidFill>
            </a:endParaRPr>
          </a:p>
          <a:p>
            <a:pPr marL="285750" marR="0" lvl="0" indent="-285750" algn="l" rtl="0">
              <a:lnSpc>
                <a:spcPct val="100000"/>
              </a:lnSpc>
              <a:spcBef>
                <a:spcPts val="1600"/>
              </a:spcBef>
              <a:spcAft>
                <a:spcPts val="1600"/>
              </a:spcAft>
              <a:buClr>
                <a:schemeClr val="dk2"/>
              </a:buClr>
              <a:buSzPts val="1400"/>
              <a:buFont typeface="Wingdings" panose="05000000000000000000" pitchFamily="2" charset="2"/>
              <a:buChar char="q"/>
            </a:pPr>
            <a:r>
              <a:rPr lang="en-US" sz="1600" b="0" i="0" u="none" strike="noStrike" cap="none" dirty="0">
                <a:solidFill>
                  <a:schemeClr val="bg1"/>
                </a:solidFill>
                <a:latin typeface="Arial"/>
                <a:ea typeface="Arial"/>
                <a:cs typeface="Arial"/>
                <a:sym typeface="Arial"/>
              </a:rPr>
              <a:t>Understand trending data and visualize investment in new restaurants opening strategy</a:t>
            </a:r>
            <a:endParaRPr dirty="0">
              <a:solidFill>
                <a:schemeClr val="bg1"/>
              </a:solidFill>
            </a:endParaRPr>
          </a:p>
        </p:txBody>
      </p:sp>
      <p:pic>
        <p:nvPicPr>
          <p:cNvPr id="7" name="Google Shape;101;p2">
            <a:extLst>
              <a:ext uri="{FF2B5EF4-FFF2-40B4-BE49-F238E27FC236}">
                <a16:creationId xmlns:a16="http://schemas.microsoft.com/office/drawing/2014/main" id="{24C628CB-E9D7-040D-41DF-C8FB0EB8DE47}"/>
              </a:ext>
            </a:extLst>
          </p:cNvPr>
          <p:cNvPicPr preferRelativeResize="0"/>
          <p:nvPr/>
        </p:nvPicPr>
        <p:blipFill rotWithShape="1">
          <a:blip r:embed="rId3">
            <a:alphaModFix/>
          </a:blip>
          <a:srcRect/>
          <a:stretch/>
        </p:blipFill>
        <p:spPr>
          <a:xfrm>
            <a:off x="9384271" y="-138545"/>
            <a:ext cx="1967219" cy="1875545"/>
          </a:xfrm>
          <a:prstGeom prst="rect">
            <a:avLst/>
          </a:prstGeom>
          <a:noFill/>
          <a:ln>
            <a:noFill/>
          </a:ln>
        </p:spPr>
      </p:pic>
    </p:spTree>
    <p:extLst>
      <p:ext uri="{BB962C8B-B14F-4D97-AF65-F5344CB8AC3E}">
        <p14:creationId xmlns:p14="http://schemas.microsoft.com/office/powerpoint/2010/main" val="22629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6E330B-389E-A000-FF5B-3EC835F58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4" y="-39292"/>
            <a:ext cx="12350187" cy="6936584"/>
          </a:xfrm>
          <a:prstGeom prst="rect">
            <a:avLst/>
          </a:prstGeom>
        </p:spPr>
      </p:pic>
      <p:sp>
        <p:nvSpPr>
          <p:cNvPr id="7" name="Rectangle: Rounded Corners 6">
            <a:extLst>
              <a:ext uri="{FF2B5EF4-FFF2-40B4-BE49-F238E27FC236}">
                <a16:creationId xmlns:a16="http://schemas.microsoft.com/office/drawing/2014/main" id="{BF739D3A-DEF5-AB7C-F7DF-467922F5A133}"/>
              </a:ext>
            </a:extLst>
          </p:cNvPr>
          <p:cNvSpPr/>
          <p:nvPr/>
        </p:nvSpPr>
        <p:spPr>
          <a:xfrm>
            <a:off x="2404640" y="1299258"/>
            <a:ext cx="8093598" cy="42594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Google Shape;198;p13">
            <a:extLst>
              <a:ext uri="{FF2B5EF4-FFF2-40B4-BE49-F238E27FC236}">
                <a16:creationId xmlns:a16="http://schemas.microsoft.com/office/drawing/2014/main" id="{C3147869-E8B3-42F3-9D7E-BBE2A93FF90C}"/>
              </a:ext>
            </a:extLst>
          </p:cNvPr>
          <p:cNvPicPr preferRelativeResize="0"/>
          <p:nvPr/>
        </p:nvPicPr>
        <p:blipFill rotWithShape="1">
          <a:blip r:embed="rId4">
            <a:alphaModFix/>
          </a:blip>
          <a:srcRect/>
          <a:stretch/>
        </p:blipFill>
        <p:spPr>
          <a:xfrm>
            <a:off x="3315132" y="1928861"/>
            <a:ext cx="6272613" cy="3432189"/>
          </a:xfrm>
          <a:prstGeom prst="rect">
            <a:avLst/>
          </a:prstGeom>
          <a:noFill/>
          <a:ln>
            <a:noFill/>
          </a:ln>
        </p:spPr>
      </p:pic>
      <p:pic>
        <p:nvPicPr>
          <p:cNvPr id="8" name="Google Shape;191;p12">
            <a:extLst>
              <a:ext uri="{FF2B5EF4-FFF2-40B4-BE49-F238E27FC236}">
                <a16:creationId xmlns:a16="http://schemas.microsoft.com/office/drawing/2014/main" id="{F7539037-7923-CFF2-742F-64811B7325F6}"/>
              </a:ext>
            </a:extLst>
          </p:cNvPr>
          <p:cNvPicPr preferRelativeResize="0"/>
          <p:nvPr/>
        </p:nvPicPr>
        <p:blipFill rotWithShape="1">
          <a:blip r:embed="rId5">
            <a:alphaModFix/>
          </a:blip>
          <a:srcRect/>
          <a:stretch/>
        </p:blipFill>
        <p:spPr>
          <a:xfrm>
            <a:off x="9367818" y="-150470"/>
            <a:ext cx="2473083" cy="2513384"/>
          </a:xfrm>
          <a:prstGeom prst="rect">
            <a:avLst/>
          </a:prstGeom>
          <a:noFill/>
          <a:ln>
            <a:noFill/>
          </a:ln>
        </p:spPr>
      </p:pic>
    </p:spTree>
    <p:extLst>
      <p:ext uri="{BB962C8B-B14F-4D97-AF65-F5344CB8AC3E}">
        <p14:creationId xmlns:p14="http://schemas.microsoft.com/office/powerpoint/2010/main" val="122798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CFC6A5-4936-A9B8-7176-D48CF9CF8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Google Shape;108;p3">
            <a:extLst>
              <a:ext uri="{FF2B5EF4-FFF2-40B4-BE49-F238E27FC236}">
                <a16:creationId xmlns:a16="http://schemas.microsoft.com/office/drawing/2014/main" id="{C4C51AED-8CD4-A4FC-0617-D95B612FB2EE}"/>
              </a:ext>
            </a:extLst>
          </p:cNvPr>
          <p:cNvSpPr txBox="1"/>
          <p:nvPr/>
        </p:nvSpPr>
        <p:spPr>
          <a:xfrm>
            <a:off x="2841392" y="2185996"/>
            <a:ext cx="6413444" cy="23698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FF0000"/>
                </a:solidFill>
                <a:latin typeface="Calibri"/>
                <a:ea typeface="Calibri"/>
                <a:cs typeface="Calibri"/>
                <a:sym typeface="Calibri"/>
              </a:rPr>
              <a:t>Problem Statement :</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bg1"/>
                </a:solidFill>
                <a:latin typeface="Arial"/>
                <a:ea typeface="Arial"/>
                <a:cs typeface="Arial"/>
                <a:sym typeface="Arial"/>
              </a:rPr>
              <a:t>Zomato is looking to expand and open new restaurants. What strategies and suggestions can help Zomato identify the best locations and opportunities for opening new restaurants? How can data be analyzed to ensure informed decision-making and maximize the success of their expansion plans?</a:t>
            </a:r>
            <a:endParaRPr sz="1800" dirty="0">
              <a:solidFill>
                <a:schemeClr val="bg1"/>
              </a:solidFill>
              <a:latin typeface="Arial"/>
              <a:ea typeface="Arial"/>
              <a:cs typeface="Arial"/>
              <a:sym typeface="Arial"/>
            </a:endParaRPr>
          </a:p>
        </p:txBody>
      </p:sp>
      <p:pic>
        <p:nvPicPr>
          <p:cNvPr id="6" name="Google Shape;109;p3">
            <a:extLst>
              <a:ext uri="{FF2B5EF4-FFF2-40B4-BE49-F238E27FC236}">
                <a16:creationId xmlns:a16="http://schemas.microsoft.com/office/drawing/2014/main" id="{61AF9EE3-1411-D3B3-EC8C-518AE79F936D}"/>
              </a:ext>
            </a:extLst>
          </p:cNvPr>
          <p:cNvPicPr preferRelativeResize="0"/>
          <p:nvPr/>
        </p:nvPicPr>
        <p:blipFill rotWithShape="1">
          <a:blip r:embed="rId3">
            <a:alphaModFix/>
          </a:blip>
          <a:srcRect/>
          <a:stretch/>
        </p:blipFill>
        <p:spPr>
          <a:xfrm>
            <a:off x="8709891" y="284788"/>
            <a:ext cx="2142300" cy="2074871"/>
          </a:xfrm>
          <a:prstGeom prst="rect">
            <a:avLst/>
          </a:prstGeom>
          <a:noFill/>
          <a:ln>
            <a:noFill/>
          </a:ln>
        </p:spPr>
      </p:pic>
    </p:spTree>
    <p:extLst>
      <p:ext uri="{BB962C8B-B14F-4D97-AF65-F5344CB8AC3E}">
        <p14:creationId xmlns:p14="http://schemas.microsoft.com/office/powerpoint/2010/main" val="402076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FD8A33-664A-7592-27C4-B9E21D7B6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C7898A7-4E25-766F-4CA1-EF588531FBA5}"/>
              </a:ext>
            </a:extLst>
          </p:cNvPr>
          <p:cNvSpPr>
            <a:spLocks noGrp="1"/>
          </p:cNvSpPr>
          <p:nvPr>
            <p:ph type="title"/>
          </p:nvPr>
        </p:nvSpPr>
        <p:spPr>
          <a:xfrm>
            <a:off x="838200" y="431321"/>
            <a:ext cx="10515600" cy="393041"/>
          </a:xfrm>
        </p:spPr>
        <p:txBody>
          <a:bodyPr>
            <a:normAutofit fontScale="90000"/>
          </a:bodyPr>
          <a:lstStyle/>
          <a:p>
            <a:pPr algn="ctr"/>
            <a:r>
              <a:rPr lang="en-US" b="1" dirty="0">
                <a:solidFill>
                  <a:srgbClr val="FF0000"/>
                </a:solidFill>
              </a:rPr>
              <a:t>Data Overview</a:t>
            </a:r>
            <a:endParaRPr lang="en-IN" b="1" dirty="0">
              <a:solidFill>
                <a:srgbClr val="FF0000"/>
              </a:solidFill>
            </a:endParaRPr>
          </a:p>
        </p:txBody>
      </p:sp>
      <p:sp>
        <p:nvSpPr>
          <p:cNvPr id="6" name="TextBox 5">
            <a:extLst>
              <a:ext uri="{FF2B5EF4-FFF2-40B4-BE49-F238E27FC236}">
                <a16:creationId xmlns:a16="http://schemas.microsoft.com/office/drawing/2014/main" id="{CEB86FE9-05F1-480A-37F0-07591549FA99}"/>
              </a:ext>
            </a:extLst>
          </p:cNvPr>
          <p:cNvSpPr txBox="1"/>
          <p:nvPr/>
        </p:nvSpPr>
        <p:spPr>
          <a:xfrm>
            <a:off x="110837" y="988060"/>
            <a:ext cx="6096000" cy="5162054"/>
          </a:xfrm>
          <a:prstGeom prst="rect">
            <a:avLst/>
          </a:prstGeom>
          <a:noFill/>
        </p:spPr>
        <p:txBody>
          <a:bodyPr wrap="square">
            <a:spAutoFit/>
          </a:bodyPr>
          <a:lstStyle/>
          <a:p>
            <a:pPr marL="457200" marR="0" lvl="0" indent="-311150" algn="l" rtl="0">
              <a:lnSpc>
                <a:spcPct val="115000"/>
              </a:lnSpc>
              <a:spcBef>
                <a:spcPts val="0"/>
              </a:spcBef>
              <a:spcAft>
                <a:spcPts val="0"/>
              </a:spcAft>
              <a:buClr>
                <a:schemeClr val="dk1"/>
              </a:buClr>
              <a:buSzPts val="1300"/>
              <a:buFont typeface="Lato"/>
              <a:buChar char="●"/>
            </a:pPr>
            <a:r>
              <a:rPr lang="en-US" sz="1600" b="1" i="0" u="none" strike="noStrike" cap="none" dirty="0">
                <a:ln>
                  <a:solidFill>
                    <a:schemeClr val="bg1"/>
                  </a:solidFill>
                </a:ln>
                <a:solidFill>
                  <a:schemeClr val="bg1"/>
                </a:solidFill>
                <a:latin typeface="Lato"/>
                <a:ea typeface="Lato"/>
                <a:cs typeface="Lato"/>
                <a:sym typeface="Lato"/>
              </a:rPr>
              <a:t>Restaurant ID: </a:t>
            </a:r>
            <a:r>
              <a:rPr lang="en-US" sz="1600" b="0" i="0" u="none" strike="noStrike" cap="none" dirty="0">
                <a:ln>
                  <a:solidFill>
                    <a:schemeClr val="bg1"/>
                  </a:solidFill>
                </a:ln>
                <a:solidFill>
                  <a:schemeClr val="bg1"/>
                </a:solidFill>
                <a:latin typeface="Lato"/>
                <a:ea typeface="Lato"/>
                <a:cs typeface="Lato"/>
                <a:sym typeface="Lato"/>
              </a:rPr>
              <a:t>Unique identifier for each restaurant.</a:t>
            </a:r>
          </a:p>
          <a:p>
            <a:pPr marL="457200" marR="0" lvl="0" indent="-311150" algn="l" rtl="0">
              <a:lnSpc>
                <a:spcPct val="115000"/>
              </a:lnSpc>
              <a:spcBef>
                <a:spcPts val="0"/>
              </a:spcBef>
              <a:spcAft>
                <a:spcPts val="0"/>
              </a:spcAft>
              <a:buClr>
                <a:schemeClr val="dk1"/>
              </a:buClr>
              <a:buSzPts val="1300"/>
              <a:buFont typeface="Lato"/>
              <a:buChar char="●"/>
            </a:pPr>
            <a:r>
              <a:rPr lang="en-US" sz="1600" b="1" i="0" u="none" strike="noStrike" cap="none" dirty="0">
                <a:ln>
                  <a:solidFill>
                    <a:schemeClr val="bg1"/>
                  </a:solidFill>
                </a:ln>
                <a:solidFill>
                  <a:schemeClr val="bg1"/>
                </a:solidFill>
                <a:latin typeface="Lato"/>
                <a:ea typeface="Lato"/>
                <a:cs typeface="Lato"/>
                <a:sym typeface="Lato"/>
              </a:rPr>
              <a:t>Restaurant Name: </a:t>
            </a:r>
            <a:r>
              <a:rPr lang="en-US" sz="1600" b="0" i="0" u="none" strike="noStrike" cap="none" dirty="0">
                <a:ln>
                  <a:solidFill>
                    <a:schemeClr val="bg1"/>
                  </a:solidFill>
                </a:ln>
                <a:solidFill>
                  <a:schemeClr val="bg1"/>
                </a:solidFill>
                <a:latin typeface="Lato"/>
                <a:ea typeface="Lato"/>
                <a:cs typeface="Lato"/>
                <a:sym typeface="Lato"/>
              </a:rPr>
              <a:t>The name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600" b="1" i="0" u="none" strike="noStrike" cap="none" dirty="0">
                <a:ln>
                  <a:solidFill>
                    <a:schemeClr val="bg1"/>
                  </a:solidFill>
                </a:ln>
                <a:solidFill>
                  <a:schemeClr val="bg1"/>
                </a:solidFill>
                <a:latin typeface="Lato"/>
                <a:ea typeface="Lato"/>
                <a:cs typeface="Lato"/>
                <a:sym typeface="Lato"/>
              </a:rPr>
              <a:t>Country Code: </a:t>
            </a:r>
            <a:r>
              <a:rPr lang="en-US" sz="1600" b="0" i="0" u="none" strike="noStrike" cap="none" dirty="0">
                <a:ln>
                  <a:solidFill>
                    <a:schemeClr val="bg1"/>
                  </a:solidFill>
                </a:ln>
                <a:solidFill>
                  <a:schemeClr val="bg1"/>
                </a:solidFill>
                <a:latin typeface="Lato"/>
                <a:ea typeface="Lato"/>
                <a:cs typeface="Lato"/>
                <a:sym typeface="Lato"/>
              </a:rPr>
              <a:t>Country code of the location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600" b="1" i="0" u="none" strike="noStrike" cap="none" dirty="0">
                <a:ln>
                  <a:solidFill>
                    <a:schemeClr val="bg1"/>
                  </a:solidFill>
                </a:ln>
                <a:solidFill>
                  <a:schemeClr val="bg1"/>
                </a:solidFill>
                <a:latin typeface="Lato"/>
                <a:ea typeface="Lato"/>
                <a:cs typeface="Lato"/>
                <a:sym typeface="Lato"/>
              </a:rPr>
              <a:t>City: </a:t>
            </a:r>
            <a:r>
              <a:rPr lang="en-US" sz="1600" b="0" i="0" u="none" strike="noStrike" cap="none" dirty="0">
                <a:ln>
                  <a:solidFill>
                    <a:schemeClr val="bg1"/>
                  </a:solidFill>
                </a:ln>
                <a:solidFill>
                  <a:schemeClr val="bg1"/>
                </a:solidFill>
                <a:latin typeface="Lato"/>
                <a:ea typeface="Lato"/>
                <a:cs typeface="Lato"/>
                <a:sym typeface="Lato"/>
              </a:rPr>
              <a:t>The city where the restaurant is located.</a:t>
            </a:r>
          </a:p>
          <a:p>
            <a:pPr marL="457200" marR="0" lvl="0" indent="-311150" algn="l" rtl="0">
              <a:lnSpc>
                <a:spcPct val="115000"/>
              </a:lnSpc>
              <a:spcBef>
                <a:spcPts val="0"/>
              </a:spcBef>
              <a:spcAft>
                <a:spcPts val="0"/>
              </a:spcAft>
              <a:buClr>
                <a:schemeClr val="dk1"/>
              </a:buClr>
              <a:buSzPts val="1300"/>
              <a:buFont typeface="Lato"/>
              <a:buChar char="●"/>
            </a:pPr>
            <a:r>
              <a:rPr lang="en-US" sz="1600" b="1" i="0" u="none" strike="noStrike" cap="none" dirty="0">
                <a:ln>
                  <a:solidFill>
                    <a:schemeClr val="bg1"/>
                  </a:solidFill>
                </a:ln>
                <a:solidFill>
                  <a:schemeClr val="bg1"/>
                </a:solidFill>
                <a:latin typeface="Lato"/>
                <a:ea typeface="Lato"/>
                <a:cs typeface="Lato"/>
                <a:sym typeface="Lato"/>
              </a:rPr>
              <a:t>Address: </a:t>
            </a:r>
            <a:r>
              <a:rPr lang="en-US" sz="1600" b="0" i="0" u="none" strike="noStrike" cap="none" dirty="0">
                <a:ln>
                  <a:solidFill>
                    <a:schemeClr val="bg1"/>
                  </a:solidFill>
                </a:ln>
                <a:solidFill>
                  <a:schemeClr val="bg1"/>
                </a:solidFill>
                <a:latin typeface="Lato"/>
                <a:ea typeface="Lato"/>
                <a:cs typeface="Lato"/>
                <a:sym typeface="Lato"/>
              </a:rPr>
              <a:t>The specific address of the restaurant.</a:t>
            </a:r>
          </a:p>
          <a:p>
            <a:pPr marL="457200" marR="0" lvl="0" indent="-311150" algn="l" rtl="0">
              <a:lnSpc>
                <a:spcPct val="115000"/>
              </a:lnSpc>
              <a:spcBef>
                <a:spcPts val="0"/>
              </a:spcBef>
              <a:spcAft>
                <a:spcPts val="0"/>
              </a:spcAft>
              <a:buClr>
                <a:schemeClr val="dk1"/>
              </a:buClr>
              <a:buSzPts val="1300"/>
              <a:buFont typeface="Lato"/>
              <a:buChar char="●"/>
            </a:pPr>
            <a:r>
              <a:rPr lang="en-US" sz="1600" b="1" i="0" u="none" strike="noStrike" cap="none" dirty="0">
                <a:ln>
                  <a:solidFill>
                    <a:schemeClr val="bg1"/>
                  </a:solidFill>
                </a:ln>
                <a:solidFill>
                  <a:schemeClr val="bg1"/>
                </a:solidFill>
                <a:latin typeface="Lato"/>
                <a:ea typeface="Lato"/>
                <a:cs typeface="Lato"/>
                <a:sym typeface="Lato"/>
              </a:rPr>
              <a:t>Locality: </a:t>
            </a:r>
            <a:r>
              <a:rPr lang="en-US" sz="1600" b="0" i="0" u="none" strike="noStrike" cap="none" dirty="0">
                <a:ln>
                  <a:solidFill>
                    <a:schemeClr val="bg1"/>
                  </a:solidFill>
                </a:ln>
                <a:solidFill>
                  <a:schemeClr val="bg1"/>
                </a:solidFill>
                <a:latin typeface="Lato"/>
                <a:ea typeface="Lato"/>
                <a:cs typeface="Lato"/>
                <a:sym typeface="Lato"/>
              </a:rPr>
              <a:t>The locality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600" b="1" i="0" u="none" strike="noStrike" cap="none" dirty="0">
                <a:ln>
                  <a:solidFill>
                    <a:schemeClr val="bg1"/>
                  </a:solidFill>
                </a:ln>
                <a:solidFill>
                  <a:schemeClr val="bg1"/>
                </a:solidFill>
                <a:latin typeface="Lato"/>
                <a:ea typeface="Lato"/>
                <a:cs typeface="Lato"/>
                <a:sym typeface="Lato"/>
              </a:rPr>
              <a:t>Locality Verbose: </a:t>
            </a:r>
            <a:r>
              <a:rPr lang="en-US" sz="1600" b="0" i="0" u="none" strike="noStrike" cap="none" dirty="0">
                <a:ln>
                  <a:solidFill>
                    <a:schemeClr val="bg1"/>
                  </a:solidFill>
                </a:ln>
                <a:solidFill>
                  <a:schemeClr val="bg1"/>
                </a:solidFill>
                <a:latin typeface="Lato"/>
                <a:ea typeface="Lato"/>
                <a:cs typeface="Lato"/>
                <a:sym typeface="Lato"/>
              </a:rPr>
              <a:t>Detailed information about the locality.</a:t>
            </a:r>
          </a:p>
          <a:p>
            <a:pPr marL="457200" marR="0" lvl="0" indent="-311150" algn="l" rtl="0">
              <a:lnSpc>
                <a:spcPct val="115000"/>
              </a:lnSpc>
              <a:spcBef>
                <a:spcPts val="0"/>
              </a:spcBef>
              <a:spcAft>
                <a:spcPts val="0"/>
              </a:spcAft>
              <a:buClr>
                <a:schemeClr val="dk1"/>
              </a:buClr>
              <a:buSzPts val="1300"/>
              <a:buFont typeface="Lato"/>
              <a:buChar char="●"/>
            </a:pPr>
            <a:r>
              <a:rPr lang="en-US" sz="1600" b="1" i="0" u="none" strike="noStrike" cap="none" dirty="0">
                <a:ln>
                  <a:solidFill>
                    <a:schemeClr val="bg1"/>
                  </a:solidFill>
                </a:ln>
                <a:solidFill>
                  <a:schemeClr val="bg1"/>
                </a:solidFill>
                <a:latin typeface="Lato"/>
                <a:ea typeface="Lato"/>
                <a:cs typeface="Lato"/>
                <a:sym typeface="Lato"/>
              </a:rPr>
              <a:t>Longitude: </a:t>
            </a:r>
            <a:r>
              <a:rPr lang="en-US" sz="1600" b="0" i="0" u="none" strike="noStrike" cap="none" dirty="0">
                <a:ln>
                  <a:solidFill>
                    <a:schemeClr val="bg1"/>
                  </a:solidFill>
                </a:ln>
                <a:solidFill>
                  <a:schemeClr val="bg1"/>
                </a:solidFill>
                <a:latin typeface="Lato"/>
                <a:ea typeface="Lato"/>
                <a:cs typeface="Lato"/>
                <a:sym typeface="Lato"/>
              </a:rPr>
              <a:t>The geographical longitude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600" b="1" i="0" u="none" strike="noStrike" cap="none" dirty="0">
                <a:ln>
                  <a:solidFill>
                    <a:schemeClr val="bg1"/>
                  </a:solidFill>
                </a:ln>
                <a:solidFill>
                  <a:schemeClr val="bg1"/>
                </a:solidFill>
                <a:latin typeface="Lato"/>
                <a:ea typeface="Lato"/>
                <a:cs typeface="Lato"/>
                <a:sym typeface="Lato"/>
              </a:rPr>
              <a:t>Latitude: </a:t>
            </a:r>
            <a:r>
              <a:rPr lang="en-US" sz="1600" b="0" i="0" u="none" strike="noStrike" cap="none" dirty="0">
                <a:ln>
                  <a:solidFill>
                    <a:schemeClr val="bg1"/>
                  </a:solidFill>
                </a:ln>
                <a:solidFill>
                  <a:schemeClr val="bg1"/>
                </a:solidFill>
                <a:latin typeface="Lato"/>
                <a:ea typeface="Lato"/>
                <a:cs typeface="Lato"/>
                <a:sym typeface="Lato"/>
              </a:rPr>
              <a:t>The geographical latitude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600" b="1" i="0" u="none" strike="noStrike" cap="none" dirty="0">
                <a:ln>
                  <a:solidFill>
                    <a:schemeClr val="bg1"/>
                  </a:solidFill>
                </a:ln>
                <a:solidFill>
                  <a:schemeClr val="bg1"/>
                </a:solidFill>
                <a:latin typeface="Lato"/>
                <a:ea typeface="Lato"/>
                <a:cs typeface="Lato"/>
                <a:sym typeface="Lato"/>
              </a:rPr>
              <a:t>New Cuisines: </a:t>
            </a:r>
            <a:r>
              <a:rPr lang="en-US" sz="1600" b="0" i="0" u="none" strike="noStrike" cap="none" dirty="0">
                <a:ln>
                  <a:solidFill>
                    <a:schemeClr val="bg1"/>
                  </a:solidFill>
                </a:ln>
                <a:solidFill>
                  <a:schemeClr val="bg1"/>
                </a:solidFill>
                <a:latin typeface="Lato"/>
                <a:ea typeface="Lato"/>
                <a:cs typeface="Lato"/>
                <a:sym typeface="Lato"/>
              </a:rPr>
              <a:t>The type of cuisine offered by the restaurant.</a:t>
            </a:r>
          </a:p>
          <a:p>
            <a:pPr marL="457200" marR="0" lvl="0" indent="-311150" algn="l" rtl="0">
              <a:lnSpc>
                <a:spcPct val="115000"/>
              </a:lnSpc>
              <a:spcBef>
                <a:spcPts val="0"/>
              </a:spcBef>
              <a:spcAft>
                <a:spcPts val="0"/>
              </a:spcAft>
              <a:buClr>
                <a:schemeClr val="dk1"/>
              </a:buClr>
              <a:buSzPts val="1300"/>
              <a:buFont typeface="Arial"/>
              <a:buChar char="●"/>
            </a:pPr>
            <a:r>
              <a:rPr lang="en-US" sz="1600" b="1" i="0" u="none" strike="noStrike" cap="none" dirty="0">
                <a:ln>
                  <a:solidFill>
                    <a:schemeClr val="bg1"/>
                  </a:solidFill>
                </a:ln>
                <a:solidFill>
                  <a:schemeClr val="bg1"/>
                </a:solidFill>
                <a:latin typeface="Lato"/>
                <a:ea typeface="Lato"/>
                <a:cs typeface="Lato"/>
                <a:sym typeface="Lato"/>
              </a:rPr>
              <a:t>Currency: </a:t>
            </a:r>
            <a:r>
              <a:rPr lang="en-US" sz="1600" b="0" i="0" u="none" strike="noStrike" cap="none" dirty="0">
                <a:ln>
                  <a:solidFill>
                    <a:schemeClr val="bg1"/>
                  </a:solidFill>
                </a:ln>
                <a:solidFill>
                  <a:schemeClr val="bg1"/>
                </a:solidFill>
                <a:latin typeface="Lato"/>
                <a:ea typeface="Lato"/>
                <a:cs typeface="Lato"/>
                <a:sym typeface="Lato"/>
              </a:rPr>
              <a:t>The currency used for transactions in the restaurant.</a:t>
            </a:r>
          </a:p>
          <a:p>
            <a:pPr marL="457200" indent="-311150">
              <a:lnSpc>
                <a:spcPct val="115000"/>
              </a:lnSpc>
              <a:buClr>
                <a:schemeClr val="dk1"/>
              </a:buClr>
              <a:buSzPts val="1300"/>
              <a:buFont typeface="Arial"/>
              <a:buChar char="●"/>
            </a:pPr>
            <a:r>
              <a:rPr lang="en-US" sz="1600" b="1" i="0" u="none" strike="noStrike" cap="none" dirty="0" err="1">
                <a:ln>
                  <a:solidFill>
                    <a:schemeClr val="bg1"/>
                  </a:solidFill>
                </a:ln>
                <a:solidFill>
                  <a:schemeClr val="bg1"/>
                </a:solidFill>
                <a:latin typeface="Lato"/>
                <a:ea typeface="Lato"/>
                <a:cs typeface="Lato"/>
                <a:sym typeface="Lato"/>
              </a:rPr>
              <a:t>Has_Table_booking</a:t>
            </a:r>
            <a:r>
              <a:rPr lang="en-US" sz="1600" b="1" i="0" u="none" strike="noStrike" cap="none" dirty="0">
                <a:ln>
                  <a:solidFill>
                    <a:schemeClr val="bg1"/>
                  </a:solidFill>
                </a:ln>
                <a:solidFill>
                  <a:schemeClr val="bg1"/>
                </a:solidFill>
                <a:latin typeface="Lato"/>
                <a:ea typeface="Lato"/>
                <a:cs typeface="Lato"/>
                <a:sym typeface="Lato"/>
              </a:rPr>
              <a:t>: </a:t>
            </a:r>
            <a:r>
              <a:rPr lang="en-US" sz="1600" b="0" i="0" u="none" strike="noStrike" cap="none" dirty="0">
                <a:ln>
                  <a:solidFill>
                    <a:schemeClr val="bg1"/>
                  </a:solidFill>
                </a:ln>
                <a:solidFill>
                  <a:schemeClr val="bg1"/>
                </a:solidFill>
                <a:latin typeface="Lato"/>
                <a:ea typeface="Lato"/>
                <a:cs typeface="Lato"/>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endParaRPr lang="en-US" sz="1600" b="0" i="0" u="none" strike="noStrike" cap="none" dirty="0">
              <a:ln>
                <a:solidFill>
                  <a:schemeClr val="bg1"/>
                </a:solidFill>
              </a:ln>
              <a:latin typeface="Lato"/>
              <a:ea typeface="Lato"/>
              <a:cs typeface="Lato"/>
              <a:sym typeface="Lato"/>
            </a:endParaRPr>
          </a:p>
        </p:txBody>
      </p:sp>
      <p:sp>
        <p:nvSpPr>
          <p:cNvPr id="8" name="TextBox 7">
            <a:extLst>
              <a:ext uri="{FF2B5EF4-FFF2-40B4-BE49-F238E27FC236}">
                <a16:creationId xmlns:a16="http://schemas.microsoft.com/office/drawing/2014/main" id="{05228CEC-7C40-D565-291A-F0B59B52F4F2}"/>
              </a:ext>
            </a:extLst>
          </p:cNvPr>
          <p:cNvSpPr txBox="1"/>
          <p:nvPr/>
        </p:nvSpPr>
        <p:spPr>
          <a:xfrm>
            <a:off x="6096000" y="1065123"/>
            <a:ext cx="6096000" cy="5445209"/>
          </a:xfrm>
          <a:prstGeom prst="rect">
            <a:avLst/>
          </a:prstGeom>
          <a:noFill/>
        </p:spPr>
        <p:txBody>
          <a:bodyPr wrap="square">
            <a:spAutoFit/>
          </a:bodyPr>
          <a:lstStyle/>
          <a:p>
            <a:pPr marL="457200" marR="0" lvl="0" indent="-311150" algn="l" rtl="0">
              <a:lnSpc>
                <a:spcPct val="115000"/>
              </a:lnSpc>
              <a:spcBef>
                <a:spcPts val="0"/>
              </a:spcBef>
              <a:spcAft>
                <a:spcPts val="0"/>
              </a:spcAft>
              <a:buClr>
                <a:schemeClr val="dk1"/>
              </a:buClr>
              <a:buSzPts val="1300"/>
              <a:buFont typeface="Arial"/>
              <a:buChar char="●"/>
            </a:pPr>
            <a:r>
              <a:rPr lang="en-US" sz="1600" b="1" i="0" u="none" strike="noStrike" cap="none" dirty="0" err="1">
                <a:ln>
                  <a:solidFill>
                    <a:schemeClr val="bg1"/>
                  </a:solidFill>
                </a:ln>
                <a:solidFill>
                  <a:schemeClr val="bg1"/>
                </a:solidFill>
                <a:latin typeface="Lato"/>
                <a:ea typeface="Lato"/>
                <a:cs typeface="Lato"/>
                <a:sym typeface="Lato"/>
              </a:rPr>
              <a:t>Has_Table_booking</a:t>
            </a:r>
            <a:r>
              <a:rPr lang="en-US" sz="1600" b="1" i="0" u="none" strike="noStrike" cap="none" dirty="0">
                <a:ln>
                  <a:solidFill>
                    <a:schemeClr val="bg1"/>
                  </a:solidFill>
                </a:ln>
                <a:solidFill>
                  <a:schemeClr val="bg1"/>
                </a:solidFill>
                <a:latin typeface="Lato"/>
                <a:ea typeface="Lato"/>
                <a:cs typeface="Lato"/>
                <a:sym typeface="Lato"/>
              </a:rPr>
              <a:t>: </a:t>
            </a:r>
            <a:r>
              <a:rPr lang="en-US" sz="1600" b="0" i="0" u="none" strike="noStrike" cap="none" dirty="0">
                <a:ln>
                  <a:solidFill>
                    <a:schemeClr val="bg1"/>
                  </a:solidFill>
                </a:ln>
                <a:solidFill>
                  <a:schemeClr val="bg1"/>
                </a:solidFill>
                <a:latin typeface="Lato"/>
                <a:ea typeface="Lato"/>
                <a:cs typeface="Lato"/>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r>
              <a:rPr lang="en-US" sz="1600" b="1" i="0" u="none" strike="noStrike" cap="none" dirty="0" err="1">
                <a:ln>
                  <a:solidFill>
                    <a:schemeClr val="bg1"/>
                  </a:solidFill>
                </a:ln>
                <a:solidFill>
                  <a:schemeClr val="bg1"/>
                </a:solidFill>
                <a:latin typeface="Lato"/>
                <a:ea typeface="Lato"/>
                <a:cs typeface="Lato"/>
                <a:sym typeface="Lato"/>
              </a:rPr>
              <a:t>Has_Online_delivery</a:t>
            </a:r>
            <a:r>
              <a:rPr lang="en-US" sz="1600" b="1" i="0" u="none" strike="noStrike" cap="none" dirty="0">
                <a:ln>
                  <a:solidFill>
                    <a:schemeClr val="bg1"/>
                  </a:solidFill>
                </a:ln>
                <a:solidFill>
                  <a:schemeClr val="bg1"/>
                </a:solidFill>
                <a:latin typeface="Lato"/>
                <a:ea typeface="Lato"/>
                <a:cs typeface="Lato"/>
                <a:sym typeface="Lato"/>
              </a:rPr>
              <a:t>: </a:t>
            </a:r>
            <a:r>
              <a:rPr lang="en-US" sz="1600" b="0" i="0" u="none" strike="noStrike" cap="none" dirty="0">
                <a:ln>
                  <a:solidFill>
                    <a:schemeClr val="bg1"/>
                  </a:solidFill>
                </a:ln>
                <a:solidFill>
                  <a:schemeClr val="bg1"/>
                </a:solidFill>
                <a:latin typeface="Lato"/>
                <a:ea typeface="Lato"/>
                <a:cs typeface="Lato"/>
                <a:sym typeface="Lato"/>
              </a:rPr>
              <a:t>Indicates whether the restaurant offers online delivery (Yes/No).</a:t>
            </a:r>
          </a:p>
          <a:p>
            <a:pPr marL="457200" marR="0" lvl="0" indent="-311150" algn="l" rtl="0">
              <a:lnSpc>
                <a:spcPct val="115000"/>
              </a:lnSpc>
              <a:spcBef>
                <a:spcPts val="0"/>
              </a:spcBef>
              <a:spcAft>
                <a:spcPts val="0"/>
              </a:spcAft>
              <a:buClr>
                <a:schemeClr val="dk1"/>
              </a:buClr>
              <a:buSzPts val="1300"/>
              <a:buFont typeface="Arial"/>
              <a:buChar char="●"/>
            </a:pPr>
            <a:r>
              <a:rPr lang="en-US" sz="1600" b="1" i="0" u="none" strike="noStrike" cap="none" dirty="0" err="1">
                <a:ln>
                  <a:solidFill>
                    <a:schemeClr val="bg1"/>
                  </a:solidFill>
                </a:ln>
                <a:solidFill>
                  <a:schemeClr val="bg1"/>
                </a:solidFill>
                <a:latin typeface="Lato"/>
                <a:ea typeface="Lato"/>
                <a:cs typeface="Lato"/>
                <a:sym typeface="Lato"/>
              </a:rPr>
              <a:t>Is_delivering_now</a:t>
            </a:r>
            <a:r>
              <a:rPr lang="en-US" sz="1600" b="1" i="0" u="none" strike="noStrike" cap="none" dirty="0">
                <a:ln>
                  <a:solidFill>
                    <a:schemeClr val="bg1"/>
                  </a:solidFill>
                </a:ln>
                <a:solidFill>
                  <a:schemeClr val="bg1"/>
                </a:solidFill>
                <a:latin typeface="Lato"/>
                <a:ea typeface="Lato"/>
                <a:cs typeface="Lato"/>
                <a:sym typeface="Lato"/>
              </a:rPr>
              <a:t>: </a:t>
            </a:r>
            <a:r>
              <a:rPr lang="en-US" sz="1600" b="0" i="0" u="none" strike="noStrike" cap="none" dirty="0">
                <a:ln>
                  <a:solidFill>
                    <a:schemeClr val="bg1"/>
                  </a:solidFill>
                </a:ln>
                <a:solidFill>
                  <a:schemeClr val="bg1"/>
                </a:solidFill>
                <a:latin typeface="Lato"/>
                <a:ea typeface="Lato"/>
                <a:cs typeface="Lato"/>
                <a:sym typeface="Lato"/>
              </a:rPr>
              <a:t>Indicates whether the restaurant is currently delivering (Yes/No).</a:t>
            </a:r>
          </a:p>
          <a:p>
            <a:pPr marL="457200" marR="0" lvl="0" indent="-311150" algn="l" rtl="0">
              <a:lnSpc>
                <a:spcPct val="115000"/>
              </a:lnSpc>
              <a:spcBef>
                <a:spcPts val="0"/>
              </a:spcBef>
              <a:spcAft>
                <a:spcPts val="0"/>
              </a:spcAft>
              <a:buClr>
                <a:schemeClr val="dk1"/>
              </a:buClr>
              <a:buSzPts val="1300"/>
              <a:buFont typeface="Arial"/>
              <a:buChar char="●"/>
            </a:pPr>
            <a:r>
              <a:rPr lang="en-US" sz="1600" b="1" i="0" u="none" strike="noStrike" cap="none" dirty="0" err="1">
                <a:ln>
                  <a:solidFill>
                    <a:schemeClr val="bg1"/>
                  </a:solidFill>
                </a:ln>
                <a:solidFill>
                  <a:schemeClr val="bg1"/>
                </a:solidFill>
                <a:latin typeface="Lato"/>
                <a:ea typeface="Lato"/>
                <a:cs typeface="Lato"/>
                <a:sym typeface="Lato"/>
              </a:rPr>
              <a:t>Switch_to_order_menu</a:t>
            </a:r>
            <a:r>
              <a:rPr lang="en-US" sz="1600" b="1" i="0" u="none" strike="noStrike" cap="none" dirty="0">
                <a:ln>
                  <a:solidFill>
                    <a:schemeClr val="bg1"/>
                  </a:solidFill>
                </a:ln>
                <a:solidFill>
                  <a:schemeClr val="bg1"/>
                </a:solidFill>
                <a:latin typeface="Lato"/>
                <a:ea typeface="Lato"/>
                <a:cs typeface="Lato"/>
                <a:sym typeface="Lato"/>
              </a:rPr>
              <a:t>: </a:t>
            </a:r>
            <a:r>
              <a:rPr lang="en-US" sz="1600" b="0" i="0" u="none" strike="noStrike" cap="none" dirty="0">
                <a:ln>
                  <a:solidFill>
                    <a:schemeClr val="bg1"/>
                  </a:solidFill>
                </a:ln>
                <a:solidFill>
                  <a:schemeClr val="bg1"/>
                </a:solidFill>
                <a:latin typeface="Lato"/>
                <a:ea typeface="Lato"/>
                <a:cs typeface="Lato"/>
                <a:sym typeface="Lato"/>
              </a:rPr>
              <a:t>Indicates whether users can switch to the order menu (Yes/No).</a:t>
            </a:r>
          </a:p>
          <a:p>
            <a:pPr marL="457200" marR="0" lvl="0" indent="-311150" algn="l" rtl="0">
              <a:lnSpc>
                <a:spcPct val="115000"/>
              </a:lnSpc>
              <a:spcBef>
                <a:spcPts val="0"/>
              </a:spcBef>
              <a:spcAft>
                <a:spcPts val="0"/>
              </a:spcAft>
              <a:buClr>
                <a:schemeClr val="dk1"/>
              </a:buClr>
              <a:buSzPts val="1300"/>
              <a:buFont typeface="Arial"/>
              <a:buChar char="●"/>
            </a:pPr>
            <a:r>
              <a:rPr lang="en-US" sz="1600" b="1" i="0" u="none" strike="noStrike" cap="none" dirty="0" err="1">
                <a:ln>
                  <a:solidFill>
                    <a:schemeClr val="bg1"/>
                  </a:solidFill>
                </a:ln>
                <a:solidFill>
                  <a:schemeClr val="bg1"/>
                </a:solidFill>
                <a:latin typeface="Lato"/>
                <a:ea typeface="Lato"/>
                <a:cs typeface="Lato"/>
                <a:sym typeface="Lato"/>
              </a:rPr>
              <a:t>Price_range</a:t>
            </a:r>
            <a:r>
              <a:rPr lang="en-US" sz="1600" b="1" i="0" u="none" strike="noStrike" cap="none" dirty="0">
                <a:ln>
                  <a:solidFill>
                    <a:schemeClr val="bg1"/>
                  </a:solidFill>
                </a:ln>
                <a:solidFill>
                  <a:schemeClr val="bg1"/>
                </a:solidFill>
                <a:latin typeface="Lato"/>
                <a:ea typeface="Lato"/>
                <a:cs typeface="Lato"/>
                <a:sym typeface="Lato"/>
              </a:rPr>
              <a:t>: </a:t>
            </a:r>
            <a:r>
              <a:rPr lang="en-US" sz="1600" b="0" i="0" u="none" strike="noStrike" cap="none" dirty="0">
                <a:ln>
                  <a:solidFill>
                    <a:schemeClr val="bg1"/>
                  </a:solidFill>
                </a:ln>
                <a:solidFill>
                  <a:schemeClr val="bg1"/>
                </a:solidFill>
                <a:latin typeface="Lato"/>
                <a:ea typeface="Lato"/>
                <a:cs typeface="Lato"/>
                <a:sym typeface="Lato"/>
              </a:rPr>
              <a:t>A numeric value indicating the price range category of the restaurant.</a:t>
            </a:r>
          </a:p>
          <a:p>
            <a:pPr marL="457200" marR="0" lvl="0" indent="-311150" algn="l" rtl="0">
              <a:lnSpc>
                <a:spcPct val="115000"/>
              </a:lnSpc>
              <a:spcBef>
                <a:spcPts val="0"/>
              </a:spcBef>
              <a:spcAft>
                <a:spcPts val="0"/>
              </a:spcAft>
              <a:buClr>
                <a:schemeClr val="dk1"/>
              </a:buClr>
              <a:buSzPts val="1300"/>
              <a:buFont typeface="Arial"/>
              <a:buChar char="●"/>
            </a:pPr>
            <a:r>
              <a:rPr lang="en-US" sz="1600" b="1" i="0" u="none" strike="noStrike" cap="none" dirty="0">
                <a:ln>
                  <a:solidFill>
                    <a:schemeClr val="bg1"/>
                  </a:solidFill>
                </a:ln>
                <a:solidFill>
                  <a:schemeClr val="bg1"/>
                </a:solidFill>
                <a:latin typeface="Lato"/>
                <a:ea typeface="Lato"/>
                <a:cs typeface="Lato"/>
                <a:sym typeface="Lato"/>
              </a:rPr>
              <a:t>Votes: </a:t>
            </a:r>
            <a:r>
              <a:rPr lang="en-US" sz="1600" b="0" i="0" u="none" strike="noStrike" cap="none" dirty="0">
                <a:ln>
                  <a:solidFill>
                    <a:schemeClr val="bg1"/>
                  </a:solidFill>
                </a:ln>
                <a:solidFill>
                  <a:schemeClr val="bg1"/>
                </a:solidFill>
                <a:latin typeface="Lato"/>
                <a:ea typeface="Lato"/>
                <a:cs typeface="Lato"/>
                <a:sym typeface="Lato"/>
              </a:rPr>
              <a:t>The number of votes or ratings/(feedback) received by the restaurant.</a:t>
            </a:r>
          </a:p>
          <a:p>
            <a:pPr marL="457200" indent="-311150">
              <a:lnSpc>
                <a:spcPct val="115000"/>
              </a:lnSpc>
              <a:buClr>
                <a:schemeClr val="dk1"/>
              </a:buClr>
              <a:buSzPts val="1300"/>
              <a:buFont typeface="Arial"/>
              <a:buChar char="●"/>
            </a:pPr>
            <a:r>
              <a:rPr lang="en-US" sz="1600" b="1" i="0" u="none" strike="noStrike" cap="none" dirty="0" err="1">
                <a:ln>
                  <a:solidFill>
                    <a:schemeClr val="bg1"/>
                  </a:solidFill>
                </a:ln>
                <a:solidFill>
                  <a:schemeClr val="bg1"/>
                </a:solidFill>
                <a:latin typeface="Lato"/>
                <a:ea typeface="Lato"/>
                <a:cs typeface="Lato"/>
                <a:sym typeface="Lato"/>
              </a:rPr>
              <a:t>Average_Cost_for_two</a:t>
            </a:r>
            <a:r>
              <a:rPr lang="en-US" sz="1600" dirty="0">
                <a:ln>
                  <a:solidFill>
                    <a:schemeClr val="bg1"/>
                  </a:solidFill>
                </a:ln>
                <a:solidFill>
                  <a:schemeClr val="bg1"/>
                </a:solidFill>
                <a:latin typeface="Lato"/>
                <a:ea typeface="Lato"/>
                <a:cs typeface="Lato"/>
                <a:sym typeface="Lato"/>
              </a:rPr>
              <a:t>(Indian rupees):</a:t>
            </a:r>
            <a:r>
              <a:rPr lang="en-US" sz="1600" b="0" i="0" u="none" strike="noStrike" cap="none" dirty="0">
                <a:ln>
                  <a:solidFill>
                    <a:schemeClr val="bg1"/>
                  </a:solidFill>
                </a:ln>
                <a:solidFill>
                  <a:schemeClr val="bg1"/>
                </a:solidFill>
                <a:latin typeface="Lato"/>
                <a:ea typeface="Lato"/>
                <a:cs typeface="Lato"/>
                <a:sym typeface="Lato"/>
              </a:rPr>
              <a:t>The average cost for two people dining at the restaurant</a:t>
            </a:r>
          </a:p>
          <a:p>
            <a:pPr marL="457200" marR="0" lvl="0" indent="-304800" algn="l" rtl="0">
              <a:lnSpc>
                <a:spcPct val="115000"/>
              </a:lnSpc>
              <a:spcBef>
                <a:spcPts val="0"/>
              </a:spcBef>
              <a:spcAft>
                <a:spcPts val="0"/>
              </a:spcAft>
              <a:buClr>
                <a:schemeClr val="dk1"/>
              </a:buClr>
              <a:buSzPts val="1200"/>
              <a:buFont typeface="Lato"/>
              <a:buChar char="●"/>
            </a:pPr>
            <a:r>
              <a:rPr lang="en-US" sz="1600" b="1" i="0" u="none" strike="noStrike" cap="none" dirty="0">
                <a:ln>
                  <a:solidFill>
                    <a:schemeClr val="bg1"/>
                  </a:solidFill>
                </a:ln>
                <a:solidFill>
                  <a:schemeClr val="bg1"/>
                </a:solidFill>
                <a:latin typeface="Lato"/>
                <a:ea typeface="Lato"/>
                <a:cs typeface="Lato"/>
                <a:sym typeface="Lato"/>
              </a:rPr>
              <a:t>Rating: </a:t>
            </a:r>
            <a:r>
              <a:rPr lang="en-US" sz="1600" b="0" i="0" u="none" strike="noStrike" cap="none" dirty="0">
                <a:ln>
                  <a:solidFill>
                    <a:schemeClr val="bg1"/>
                  </a:solidFill>
                </a:ln>
                <a:solidFill>
                  <a:schemeClr val="bg1"/>
                </a:solidFill>
                <a:latin typeface="Lato"/>
                <a:ea typeface="Lato"/>
                <a:cs typeface="Lato"/>
                <a:sym typeface="Lato"/>
              </a:rPr>
              <a:t>The overall rating of the restaurant is based on user reviews.</a:t>
            </a:r>
          </a:p>
          <a:p>
            <a:pPr marL="457200" marR="0" lvl="0" indent="-304800" algn="l" rtl="0">
              <a:lnSpc>
                <a:spcPct val="115000"/>
              </a:lnSpc>
              <a:spcBef>
                <a:spcPts val="0"/>
              </a:spcBef>
              <a:spcAft>
                <a:spcPts val="0"/>
              </a:spcAft>
              <a:buClr>
                <a:schemeClr val="dk1"/>
              </a:buClr>
              <a:buSzPts val="1200"/>
              <a:buFont typeface="Lato"/>
              <a:buChar char="●"/>
            </a:pPr>
            <a:r>
              <a:rPr lang="en-US" sz="1600" b="1" i="0" u="none" strike="noStrike" cap="none" dirty="0" err="1">
                <a:ln>
                  <a:solidFill>
                    <a:schemeClr val="bg1"/>
                  </a:solidFill>
                </a:ln>
                <a:solidFill>
                  <a:schemeClr val="bg1"/>
                </a:solidFill>
                <a:latin typeface="Lato"/>
                <a:ea typeface="Lato"/>
                <a:cs typeface="Lato"/>
                <a:sym typeface="Lato"/>
              </a:rPr>
              <a:t>New_Datekey_opening</a:t>
            </a:r>
            <a:r>
              <a:rPr lang="en-US" sz="1600" b="1" i="0" u="none" strike="noStrike" cap="none" dirty="0">
                <a:ln>
                  <a:solidFill>
                    <a:schemeClr val="bg1"/>
                  </a:solidFill>
                </a:ln>
                <a:solidFill>
                  <a:schemeClr val="bg1"/>
                </a:solidFill>
                <a:latin typeface="Lato"/>
                <a:ea typeface="Lato"/>
                <a:cs typeface="Lato"/>
                <a:sym typeface="Lato"/>
              </a:rPr>
              <a:t>: </a:t>
            </a:r>
            <a:r>
              <a:rPr lang="en-US" sz="1600" b="0" i="0" u="none" strike="noStrike" cap="none" dirty="0">
                <a:ln>
                  <a:solidFill>
                    <a:schemeClr val="bg1"/>
                  </a:solidFill>
                </a:ln>
                <a:solidFill>
                  <a:schemeClr val="bg1"/>
                </a:solidFill>
                <a:latin typeface="Lato"/>
                <a:ea typeface="Lato"/>
                <a:cs typeface="Lato"/>
                <a:sym typeface="Lato"/>
              </a:rPr>
              <a:t>The date when the restaurant was opened.</a:t>
            </a:r>
          </a:p>
          <a:p>
            <a:pPr marL="457200" marR="0" lvl="0" indent="-304800" algn="l" rtl="0">
              <a:lnSpc>
                <a:spcPct val="115000"/>
              </a:lnSpc>
              <a:spcBef>
                <a:spcPts val="0"/>
              </a:spcBef>
              <a:spcAft>
                <a:spcPts val="0"/>
              </a:spcAft>
              <a:buClr>
                <a:schemeClr val="dk1"/>
              </a:buClr>
              <a:buSzPts val="1200"/>
              <a:buFont typeface="Lato"/>
              <a:buChar char="●"/>
            </a:pPr>
            <a:r>
              <a:rPr lang="en-US" sz="1600" b="1" dirty="0">
                <a:ln>
                  <a:solidFill>
                    <a:schemeClr val="bg1"/>
                  </a:solidFill>
                </a:ln>
                <a:solidFill>
                  <a:schemeClr val="bg1"/>
                </a:solidFill>
                <a:latin typeface="Lato"/>
                <a:ea typeface="Lato"/>
                <a:cs typeface="Lato"/>
                <a:sym typeface="Lato"/>
              </a:rPr>
              <a:t>Country</a:t>
            </a:r>
            <a:r>
              <a:rPr lang="en-US" sz="1600" dirty="0">
                <a:ln>
                  <a:solidFill>
                    <a:schemeClr val="bg1"/>
                  </a:solidFill>
                </a:ln>
                <a:solidFill>
                  <a:schemeClr val="bg1"/>
                </a:solidFill>
                <a:latin typeface="Lato"/>
                <a:ea typeface="Lato"/>
                <a:cs typeface="Lato"/>
                <a:sym typeface="Lato"/>
              </a:rPr>
              <a:t>: Country where the Restaurant is located</a:t>
            </a:r>
            <a:endParaRPr lang="en-US" sz="1600" b="0" i="0" u="none" strike="noStrike" cap="none" dirty="0">
              <a:ln>
                <a:solidFill>
                  <a:schemeClr val="bg1"/>
                </a:solidFill>
              </a:ln>
              <a:solidFill>
                <a:schemeClr val="bg1"/>
              </a:solidFill>
              <a:latin typeface="Lato"/>
              <a:ea typeface="Lato"/>
              <a:cs typeface="Lato"/>
              <a:sym typeface="Lato"/>
            </a:endParaRPr>
          </a:p>
        </p:txBody>
      </p:sp>
    </p:spTree>
    <p:extLst>
      <p:ext uri="{BB962C8B-B14F-4D97-AF65-F5344CB8AC3E}">
        <p14:creationId xmlns:p14="http://schemas.microsoft.com/office/powerpoint/2010/main" val="314827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A2229D-3BC6-E395-BD41-40D0116ED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8D58FD-7810-3C5B-D588-600E50F525FC}"/>
              </a:ext>
            </a:extLst>
          </p:cNvPr>
          <p:cNvSpPr>
            <a:spLocks noGrp="1"/>
          </p:cNvSpPr>
          <p:nvPr>
            <p:ph type="title"/>
          </p:nvPr>
        </p:nvSpPr>
        <p:spPr>
          <a:xfrm>
            <a:off x="907263" y="435344"/>
            <a:ext cx="10018713" cy="761260"/>
          </a:xfrm>
        </p:spPr>
        <p:txBody>
          <a:bodyPr/>
          <a:lstStyle/>
          <a:p>
            <a:pPr algn="ctr"/>
            <a:r>
              <a:rPr lang="en-US" b="1" dirty="0">
                <a:solidFill>
                  <a:srgbClr val="FF0000"/>
                </a:solidFill>
              </a:rPr>
              <a:t>Data Cleaning and Processing</a:t>
            </a:r>
            <a:endParaRPr lang="en-IN" b="1" dirty="0">
              <a:solidFill>
                <a:srgbClr val="FF0000"/>
              </a:solidFill>
            </a:endParaRPr>
          </a:p>
        </p:txBody>
      </p:sp>
      <p:sp>
        <p:nvSpPr>
          <p:cNvPr id="3" name="Content Placeholder 2">
            <a:extLst>
              <a:ext uri="{FF2B5EF4-FFF2-40B4-BE49-F238E27FC236}">
                <a16:creationId xmlns:a16="http://schemas.microsoft.com/office/drawing/2014/main" id="{8FA4DFCB-79EE-6E73-D561-CA8083F07F45}"/>
              </a:ext>
            </a:extLst>
          </p:cNvPr>
          <p:cNvSpPr>
            <a:spLocks noGrp="1"/>
          </p:cNvSpPr>
          <p:nvPr>
            <p:ph idx="1"/>
          </p:nvPr>
        </p:nvSpPr>
        <p:spPr>
          <a:xfrm>
            <a:off x="462280" y="1310005"/>
            <a:ext cx="6880629" cy="4915304"/>
          </a:xfrm>
        </p:spPr>
        <p:txBody>
          <a:bodyPr>
            <a:normAutofit/>
          </a:bodyPr>
          <a:lstStyle/>
          <a:p>
            <a:pPr marL="0" indent="0">
              <a:buNone/>
            </a:pPr>
            <a:endParaRPr lang="en-US" sz="1600" dirty="0"/>
          </a:p>
          <a:p>
            <a:r>
              <a:rPr lang="en-US" sz="1600" dirty="0">
                <a:solidFill>
                  <a:schemeClr val="bg1"/>
                </a:solidFill>
              </a:rPr>
              <a:t>Sort the data by ascending the  Order by ID</a:t>
            </a:r>
          </a:p>
          <a:p>
            <a:endParaRPr lang="en-US" sz="1600" dirty="0">
              <a:solidFill>
                <a:schemeClr val="bg1"/>
              </a:solidFill>
            </a:endParaRPr>
          </a:p>
          <a:p>
            <a:r>
              <a:rPr lang="en-US" sz="1600" dirty="0">
                <a:solidFill>
                  <a:schemeClr val="bg1"/>
                </a:solidFill>
              </a:rPr>
              <a:t>Changed the </a:t>
            </a:r>
            <a:r>
              <a:rPr lang="en-US" sz="1600" dirty="0" err="1">
                <a:solidFill>
                  <a:schemeClr val="bg1"/>
                </a:solidFill>
              </a:rPr>
              <a:t>Date_key</a:t>
            </a:r>
            <a:r>
              <a:rPr lang="en-US" sz="1600" dirty="0">
                <a:solidFill>
                  <a:schemeClr val="bg1"/>
                </a:solidFill>
              </a:rPr>
              <a:t> to a proper date </a:t>
            </a:r>
            <a:r>
              <a:rPr lang="en-US" sz="1600" dirty="0" err="1">
                <a:solidFill>
                  <a:schemeClr val="bg1"/>
                </a:solidFill>
              </a:rPr>
              <a:t>formate</a:t>
            </a:r>
            <a:endParaRPr lang="en-US" sz="1600" dirty="0">
              <a:solidFill>
                <a:schemeClr val="bg1"/>
              </a:solidFill>
            </a:endParaRPr>
          </a:p>
          <a:p>
            <a:endParaRPr lang="en-US" sz="1600" dirty="0">
              <a:solidFill>
                <a:schemeClr val="bg1"/>
              </a:solidFill>
            </a:endParaRPr>
          </a:p>
          <a:p>
            <a:r>
              <a:rPr lang="en-US" sz="1600" dirty="0">
                <a:solidFill>
                  <a:schemeClr val="bg1"/>
                </a:solidFill>
              </a:rPr>
              <a:t>Used appropriate LOOKUP functions to fetch the country.</a:t>
            </a:r>
          </a:p>
          <a:p>
            <a:endParaRPr lang="en-US" sz="1600" dirty="0">
              <a:solidFill>
                <a:schemeClr val="bg1"/>
              </a:solidFill>
            </a:endParaRPr>
          </a:p>
          <a:p>
            <a:r>
              <a:rPr lang="en-US" sz="1600" dirty="0">
                <a:solidFill>
                  <a:schemeClr val="bg1"/>
                </a:solidFill>
              </a:rPr>
              <a:t>Treated the missing values of cuisines from USA.</a:t>
            </a:r>
          </a:p>
          <a:p>
            <a:endParaRPr lang="en-US" sz="1600" dirty="0">
              <a:solidFill>
                <a:schemeClr val="bg1"/>
              </a:solidFill>
            </a:endParaRPr>
          </a:p>
          <a:p>
            <a:r>
              <a:rPr lang="en-US" sz="1600" dirty="0">
                <a:solidFill>
                  <a:schemeClr val="bg1"/>
                </a:solidFill>
              </a:rPr>
              <a:t>Processed different currencies and converted into INR (for comparisons).</a:t>
            </a:r>
          </a:p>
          <a:p>
            <a:endParaRPr lang="en-US" sz="1600" dirty="0">
              <a:solidFill>
                <a:schemeClr val="bg1"/>
              </a:solidFill>
            </a:endParaRPr>
          </a:p>
          <a:p>
            <a:r>
              <a:rPr lang="en-US" sz="1600" dirty="0">
                <a:solidFill>
                  <a:schemeClr val="bg1"/>
                </a:solidFill>
              </a:rPr>
              <a:t>Build an dynamic table which will be connected to the Raw Data so that any changes made in the original data will get reflected in the dynamic table as well as in the Dashboard.</a:t>
            </a:r>
          </a:p>
          <a:p>
            <a:pPr marL="0" indent="0">
              <a:buNone/>
            </a:pPr>
            <a:endParaRPr lang="en-US" sz="1600" dirty="0"/>
          </a:p>
          <a:p>
            <a:endParaRPr lang="en-US" sz="1600" dirty="0"/>
          </a:p>
          <a:p>
            <a:endParaRPr lang="en-IN" sz="1600" dirty="0"/>
          </a:p>
        </p:txBody>
      </p:sp>
      <p:pic>
        <p:nvPicPr>
          <p:cNvPr id="5" name="Picture 4">
            <a:extLst>
              <a:ext uri="{FF2B5EF4-FFF2-40B4-BE49-F238E27FC236}">
                <a16:creationId xmlns:a16="http://schemas.microsoft.com/office/drawing/2014/main" id="{AEF0722A-3039-7531-FA22-E61FBE1874D3}"/>
              </a:ext>
            </a:extLst>
          </p:cNvPr>
          <p:cNvPicPr>
            <a:picLocks noChangeAspect="1"/>
          </p:cNvPicPr>
          <p:nvPr/>
        </p:nvPicPr>
        <p:blipFill>
          <a:blip r:embed="rId3"/>
          <a:stretch>
            <a:fillRect/>
          </a:stretch>
        </p:blipFill>
        <p:spPr>
          <a:xfrm>
            <a:off x="7462983" y="1310005"/>
            <a:ext cx="4372670" cy="4097816"/>
          </a:xfrm>
          <a:prstGeom prst="rect">
            <a:avLst/>
          </a:prstGeom>
        </p:spPr>
      </p:pic>
    </p:spTree>
    <p:extLst>
      <p:ext uri="{BB962C8B-B14F-4D97-AF65-F5344CB8AC3E}">
        <p14:creationId xmlns:p14="http://schemas.microsoft.com/office/powerpoint/2010/main" val="397903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94E589-B12B-5920-EE9C-B8F427239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02CA0F7-E84F-82B1-3985-1B9723DF916E}"/>
              </a:ext>
            </a:extLst>
          </p:cNvPr>
          <p:cNvSpPr>
            <a:spLocks noGrp="1"/>
          </p:cNvSpPr>
          <p:nvPr>
            <p:ph type="title"/>
          </p:nvPr>
        </p:nvSpPr>
        <p:spPr>
          <a:xfrm>
            <a:off x="838200" y="365125"/>
            <a:ext cx="10515600" cy="782955"/>
          </a:xfrm>
        </p:spPr>
        <p:txBody>
          <a:bodyPr/>
          <a:lstStyle/>
          <a:p>
            <a:pPr algn="ctr"/>
            <a:r>
              <a:rPr lang="en-US" b="1" dirty="0">
                <a:solidFill>
                  <a:srgbClr val="FF0000"/>
                </a:solidFill>
              </a:rPr>
              <a:t>Methodology</a:t>
            </a:r>
            <a:endParaRPr lang="en-IN" b="1" dirty="0">
              <a:solidFill>
                <a:srgbClr val="FF0000"/>
              </a:solidFill>
            </a:endParaRPr>
          </a:p>
        </p:txBody>
      </p:sp>
      <p:sp>
        <p:nvSpPr>
          <p:cNvPr id="3" name="Content Placeholder 2">
            <a:extLst>
              <a:ext uri="{FF2B5EF4-FFF2-40B4-BE49-F238E27FC236}">
                <a16:creationId xmlns:a16="http://schemas.microsoft.com/office/drawing/2014/main" id="{18468FB4-7126-E7E8-78FA-1C8CED277229}"/>
              </a:ext>
            </a:extLst>
          </p:cNvPr>
          <p:cNvSpPr>
            <a:spLocks noGrp="1"/>
          </p:cNvSpPr>
          <p:nvPr>
            <p:ph idx="1"/>
          </p:nvPr>
        </p:nvSpPr>
        <p:spPr>
          <a:xfrm>
            <a:off x="5791940" y="1348508"/>
            <a:ext cx="5857240" cy="5327499"/>
          </a:xfrm>
        </p:spPr>
        <p:txBody>
          <a:bodyPr>
            <a:normAutofit/>
          </a:bodyPr>
          <a:lstStyle/>
          <a:p>
            <a:r>
              <a:rPr lang="en-US" sz="1800" b="1" dirty="0">
                <a:solidFill>
                  <a:schemeClr val="bg1"/>
                </a:solidFill>
              </a:rPr>
              <a:t>Missing value treatment:- </a:t>
            </a:r>
            <a:r>
              <a:rPr lang="en-US" sz="1800" dirty="0">
                <a:solidFill>
                  <a:schemeClr val="bg1"/>
                </a:solidFill>
              </a:rPr>
              <a:t>Using power query editor, pivot table, VLOOKUP functions, .</a:t>
            </a:r>
          </a:p>
          <a:p>
            <a:r>
              <a:rPr lang="en-US" sz="1800" b="1" dirty="0">
                <a:solidFill>
                  <a:schemeClr val="bg1"/>
                </a:solidFill>
              </a:rPr>
              <a:t>Data Enrichment:- </a:t>
            </a:r>
            <a:r>
              <a:rPr lang="en-US" sz="1800" dirty="0">
                <a:solidFill>
                  <a:schemeClr val="bg1"/>
                </a:solidFill>
              </a:rPr>
              <a:t>Enhanced the data set with additional variables using VLOOKUP, MID, SEARCH, CONCAT, and connecting tables to cross reference with original data source.</a:t>
            </a:r>
          </a:p>
          <a:p>
            <a:r>
              <a:rPr lang="en-US" sz="1800" b="1" dirty="0">
                <a:solidFill>
                  <a:schemeClr val="bg1"/>
                </a:solidFill>
              </a:rPr>
              <a:t>Descriptive Analysis:- </a:t>
            </a:r>
            <a:r>
              <a:rPr lang="en-US" sz="1800" dirty="0">
                <a:solidFill>
                  <a:schemeClr val="bg1"/>
                </a:solidFill>
              </a:rPr>
              <a:t>Employed Pivot tables for summarizing key metrices, conditional aggregational functions and normal excel functions (count, if, etc.) for analyzing objective questions.</a:t>
            </a:r>
          </a:p>
          <a:p>
            <a:r>
              <a:rPr lang="en-US" sz="1800" b="1" dirty="0">
                <a:solidFill>
                  <a:schemeClr val="bg1"/>
                </a:solidFill>
              </a:rPr>
              <a:t>Trend Analysis:- </a:t>
            </a:r>
            <a:r>
              <a:rPr lang="en-US" sz="1800" dirty="0">
                <a:solidFill>
                  <a:schemeClr val="bg1"/>
                </a:solidFill>
              </a:rPr>
              <a:t>Analyzed the trend between ratings of Restaurant trendlines.</a:t>
            </a:r>
          </a:p>
          <a:p>
            <a:r>
              <a:rPr lang="en-IN" sz="1800" b="1" dirty="0">
                <a:solidFill>
                  <a:schemeClr val="bg1"/>
                </a:solidFill>
              </a:rPr>
              <a:t>Executive Segmentations:- </a:t>
            </a:r>
            <a:r>
              <a:rPr lang="en-IN" sz="1800" dirty="0">
                <a:solidFill>
                  <a:schemeClr val="bg1"/>
                </a:solidFill>
              </a:rPr>
              <a:t>Applied year and country wise filters to analyse the various outcomes of ratings, prices etc. for different countries at a different timeline.</a:t>
            </a:r>
          </a:p>
          <a:p>
            <a:r>
              <a:rPr lang="en-IN" sz="1800" b="1" dirty="0">
                <a:solidFill>
                  <a:schemeClr val="bg1"/>
                </a:solidFill>
              </a:rPr>
              <a:t>Data Visualization:- </a:t>
            </a:r>
            <a:r>
              <a:rPr lang="en-IN" sz="1800" dirty="0">
                <a:solidFill>
                  <a:schemeClr val="bg1"/>
                </a:solidFill>
              </a:rPr>
              <a:t>Created dynamic charts and Dashboard for data representation, enabling interactive data exploration.</a:t>
            </a:r>
            <a:endParaRPr lang="en-IN" sz="1800" b="1" dirty="0">
              <a:solidFill>
                <a:schemeClr val="bg1"/>
              </a:solidFill>
            </a:endParaRPr>
          </a:p>
        </p:txBody>
      </p:sp>
      <p:pic>
        <p:nvPicPr>
          <p:cNvPr id="8" name="Picture 7">
            <a:extLst>
              <a:ext uri="{FF2B5EF4-FFF2-40B4-BE49-F238E27FC236}">
                <a16:creationId xmlns:a16="http://schemas.microsoft.com/office/drawing/2014/main" id="{9E73DB7F-AA62-3651-80A7-A6861ACAF0A6}"/>
              </a:ext>
            </a:extLst>
          </p:cNvPr>
          <p:cNvPicPr>
            <a:picLocks noChangeAspect="1"/>
          </p:cNvPicPr>
          <p:nvPr/>
        </p:nvPicPr>
        <p:blipFill>
          <a:blip r:embed="rId3"/>
          <a:stretch>
            <a:fillRect/>
          </a:stretch>
        </p:blipFill>
        <p:spPr>
          <a:xfrm>
            <a:off x="293255" y="1717020"/>
            <a:ext cx="4749553" cy="4590474"/>
          </a:xfrm>
          <a:prstGeom prst="rect">
            <a:avLst/>
          </a:prstGeom>
        </p:spPr>
      </p:pic>
    </p:spTree>
    <p:extLst>
      <p:ext uri="{BB962C8B-B14F-4D97-AF65-F5344CB8AC3E}">
        <p14:creationId xmlns:p14="http://schemas.microsoft.com/office/powerpoint/2010/main" val="226333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4B4BF7-0866-21A3-1055-11AB70F2F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03D0C75-91E2-B09F-0724-A01C22F697DD}"/>
              </a:ext>
            </a:extLst>
          </p:cNvPr>
          <p:cNvSpPr>
            <a:spLocks noGrp="1"/>
          </p:cNvSpPr>
          <p:nvPr>
            <p:ph type="title"/>
          </p:nvPr>
        </p:nvSpPr>
        <p:spPr>
          <a:xfrm>
            <a:off x="1386657" y="382183"/>
            <a:ext cx="10018713" cy="636973"/>
          </a:xfrm>
        </p:spPr>
        <p:txBody>
          <a:bodyPr>
            <a:normAutofit fontScale="90000"/>
          </a:bodyPr>
          <a:lstStyle/>
          <a:p>
            <a:r>
              <a:rPr lang="en-US" b="1" dirty="0">
                <a:solidFill>
                  <a:srgbClr val="FF0000"/>
                </a:solidFill>
              </a:rPr>
              <a:t>Analysis of Objective Questions</a:t>
            </a:r>
            <a:endParaRPr lang="en-IN" b="1" dirty="0">
              <a:solidFill>
                <a:srgbClr val="FF0000"/>
              </a:solidFill>
            </a:endParaRPr>
          </a:p>
        </p:txBody>
      </p:sp>
      <p:sp>
        <p:nvSpPr>
          <p:cNvPr id="3" name="Content Placeholder 2">
            <a:extLst>
              <a:ext uri="{FF2B5EF4-FFF2-40B4-BE49-F238E27FC236}">
                <a16:creationId xmlns:a16="http://schemas.microsoft.com/office/drawing/2014/main" id="{528548D8-6EBF-117F-EFE6-582D737213F2}"/>
              </a:ext>
            </a:extLst>
          </p:cNvPr>
          <p:cNvSpPr>
            <a:spLocks noGrp="1"/>
          </p:cNvSpPr>
          <p:nvPr>
            <p:ph idx="1"/>
          </p:nvPr>
        </p:nvSpPr>
        <p:spPr>
          <a:xfrm>
            <a:off x="1386658" y="1358283"/>
            <a:ext cx="7528560" cy="1059233"/>
          </a:xfrm>
        </p:spPr>
        <p:txBody>
          <a:bodyPr>
            <a:normAutofit/>
          </a:bodyPr>
          <a:lstStyle/>
          <a:p>
            <a:r>
              <a:rPr lang="en-GB" sz="2000" b="1" dirty="0">
                <a:solidFill>
                  <a:schemeClr val="bg1"/>
                </a:solidFill>
                <a:latin typeface="Arial" panose="020B0604020202020204" pitchFamily="34" charset="0"/>
                <a:ea typeface="Arial" panose="020B0604020202020204" pitchFamily="34" charset="0"/>
              </a:rPr>
              <a:t>T</a:t>
            </a:r>
            <a:r>
              <a:rPr lang="en-GB" sz="2000" b="1" dirty="0">
                <a:solidFill>
                  <a:schemeClr val="bg1"/>
                </a:solidFill>
                <a:effectLst/>
                <a:latin typeface="Arial" panose="020B0604020202020204" pitchFamily="34" charset="0"/>
                <a:ea typeface="Arial" panose="020B0604020202020204" pitchFamily="34" charset="0"/>
              </a:rPr>
              <a:t>he number of restaurants opened in each country</a:t>
            </a:r>
          </a:p>
          <a:p>
            <a:endParaRPr lang="en-IN" sz="2000" b="1" dirty="0"/>
          </a:p>
        </p:txBody>
      </p:sp>
      <p:graphicFrame>
        <p:nvGraphicFramePr>
          <p:cNvPr id="4" name="Chart 3">
            <a:extLst>
              <a:ext uri="{FF2B5EF4-FFF2-40B4-BE49-F238E27FC236}">
                <a16:creationId xmlns:a16="http://schemas.microsoft.com/office/drawing/2014/main" id="{E591157B-0AB4-452F-B235-3E0817555EE8}"/>
              </a:ext>
            </a:extLst>
          </p:cNvPr>
          <p:cNvGraphicFramePr>
            <a:graphicFrameLocks/>
          </p:cNvGraphicFramePr>
          <p:nvPr/>
        </p:nvGraphicFramePr>
        <p:xfrm>
          <a:off x="495300" y="2417517"/>
          <a:ext cx="7528560" cy="267699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818C50A9-5A20-2972-6BC1-2D1C311F237C}"/>
              </a:ext>
            </a:extLst>
          </p:cNvPr>
          <p:cNvSpPr txBox="1"/>
          <p:nvPr/>
        </p:nvSpPr>
        <p:spPr>
          <a:xfrm>
            <a:off x="7722429" y="2171892"/>
            <a:ext cx="3682941" cy="36933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With 20 restaurants, Qatar has the most restaurants overall. </a:t>
            </a:r>
            <a:br>
              <a:rPr kumimoji="0" lang="en-US" altLang="en-US" sz="1800" b="0" i="0" u="none" strike="noStrike" cap="none" normalizeH="0" baseline="0" dirty="0">
                <a:ln>
                  <a:noFill/>
                </a:ln>
                <a:solidFill>
                  <a:schemeClr val="bg1"/>
                </a:solidFill>
                <a:effectLst/>
                <a:latin typeface="Arial" panose="020B0604020202020204" pitchFamily="34" charset="0"/>
              </a:rPr>
            </a:br>
            <a:br>
              <a:rPr kumimoji="0" lang="en-US" altLang="en-US" sz="1800" b="0" i="0" u="none" strike="noStrike" cap="none" normalizeH="0" baseline="0" dirty="0">
                <a:ln>
                  <a:noFill/>
                </a:ln>
                <a:solidFill>
                  <a:schemeClr val="bg1"/>
                </a:solidFill>
                <a:effectLst/>
                <a:latin typeface="Arial" panose="020B0604020202020204" pitchFamily="34" charset="0"/>
              </a:rPr>
            </a:br>
            <a:r>
              <a:rPr kumimoji="0" lang="en-US" altLang="en-US" sz="1800" b="0" i="0" u="none" strike="noStrike" cap="none" normalizeH="0" baseline="0" dirty="0">
                <a:ln>
                  <a:noFill/>
                </a:ln>
                <a:solidFill>
                  <a:schemeClr val="bg1"/>
                </a:solidFill>
                <a:effectLst/>
                <a:latin typeface="Arial" panose="020B0604020202020204" pitchFamily="34" charset="0"/>
              </a:rPr>
              <a:t>With 18 restaurants, Singapore and Sri Lanka are in second place. </a:t>
            </a:r>
            <a:br>
              <a:rPr kumimoji="0" lang="en-US" altLang="en-US" sz="1800" b="0" i="0" u="none" strike="noStrike" cap="none" normalizeH="0" baseline="0" dirty="0">
                <a:ln>
                  <a:noFill/>
                </a:ln>
                <a:solidFill>
                  <a:schemeClr val="bg1"/>
                </a:solidFill>
                <a:effectLst/>
                <a:latin typeface="Arial" panose="020B0604020202020204" pitchFamily="34" charset="0"/>
              </a:rPr>
            </a:br>
            <a:br>
              <a:rPr kumimoji="0" lang="en-US" altLang="en-US" sz="1800" b="0" i="0" u="none" strike="noStrike" cap="none" normalizeH="0" baseline="0" dirty="0">
                <a:ln>
                  <a:noFill/>
                </a:ln>
                <a:solidFill>
                  <a:schemeClr val="bg1"/>
                </a:solidFill>
                <a:effectLst/>
                <a:latin typeface="Arial" panose="020B0604020202020204" pitchFamily="34" charset="0"/>
              </a:rPr>
            </a:br>
            <a:r>
              <a:rPr kumimoji="0" lang="en-US" altLang="en-US" sz="1800" b="0" i="0" u="none" strike="noStrike" cap="none" normalizeH="0" baseline="0" dirty="0">
                <a:ln>
                  <a:noFill/>
                </a:ln>
                <a:solidFill>
                  <a:schemeClr val="bg1"/>
                </a:solidFill>
                <a:effectLst/>
                <a:latin typeface="Arial" panose="020B0604020202020204" pitchFamily="34" charset="0"/>
              </a:rPr>
              <a:t>The number of restaurants in each of the dataset's countries is shown in the chart.</a:t>
            </a:r>
            <a:br>
              <a:rPr kumimoji="0" lang="en-US" altLang="en-US" sz="1800" b="0" i="0" u="none" strike="noStrike" cap="none" normalizeH="0" baseline="0" dirty="0">
                <a:ln>
                  <a:noFill/>
                </a:ln>
                <a:solidFill>
                  <a:schemeClr val="bg1"/>
                </a:solidFill>
                <a:effectLst/>
                <a:latin typeface="Arial" panose="020B0604020202020204" pitchFamily="34" charset="0"/>
              </a:rPr>
            </a:br>
            <a:br>
              <a:rPr kumimoji="0" lang="en-US" altLang="en-US" sz="1800" b="0" i="0" u="none" strike="noStrike" cap="none" normalizeH="0" baseline="0" dirty="0">
                <a:ln>
                  <a:noFill/>
                </a:ln>
                <a:solidFill>
                  <a:schemeClr val="bg1"/>
                </a:solidFill>
                <a:effectLst/>
                <a:latin typeface="Arial" panose="020B0604020202020204" pitchFamily="34" charset="0"/>
              </a:rPr>
            </a:br>
            <a:r>
              <a:rPr kumimoji="0" lang="en-US" altLang="en-US" sz="1800" b="0" i="0" u="none" strike="noStrike" cap="none" normalizeH="0" baseline="0" dirty="0">
                <a:ln>
                  <a:noFill/>
                </a:ln>
                <a:solidFill>
                  <a:schemeClr val="bg1"/>
                </a:solidFill>
                <a:effectLst/>
                <a:latin typeface="Arial" panose="020B0604020202020204" pitchFamily="34" charset="0"/>
              </a:rPr>
              <a:t>Canada has four restaurants, which is the fewest of any country.</a:t>
            </a:r>
          </a:p>
        </p:txBody>
      </p:sp>
      <p:pic>
        <p:nvPicPr>
          <p:cNvPr id="7" name="Google Shape;128;p5">
            <a:extLst>
              <a:ext uri="{FF2B5EF4-FFF2-40B4-BE49-F238E27FC236}">
                <a16:creationId xmlns:a16="http://schemas.microsoft.com/office/drawing/2014/main" id="{093194D4-9CEE-C4A1-64DB-F8EA18F9F178}"/>
              </a:ext>
            </a:extLst>
          </p:cNvPr>
          <p:cNvPicPr preferRelativeResize="0"/>
          <p:nvPr/>
        </p:nvPicPr>
        <p:blipFill rotWithShape="1">
          <a:blip r:embed="rId4">
            <a:alphaModFix/>
          </a:blip>
          <a:srcRect t="36175" r="50926"/>
          <a:stretch/>
        </p:blipFill>
        <p:spPr>
          <a:xfrm>
            <a:off x="965368" y="2171892"/>
            <a:ext cx="6392161" cy="3533372"/>
          </a:xfrm>
          <a:prstGeom prst="rect">
            <a:avLst/>
          </a:prstGeom>
          <a:noFill/>
          <a:ln>
            <a:noFill/>
          </a:ln>
        </p:spPr>
      </p:pic>
    </p:spTree>
    <p:extLst>
      <p:ext uri="{BB962C8B-B14F-4D97-AF65-F5344CB8AC3E}">
        <p14:creationId xmlns:p14="http://schemas.microsoft.com/office/powerpoint/2010/main" val="265757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32B118-93F2-2CC3-40D9-0FC604C2A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53730" cy="6914926"/>
          </a:xfrm>
          <a:prstGeom prst="rect">
            <a:avLst/>
          </a:prstGeom>
        </p:spPr>
      </p:pic>
      <p:sp>
        <p:nvSpPr>
          <p:cNvPr id="5" name="Rectangle 1">
            <a:extLst>
              <a:ext uri="{FF2B5EF4-FFF2-40B4-BE49-F238E27FC236}">
                <a16:creationId xmlns:a16="http://schemas.microsoft.com/office/drawing/2014/main" id="{B3274B1D-088D-B9E3-C67B-A9822712E390}"/>
              </a:ext>
            </a:extLst>
          </p:cNvPr>
          <p:cNvSpPr>
            <a:spLocks noChangeArrowheads="1"/>
          </p:cNvSpPr>
          <p:nvPr/>
        </p:nvSpPr>
        <p:spPr bwMode="auto">
          <a:xfrm>
            <a:off x="1699491" y="1917995"/>
            <a:ext cx="977207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US" altLang="en-US" b="1" dirty="0">
              <a:solidFill>
                <a:schemeClr val="bg1"/>
              </a:solidFill>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bg1"/>
                </a:solidFill>
                <a:latin typeface="Arial" panose="020B0604020202020204" pitchFamily="34" charset="0"/>
              </a:rPr>
              <a:t>Countries with the fewest restaurants present a good opportunity for opening new ones.</a:t>
            </a:r>
          </a:p>
          <a:p>
            <a:pPr marL="285750" lvl="0" indent="-285750" eaLnBrk="0" fontAlgn="base" hangingPunct="0">
              <a:spcBef>
                <a:spcPct val="0"/>
              </a:spcBef>
              <a:spcAft>
                <a:spcPct val="0"/>
              </a:spcAft>
              <a:buFont typeface="Wingdings" panose="05000000000000000000" pitchFamily="2" charset="2"/>
              <a:buChar char="v"/>
            </a:pPr>
            <a:endParaRPr lang="en-US" altLang="en-US" dirty="0">
              <a:solidFill>
                <a:schemeClr val="bg1"/>
              </a:solidFill>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bg1"/>
                </a:solidFill>
                <a:latin typeface="Arial" panose="020B0604020202020204" pitchFamily="34" charset="0"/>
              </a:rPr>
              <a:t>Providing high-quality service is crucial for success in these markets.</a:t>
            </a:r>
          </a:p>
          <a:p>
            <a:pPr marL="285750" lvl="0" indent="-285750" eaLnBrk="0" fontAlgn="base" hangingPunct="0">
              <a:spcBef>
                <a:spcPct val="0"/>
              </a:spcBef>
              <a:spcAft>
                <a:spcPct val="0"/>
              </a:spcAft>
              <a:buFont typeface="Wingdings" panose="05000000000000000000" pitchFamily="2" charset="2"/>
              <a:buChar char="v"/>
            </a:pPr>
            <a:endParaRPr lang="en-US" altLang="en-US" dirty="0">
              <a:solidFill>
                <a:schemeClr val="bg1"/>
              </a:solidFill>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bg1"/>
                </a:solidFill>
                <a:latin typeface="Arial" panose="020B0604020202020204" pitchFamily="34" charset="0"/>
              </a:rPr>
              <a:t>These markets are ideal for offering customers a fresh and unique dining experience.</a:t>
            </a:r>
          </a:p>
          <a:p>
            <a:pPr marL="285750" lvl="0" indent="-285750" eaLnBrk="0" fontAlgn="base" hangingPunct="0">
              <a:spcBef>
                <a:spcPct val="0"/>
              </a:spcBef>
              <a:spcAft>
                <a:spcPct val="0"/>
              </a:spcAft>
              <a:buFont typeface="Wingdings" panose="05000000000000000000" pitchFamily="2" charset="2"/>
              <a:buChar char="v"/>
            </a:pPr>
            <a:endParaRPr lang="en-US" altLang="en-US" dirty="0">
              <a:solidFill>
                <a:schemeClr val="bg1"/>
              </a:solidFill>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bg1"/>
                </a:solidFill>
                <a:latin typeface="Arial" panose="020B0604020202020204" pitchFamily="34" charset="0"/>
              </a:rPr>
              <a:t>Existing restaurants in these countries have very high ratings.</a:t>
            </a:r>
          </a:p>
          <a:p>
            <a:pPr marL="285750" lvl="0" indent="-285750" eaLnBrk="0" fontAlgn="base" hangingPunct="0">
              <a:spcBef>
                <a:spcPct val="0"/>
              </a:spcBef>
              <a:spcAft>
                <a:spcPct val="0"/>
              </a:spcAft>
              <a:buFont typeface="Wingdings" panose="05000000000000000000" pitchFamily="2" charset="2"/>
              <a:buChar char="v"/>
            </a:pPr>
            <a:endParaRPr lang="en-US" altLang="en-US" dirty="0">
              <a:solidFill>
                <a:schemeClr val="bg1"/>
              </a:solidFill>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bg1"/>
                </a:solidFill>
                <a:latin typeface="Arial" panose="020B0604020202020204" pitchFamily="34" charset="0"/>
              </a:rPr>
              <a:t>Introducing online delivery services can enhance customer satisfaction.</a:t>
            </a:r>
          </a:p>
          <a:p>
            <a:pPr marL="285750" lvl="0" indent="-285750" eaLnBrk="0" fontAlgn="base" hangingPunct="0">
              <a:spcBef>
                <a:spcPct val="0"/>
              </a:spcBef>
              <a:spcAft>
                <a:spcPct val="0"/>
              </a:spcAft>
              <a:buFont typeface="Wingdings" panose="05000000000000000000" pitchFamily="2" charset="2"/>
              <a:buChar char="v"/>
            </a:pPr>
            <a:endParaRPr lang="en-US" altLang="en-US" dirty="0">
              <a:solidFill>
                <a:schemeClr val="bg1"/>
              </a:solidFill>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bg1"/>
                </a:solidFill>
                <a:latin typeface="Arial" panose="020B0604020202020204" pitchFamily="34" charset="0"/>
              </a:rPr>
              <a:t>The identified countries include Canada, Sri Lanka, Qatar, and Singapore. </a:t>
            </a:r>
          </a:p>
        </p:txBody>
      </p:sp>
      <p:sp>
        <p:nvSpPr>
          <p:cNvPr id="6" name="TextBox 5">
            <a:extLst>
              <a:ext uri="{FF2B5EF4-FFF2-40B4-BE49-F238E27FC236}">
                <a16:creationId xmlns:a16="http://schemas.microsoft.com/office/drawing/2014/main" id="{206D4FC2-44DA-294E-BB65-490A67BDA6BA}"/>
              </a:ext>
            </a:extLst>
          </p:cNvPr>
          <p:cNvSpPr txBox="1"/>
          <p:nvPr/>
        </p:nvSpPr>
        <p:spPr>
          <a:xfrm>
            <a:off x="2147685" y="1246757"/>
            <a:ext cx="7958359" cy="769441"/>
          </a:xfrm>
          <a:prstGeom prst="rect">
            <a:avLst/>
          </a:prstGeom>
          <a:noFill/>
        </p:spPr>
        <p:txBody>
          <a:bodyPr wrap="square" rtlCol="0">
            <a:spAutoFit/>
          </a:bodyPr>
          <a:lstStyle/>
          <a:p>
            <a:r>
              <a:rPr lang="en-US" sz="4400" b="1" dirty="0">
                <a:solidFill>
                  <a:srgbClr val="FF0000"/>
                </a:solidFill>
                <a:latin typeface="Calibri"/>
                <a:ea typeface="Calibri"/>
                <a:cs typeface="Calibri"/>
                <a:sym typeface="Calibri"/>
              </a:rPr>
              <a:t>SUGGESTIONS : </a:t>
            </a:r>
          </a:p>
        </p:txBody>
      </p:sp>
    </p:spTree>
    <p:extLst>
      <p:ext uri="{BB962C8B-B14F-4D97-AF65-F5344CB8AC3E}">
        <p14:creationId xmlns:p14="http://schemas.microsoft.com/office/powerpoint/2010/main" val="401114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064864-A119-DD22-DA68-0AEE47572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31B5706C-3D9B-5402-835E-471D620673A6}"/>
              </a:ext>
            </a:extLst>
          </p:cNvPr>
          <p:cNvSpPr>
            <a:spLocks noGrp="1"/>
          </p:cNvSpPr>
          <p:nvPr>
            <p:ph idx="1"/>
          </p:nvPr>
        </p:nvSpPr>
        <p:spPr>
          <a:xfrm>
            <a:off x="740229" y="284480"/>
            <a:ext cx="10847885" cy="6355806"/>
          </a:xfrm>
        </p:spPr>
        <p:txBody>
          <a:bodyPr>
            <a:normAutofit/>
          </a:bodyPr>
          <a:lstStyle/>
          <a:p>
            <a:pPr marL="0" indent="0">
              <a:buNone/>
            </a:pPr>
            <a:endParaRPr lang="en-IN" sz="3600" dirty="0"/>
          </a:p>
          <a:p>
            <a:pPr marL="0" indent="0">
              <a:buNone/>
            </a:pPr>
            <a:endParaRPr lang="en-IN" sz="3600" dirty="0"/>
          </a:p>
        </p:txBody>
      </p:sp>
      <p:sp>
        <p:nvSpPr>
          <p:cNvPr id="6" name="TextBox 5">
            <a:extLst>
              <a:ext uri="{FF2B5EF4-FFF2-40B4-BE49-F238E27FC236}">
                <a16:creationId xmlns:a16="http://schemas.microsoft.com/office/drawing/2014/main" id="{0DFD658B-8AB3-E8D1-C771-7616ADEAB6F3}"/>
              </a:ext>
            </a:extLst>
          </p:cNvPr>
          <p:cNvSpPr txBox="1"/>
          <p:nvPr/>
        </p:nvSpPr>
        <p:spPr>
          <a:xfrm>
            <a:off x="2489693" y="4927277"/>
            <a:ext cx="8291286" cy="160043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The suggested countries have a </a:t>
            </a:r>
            <a:r>
              <a:rPr kumimoji="0" lang="en-US" altLang="en-US" sz="1400" b="1" i="0" u="none" strike="noStrike" cap="none" normalizeH="0" baseline="0" dirty="0">
                <a:ln>
                  <a:noFill/>
                </a:ln>
                <a:solidFill>
                  <a:schemeClr val="bg1"/>
                </a:solidFill>
                <a:effectLst/>
                <a:latin typeface="Arial" panose="020B0604020202020204" pitchFamily="34" charset="0"/>
              </a:rPr>
              <a:t>maximum of 4 restaurants</a:t>
            </a:r>
            <a:r>
              <a:rPr kumimoji="0" lang="en-US" altLang="en-US" sz="1400" b="0" i="0" u="none" strike="noStrike" cap="none" normalizeH="0" baseline="0" dirty="0">
                <a:ln>
                  <a:noFill/>
                </a:ln>
                <a:solidFill>
                  <a:schemeClr val="bg1"/>
                </a:solidFill>
                <a:effectLst/>
                <a:latin typeface="Arial" panose="020B0604020202020204" pitchFamily="34" charset="0"/>
              </a:rPr>
              <a:t> currently open.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The </a:t>
            </a:r>
            <a:r>
              <a:rPr kumimoji="0" lang="en-US" altLang="en-US" sz="1400" b="1" i="0" u="none" strike="noStrike" cap="none" normalizeH="0" baseline="0" dirty="0">
                <a:ln>
                  <a:noFill/>
                </a:ln>
                <a:solidFill>
                  <a:schemeClr val="bg1"/>
                </a:solidFill>
                <a:effectLst/>
                <a:latin typeface="Arial" panose="020B0604020202020204" pitchFamily="34" charset="0"/>
              </a:rPr>
              <a:t>minimum number of restaurants</a:t>
            </a:r>
            <a:r>
              <a:rPr kumimoji="0" lang="en-US" altLang="en-US" sz="1400" b="0" i="0" u="none" strike="noStrike" cap="none" normalizeH="0" baseline="0" dirty="0">
                <a:ln>
                  <a:noFill/>
                </a:ln>
                <a:solidFill>
                  <a:schemeClr val="bg1"/>
                </a:solidFill>
                <a:effectLst/>
                <a:latin typeface="Arial" panose="020B0604020202020204" pitchFamily="34" charset="0"/>
              </a:rPr>
              <a:t> in these countries is </a:t>
            </a:r>
            <a:r>
              <a:rPr kumimoji="0" lang="en-US" altLang="en-US" sz="1400" b="1" i="0" u="none" strike="noStrike" cap="none" normalizeH="0" baseline="0" dirty="0">
                <a:ln>
                  <a:noFill/>
                </a:ln>
                <a:solidFill>
                  <a:schemeClr val="bg1"/>
                </a:solidFill>
                <a:effectLst/>
                <a:latin typeface="Arial" panose="020B0604020202020204" pitchFamily="34" charset="0"/>
              </a:rPr>
              <a:t>1</a:t>
            </a:r>
            <a:r>
              <a:rPr kumimoji="0" lang="en-US" altLang="en-US" sz="14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These countries show </a:t>
            </a:r>
            <a:r>
              <a:rPr kumimoji="0" lang="en-US" altLang="en-US" sz="1400" b="1" i="0" u="none" strike="noStrike" cap="none" normalizeH="0" baseline="0" dirty="0">
                <a:ln>
                  <a:noFill/>
                </a:ln>
                <a:solidFill>
                  <a:schemeClr val="bg1"/>
                </a:solidFill>
                <a:effectLst/>
                <a:latin typeface="Arial" panose="020B0604020202020204" pitchFamily="34" charset="0"/>
              </a:rPr>
              <a:t>low restaurant growth</a:t>
            </a:r>
            <a:r>
              <a:rPr kumimoji="0" lang="en-US" altLang="en-US" sz="1400" b="0" i="0" u="none" strike="noStrike" cap="none" normalizeH="0" baseline="0" dirty="0">
                <a:ln>
                  <a:noFill/>
                </a:ln>
                <a:solidFill>
                  <a:schemeClr val="bg1"/>
                </a:solidFill>
                <a:effectLst/>
                <a:latin typeface="Arial" panose="020B0604020202020204" pitchFamily="34" charset="0"/>
              </a:rPr>
              <a:t>, indicating </a:t>
            </a:r>
            <a:r>
              <a:rPr kumimoji="0" lang="en-US" altLang="en-US" sz="1400" b="1" i="0" u="none" strike="noStrike" cap="none" normalizeH="0" baseline="0" dirty="0">
                <a:ln>
                  <a:noFill/>
                </a:ln>
                <a:solidFill>
                  <a:schemeClr val="bg1"/>
                </a:solidFill>
                <a:effectLst/>
                <a:latin typeface="Arial" panose="020B0604020202020204" pitchFamily="34" charset="0"/>
              </a:rPr>
              <a:t>good business opportunities</a:t>
            </a:r>
            <a:r>
              <a:rPr kumimoji="0" lang="en-US" altLang="en-US" sz="1400" b="0" i="0" u="none" strike="noStrike" cap="none" normalizeH="0" baseline="0" dirty="0">
                <a:ln>
                  <a:noFill/>
                </a:ln>
                <a:solidFill>
                  <a:schemeClr val="bg1"/>
                </a:solidFill>
                <a:effectLst/>
                <a:latin typeface="Arial" panose="020B0604020202020204" pitchFamily="34" charset="0"/>
              </a:rPr>
              <a:t> for expansion. </a:t>
            </a:r>
          </a:p>
        </p:txBody>
      </p:sp>
      <p:sp>
        <p:nvSpPr>
          <p:cNvPr id="4" name="TextBox 3">
            <a:extLst>
              <a:ext uri="{FF2B5EF4-FFF2-40B4-BE49-F238E27FC236}">
                <a16:creationId xmlns:a16="http://schemas.microsoft.com/office/drawing/2014/main" id="{694BB4FF-E8B1-9FD4-5E70-0F9209C4410C}"/>
              </a:ext>
            </a:extLst>
          </p:cNvPr>
          <p:cNvSpPr txBox="1"/>
          <p:nvPr/>
        </p:nvSpPr>
        <p:spPr>
          <a:xfrm>
            <a:off x="471054" y="512161"/>
            <a:ext cx="9845964" cy="461665"/>
          </a:xfrm>
          <a:prstGeom prst="rect">
            <a:avLst/>
          </a:prstGeom>
          <a:noFill/>
        </p:spPr>
        <p:txBody>
          <a:bodyPr wrap="square" rtlCol="0">
            <a:spAutoFit/>
          </a:bodyPr>
          <a:lstStyle/>
          <a:p>
            <a:pPr lvl="6"/>
            <a:r>
              <a:rPr lang="en-GB" sz="2400" b="1" dirty="0">
                <a:solidFill>
                  <a:srgbClr val="FF0000"/>
                </a:solidFill>
                <a:latin typeface="Arial" panose="020B0604020202020204" pitchFamily="34" charset="0"/>
                <a:ea typeface="Arial" panose="020B0604020202020204" pitchFamily="34" charset="0"/>
              </a:rPr>
              <a:t>T</a:t>
            </a:r>
            <a:r>
              <a:rPr lang="en-GB" sz="2400" b="1" dirty="0">
                <a:solidFill>
                  <a:srgbClr val="FF0000"/>
                </a:solidFill>
                <a:effectLst/>
                <a:latin typeface="Arial" panose="020B0604020202020204" pitchFamily="34" charset="0"/>
                <a:ea typeface="Arial" panose="020B0604020202020204" pitchFamily="34" charset="0"/>
              </a:rPr>
              <a:t>he number of restaurants opened each year</a:t>
            </a:r>
          </a:p>
        </p:txBody>
      </p:sp>
      <p:pic>
        <p:nvPicPr>
          <p:cNvPr id="5" name="Picture 4">
            <a:extLst>
              <a:ext uri="{FF2B5EF4-FFF2-40B4-BE49-F238E27FC236}">
                <a16:creationId xmlns:a16="http://schemas.microsoft.com/office/drawing/2014/main" id="{3D6FBF97-D1A2-5AB4-AED3-13A18C8B8620}"/>
              </a:ext>
            </a:extLst>
          </p:cNvPr>
          <p:cNvPicPr>
            <a:picLocks noChangeAspect="1"/>
          </p:cNvPicPr>
          <p:nvPr/>
        </p:nvPicPr>
        <p:blipFill>
          <a:blip r:embed="rId3"/>
          <a:stretch>
            <a:fillRect/>
          </a:stretch>
        </p:blipFill>
        <p:spPr>
          <a:xfrm>
            <a:off x="6522101" y="1169835"/>
            <a:ext cx="4603041" cy="3530781"/>
          </a:xfrm>
          <a:prstGeom prst="rect">
            <a:avLst/>
          </a:prstGeom>
        </p:spPr>
      </p:pic>
      <p:pic>
        <p:nvPicPr>
          <p:cNvPr id="7" name="Google Shape;137;p6">
            <a:extLst>
              <a:ext uri="{FF2B5EF4-FFF2-40B4-BE49-F238E27FC236}">
                <a16:creationId xmlns:a16="http://schemas.microsoft.com/office/drawing/2014/main" id="{52D07709-4200-EB61-3970-A33DB2526109}"/>
              </a:ext>
            </a:extLst>
          </p:cNvPr>
          <p:cNvPicPr preferRelativeResize="0"/>
          <p:nvPr/>
        </p:nvPicPr>
        <p:blipFill rotWithShape="1">
          <a:blip r:embed="rId4">
            <a:alphaModFix/>
          </a:blip>
          <a:srcRect/>
          <a:stretch/>
        </p:blipFill>
        <p:spPr>
          <a:xfrm>
            <a:off x="603886" y="1334762"/>
            <a:ext cx="5649040" cy="3214868"/>
          </a:xfrm>
          <a:prstGeom prst="rect">
            <a:avLst/>
          </a:prstGeom>
          <a:noFill/>
          <a:ln>
            <a:noFill/>
          </a:ln>
        </p:spPr>
      </p:pic>
    </p:spTree>
    <p:extLst>
      <p:ext uri="{BB962C8B-B14F-4D97-AF65-F5344CB8AC3E}">
        <p14:creationId xmlns:p14="http://schemas.microsoft.com/office/powerpoint/2010/main" val="290178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1572</Words>
  <Application>Microsoft Office PowerPoint</Application>
  <PresentationFormat>Widescreen</PresentationFormat>
  <Paragraphs>168</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Arimo</vt:lpstr>
      <vt:lpstr>Calibri</vt:lpstr>
      <vt:lpstr>Calibri Light</vt:lpstr>
      <vt:lpstr>DM Sans</vt:lpstr>
      <vt:lpstr>Lato</vt:lpstr>
      <vt:lpstr>Wingdings</vt:lpstr>
      <vt:lpstr>Office Theme</vt:lpstr>
      <vt:lpstr>PowerPoint Presentation</vt:lpstr>
      <vt:lpstr>PowerPoint Presentation</vt:lpstr>
      <vt:lpstr>PowerPoint Presentation</vt:lpstr>
      <vt:lpstr>Data Overview</vt:lpstr>
      <vt:lpstr>Data Cleaning and Processing</vt:lpstr>
      <vt:lpstr>Methodology</vt:lpstr>
      <vt:lpstr>Analysis of Objective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Koundal</dc:creator>
  <cp:lastModifiedBy>Abhishek Koundal</cp:lastModifiedBy>
  <cp:revision>2</cp:revision>
  <dcterms:created xsi:type="dcterms:W3CDTF">2024-10-21T04:53:52Z</dcterms:created>
  <dcterms:modified xsi:type="dcterms:W3CDTF">2024-10-21T10:00:28Z</dcterms:modified>
</cp:coreProperties>
</file>