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452" r:id="rId2"/>
    <p:sldId id="457" r:id="rId3"/>
    <p:sldId id="485" r:id="rId4"/>
    <p:sldId id="453" r:id="rId5"/>
    <p:sldId id="454" r:id="rId6"/>
    <p:sldId id="486" r:id="rId7"/>
    <p:sldId id="488" r:id="rId8"/>
    <p:sldId id="487" r:id="rId9"/>
    <p:sldId id="455" r:id="rId1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9" autoAdjust="0"/>
    <p:restoredTop sz="94660"/>
  </p:normalViewPr>
  <p:slideViewPr>
    <p:cSldViewPr snapToGrid="0">
      <p:cViewPr varScale="1">
        <p:scale>
          <a:sx n="119" d="100"/>
          <a:sy n="119" d="100"/>
        </p:scale>
        <p:origin x="10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09C2A-B219-48A2-9B39-B5B13567B445}" type="datetimeFigureOut">
              <a:rPr lang="en-NG" smtClean="0"/>
              <a:t>23/02/2025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90AB9-A65D-4FDF-A604-C4B4A81808AA}" type="slidenum">
              <a:rPr lang="en-NG" smtClean="0"/>
              <a:t>‹#›</a:t>
            </a:fld>
            <a:endParaRPr lang="en-NG"/>
          </a:p>
        </p:txBody>
      </p:sp>
    </p:spTree>
    <p:extLst>
      <p:ext uri="{BB962C8B-B14F-4D97-AF65-F5344CB8AC3E}">
        <p14:creationId xmlns:p14="http://schemas.microsoft.com/office/powerpoint/2010/main" val="2611124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1F323-1BB5-A23D-D6A1-DB2E8BCECA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3C9DCB-F35C-7B81-A208-49BC86B6B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3DC176-F40C-BE51-154D-9AD783C79D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F933B5-0A3F-ECE7-CE8B-CD7A5E723B5F}"/>
              </a:ext>
            </a:extLst>
          </p:cNvPr>
          <p:cNvSpPr>
            <a:spLocks noGrp="1"/>
          </p:cNvSpPr>
          <p:nvPr>
            <p:ph type="sldNum" sz="quarter" idx="5"/>
          </p:nvPr>
        </p:nvSpPr>
        <p:spPr/>
        <p:txBody>
          <a:bodyPr/>
          <a:lstStyle/>
          <a:p>
            <a:fld id="{5315DA08-80DD-49B6-9B3F-15B11DE2FAC8}" type="slidenum">
              <a:rPr lang="en-US" smtClean="0"/>
              <a:t>1</a:t>
            </a:fld>
            <a:endParaRPr lang="en-US" dirty="0"/>
          </a:p>
        </p:txBody>
      </p:sp>
    </p:spTree>
    <p:extLst>
      <p:ext uri="{BB962C8B-B14F-4D97-AF65-F5344CB8AC3E}">
        <p14:creationId xmlns:p14="http://schemas.microsoft.com/office/powerpoint/2010/main" val="4275234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90721-EC96-833A-FC25-5413ECEF34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AEFEC-AACC-41E8-AC7E-5C7FBAAFE4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C68F7-CDD1-6E7D-E28C-F8030062CA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6A66C5-4842-A1C4-C39E-A6A31378595F}"/>
              </a:ext>
            </a:extLst>
          </p:cNvPr>
          <p:cNvSpPr>
            <a:spLocks noGrp="1"/>
          </p:cNvSpPr>
          <p:nvPr>
            <p:ph type="sldNum" sz="quarter" idx="5"/>
          </p:nvPr>
        </p:nvSpPr>
        <p:spPr/>
        <p:txBody>
          <a:bodyPr/>
          <a:lstStyle/>
          <a:p>
            <a:fld id="{5315DA08-80DD-49B6-9B3F-15B11DE2FAC8}" type="slidenum">
              <a:rPr lang="en-US" smtClean="0"/>
              <a:t>2</a:t>
            </a:fld>
            <a:endParaRPr lang="en-US" dirty="0"/>
          </a:p>
        </p:txBody>
      </p:sp>
    </p:spTree>
    <p:extLst>
      <p:ext uri="{BB962C8B-B14F-4D97-AF65-F5344CB8AC3E}">
        <p14:creationId xmlns:p14="http://schemas.microsoft.com/office/powerpoint/2010/main" val="177938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B9C79-13A9-E527-97F3-92C73602EE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93B59-A02E-0295-76FD-D6CD8C0C58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41C7DF-9203-48B8-A586-3C1FBCC61C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A6CC78-170C-B43B-3CB9-768BA772DAB8}"/>
              </a:ext>
            </a:extLst>
          </p:cNvPr>
          <p:cNvSpPr>
            <a:spLocks noGrp="1"/>
          </p:cNvSpPr>
          <p:nvPr>
            <p:ph type="sldNum" sz="quarter" idx="5"/>
          </p:nvPr>
        </p:nvSpPr>
        <p:spPr/>
        <p:txBody>
          <a:bodyPr/>
          <a:lstStyle/>
          <a:p>
            <a:fld id="{5315DA08-80DD-49B6-9B3F-15B11DE2FAC8}" type="slidenum">
              <a:rPr lang="en-US" smtClean="0"/>
              <a:t>3</a:t>
            </a:fld>
            <a:endParaRPr lang="en-US" dirty="0"/>
          </a:p>
        </p:txBody>
      </p:sp>
    </p:spTree>
    <p:extLst>
      <p:ext uri="{BB962C8B-B14F-4D97-AF65-F5344CB8AC3E}">
        <p14:creationId xmlns:p14="http://schemas.microsoft.com/office/powerpoint/2010/main" val="1510323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7DF0B-15EF-4FD6-E3BE-5BBF301F72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19B9FA-2219-307C-1CF2-F03562338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B15071-22BB-EB9B-4F50-D0FBAEF25C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B6F9EF-D01B-7055-23C3-8AF80FF1EF19}"/>
              </a:ext>
            </a:extLst>
          </p:cNvPr>
          <p:cNvSpPr>
            <a:spLocks noGrp="1"/>
          </p:cNvSpPr>
          <p:nvPr>
            <p:ph type="sldNum" sz="quarter" idx="5"/>
          </p:nvPr>
        </p:nvSpPr>
        <p:spPr/>
        <p:txBody>
          <a:bodyPr/>
          <a:lstStyle/>
          <a:p>
            <a:fld id="{5315DA08-80DD-49B6-9B3F-15B11DE2FAC8}" type="slidenum">
              <a:rPr lang="en-US" smtClean="0"/>
              <a:t>4</a:t>
            </a:fld>
            <a:endParaRPr lang="en-US" dirty="0"/>
          </a:p>
        </p:txBody>
      </p:sp>
    </p:spTree>
    <p:extLst>
      <p:ext uri="{BB962C8B-B14F-4D97-AF65-F5344CB8AC3E}">
        <p14:creationId xmlns:p14="http://schemas.microsoft.com/office/powerpoint/2010/main" val="955184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1174D-4E02-AD22-E4E6-3172EC725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2CDB12-AE32-15E1-1AA8-470B434854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2F1342-5023-A505-5250-B0BDD91C43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2A9928-47FA-CFC7-A5CD-0F19199F0677}"/>
              </a:ext>
            </a:extLst>
          </p:cNvPr>
          <p:cNvSpPr>
            <a:spLocks noGrp="1"/>
          </p:cNvSpPr>
          <p:nvPr>
            <p:ph type="sldNum" sz="quarter" idx="5"/>
          </p:nvPr>
        </p:nvSpPr>
        <p:spPr/>
        <p:txBody>
          <a:bodyPr/>
          <a:lstStyle/>
          <a:p>
            <a:fld id="{5315DA08-80DD-49B6-9B3F-15B11DE2FAC8}" type="slidenum">
              <a:rPr lang="en-US" smtClean="0"/>
              <a:t>5</a:t>
            </a:fld>
            <a:endParaRPr lang="en-US" dirty="0"/>
          </a:p>
        </p:txBody>
      </p:sp>
    </p:spTree>
    <p:extLst>
      <p:ext uri="{BB962C8B-B14F-4D97-AF65-F5344CB8AC3E}">
        <p14:creationId xmlns:p14="http://schemas.microsoft.com/office/powerpoint/2010/main" val="846929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C7C85-BB95-C869-5E6E-EE1F842EC9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CE86B1-70D2-5263-E911-0B1144FAFA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009F41-5149-1725-FC02-9A9A5B8F9B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E8E72B-C198-313D-4BA8-3D50FFD635C0}"/>
              </a:ext>
            </a:extLst>
          </p:cNvPr>
          <p:cNvSpPr>
            <a:spLocks noGrp="1"/>
          </p:cNvSpPr>
          <p:nvPr>
            <p:ph type="sldNum" sz="quarter" idx="5"/>
          </p:nvPr>
        </p:nvSpPr>
        <p:spPr/>
        <p:txBody>
          <a:bodyPr/>
          <a:lstStyle/>
          <a:p>
            <a:fld id="{5315DA08-80DD-49B6-9B3F-15B11DE2FAC8}" type="slidenum">
              <a:rPr lang="en-US" smtClean="0"/>
              <a:t>6</a:t>
            </a:fld>
            <a:endParaRPr lang="en-US" dirty="0"/>
          </a:p>
        </p:txBody>
      </p:sp>
    </p:spTree>
    <p:extLst>
      <p:ext uri="{BB962C8B-B14F-4D97-AF65-F5344CB8AC3E}">
        <p14:creationId xmlns:p14="http://schemas.microsoft.com/office/powerpoint/2010/main" val="6923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649C4-A55A-E7EF-C2CA-552E337B1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5D8483-563C-597C-4448-11BCA532EA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C1C1A-0802-C5BC-C0C5-69962482AD04}"/>
              </a:ext>
            </a:extLst>
          </p:cNvPr>
          <p:cNvSpPr>
            <a:spLocks noGrp="1"/>
          </p:cNvSpPr>
          <p:nvPr>
            <p:ph type="body" idx="1"/>
          </p:nvPr>
        </p:nvSpPr>
        <p:spPr/>
        <p:txBody>
          <a:bodyPr/>
          <a:lstStyle/>
          <a:p>
            <a:r>
              <a:rPr lang="en-US" dirty="0"/>
              <a:t>Total sales for all products combined in Q4 2013 = 213.8k, vs 2014 263.4k. 23.2% growth.</a:t>
            </a:r>
          </a:p>
        </p:txBody>
      </p:sp>
      <p:sp>
        <p:nvSpPr>
          <p:cNvPr id="4" name="Slide Number Placeholder 3">
            <a:extLst>
              <a:ext uri="{FF2B5EF4-FFF2-40B4-BE49-F238E27FC236}">
                <a16:creationId xmlns:a16="http://schemas.microsoft.com/office/drawing/2014/main" id="{71357862-A914-755A-0708-392D5463AF2C}"/>
              </a:ext>
            </a:extLst>
          </p:cNvPr>
          <p:cNvSpPr>
            <a:spLocks noGrp="1"/>
          </p:cNvSpPr>
          <p:nvPr>
            <p:ph type="sldNum" sz="quarter" idx="5"/>
          </p:nvPr>
        </p:nvSpPr>
        <p:spPr/>
        <p:txBody>
          <a:bodyPr/>
          <a:lstStyle/>
          <a:p>
            <a:fld id="{5315DA08-80DD-49B6-9B3F-15B11DE2FAC8}" type="slidenum">
              <a:rPr lang="en-US" smtClean="0"/>
              <a:t>7</a:t>
            </a:fld>
            <a:endParaRPr lang="en-US" dirty="0"/>
          </a:p>
        </p:txBody>
      </p:sp>
    </p:spTree>
    <p:extLst>
      <p:ext uri="{BB962C8B-B14F-4D97-AF65-F5344CB8AC3E}">
        <p14:creationId xmlns:p14="http://schemas.microsoft.com/office/powerpoint/2010/main" val="113836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AD103-5A1F-DA83-D289-BF4C68232E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C518A-10C0-0584-CB0F-0D11CCCD5F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1DB9FD-C55E-9420-D5B7-858C45C209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61779C-0A78-9385-CD3D-575B6DD3F711}"/>
              </a:ext>
            </a:extLst>
          </p:cNvPr>
          <p:cNvSpPr>
            <a:spLocks noGrp="1"/>
          </p:cNvSpPr>
          <p:nvPr>
            <p:ph type="sldNum" sz="quarter" idx="5"/>
          </p:nvPr>
        </p:nvSpPr>
        <p:spPr/>
        <p:txBody>
          <a:bodyPr/>
          <a:lstStyle/>
          <a:p>
            <a:fld id="{5315DA08-80DD-49B6-9B3F-15B11DE2FAC8}" type="slidenum">
              <a:rPr lang="en-US" smtClean="0"/>
              <a:t>8</a:t>
            </a:fld>
            <a:endParaRPr lang="en-US" dirty="0"/>
          </a:p>
        </p:txBody>
      </p:sp>
    </p:spTree>
    <p:extLst>
      <p:ext uri="{BB962C8B-B14F-4D97-AF65-F5344CB8AC3E}">
        <p14:creationId xmlns:p14="http://schemas.microsoft.com/office/powerpoint/2010/main" val="3642246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51AF7-662F-3F58-8E24-4F2B11BEE8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827653-724E-EC40-D5D9-875637F02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03E446-539A-A187-9439-59B93DDAF54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6ACE45-2EC2-1906-5698-4B1B825EE59F}"/>
              </a:ext>
            </a:extLst>
          </p:cNvPr>
          <p:cNvSpPr>
            <a:spLocks noGrp="1"/>
          </p:cNvSpPr>
          <p:nvPr>
            <p:ph type="sldNum" sz="quarter" idx="5"/>
          </p:nvPr>
        </p:nvSpPr>
        <p:spPr/>
        <p:txBody>
          <a:bodyPr/>
          <a:lstStyle/>
          <a:p>
            <a:fld id="{5315DA08-80DD-49B6-9B3F-15B11DE2FAC8}" type="slidenum">
              <a:rPr lang="en-US" smtClean="0"/>
              <a:t>9</a:t>
            </a:fld>
            <a:endParaRPr lang="en-US" dirty="0"/>
          </a:p>
        </p:txBody>
      </p:sp>
    </p:spTree>
    <p:extLst>
      <p:ext uri="{BB962C8B-B14F-4D97-AF65-F5344CB8AC3E}">
        <p14:creationId xmlns:p14="http://schemas.microsoft.com/office/powerpoint/2010/main" val="3704744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CFA61-9F75-7A27-956F-E9141E0E0A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CFCE3E38-E22E-6185-1F79-3725412C62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B3E7305A-D1D7-B81E-44AE-3B3C5AF26EBA}"/>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5" name="Footer Placeholder 4">
            <a:extLst>
              <a:ext uri="{FF2B5EF4-FFF2-40B4-BE49-F238E27FC236}">
                <a16:creationId xmlns:a16="http://schemas.microsoft.com/office/drawing/2014/main" id="{CEA4E126-A686-B17E-CCDB-83E60831EDC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FA24377-69F0-57A6-097A-670C278BAA18}"/>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1525370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7DE1-773E-5CD8-68C7-9D798E4AB05D}"/>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2047C9F5-5893-CF2C-7D00-0701982E6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D259ACA-96BF-DCEC-C51F-9AE140CAE92B}"/>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5" name="Footer Placeholder 4">
            <a:extLst>
              <a:ext uri="{FF2B5EF4-FFF2-40B4-BE49-F238E27FC236}">
                <a16:creationId xmlns:a16="http://schemas.microsoft.com/office/drawing/2014/main" id="{83317F58-5AFA-AFDE-9139-352D5F1E7C4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45C114B-BCC8-CDD3-3095-51FA1B9098C4}"/>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4139362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56E10-B204-122D-A61B-50F5F2F0E7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6D278EE8-2122-CC6A-5CD4-2F0DAF780A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2F812CF5-FCCF-4058-A6F0-27E7E897D685}"/>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5" name="Footer Placeholder 4">
            <a:extLst>
              <a:ext uri="{FF2B5EF4-FFF2-40B4-BE49-F238E27FC236}">
                <a16:creationId xmlns:a16="http://schemas.microsoft.com/office/drawing/2014/main" id="{3FAA9950-FEF0-FDAE-8A7B-720C4D59EC2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C06C6E5-8EE4-92F0-E50C-2E012F9B30BA}"/>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1180882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aeed Faal 3">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953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5038-AD60-0E08-493B-DC5CA9A3451D}"/>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1FDA7100-F570-8A58-A935-4050D76E71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6501B0D-0B86-2866-54D8-2B4EE17C5B1E}"/>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5" name="Footer Placeholder 4">
            <a:extLst>
              <a:ext uri="{FF2B5EF4-FFF2-40B4-BE49-F238E27FC236}">
                <a16:creationId xmlns:a16="http://schemas.microsoft.com/office/drawing/2014/main" id="{EEC006DE-33E3-158F-4646-AD828E250EB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CB8C8A8-8740-E93A-745D-01FDA7ACCFC8}"/>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2210808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F8DD-E64A-32D6-2DFD-DCD29289B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22298FE8-9E02-EB56-473A-A84C5CC3C4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5F2622-0AB0-CE20-2F2B-02953CD7351B}"/>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5" name="Footer Placeholder 4">
            <a:extLst>
              <a:ext uri="{FF2B5EF4-FFF2-40B4-BE49-F238E27FC236}">
                <a16:creationId xmlns:a16="http://schemas.microsoft.com/office/drawing/2014/main" id="{E92AE47E-C89C-ECDF-7529-1243C061B6A3}"/>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867D830-B96B-F31A-EB9F-255A0D28B097}"/>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342826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F4FA-AADA-41F0-FC52-29F70DFC20F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B25E3AF-BFE7-8E78-963F-0609CB9D0C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08660D07-397E-0DBD-DAC2-CC6F60E5C9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2F69294-6D63-BC91-F11C-84BD1F84490B}"/>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6" name="Footer Placeholder 5">
            <a:extLst>
              <a:ext uri="{FF2B5EF4-FFF2-40B4-BE49-F238E27FC236}">
                <a16:creationId xmlns:a16="http://schemas.microsoft.com/office/drawing/2014/main" id="{D81B12D0-8E72-3435-FADC-A1E7651E2CA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DF100D8-92AC-20E9-2615-94E38095F62F}"/>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1807992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FD7C-B77F-A5A2-0F1E-2E61BA3D419B}"/>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CD02564-110F-0D9F-DC3B-020B09BCB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6AE441-4309-A3F3-5961-CF3473E388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5C2D5DE5-198D-5722-60C5-B3762E99CD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5D5E4E-E600-9407-B7CF-21D6389F99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F9411159-622F-4F0C-B7DC-9FE76936BF1D}"/>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8" name="Footer Placeholder 7">
            <a:extLst>
              <a:ext uri="{FF2B5EF4-FFF2-40B4-BE49-F238E27FC236}">
                <a16:creationId xmlns:a16="http://schemas.microsoft.com/office/drawing/2014/main" id="{443BC18B-DEC4-FB69-271E-E47FECCDE2A4}"/>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E138A0D1-EE98-79BE-5C8A-B66F8CDECA38}"/>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3381215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F29B-AB4F-BC89-6EFC-9BBE235FFDA0}"/>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B0A0640E-1C98-20DF-1B45-1D5BB00C3E15}"/>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4" name="Footer Placeholder 3">
            <a:extLst>
              <a:ext uri="{FF2B5EF4-FFF2-40B4-BE49-F238E27FC236}">
                <a16:creationId xmlns:a16="http://schemas.microsoft.com/office/drawing/2014/main" id="{F6B58652-A88F-B614-C514-C2ECEE343832}"/>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9C38EB4-26E5-6055-DFA6-16FB0A37117A}"/>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413040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0C573-4C4E-F76B-0632-223303B1337C}"/>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3" name="Footer Placeholder 2">
            <a:extLst>
              <a:ext uri="{FF2B5EF4-FFF2-40B4-BE49-F238E27FC236}">
                <a16:creationId xmlns:a16="http://schemas.microsoft.com/office/drawing/2014/main" id="{EBC9DEF0-76FA-24BB-F7C9-BADF8D33309A}"/>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222AC1D2-91D7-B588-B35B-849C40160F13}"/>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77453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2C68-469F-97C9-7009-CF913B041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DC5C554F-178C-DF26-BCA1-721A2D17D8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0D7F62CE-D531-DDBD-A562-3C88C9E0C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34C7F6-71B5-7F4B-98D5-3B953A5679FC}"/>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6" name="Footer Placeholder 5">
            <a:extLst>
              <a:ext uri="{FF2B5EF4-FFF2-40B4-BE49-F238E27FC236}">
                <a16:creationId xmlns:a16="http://schemas.microsoft.com/office/drawing/2014/main" id="{FEFDB6BB-B711-B610-5E9F-AE2858D74B9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B131ACD-C48F-F102-4B3F-68C5E3A1E806}"/>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2881907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CE37-E49B-48C2-C9C5-AB6460B193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6D8C975B-EC5B-8B24-14F7-CFEB3A4C22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2792357C-B97F-9247-38B9-917F9A4A2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D6797C-1349-2A91-D5EA-E2A983FDA65E}"/>
              </a:ext>
            </a:extLst>
          </p:cNvPr>
          <p:cNvSpPr>
            <a:spLocks noGrp="1"/>
          </p:cNvSpPr>
          <p:nvPr>
            <p:ph type="dt" sz="half" idx="10"/>
          </p:nvPr>
        </p:nvSpPr>
        <p:spPr/>
        <p:txBody>
          <a:bodyPr/>
          <a:lstStyle/>
          <a:p>
            <a:fld id="{10BB691D-A5DB-43E1-975B-5AA26864E57A}" type="datetimeFigureOut">
              <a:rPr lang="en-NG" smtClean="0"/>
              <a:t>23/02/2025</a:t>
            </a:fld>
            <a:endParaRPr lang="en-NG"/>
          </a:p>
        </p:txBody>
      </p:sp>
      <p:sp>
        <p:nvSpPr>
          <p:cNvPr id="6" name="Footer Placeholder 5">
            <a:extLst>
              <a:ext uri="{FF2B5EF4-FFF2-40B4-BE49-F238E27FC236}">
                <a16:creationId xmlns:a16="http://schemas.microsoft.com/office/drawing/2014/main" id="{3B5E24B6-EE31-ABC3-33A8-76B6F1D032B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F53DDB49-96AB-B3E6-EBA3-75B8606BFEAA}"/>
              </a:ext>
            </a:extLst>
          </p:cNvPr>
          <p:cNvSpPr>
            <a:spLocks noGrp="1"/>
          </p:cNvSpPr>
          <p:nvPr>
            <p:ph type="sldNum" sz="quarter" idx="12"/>
          </p:nvPr>
        </p:nvSpPr>
        <p:spPr/>
        <p:txBody>
          <a:bodyPr/>
          <a:lstStyle/>
          <a:p>
            <a:fld id="{FA96D033-82C6-47BF-A1A8-B7EA7CA4AA79}" type="slidenum">
              <a:rPr lang="en-NG" smtClean="0"/>
              <a:t>‹#›</a:t>
            </a:fld>
            <a:endParaRPr lang="en-NG"/>
          </a:p>
        </p:txBody>
      </p:sp>
    </p:spTree>
    <p:extLst>
      <p:ext uri="{BB962C8B-B14F-4D97-AF65-F5344CB8AC3E}">
        <p14:creationId xmlns:p14="http://schemas.microsoft.com/office/powerpoint/2010/main" val="43175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7586E-53DF-FE66-10CA-C22A1903A8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B6B870F-1258-85DE-BDBF-17EC7BEEB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85CAA37-0F92-5BD9-36B6-4C4219EE2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B691D-A5DB-43E1-975B-5AA26864E57A}" type="datetimeFigureOut">
              <a:rPr lang="en-NG" smtClean="0"/>
              <a:t>23/02/2025</a:t>
            </a:fld>
            <a:endParaRPr lang="en-NG"/>
          </a:p>
        </p:txBody>
      </p:sp>
      <p:sp>
        <p:nvSpPr>
          <p:cNvPr id="5" name="Footer Placeholder 4">
            <a:extLst>
              <a:ext uri="{FF2B5EF4-FFF2-40B4-BE49-F238E27FC236}">
                <a16:creationId xmlns:a16="http://schemas.microsoft.com/office/drawing/2014/main" id="{DC41CB89-1AFE-7180-ACBC-81ADA73B42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CC85C38B-A00E-5335-866F-008FE61F9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6D033-82C6-47BF-A1A8-B7EA7CA4AA79}" type="slidenum">
              <a:rPr lang="en-NG" smtClean="0"/>
              <a:t>‹#›</a:t>
            </a:fld>
            <a:endParaRPr lang="en-NG"/>
          </a:p>
        </p:txBody>
      </p:sp>
    </p:spTree>
    <p:extLst>
      <p:ext uri="{BB962C8B-B14F-4D97-AF65-F5344CB8AC3E}">
        <p14:creationId xmlns:p14="http://schemas.microsoft.com/office/powerpoint/2010/main" val="24472286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9.svg"/><Relationship Id="rId11" Type="http://schemas.openxmlformats.org/officeDocument/2006/relationships/image" Target="../media/image5.png"/><Relationship Id="rId5" Type="http://schemas.openxmlformats.org/officeDocument/2006/relationships/image" Target="../media/image8.png"/><Relationship Id="rId10" Type="http://schemas.openxmlformats.org/officeDocument/2006/relationships/image" Target="../media/image17.png"/><Relationship Id="rId4" Type="http://schemas.openxmlformats.org/officeDocument/2006/relationships/image" Target="../media/image7.sv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9.svg"/><Relationship Id="rId11" Type="http://schemas.openxmlformats.org/officeDocument/2006/relationships/image" Target="../media/image19.png"/><Relationship Id="rId5" Type="http://schemas.openxmlformats.org/officeDocument/2006/relationships/image" Target="../media/image8.png"/><Relationship Id="rId10" Type="http://schemas.openxmlformats.org/officeDocument/2006/relationships/image" Target="../media/image18.png"/><Relationship Id="rId4" Type="http://schemas.openxmlformats.org/officeDocument/2006/relationships/image" Target="../media/image7.svg"/><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image" Target="../media/image21.sv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1.svg"/><Relationship Id="rId4" Type="http://schemas.openxmlformats.org/officeDocument/2006/relationships/image" Target="../media/image7.sv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C5B94-AB2D-5064-4DF6-62DC9395B12B}"/>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842DBA14-13DC-82B5-57D1-4D7A8A4E7887}"/>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 name="Freeform: Shape 5">
            <a:extLst>
              <a:ext uri="{FF2B5EF4-FFF2-40B4-BE49-F238E27FC236}">
                <a16:creationId xmlns:a16="http://schemas.microsoft.com/office/drawing/2014/main" id="{48015DE6-BBD7-4FB8-A659-00915BFC3558}"/>
              </a:ext>
            </a:extLst>
          </p:cNvPr>
          <p:cNvSpPr>
            <a:spLocks noGrp="1" noRot="1" noMove="1" noResize="1" noEditPoints="1" noAdjustHandles="1" noChangeArrowheads="1" noChangeShapeType="1"/>
          </p:cNvSpPr>
          <p:nvPr/>
        </p:nvSpPr>
        <p:spPr>
          <a:xfrm rot="2700000">
            <a:off x="2695103" y="1120551"/>
            <a:ext cx="6858944" cy="4616898"/>
          </a:xfrm>
          <a:custGeom>
            <a:avLst/>
            <a:gdLst>
              <a:gd name="connsiteX0" fmla="*/ 53502 w 6858944"/>
              <a:gd name="connsiteY0" fmla="*/ 835081 h 4616898"/>
              <a:gd name="connsiteX1" fmla="*/ 399277 w 6858944"/>
              <a:gd name="connsiteY1" fmla="*/ 489306 h 4616898"/>
              <a:gd name="connsiteX2" fmla="*/ 404455 w 6858944"/>
              <a:gd name="connsiteY2" fmla="*/ 494484 h 4616898"/>
              <a:gd name="connsiteX3" fmla="*/ 316750 w 6858944"/>
              <a:gd name="connsiteY3" fmla="*/ 600783 h 4616898"/>
              <a:gd name="connsiteX4" fmla="*/ 137160 w 6858944"/>
              <a:gd name="connsiteY4" fmla="*/ 1188720 h 4616898"/>
              <a:gd name="connsiteX5" fmla="*/ 1188720 w 6858944"/>
              <a:gd name="connsiteY5" fmla="*/ 2240280 h 4616898"/>
              <a:gd name="connsiteX6" fmla="*/ 2240280 w 6858944"/>
              <a:gd name="connsiteY6" fmla="*/ 1188720 h 4616898"/>
              <a:gd name="connsiteX7" fmla="*/ 2239524 w 6858944"/>
              <a:gd name="connsiteY7" fmla="*/ 1188720 h 4616898"/>
              <a:gd name="connsiteX8" fmla="*/ 3428244 w 6858944"/>
              <a:gd name="connsiteY8" fmla="*/ 0 h 4616898"/>
              <a:gd name="connsiteX9" fmla="*/ 4616964 w 6858944"/>
              <a:gd name="connsiteY9" fmla="*/ 1188720 h 4616898"/>
              <a:gd name="connsiteX10" fmla="*/ 3428244 w 6858944"/>
              <a:gd name="connsiteY10" fmla="*/ 2377440 h 4616898"/>
              <a:gd name="connsiteX11" fmla="*/ 3428244 w 6858944"/>
              <a:gd name="connsiteY11" fmla="*/ 2376742 h 4616898"/>
              <a:gd name="connsiteX12" fmla="*/ 3323184 w 6858944"/>
              <a:gd name="connsiteY12" fmla="*/ 2382047 h 4616898"/>
              <a:gd name="connsiteX13" fmla="*/ 2379140 w 6858944"/>
              <a:gd name="connsiteY13" fmla="*/ 3428178 h 4616898"/>
              <a:gd name="connsiteX14" fmla="*/ 3430700 w 6858944"/>
              <a:gd name="connsiteY14" fmla="*/ 4479738 h 4616898"/>
              <a:gd name="connsiteX15" fmla="*/ 4482260 w 6858944"/>
              <a:gd name="connsiteY15" fmla="*/ 3428178 h 4616898"/>
              <a:gd name="connsiteX16" fmla="*/ 4481504 w 6858944"/>
              <a:gd name="connsiteY16" fmla="*/ 3428178 h 4616898"/>
              <a:gd name="connsiteX17" fmla="*/ 5670224 w 6858944"/>
              <a:gd name="connsiteY17" fmla="*/ 2239458 h 4616898"/>
              <a:gd name="connsiteX18" fmla="*/ 6858944 w 6858944"/>
              <a:gd name="connsiteY18" fmla="*/ 3428178 h 4616898"/>
              <a:gd name="connsiteX19" fmla="*/ 6805502 w 6858944"/>
              <a:gd name="connsiteY19" fmla="*/ 3781667 h 4616898"/>
              <a:gd name="connsiteX20" fmla="*/ 6805443 w 6858944"/>
              <a:gd name="connsiteY20" fmla="*/ 3781817 h 4616898"/>
              <a:gd name="connsiteX21" fmla="*/ 6418615 w 6858944"/>
              <a:gd name="connsiteY21" fmla="*/ 4168645 h 4616898"/>
              <a:gd name="connsiteX22" fmla="*/ 6417372 w 6858944"/>
              <a:gd name="connsiteY22" fmla="*/ 4167402 h 4616898"/>
              <a:gd name="connsiteX23" fmla="*/ 6542194 w 6858944"/>
              <a:gd name="connsiteY23" fmla="*/ 4016115 h 4616898"/>
              <a:gd name="connsiteX24" fmla="*/ 6721784 w 6858944"/>
              <a:gd name="connsiteY24" fmla="*/ 3428178 h 4616898"/>
              <a:gd name="connsiteX25" fmla="*/ 5670224 w 6858944"/>
              <a:gd name="connsiteY25" fmla="*/ 2376618 h 4616898"/>
              <a:gd name="connsiteX26" fmla="*/ 4618664 w 6858944"/>
              <a:gd name="connsiteY26" fmla="*/ 3428178 h 4616898"/>
              <a:gd name="connsiteX27" fmla="*/ 4619420 w 6858944"/>
              <a:gd name="connsiteY27" fmla="*/ 3428178 h 4616898"/>
              <a:gd name="connsiteX28" fmla="*/ 3430700 w 6858944"/>
              <a:gd name="connsiteY28" fmla="*/ 4616898 h 4616898"/>
              <a:gd name="connsiteX29" fmla="*/ 2241980 w 6858944"/>
              <a:gd name="connsiteY29" fmla="*/ 3428178 h 4616898"/>
              <a:gd name="connsiteX30" fmla="*/ 3430700 w 6858944"/>
              <a:gd name="connsiteY30" fmla="*/ 2239458 h 4616898"/>
              <a:gd name="connsiteX31" fmla="*/ 3430700 w 6858944"/>
              <a:gd name="connsiteY31" fmla="*/ 2240156 h 4616898"/>
              <a:gd name="connsiteX32" fmla="*/ 3535760 w 6858944"/>
              <a:gd name="connsiteY32" fmla="*/ 2234851 h 4616898"/>
              <a:gd name="connsiteX33" fmla="*/ 4479804 w 6858944"/>
              <a:gd name="connsiteY33" fmla="*/ 1188720 h 4616898"/>
              <a:gd name="connsiteX34" fmla="*/ 3428244 w 6858944"/>
              <a:gd name="connsiteY34" fmla="*/ 137160 h 4616898"/>
              <a:gd name="connsiteX35" fmla="*/ 2376684 w 6858944"/>
              <a:gd name="connsiteY35" fmla="*/ 1188720 h 4616898"/>
              <a:gd name="connsiteX36" fmla="*/ 2377440 w 6858944"/>
              <a:gd name="connsiteY36" fmla="*/ 1188720 h 4616898"/>
              <a:gd name="connsiteX37" fmla="*/ 1188720 w 6858944"/>
              <a:gd name="connsiteY37" fmla="*/ 2377440 h 4616898"/>
              <a:gd name="connsiteX38" fmla="*/ 0 w 6858944"/>
              <a:gd name="connsiteY38" fmla="*/ 1188720 h 4616898"/>
              <a:gd name="connsiteX39" fmla="*/ 53443 w 6858944"/>
              <a:gd name="connsiteY39" fmla="*/ 835231 h 461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858944" h="4616898">
                <a:moveTo>
                  <a:pt x="53502" y="835081"/>
                </a:moveTo>
                <a:lnTo>
                  <a:pt x="399277" y="489306"/>
                </a:lnTo>
                <a:lnTo>
                  <a:pt x="404455" y="494484"/>
                </a:lnTo>
                <a:lnTo>
                  <a:pt x="316750" y="600783"/>
                </a:lnTo>
                <a:cubicBezTo>
                  <a:pt x="203367" y="768613"/>
                  <a:pt x="137160" y="970935"/>
                  <a:pt x="137160" y="1188720"/>
                </a:cubicBezTo>
                <a:cubicBezTo>
                  <a:pt x="137161" y="1769481"/>
                  <a:pt x="607960" y="2240280"/>
                  <a:pt x="1188720" y="2240280"/>
                </a:cubicBezTo>
                <a:cubicBezTo>
                  <a:pt x="1769481" y="2240280"/>
                  <a:pt x="2240280" y="1769481"/>
                  <a:pt x="2240280" y="1188720"/>
                </a:cubicBezTo>
                <a:lnTo>
                  <a:pt x="2239524" y="1188720"/>
                </a:lnTo>
                <a:cubicBezTo>
                  <a:pt x="2239524" y="532208"/>
                  <a:pt x="2771732" y="0"/>
                  <a:pt x="3428244" y="0"/>
                </a:cubicBezTo>
                <a:cubicBezTo>
                  <a:pt x="4084756" y="0"/>
                  <a:pt x="4616964" y="532208"/>
                  <a:pt x="4616964" y="1188720"/>
                </a:cubicBezTo>
                <a:cubicBezTo>
                  <a:pt x="4616964" y="1845232"/>
                  <a:pt x="4084756" y="2377440"/>
                  <a:pt x="3428244" y="2377440"/>
                </a:cubicBezTo>
                <a:lnTo>
                  <a:pt x="3428244" y="2376742"/>
                </a:lnTo>
                <a:lnTo>
                  <a:pt x="3323184" y="2382047"/>
                </a:lnTo>
                <a:cubicBezTo>
                  <a:pt x="2792930" y="2435898"/>
                  <a:pt x="2379140" y="2883715"/>
                  <a:pt x="2379140" y="3428178"/>
                </a:cubicBezTo>
                <a:cubicBezTo>
                  <a:pt x="2379140" y="4008939"/>
                  <a:pt x="2849939" y="4479738"/>
                  <a:pt x="3430700" y="4479738"/>
                </a:cubicBezTo>
                <a:cubicBezTo>
                  <a:pt x="4011461" y="4479738"/>
                  <a:pt x="4482260" y="4008939"/>
                  <a:pt x="4482260" y="3428178"/>
                </a:cubicBezTo>
                <a:lnTo>
                  <a:pt x="4481504" y="3428178"/>
                </a:lnTo>
                <a:cubicBezTo>
                  <a:pt x="4481504" y="2771666"/>
                  <a:pt x="5013712" y="2239458"/>
                  <a:pt x="5670224" y="2239458"/>
                </a:cubicBezTo>
                <a:cubicBezTo>
                  <a:pt x="6326736" y="2239458"/>
                  <a:pt x="6858944" y="2771666"/>
                  <a:pt x="6858944" y="3428178"/>
                </a:cubicBezTo>
                <a:cubicBezTo>
                  <a:pt x="6858944" y="3551274"/>
                  <a:pt x="6840233" y="3670000"/>
                  <a:pt x="6805502" y="3781667"/>
                </a:cubicBezTo>
                <a:lnTo>
                  <a:pt x="6805443" y="3781817"/>
                </a:lnTo>
                <a:lnTo>
                  <a:pt x="6418615" y="4168645"/>
                </a:lnTo>
                <a:lnTo>
                  <a:pt x="6417372" y="4167402"/>
                </a:lnTo>
                <a:lnTo>
                  <a:pt x="6542194" y="4016115"/>
                </a:lnTo>
                <a:cubicBezTo>
                  <a:pt x="6655578" y="3848285"/>
                  <a:pt x="6721784" y="3645963"/>
                  <a:pt x="6721784" y="3428178"/>
                </a:cubicBezTo>
                <a:cubicBezTo>
                  <a:pt x="6721784" y="2847417"/>
                  <a:pt x="6250985" y="2376618"/>
                  <a:pt x="5670224" y="2376618"/>
                </a:cubicBezTo>
                <a:cubicBezTo>
                  <a:pt x="5089463" y="2376618"/>
                  <a:pt x="4618664" y="2847417"/>
                  <a:pt x="4618664" y="3428178"/>
                </a:cubicBezTo>
                <a:lnTo>
                  <a:pt x="4619420" y="3428178"/>
                </a:lnTo>
                <a:cubicBezTo>
                  <a:pt x="4619420" y="4084690"/>
                  <a:pt x="4087212" y="4616898"/>
                  <a:pt x="3430700" y="4616898"/>
                </a:cubicBezTo>
                <a:cubicBezTo>
                  <a:pt x="2774188" y="4616898"/>
                  <a:pt x="2241980" y="4084690"/>
                  <a:pt x="2241980" y="3428178"/>
                </a:cubicBezTo>
                <a:cubicBezTo>
                  <a:pt x="2241981" y="2771667"/>
                  <a:pt x="2774188" y="2239459"/>
                  <a:pt x="3430700" y="2239458"/>
                </a:cubicBezTo>
                <a:lnTo>
                  <a:pt x="3430700" y="2240156"/>
                </a:lnTo>
                <a:lnTo>
                  <a:pt x="3535760" y="2234851"/>
                </a:lnTo>
                <a:cubicBezTo>
                  <a:pt x="4066016" y="2181001"/>
                  <a:pt x="4479804" y="1733184"/>
                  <a:pt x="4479804" y="1188720"/>
                </a:cubicBezTo>
                <a:cubicBezTo>
                  <a:pt x="4479804" y="607959"/>
                  <a:pt x="4009005" y="137160"/>
                  <a:pt x="3428244" y="137160"/>
                </a:cubicBezTo>
                <a:cubicBezTo>
                  <a:pt x="2847484" y="137160"/>
                  <a:pt x="2376684" y="607959"/>
                  <a:pt x="2376684" y="1188720"/>
                </a:cubicBezTo>
                <a:lnTo>
                  <a:pt x="2377440" y="1188720"/>
                </a:lnTo>
                <a:cubicBezTo>
                  <a:pt x="2377440" y="1845232"/>
                  <a:pt x="1845232" y="2377440"/>
                  <a:pt x="1188720" y="2377440"/>
                </a:cubicBezTo>
                <a:cubicBezTo>
                  <a:pt x="532209" y="2377440"/>
                  <a:pt x="0" y="1845232"/>
                  <a:pt x="0" y="1188720"/>
                </a:cubicBezTo>
                <a:cubicBezTo>
                  <a:pt x="0" y="1065624"/>
                  <a:pt x="18711" y="946898"/>
                  <a:pt x="53443" y="835231"/>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14" name="Graphic 11" descr="Single gear with solid fill">
            <a:extLst>
              <a:ext uri="{FF2B5EF4-FFF2-40B4-BE49-F238E27FC236}">
                <a16:creationId xmlns:a16="http://schemas.microsoft.com/office/drawing/2014/main" id="{629193F0-50FA-D26B-B043-DDF136FEF52E}"/>
              </a:ext>
            </a:extLst>
          </p:cNvPr>
          <p:cNvSpPr>
            <a:spLocks noGrp="1" noRot="1" noMove="1" noResize="1" noEditPoints="1" noAdjustHandles="1" noChangeArrowheads="1" noChangeShapeType="1"/>
          </p:cNvSpPr>
          <p:nvPr/>
        </p:nvSpPr>
        <p:spPr>
          <a:xfrm>
            <a:off x="4435602" y="331470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5" name="Graphic 11" descr="Single gear with solid fill">
            <a:extLst>
              <a:ext uri="{FF2B5EF4-FFF2-40B4-BE49-F238E27FC236}">
                <a16:creationId xmlns:a16="http://schemas.microsoft.com/office/drawing/2014/main" id="{4EA67746-A142-A552-A63D-97B7722ABC5D}"/>
              </a:ext>
            </a:extLst>
          </p:cNvPr>
          <p:cNvSpPr>
            <a:spLocks noGrp="1" noRot="1" noMove="1" noResize="1" noEditPoints="1" noAdjustHandles="1" noChangeArrowheads="1" noChangeShapeType="1"/>
          </p:cNvSpPr>
          <p:nvPr/>
        </p:nvSpPr>
        <p:spPr>
          <a:xfrm>
            <a:off x="5991225" y="1749552"/>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6" name="Circle: Hollow 15">
            <a:extLst>
              <a:ext uri="{FF2B5EF4-FFF2-40B4-BE49-F238E27FC236}">
                <a16:creationId xmlns:a16="http://schemas.microsoft.com/office/drawing/2014/main" id="{54CD62AB-F702-BD29-9EDB-06414805E401}"/>
              </a:ext>
            </a:extLst>
          </p:cNvPr>
          <p:cNvSpPr>
            <a:spLocks noGrp="1" noRot="1" noMove="1" noResize="1" noEditPoints="1" noAdjustHandles="1" noChangeArrowheads="1" noChangeShapeType="1"/>
          </p:cNvSpPr>
          <p:nvPr/>
        </p:nvSpPr>
        <p:spPr>
          <a:xfrm>
            <a:off x="6405499" y="2163826"/>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Circle: Hollow 16">
            <a:extLst>
              <a:ext uri="{FF2B5EF4-FFF2-40B4-BE49-F238E27FC236}">
                <a16:creationId xmlns:a16="http://schemas.microsoft.com/office/drawing/2014/main" id="{7E5F67AE-054F-6722-BBB0-2BD96D8C47F3}"/>
              </a:ext>
            </a:extLst>
          </p:cNvPr>
          <p:cNvSpPr>
            <a:spLocks noGrp="1" noRot="1" noMove="1" noResize="1" noEditPoints="1" noAdjustHandles="1" noChangeArrowheads="1" noChangeShapeType="1"/>
          </p:cNvSpPr>
          <p:nvPr/>
        </p:nvSpPr>
        <p:spPr>
          <a:xfrm>
            <a:off x="4849876" y="372897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8" name="Graphic 17" descr="Lightbulb and gear with solid fill">
            <a:extLst>
              <a:ext uri="{FF2B5EF4-FFF2-40B4-BE49-F238E27FC236}">
                <a16:creationId xmlns:a16="http://schemas.microsoft.com/office/drawing/2014/main" id="{945451A2-688D-DFD0-8FA9-A10DACCCF75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4826" y="3963924"/>
            <a:ext cx="457200" cy="457200"/>
          </a:xfrm>
          <a:prstGeom prst="rect">
            <a:avLst/>
          </a:prstGeom>
        </p:spPr>
      </p:pic>
      <p:pic>
        <p:nvPicPr>
          <p:cNvPr id="19" name="Graphic 18" descr="Dollar with solid fill">
            <a:extLst>
              <a:ext uri="{FF2B5EF4-FFF2-40B4-BE49-F238E27FC236}">
                <a16:creationId xmlns:a16="http://schemas.microsoft.com/office/drawing/2014/main" id="{14BDC262-83CE-DA86-C02A-71C28387F16D}"/>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0449" y="2398776"/>
            <a:ext cx="457200" cy="457200"/>
          </a:xfrm>
          <a:prstGeom prst="rect">
            <a:avLst/>
          </a:prstGeom>
        </p:spPr>
      </p:pic>
      <p:sp>
        <p:nvSpPr>
          <p:cNvPr id="20" name="TextBox 19">
            <a:extLst>
              <a:ext uri="{FF2B5EF4-FFF2-40B4-BE49-F238E27FC236}">
                <a16:creationId xmlns:a16="http://schemas.microsoft.com/office/drawing/2014/main" id="{BC251995-A48E-AF70-D06C-24747E2CE75F}"/>
              </a:ext>
            </a:extLst>
          </p:cNvPr>
          <p:cNvSpPr txBox="1">
            <a:spLocks/>
          </p:cNvSpPr>
          <p:nvPr/>
        </p:nvSpPr>
        <p:spPr>
          <a:xfrm>
            <a:off x="619385" y="1187391"/>
            <a:ext cx="3799941" cy="954107"/>
          </a:xfrm>
          <a:prstGeom prst="rect">
            <a:avLst/>
          </a:prstGeom>
          <a:noFill/>
        </p:spPr>
        <p:txBody>
          <a:bodyPr wrap="square" rtlCol="0">
            <a:spAutoFit/>
          </a:bodyPr>
          <a:lstStyle/>
          <a:p>
            <a:pPr algn="ctr"/>
            <a:r>
              <a:rPr lang="en-US" sz="2800" b="1" dirty="0">
                <a:solidFill>
                  <a:schemeClr val="tx2"/>
                </a:solidFill>
              </a:rPr>
              <a:t>OFFICE </a:t>
            </a:r>
            <a:r>
              <a:rPr lang="en-US" sz="2800" b="1" dirty="0">
                <a:solidFill>
                  <a:srgbClr val="44546A"/>
                </a:solidFill>
              </a:rPr>
              <a:t>SUPPLY</a:t>
            </a:r>
            <a:r>
              <a:rPr lang="en-US" sz="2800" b="1" dirty="0">
                <a:solidFill>
                  <a:schemeClr val="tx2"/>
                </a:solidFill>
              </a:rPr>
              <a:t> SALES REPORT </a:t>
            </a:r>
          </a:p>
        </p:txBody>
      </p:sp>
      <p:sp>
        <p:nvSpPr>
          <p:cNvPr id="21" name="TextBox 20">
            <a:extLst>
              <a:ext uri="{FF2B5EF4-FFF2-40B4-BE49-F238E27FC236}">
                <a16:creationId xmlns:a16="http://schemas.microsoft.com/office/drawing/2014/main" id="{B014C3F4-DBD1-1FD0-4112-674998438D57}"/>
              </a:ext>
            </a:extLst>
          </p:cNvPr>
          <p:cNvSpPr txBox="1">
            <a:spLocks/>
          </p:cNvSpPr>
          <p:nvPr/>
        </p:nvSpPr>
        <p:spPr>
          <a:xfrm>
            <a:off x="1294958" y="2262889"/>
            <a:ext cx="2320456" cy="923330"/>
          </a:xfrm>
          <a:prstGeom prst="rect">
            <a:avLst/>
          </a:prstGeom>
          <a:noFill/>
        </p:spPr>
        <p:txBody>
          <a:bodyPr wrap="square" rtlCol="0">
            <a:spAutoFit/>
          </a:bodyPr>
          <a:lstStyle/>
          <a:p>
            <a:pPr algn="ctr"/>
            <a:r>
              <a:rPr lang="en-US" dirty="0">
                <a:solidFill>
                  <a:schemeClr val="tx2"/>
                </a:solidFill>
              </a:rPr>
              <a:t>FOR CAPSTONE STATIONERIES</a:t>
            </a:r>
          </a:p>
          <a:p>
            <a:pPr algn="ctr"/>
            <a:r>
              <a:rPr lang="en-US" b="1" dirty="0">
                <a:solidFill>
                  <a:schemeClr val="tx2"/>
                </a:solidFill>
              </a:rPr>
              <a:t>SEPT 2013 – DEC 2014</a:t>
            </a:r>
          </a:p>
        </p:txBody>
      </p:sp>
      <p:sp>
        <p:nvSpPr>
          <p:cNvPr id="22" name="Graphic 11" descr="Single gear with solid fill">
            <a:extLst>
              <a:ext uri="{FF2B5EF4-FFF2-40B4-BE49-F238E27FC236}">
                <a16:creationId xmlns:a16="http://schemas.microsoft.com/office/drawing/2014/main" id="{15B68DE6-D70F-BA31-4B2D-9124EFD71044}"/>
              </a:ext>
            </a:extLst>
          </p:cNvPr>
          <p:cNvSpPr>
            <a:spLocks noGrp="1" noRot="1" noMove="1" noResize="1" noEditPoints="1" noAdjustHandles="1" noChangeArrowheads="1" noChangeShapeType="1"/>
          </p:cNvSpPr>
          <p:nvPr/>
        </p:nvSpPr>
        <p:spPr>
          <a:xfrm>
            <a:off x="4355157" y="184404"/>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3" name="Graphic 11" descr="Single gear with solid fill">
            <a:extLst>
              <a:ext uri="{FF2B5EF4-FFF2-40B4-BE49-F238E27FC236}">
                <a16:creationId xmlns:a16="http://schemas.microsoft.com/office/drawing/2014/main" id="{7F64547E-F32B-BB0F-3A50-CA11393F6572}"/>
              </a:ext>
            </a:extLst>
          </p:cNvPr>
          <p:cNvSpPr>
            <a:spLocks noGrp="1" noRot="1" noMove="1" noResize="1" noEditPoints="1" noAdjustHandles="1" noChangeArrowheads="1" noChangeShapeType="1"/>
          </p:cNvSpPr>
          <p:nvPr/>
        </p:nvSpPr>
        <p:spPr>
          <a:xfrm>
            <a:off x="6021041" y="4936019"/>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 name="TextBox 1">
            <a:extLst>
              <a:ext uri="{FF2B5EF4-FFF2-40B4-BE49-F238E27FC236}">
                <a16:creationId xmlns:a16="http://schemas.microsoft.com/office/drawing/2014/main" id="{FF2F3206-63F3-DDD9-78FB-AEE4A836E2D1}"/>
              </a:ext>
            </a:extLst>
          </p:cNvPr>
          <p:cNvSpPr txBox="1">
            <a:spLocks/>
          </p:cNvSpPr>
          <p:nvPr/>
        </p:nvSpPr>
        <p:spPr>
          <a:xfrm>
            <a:off x="1294958" y="4662758"/>
            <a:ext cx="2320456" cy="1200329"/>
          </a:xfrm>
          <a:prstGeom prst="rect">
            <a:avLst/>
          </a:prstGeom>
          <a:noFill/>
        </p:spPr>
        <p:txBody>
          <a:bodyPr wrap="square" rtlCol="0">
            <a:spAutoFit/>
          </a:bodyPr>
          <a:lstStyle/>
          <a:p>
            <a:pPr algn="ctr"/>
            <a:r>
              <a:rPr lang="en-US" b="1" dirty="0">
                <a:solidFill>
                  <a:schemeClr val="tx2"/>
                </a:solidFill>
              </a:rPr>
              <a:t>Presented by</a:t>
            </a:r>
            <a:r>
              <a:rPr lang="en-US" dirty="0">
                <a:solidFill>
                  <a:schemeClr val="tx2"/>
                </a:solidFill>
              </a:rPr>
              <a:t>: EMMANUEL ELUBA</a:t>
            </a:r>
          </a:p>
          <a:p>
            <a:pPr algn="ctr"/>
            <a:r>
              <a:rPr lang="en-US" dirty="0">
                <a:solidFill>
                  <a:schemeClr val="tx2"/>
                </a:solidFill>
              </a:rPr>
              <a:t>15 FEB 2025</a:t>
            </a:r>
          </a:p>
          <a:p>
            <a:pPr algn="ctr"/>
            <a:endParaRPr lang="en-US" dirty="0">
              <a:solidFill>
                <a:schemeClr val="tx2"/>
              </a:solidFill>
            </a:endParaRPr>
          </a:p>
        </p:txBody>
      </p:sp>
      <p:pic>
        <p:nvPicPr>
          <p:cNvPr id="4" name="Picture 3">
            <a:extLst>
              <a:ext uri="{FF2B5EF4-FFF2-40B4-BE49-F238E27FC236}">
                <a16:creationId xmlns:a16="http://schemas.microsoft.com/office/drawing/2014/main" id="{DAB190AB-8CF1-9A39-1774-D85A30933E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81898" y="0"/>
            <a:ext cx="1981302" cy="787440"/>
          </a:xfrm>
          <a:prstGeom prst="rect">
            <a:avLst/>
          </a:prstGeom>
        </p:spPr>
      </p:pic>
    </p:spTree>
    <p:extLst>
      <p:ext uri="{BB962C8B-B14F-4D97-AF65-F5344CB8AC3E}">
        <p14:creationId xmlns:p14="http://schemas.microsoft.com/office/powerpoint/2010/main" val="275903666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accel="11111" decel="55556" fill="hold" grpId="1" nodeType="withEffect">
                                      <p:stCondLst>
                                        <p:cond delay="0"/>
                                      </p:stCondLst>
                                      <p:childTnLst>
                                        <p:animRot by="-32400000">
                                          <p:cBhvr>
                                            <p:cTn id="41" dur="4500" fill="hold"/>
                                            <p:tgtEl>
                                              <p:spTgt spid="14"/>
                                            </p:tgtEl>
                                            <p:attrNameLst>
                                              <p:attrName>r</p:attrName>
                                            </p:attrNameLst>
                                          </p:cBhvr>
                                        </p:animRot>
                                      </p:childTnLst>
                                    </p:cTn>
                                  </p:par>
                                  <p:par>
                                    <p:cTn id="42" presetID="8" presetClass="emph" presetSubtype="0" accel="11111" decel="55556" fill="hold" grpId="1" nodeType="withEffect">
                                      <p:stCondLst>
                                        <p:cond delay="0"/>
                                      </p:stCondLst>
                                      <p:childTnLst>
                                        <p:animRot by="32400000">
                                          <p:cBhvr>
                                            <p:cTn id="43" dur="4500" fill="hold"/>
                                            <p:tgtEl>
                                              <p:spTgt spid="15"/>
                                            </p:tgtEl>
                                            <p:attrNameLst>
                                              <p:attrName>r</p:attrName>
                                            </p:attrNameLst>
                                          </p:cBhvr>
                                        </p:animRot>
                                      </p:childTnLst>
                                    </p:cTn>
                                  </p:par>
                                  <p:par>
                                    <p:cTn id="44" presetID="8" presetClass="emph" presetSubtype="0" accel="11111" decel="55556" fill="hold" grpId="1" nodeType="withEffect">
                                      <p:stCondLst>
                                        <p:cond delay="0"/>
                                      </p:stCondLst>
                                      <p:childTnLst>
                                        <p:animRot by="32400000">
                                          <p:cBhvr>
                                            <p:cTn id="45" dur="4500" fill="hold"/>
                                            <p:tgtEl>
                                              <p:spTgt spid="23"/>
                                            </p:tgtEl>
                                            <p:attrNameLst>
                                              <p:attrName>r</p:attrName>
                                            </p:attrNameLst>
                                          </p:cBhvr>
                                        </p:animRot>
                                      </p:childTnLst>
                                    </p:cTn>
                                  </p:par>
                                  <p:par>
                                    <p:cTn id="46" presetID="8" presetClass="emph" presetSubtype="0" accel="11111" decel="55556" fill="hold" grpId="1" nodeType="withEffect">
                                      <p:stCondLst>
                                        <p:cond delay="0"/>
                                      </p:stCondLst>
                                      <p:childTnLst>
                                        <p:animRot by="-32400000">
                                          <p:cBhvr>
                                            <p:cTn id="47" dur="4500" fill="hold"/>
                                            <p:tgtEl>
                                              <p:spTgt spid="22"/>
                                            </p:tgtEl>
                                            <p:attrNameLst>
                                              <p:attrName>r</p:attrName>
                                            </p:attrNameLst>
                                          </p:cBhvr>
                                        </p:animRot>
                                      </p:childTnLst>
                                    </p:cTn>
                                  </p:par>
                                  <p:par>
                                    <p:cTn id="48" presetID="2" presetClass="entr" presetSubtype="8" fill="hold" grpId="0" nodeType="withEffect" p14:presetBounceEnd="48000">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14:bounceEnd="48000">
                                          <p:cBhvr additive="base">
                                            <p:cTn id="50" dur="25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51" dur="2500" fill="hold"/>
                                            <p:tgtEl>
                                              <p:spTgt spid="2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14:presetBounceEnd="48000">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14:bounceEnd="48000">
                                          <p:cBhvr additive="base">
                                            <p:cTn id="54" dur="2500" fill="hold"/>
                                            <p:tgtEl>
                                              <p:spTgt spid="21"/>
                                            </p:tgtEl>
                                            <p:attrNameLst>
                                              <p:attrName>ppt_x</p:attrName>
                                            </p:attrNameLst>
                                          </p:cBhvr>
                                          <p:tavLst>
                                            <p:tav tm="0">
                                              <p:val>
                                                <p:strVal val="1+#ppt_w/2"/>
                                              </p:val>
                                            </p:tav>
                                            <p:tav tm="100000">
                                              <p:val>
                                                <p:strVal val="#ppt_x"/>
                                              </p:val>
                                            </p:tav>
                                          </p:tavLst>
                                        </p:anim>
                                        <p:anim calcmode="lin" valueType="num" p14:bounceEnd="48000">
                                          <p:cBhvr additive="base">
                                            <p:cTn id="55" dur="2500" fill="hold"/>
                                            <p:tgtEl>
                                              <p:spTgt spid="21"/>
                                            </p:tgtEl>
                                            <p:attrNameLst>
                                              <p:attrName>ppt_y</p:attrName>
                                            </p:attrNameLst>
                                          </p:cBhvr>
                                          <p:tavLst>
                                            <p:tav tm="0">
                                              <p:val>
                                                <p:strVal val="#ppt_y"/>
                                              </p:val>
                                            </p:tav>
                                            <p:tav tm="100000">
                                              <p:val>
                                                <p:strVal val="#ppt_y"/>
                                              </p:val>
                                            </p:tav>
                                          </p:tavLst>
                                        </p:anim>
                                      </p:childTnLst>
                                    </p:cTn>
                                  </p:par>
                                </p:childTnLst>
                              </p:cTn>
                            </p:par>
                            <p:par>
                              <p:cTn id="56" fill="hold">
                                <p:stCondLst>
                                  <p:cond delay="6500"/>
                                </p:stCondLst>
                                <p:childTnLst>
                                  <p:par>
                                    <p:cTn id="57" presetID="2" presetClass="entr" presetSubtype="2" fill="hold" grpId="0" nodeType="afterEffect" p14:presetBounceEnd="48000">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14:bounceEnd="48000">
                                          <p:cBhvr additive="base">
                                            <p:cTn id="59" dur="2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60" dur="2500" fill="hold"/>
                                            <p:tgtEl>
                                              <p:spTgt spid="2"/>
                                            </p:tgtEl>
                                            <p:attrNameLst>
                                              <p:attrName>ppt_y</p:attrName>
                                            </p:attrNameLst>
                                          </p:cBhvr>
                                          <p:tavLst>
                                            <p:tav tm="0">
                                              <p:val>
                                                <p:strVal val="#ppt_y"/>
                                              </p:val>
                                            </p:tav>
                                            <p:tav tm="100000">
                                              <p:val>
                                                <p:strVal val="#ppt_y"/>
                                              </p:val>
                                            </p:tav>
                                          </p:tavLst>
                                        </p:anim>
                                      </p:childTnLst>
                                    </p:cTn>
                                  </p:par>
                                </p:childTnLst>
                              </p:cTn>
                            </p:par>
                            <p:par>
                              <p:cTn id="61" fill="hold">
                                <p:stCondLst>
                                  <p:cond delay="9000"/>
                                </p:stCondLst>
                                <p:childTnLst>
                                  <p:par>
                                    <p:cTn id="62" presetID="1" presetClass="emph" presetSubtype="2" decel="100000" fill="hold" nodeType="afterEffect">
                                      <p:stCondLst>
                                        <p:cond delay="0"/>
                                      </p:stCondLst>
                                      <p:childTnLst>
                                        <p:animClr clrSpc="rgb" dir="cw">
                                          <p:cBhvr>
                                            <p:cTn id="63" dur="2000" fill="hold"/>
                                            <p:tgtEl>
                                              <p:spTgt spid="14"/>
                                            </p:tgtEl>
                                            <p:attrNameLst>
                                              <p:attrName>fillcolor</p:attrName>
                                            </p:attrNameLst>
                                          </p:cBhvr>
                                          <p:to>
                                            <a:srgbClr val="45B0E1"/>
                                          </p:to>
                                        </p:animClr>
                                        <p:set>
                                          <p:cBhvr>
                                            <p:cTn id="64" dur="2000" fill="hold"/>
                                            <p:tgtEl>
                                              <p:spTgt spid="14"/>
                                            </p:tgtEl>
                                            <p:attrNameLst>
                                              <p:attrName>fill.type</p:attrName>
                                            </p:attrNameLst>
                                          </p:cBhvr>
                                          <p:to>
                                            <p:strVal val="solid"/>
                                          </p:to>
                                        </p:set>
                                        <p:set>
                                          <p:cBhvr>
                                            <p:cTn id="65" dur="2000" fill="hold"/>
                                            <p:tgtEl>
                                              <p:spTgt spid="14"/>
                                            </p:tgtEl>
                                            <p:attrNameLst>
                                              <p:attrName>fill.on</p:attrName>
                                            </p:attrNameLst>
                                          </p:cBhvr>
                                          <p:to>
                                            <p:strVal val="true"/>
                                          </p:to>
                                        </p:set>
                                      </p:childTnLst>
                                    </p:cTn>
                                  </p:par>
                                  <p:par>
                                    <p:cTn id="66" presetID="1" presetClass="emph" presetSubtype="2" decel="100000" fill="hold" nodeType="withEffect">
                                      <p:stCondLst>
                                        <p:cond delay="0"/>
                                      </p:stCondLst>
                                      <p:childTnLst>
                                        <p:animClr clrSpc="rgb" dir="cw">
                                          <p:cBhvr>
                                            <p:cTn id="67" dur="2000" fill="hold"/>
                                            <p:tgtEl>
                                              <p:spTgt spid="15"/>
                                            </p:tgtEl>
                                            <p:attrNameLst>
                                              <p:attrName>fillcolor</p:attrName>
                                            </p:attrNameLst>
                                          </p:cBhvr>
                                          <p:to>
                                            <a:srgbClr val="45B0E1"/>
                                          </p:to>
                                        </p:animClr>
                                        <p:set>
                                          <p:cBhvr>
                                            <p:cTn id="68" dur="2000" fill="hold"/>
                                            <p:tgtEl>
                                              <p:spTgt spid="15"/>
                                            </p:tgtEl>
                                            <p:attrNameLst>
                                              <p:attrName>fill.type</p:attrName>
                                            </p:attrNameLst>
                                          </p:cBhvr>
                                          <p:to>
                                            <p:strVal val="solid"/>
                                          </p:to>
                                        </p:set>
                                        <p:set>
                                          <p:cBhvr>
                                            <p:cTn id="69" dur="2000" fill="hold"/>
                                            <p:tgtEl>
                                              <p:spTgt spid="15"/>
                                            </p:tgtEl>
                                            <p:attrNameLst>
                                              <p:attrName>fill.on</p:attrName>
                                            </p:attrNameLst>
                                          </p:cBhvr>
                                          <p:to>
                                            <p:strVal val="true"/>
                                          </p:to>
                                        </p:set>
                                      </p:childTnLst>
                                    </p:cTn>
                                  </p:par>
                                  <p:par>
                                    <p:cTn id="70" presetID="3" presetClass="emph" presetSubtype="2" decel="100000" fill="hold" grpId="1" nodeType="withEffect">
                                      <p:stCondLst>
                                        <p:cond delay="0"/>
                                      </p:stCondLst>
                                      <p:childTnLst>
                                        <p:animClr clrSpc="rgb" dir="cw">
                                          <p:cBhvr override="childStyle">
                                            <p:cTn id="71" dur="2000" fill="hold"/>
                                            <p:tgtEl>
                                              <p:spTgt spid="20"/>
                                            </p:tgtEl>
                                            <p:attrNameLst>
                                              <p:attrName>style.color</p:attrName>
                                            </p:attrNameLst>
                                          </p:cBhvr>
                                          <p:to>
                                            <a:srgbClr val="3F3F3F"/>
                                          </p:to>
                                        </p:animClr>
                                      </p:childTnLst>
                                    </p:cTn>
                                  </p:par>
                                  <p:par>
                                    <p:cTn id="72" presetID="3" presetClass="emph" presetSubtype="2" decel="100000" fill="hold" grpId="1" nodeType="withEffect">
                                      <p:stCondLst>
                                        <p:cond delay="0"/>
                                      </p:stCondLst>
                                      <p:childTnLst>
                                        <p:animClr clrSpc="rgb" dir="cw">
                                          <p:cBhvr override="childStyle">
                                            <p:cTn id="73" dur="2000" fill="hold"/>
                                            <p:tgtEl>
                                              <p:spTgt spid="21"/>
                                            </p:tgtEl>
                                            <p:attrNameLst>
                                              <p:attrName>style.color</p:attrName>
                                            </p:attrNameLst>
                                          </p:cBhvr>
                                          <p:to>
                                            <a:srgbClr val="3F3F3F"/>
                                          </p:to>
                                        </p:animClr>
                                      </p:childTnLst>
                                    </p:cTn>
                                  </p:par>
                                  <p:par>
                                    <p:cTn id="74" presetID="1" presetClass="emph" presetSubtype="2" fill="hold" nodeType="withEffect">
                                      <p:stCondLst>
                                        <p:cond delay="0"/>
                                      </p:stCondLst>
                                      <p:childTnLst>
                                        <p:animClr clrSpc="rgb" dir="cw">
                                          <p:cBhvr>
                                            <p:cTn id="75" dur="2000" fill="hold"/>
                                            <p:tgtEl>
                                              <p:spTgt spid="6"/>
                                            </p:tgtEl>
                                            <p:attrNameLst>
                                              <p:attrName>fillcolor</p:attrName>
                                            </p:attrNameLst>
                                          </p:cBhvr>
                                          <p:to>
                                            <a:srgbClr val="45B0E1"/>
                                          </p:to>
                                        </p:animClr>
                                        <p:set>
                                          <p:cBhvr>
                                            <p:cTn id="76" dur="2000" fill="hold"/>
                                            <p:tgtEl>
                                              <p:spTgt spid="6"/>
                                            </p:tgtEl>
                                            <p:attrNameLst>
                                              <p:attrName>fill.type</p:attrName>
                                            </p:attrNameLst>
                                          </p:cBhvr>
                                          <p:to>
                                            <p:strVal val="solid"/>
                                          </p:to>
                                        </p:set>
                                        <p:set>
                                          <p:cBhvr>
                                            <p:cTn id="77" dur="2000" fill="hold"/>
                                            <p:tgtEl>
                                              <p:spTgt spid="6"/>
                                            </p:tgtEl>
                                            <p:attrNameLst>
                                              <p:attrName>fill.on</p:attrName>
                                            </p:attrNameLst>
                                          </p:cBhvr>
                                          <p:to>
                                            <p:strVal val="true"/>
                                          </p:to>
                                        </p:set>
                                      </p:childTnLst>
                                    </p:cTn>
                                  </p:par>
                                  <p:par>
                                    <p:cTn id="78" presetID="3" presetClass="emph" presetSubtype="2" decel="100000" fill="hold" grpId="1" nodeType="withEffect">
                                      <p:stCondLst>
                                        <p:cond delay="0"/>
                                      </p:stCondLst>
                                      <p:childTnLst>
                                        <p:animClr clrSpc="rgb" dir="cw">
                                          <p:cBhvr override="childStyle">
                                            <p:cTn id="79" dur="2000" fill="hold"/>
                                            <p:tgtEl>
                                              <p:spTgt spid="2"/>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14" grpId="0" animBg="1"/>
          <p:bldP spid="14" grpId="1" animBg="1"/>
          <p:bldP spid="15" grpId="0" animBg="1"/>
          <p:bldP spid="15" grpId="1" animBg="1"/>
          <p:bldP spid="16" grpId="0" animBg="1"/>
          <p:bldP spid="17" grpId="0" animBg="1"/>
          <p:bldP spid="20" grpId="0"/>
          <p:bldP spid="20" grpId="1"/>
          <p:bldP spid="21" grpId="0"/>
          <p:bldP spid="21" grpId="1"/>
          <p:bldP spid="22" grpId="0" animBg="1"/>
          <p:bldP spid="22" grpId="1" animBg="1"/>
          <p:bldP spid="23" grpId="0" animBg="1"/>
          <p:bldP spid="23" grpId="1" animBg="1"/>
          <p:bldP spid="2" grpId="0"/>
          <p:bldP spid="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accel="11111" decel="55556" fill="hold" grpId="1" nodeType="withEffect">
                                      <p:stCondLst>
                                        <p:cond delay="0"/>
                                      </p:stCondLst>
                                      <p:childTnLst>
                                        <p:animRot by="-32400000">
                                          <p:cBhvr>
                                            <p:cTn id="41" dur="4500" fill="hold"/>
                                            <p:tgtEl>
                                              <p:spTgt spid="14"/>
                                            </p:tgtEl>
                                            <p:attrNameLst>
                                              <p:attrName>r</p:attrName>
                                            </p:attrNameLst>
                                          </p:cBhvr>
                                        </p:animRot>
                                      </p:childTnLst>
                                    </p:cTn>
                                  </p:par>
                                  <p:par>
                                    <p:cTn id="42" presetID="8" presetClass="emph" presetSubtype="0" accel="11111" decel="55556" fill="hold" grpId="1" nodeType="withEffect">
                                      <p:stCondLst>
                                        <p:cond delay="0"/>
                                      </p:stCondLst>
                                      <p:childTnLst>
                                        <p:animRot by="32400000">
                                          <p:cBhvr>
                                            <p:cTn id="43" dur="4500" fill="hold"/>
                                            <p:tgtEl>
                                              <p:spTgt spid="15"/>
                                            </p:tgtEl>
                                            <p:attrNameLst>
                                              <p:attrName>r</p:attrName>
                                            </p:attrNameLst>
                                          </p:cBhvr>
                                        </p:animRot>
                                      </p:childTnLst>
                                    </p:cTn>
                                  </p:par>
                                  <p:par>
                                    <p:cTn id="44" presetID="8" presetClass="emph" presetSubtype="0" accel="11111" decel="55556" fill="hold" grpId="1" nodeType="withEffect">
                                      <p:stCondLst>
                                        <p:cond delay="0"/>
                                      </p:stCondLst>
                                      <p:childTnLst>
                                        <p:animRot by="32400000">
                                          <p:cBhvr>
                                            <p:cTn id="45" dur="4500" fill="hold"/>
                                            <p:tgtEl>
                                              <p:spTgt spid="23"/>
                                            </p:tgtEl>
                                            <p:attrNameLst>
                                              <p:attrName>r</p:attrName>
                                            </p:attrNameLst>
                                          </p:cBhvr>
                                        </p:animRot>
                                      </p:childTnLst>
                                    </p:cTn>
                                  </p:par>
                                  <p:par>
                                    <p:cTn id="46" presetID="8" presetClass="emph" presetSubtype="0" accel="11111" decel="55556" fill="hold" grpId="1" nodeType="withEffect">
                                      <p:stCondLst>
                                        <p:cond delay="0"/>
                                      </p:stCondLst>
                                      <p:childTnLst>
                                        <p:animRot by="-32400000">
                                          <p:cBhvr>
                                            <p:cTn id="47" dur="4500" fill="hold"/>
                                            <p:tgtEl>
                                              <p:spTgt spid="22"/>
                                            </p:tgtEl>
                                            <p:attrNameLst>
                                              <p:attrName>r</p:attrName>
                                            </p:attrNameLst>
                                          </p:cBhvr>
                                        </p:animRot>
                                      </p:childTnLst>
                                    </p:cTn>
                                  </p:par>
                                  <p:par>
                                    <p:cTn id="48" presetID="2" presetClass="entr" presetSubtype="8"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2500" fill="hold"/>
                                            <p:tgtEl>
                                              <p:spTgt spid="20"/>
                                            </p:tgtEl>
                                            <p:attrNameLst>
                                              <p:attrName>ppt_x</p:attrName>
                                            </p:attrNameLst>
                                          </p:cBhvr>
                                          <p:tavLst>
                                            <p:tav tm="0">
                                              <p:val>
                                                <p:strVal val="0-#ppt_w/2"/>
                                              </p:val>
                                            </p:tav>
                                            <p:tav tm="100000">
                                              <p:val>
                                                <p:strVal val="#ppt_x"/>
                                              </p:val>
                                            </p:tav>
                                          </p:tavLst>
                                        </p:anim>
                                        <p:anim calcmode="lin" valueType="num">
                                          <p:cBhvr additive="base">
                                            <p:cTn id="51" dur="2500" fill="hold"/>
                                            <p:tgtEl>
                                              <p:spTgt spid="2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2500" fill="hold"/>
                                            <p:tgtEl>
                                              <p:spTgt spid="21"/>
                                            </p:tgtEl>
                                            <p:attrNameLst>
                                              <p:attrName>ppt_x</p:attrName>
                                            </p:attrNameLst>
                                          </p:cBhvr>
                                          <p:tavLst>
                                            <p:tav tm="0">
                                              <p:val>
                                                <p:strVal val="1+#ppt_w/2"/>
                                              </p:val>
                                            </p:tav>
                                            <p:tav tm="100000">
                                              <p:val>
                                                <p:strVal val="#ppt_x"/>
                                              </p:val>
                                            </p:tav>
                                          </p:tavLst>
                                        </p:anim>
                                        <p:anim calcmode="lin" valueType="num">
                                          <p:cBhvr additive="base">
                                            <p:cTn id="55" dur="2500" fill="hold"/>
                                            <p:tgtEl>
                                              <p:spTgt spid="21"/>
                                            </p:tgtEl>
                                            <p:attrNameLst>
                                              <p:attrName>ppt_y</p:attrName>
                                            </p:attrNameLst>
                                          </p:cBhvr>
                                          <p:tavLst>
                                            <p:tav tm="0">
                                              <p:val>
                                                <p:strVal val="#ppt_y"/>
                                              </p:val>
                                            </p:tav>
                                            <p:tav tm="100000">
                                              <p:val>
                                                <p:strVal val="#ppt_y"/>
                                              </p:val>
                                            </p:tav>
                                          </p:tavLst>
                                        </p:anim>
                                      </p:childTnLst>
                                    </p:cTn>
                                  </p:par>
                                </p:childTnLst>
                              </p:cTn>
                            </p:par>
                            <p:par>
                              <p:cTn id="56" fill="hold">
                                <p:stCondLst>
                                  <p:cond delay="6500"/>
                                </p:stCondLst>
                                <p:childTnLst>
                                  <p:par>
                                    <p:cTn id="57" presetID="2" presetClass="entr" presetSubtype="2" fill="hold" grpId="0" nodeType="after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2500" fill="hold"/>
                                            <p:tgtEl>
                                              <p:spTgt spid="2"/>
                                            </p:tgtEl>
                                            <p:attrNameLst>
                                              <p:attrName>ppt_x</p:attrName>
                                            </p:attrNameLst>
                                          </p:cBhvr>
                                          <p:tavLst>
                                            <p:tav tm="0">
                                              <p:val>
                                                <p:strVal val="1+#ppt_w/2"/>
                                              </p:val>
                                            </p:tav>
                                            <p:tav tm="100000">
                                              <p:val>
                                                <p:strVal val="#ppt_x"/>
                                              </p:val>
                                            </p:tav>
                                          </p:tavLst>
                                        </p:anim>
                                        <p:anim calcmode="lin" valueType="num">
                                          <p:cBhvr additive="base">
                                            <p:cTn id="60" dur="2500" fill="hold"/>
                                            <p:tgtEl>
                                              <p:spTgt spid="2"/>
                                            </p:tgtEl>
                                            <p:attrNameLst>
                                              <p:attrName>ppt_y</p:attrName>
                                            </p:attrNameLst>
                                          </p:cBhvr>
                                          <p:tavLst>
                                            <p:tav tm="0">
                                              <p:val>
                                                <p:strVal val="#ppt_y"/>
                                              </p:val>
                                            </p:tav>
                                            <p:tav tm="100000">
                                              <p:val>
                                                <p:strVal val="#ppt_y"/>
                                              </p:val>
                                            </p:tav>
                                          </p:tavLst>
                                        </p:anim>
                                      </p:childTnLst>
                                    </p:cTn>
                                  </p:par>
                                </p:childTnLst>
                              </p:cTn>
                            </p:par>
                            <p:par>
                              <p:cTn id="61" fill="hold">
                                <p:stCondLst>
                                  <p:cond delay="9000"/>
                                </p:stCondLst>
                                <p:childTnLst>
                                  <p:par>
                                    <p:cTn id="62" presetID="1" presetClass="emph" presetSubtype="2" decel="100000" fill="hold" nodeType="afterEffect">
                                      <p:stCondLst>
                                        <p:cond delay="0"/>
                                      </p:stCondLst>
                                      <p:childTnLst>
                                        <p:animClr clrSpc="rgb" dir="cw">
                                          <p:cBhvr>
                                            <p:cTn id="63" dur="2000" fill="hold"/>
                                            <p:tgtEl>
                                              <p:spTgt spid="14"/>
                                            </p:tgtEl>
                                            <p:attrNameLst>
                                              <p:attrName>fillcolor</p:attrName>
                                            </p:attrNameLst>
                                          </p:cBhvr>
                                          <p:to>
                                            <a:srgbClr val="45B0E1"/>
                                          </p:to>
                                        </p:animClr>
                                        <p:set>
                                          <p:cBhvr>
                                            <p:cTn id="64" dur="2000" fill="hold"/>
                                            <p:tgtEl>
                                              <p:spTgt spid="14"/>
                                            </p:tgtEl>
                                            <p:attrNameLst>
                                              <p:attrName>fill.type</p:attrName>
                                            </p:attrNameLst>
                                          </p:cBhvr>
                                          <p:to>
                                            <p:strVal val="solid"/>
                                          </p:to>
                                        </p:set>
                                        <p:set>
                                          <p:cBhvr>
                                            <p:cTn id="65" dur="2000" fill="hold"/>
                                            <p:tgtEl>
                                              <p:spTgt spid="14"/>
                                            </p:tgtEl>
                                            <p:attrNameLst>
                                              <p:attrName>fill.on</p:attrName>
                                            </p:attrNameLst>
                                          </p:cBhvr>
                                          <p:to>
                                            <p:strVal val="true"/>
                                          </p:to>
                                        </p:set>
                                      </p:childTnLst>
                                    </p:cTn>
                                  </p:par>
                                  <p:par>
                                    <p:cTn id="66" presetID="1" presetClass="emph" presetSubtype="2" decel="100000" fill="hold" nodeType="withEffect">
                                      <p:stCondLst>
                                        <p:cond delay="0"/>
                                      </p:stCondLst>
                                      <p:childTnLst>
                                        <p:animClr clrSpc="rgb" dir="cw">
                                          <p:cBhvr>
                                            <p:cTn id="67" dur="2000" fill="hold"/>
                                            <p:tgtEl>
                                              <p:spTgt spid="15"/>
                                            </p:tgtEl>
                                            <p:attrNameLst>
                                              <p:attrName>fillcolor</p:attrName>
                                            </p:attrNameLst>
                                          </p:cBhvr>
                                          <p:to>
                                            <a:srgbClr val="45B0E1"/>
                                          </p:to>
                                        </p:animClr>
                                        <p:set>
                                          <p:cBhvr>
                                            <p:cTn id="68" dur="2000" fill="hold"/>
                                            <p:tgtEl>
                                              <p:spTgt spid="15"/>
                                            </p:tgtEl>
                                            <p:attrNameLst>
                                              <p:attrName>fill.type</p:attrName>
                                            </p:attrNameLst>
                                          </p:cBhvr>
                                          <p:to>
                                            <p:strVal val="solid"/>
                                          </p:to>
                                        </p:set>
                                        <p:set>
                                          <p:cBhvr>
                                            <p:cTn id="69" dur="2000" fill="hold"/>
                                            <p:tgtEl>
                                              <p:spTgt spid="15"/>
                                            </p:tgtEl>
                                            <p:attrNameLst>
                                              <p:attrName>fill.on</p:attrName>
                                            </p:attrNameLst>
                                          </p:cBhvr>
                                          <p:to>
                                            <p:strVal val="true"/>
                                          </p:to>
                                        </p:set>
                                      </p:childTnLst>
                                    </p:cTn>
                                  </p:par>
                                  <p:par>
                                    <p:cTn id="70" presetID="3" presetClass="emph" presetSubtype="2" decel="100000" fill="hold" grpId="1" nodeType="withEffect">
                                      <p:stCondLst>
                                        <p:cond delay="0"/>
                                      </p:stCondLst>
                                      <p:childTnLst>
                                        <p:animClr clrSpc="rgb" dir="cw">
                                          <p:cBhvr override="childStyle">
                                            <p:cTn id="71" dur="2000" fill="hold"/>
                                            <p:tgtEl>
                                              <p:spTgt spid="20"/>
                                            </p:tgtEl>
                                            <p:attrNameLst>
                                              <p:attrName>style.color</p:attrName>
                                            </p:attrNameLst>
                                          </p:cBhvr>
                                          <p:to>
                                            <a:srgbClr val="3F3F3F"/>
                                          </p:to>
                                        </p:animClr>
                                      </p:childTnLst>
                                    </p:cTn>
                                  </p:par>
                                  <p:par>
                                    <p:cTn id="72" presetID="3" presetClass="emph" presetSubtype="2" decel="100000" fill="hold" grpId="1" nodeType="withEffect">
                                      <p:stCondLst>
                                        <p:cond delay="0"/>
                                      </p:stCondLst>
                                      <p:childTnLst>
                                        <p:animClr clrSpc="rgb" dir="cw">
                                          <p:cBhvr override="childStyle">
                                            <p:cTn id="73" dur="2000" fill="hold"/>
                                            <p:tgtEl>
                                              <p:spTgt spid="21"/>
                                            </p:tgtEl>
                                            <p:attrNameLst>
                                              <p:attrName>style.color</p:attrName>
                                            </p:attrNameLst>
                                          </p:cBhvr>
                                          <p:to>
                                            <a:srgbClr val="3F3F3F"/>
                                          </p:to>
                                        </p:animClr>
                                      </p:childTnLst>
                                    </p:cTn>
                                  </p:par>
                                  <p:par>
                                    <p:cTn id="74" presetID="1" presetClass="emph" presetSubtype="2" fill="hold" nodeType="withEffect">
                                      <p:stCondLst>
                                        <p:cond delay="0"/>
                                      </p:stCondLst>
                                      <p:childTnLst>
                                        <p:animClr clrSpc="rgb" dir="cw">
                                          <p:cBhvr>
                                            <p:cTn id="75" dur="2000" fill="hold"/>
                                            <p:tgtEl>
                                              <p:spTgt spid="6"/>
                                            </p:tgtEl>
                                            <p:attrNameLst>
                                              <p:attrName>fillcolor</p:attrName>
                                            </p:attrNameLst>
                                          </p:cBhvr>
                                          <p:to>
                                            <a:srgbClr val="45B0E1"/>
                                          </p:to>
                                        </p:animClr>
                                        <p:set>
                                          <p:cBhvr>
                                            <p:cTn id="76" dur="2000" fill="hold"/>
                                            <p:tgtEl>
                                              <p:spTgt spid="6"/>
                                            </p:tgtEl>
                                            <p:attrNameLst>
                                              <p:attrName>fill.type</p:attrName>
                                            </p:attrNameLst>
                                          </p:cBhvr>
                                          <p:to>
                                            <p:strVal val="solid"/>
                                          </p:to>
                                        </p:set>
                                        <p:set>
                                          <p:cBhvr>
                                            <p:cTn id="77" dur="2000" fill="hold"/>
                                            <p:tgtEl>
                                              <p:spTgt spid="6"/>
                                            </p:tgtEl>
                                            <p:attrNameLst>
                                              <p:attrName>fill.on</p:attrName>
                                            </p:attrNameLst>
                                          </p:cBhvr>
                                          <p:to>
                                            <p:strVal val="true"/>
                                          </p:to>
                                        </p:set>
                                      </p:childTnLst>
                                    </p:cTn>
                                  </p:par>
                                  <p:par>
                                    <p:cTn id="78" presetID="3" presetClass="emph" presetSubtype="2" decel="100000" fill="hold" grpId="1" nodeType="withEffect">
                                      <p:stCondLst>
                                        <p:cond delay="0"/>
                                      </p:stCondLst>
                                      <p:childTnLst>
                                        <p:animClr clrSpc="rgb" dir="cw">
                                          <p:cBhvr override="childStyle">
                                            <p:cTn id="79" dur="2000" fill="hold"/>
                                            <p:tgtEl>
                                              <p:spTgt spid="2"/>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14" grpId="0" animBg="1"/>
          <p:bldP spid="14" grpId="1" animBg="1"/>
          <p:bldP spid="15" grpId="0" animBg="1"/>
          <p:bldP spid="15" grpId="1" animBg="1"/>
          <p:bldP spid="16" grpId="0" animBg="1"/>
          <p:bldP spid="17" grpId="0" animBg="1"/>
          <p:bldP spid="20" grpId="0"/>
          <p:bldP spid="20" grpId="1"/>
          <p:bldP spid="21" grpId="0"/>
          <p:bldP spid="21" grpId="1"/>
          <p:bldP spid="22" grpId="0" animBg="1"/>
          <p:bldP spid="22" grpId="1" animBg="1"/>
          <p:bldP spid="23" grpId="0" animBg="1"/>
          <p:bldP spid="23" grpId="1" animBg="1"/>
          <p:bldP spid="2" grpId="0"/>
          <p:bldP spid="2" grpId="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F7AB9-71EC-EEAC-CECD-024E6032A0DD}"/>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99F67FC8-B178-23F7-70FC-4B626AF3BA2F}"/>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3" name="Freeform: Shape 12">
            <a:extLst>
              <a:ext uri="{FF2B5EF4-FFF2-40B4-BE49-F238E27FC236}">
                <a16:creationId xmlns:a16="http://schemas.microsoft.com/office/drawing/2014/main" id="{0EEA5F9E-0645-15D5-84F7-7E642F3A0F48}"/>
              </a:ext>
            </a:extLst>
          </p:cNvPr>
          <p:cNvSpPr>
            <a:spLocks noGrp="1" noRot="1" noMove="1" noResize="1" noEditPoints="1" noAdjustHandles="1" noChangeArrowheads="1" noChangeShapeType="1"/>
          </p:cNvSpPr>
          <p:nvPr/>
        </p:nvSpPr>
        <p:spPr>
          <a:xfrm rot="2700000">
            <a:off x="1893132" y="346528"/>
            <a:ext cx="8459177" cy="6432915"/>
          </a:xfrm>
          <a:custGeom>
            <a:avLst/>
            <a:gdLst>
              <a:gd name="connsiteX0" fmla="*/ 0 w 8459177"/>
              <a:gd name="connsiteY0" fmla="*/ 2407223 h 6432915"/>
              <a:gd name="connsiteX1" fmla="*/ 137872 w 8459177"/>
              <a:gd name="connsiteY1" fmla="*/ 2269352 h 6432915"/>
              <a:gd name="connsiteX2" fmla="*/ 176821 w 8459177"/>
              <a:gd name="connsiteY2" fmla="*/ 2354686 h 6432915"/>
              <a:gd name="connsiteX3" fmla="*/ 1397522 w 8459177"/>
              <a:gd name="connsiteY3" fmla="*/ 3121475 h 6432915"/>
              <a:gd name="connsiteX4" fmla="*/ 2785778 w 8459177"/>
              <a:gd name="connsiteY4" fmla="*/ 1656293 h 6432915"/>
              <a:gd name="connsiteX5" fmla="*/ 2784780 w 8459177"/>
              <a:gd name="connsiteY5" fmla="*/ 1656293 h 6432915"/>
              <a:gd name="connsiteX6" fmla="*/ 4354113 w 8459177"/>
              <a:gd name="connsiteY6" fmla="*/ 0 h 6432915"/>
              <a:gd name="connsiteX7" fmla="*/ 5923446 w 8459177"/>
              <a:gd name="connsiteY7" fmla="*/ 1656293 h 6432915"/>
              <a:gd name="connsiteX8" fmla="*/ 4354113 w 8459177"/>
              <a:gd name="connsiteY8" fmla="*/ 3312586 h 6432915"/>
              <a:gd name="connsiteX9" fmla="*/ 4354113 w 8459177"/>
              <a:gd name="connsiteY9" fmla="*/ 3311613 h 6432915"/>
              <a:gd name="connsiteX10" fmla="*/ 4215414 w 8459177"/>
              <a:gd name="connsiteY10" fmla="*/ 3319005 h 6432915"/>
              <a:gd name="connsiteX11" fmla="*/ 2969099 w 8459177"/>
              <a:gd name="connsiteY11" fmla="*/ 4776623 h 6432915"/>
              <a:gd name="connsiteX12" fmla="*/ 4357356 w 8459177"/>
              <a:gd name="connsiteY12" fmla="*/ 6241804 h 6432915"/>
              <a:gd name="connsiteX13" fmla="*/ 5745612 w 8459177"/>
              <a:gd name="connsiteY13" fmla="*/ 4776623 h 6432915"/>
              <a:gd name="connsiteX14" fmla="*/ 5744613 w 8459177"/>
              <a:gd name="connsiteY14" fmla="*/ 4776623 h 6432915"/>
              <a:gd name="connsiteX15" fmla="*/ 7313946 w 8459177"/>
              <a:gd name="connsiteY15" fmla="*/ 3120330 h 6432915"/>
              <a:gd name="connsiteX16" fmla="*/ 8423632 w 8459177"/>
              <a:gd name="connsiteY16" fmla="*/ 3605446 h 6432915"/>
              <a:gd name="connsiteX17" fmla="*/ 8459177 w 8459177"/>
              <a:gd name="connsiteY17" fmla="*/ 3646723 h 6432915"/>
              <a:gd name="connsiteX18" fmla="*/ 8327854 w 8459177"/>
              <a:gd name="connsiteY18" fmla="*/ 3778046 h 6432915"/>
              <a:gd name="connsiteX19" fmla="*/ 8295592 w 8459177"/>
              <a:gd name="connsiteY19" fmla="*/ 3740582 h 6432915"/>
              <a:gd name="connsiteX20" fmla="*/ 7313947 w 8459177"/>
              <a:gd name="connsiteY20" fmla="*/ 3311440 h 6432915"/>
              <a:gd name="connsiteX21" fmla="*/ 5925691 w 8459177"/>
              <a:gd name="connsiteY21" fmla="*/ 4776623 h 6432915"/>
              <a:gd name="connsiteX22" fmla="*/ 5926689 w 8459177"/>
              <a:gd name="connsiteY22" fmla="*/ 4776623 h 6432915"/>
              <a:gd name="connsiteX23" fmla="*/ 4357356 w 8459177"/>
              <a:gd name="connsiteY23" fmla="*/ 6432915 h 6432915"/>
              <a:gd name="connsiteX24" fmla="*/ 2788023 w 8459177"/>
              <a:gd name="connsiteY24" fmla="*/ 4776623 h 6432915"/>
              <a:gd name="connsiteX25" fmla="*/ 4357356 w 8459177"/>
              <a:gd name="connsiteY25" fmla="*/ 3120330 h 6432915"/>
              <a:gd name="connsiteX26" fmla="*/ 4357356 w 8459177"/>
              <a:gd name="connsiteY26" fmla="*/ 3121303 h 6432915"/>
              <a:gd name="connsiteX27" fmla="*/ 4496054 w 8459177"/>
              <a:gd name="connsiteY27" fmla="*/ 3113910 h 6432915"/>
              <a:gd name="connsiteX28" fmla="*/ 5742370 w 8459177"/>
              <a:gd name="connsiteY28" fmla="*/ 1656293 h 6432915"/>
              <a:gd name="connsiteX29" fmla="*/ 4354113 w 8459177"/>
              <a:gd name="connsiteY29" fmla="*/ 191110 h 6432915"/>
              <a:gd name="connsiteX30" fmla="*/ 2965857 w 8459177"/>
              <a:gd name="connsiteY30" fmla="*/ 1656293 h 6432915"/>
              <a:gd name="connsiteX31" fmla="*/ 2966855 w 8459177"/>
              <a:gd name="connsiteY31" fmla="*/ 1656293 h 6432915"/>
              <a:gd name="connsiteX32" fmla="*/ 1397522 w 8459177"/>
              <a:gd name="connsiteY32" fmla="*/ 3312585 h 6432915"/>
              <a:gd name="connsiteX33" fmla="*/ 17599 w 8459177"/>
              <a:gd name="connsiteY33" fmla="*/ 2445780 h 643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459177" h="6432915">
                <a:moveTo>
                  <a:pt x="0" y="2407223"/>
                </a:moveTo>
                <a:lnTo>
                  <a:pt x="137872" y="2269352"/>
                </a:lnTo>
                <a:lnTo>
                  <a:pt x="176821" y="2354686"/>
                </a:lnTo>
                <a:cubicBezTo>
                  <a:pt x="411907" y="2811420"/>
                  <a:pt x="870407" y="3121475"/>
                  <a:pt x="1397522" y="3121475"/>
                </a:cubicBezTo>
                <a:cubicBezTo>
                  <a:pt x="2164235" y="3121474"/>
                  <a:pt x="2785778" y="2465491"/>
                  <a:pt x="2785778" y="1656293"/>
                </a:cubicBezTo>
                <a:lnTo>
                  <a:pt x="2784780" y="1656293"/>
                </a:lnTo>
                <a:cubicBezTo>
                  <a:pt x="2784780" y="741547"/>
                  <a:pt x="3487395" y="0"/>
                  <a:pt x="4354113" y="0"/>
                </a:cubicBezTo>
                <a:cubicBezTo>
                  <a:pt x="5220832" y="0"/>
                  <a:pt x="5923446" y="741547"/>
                  <a:pt x="5923446" y="1656293"/>
                </a:cubicBezTo>
                <a:cubicBezTo>
                  <a:pt x="5923446" y="2571038"/>
                  <a:pt x="5220832" y="3312585"/>
                  <a:pt x="4354113" y="3312586"/>
                </a:cubicBezTo>
                <a:lnTo>
                  <a:pt x="4354113" y="3311613"/>
                </a:lnTo>
                <a:lnTo>
                  <a:pt x="4215414" y="3319005"/>
                </a:lnTo>
                <a:cubicBezTo>
                  <a:pt x="3515379" y="3394038"/>
                  <a:pt x="2969100" y="4017999"/>
                  <a:pt x="2969099" y="4776623"/>
                </a:cubicBezTo>
                <a:cubicBezTo>
                  <a:pt x="2969100" y="5585821"/>
                  <a:pt x="3590642" y="6241805"/>
                  <a:pt x="4357356" y="6241804"/>
                </a:cubicBezTo>
                <a:cubicBezTo>
                  <a:pt x="5124069" y="6241804"/>
                  <a:pt x="5745613" y="5585821"/>
                  <a:pt x="5745612" y="4776623"/>
                </a:cubicBezTo>
                <a:lnTo>
                  <a:pt x="5744613" y="4776623"/>
                </a:lnTo>
                <a:cubicBezTo>
                  <a:pt x="5744614" y="3861879"/>
                  <a:pt x="6447230" y="3120330"/>
                  <a:pt x="7313946" y="3120330"/>
                </a:cubicBezTo>
                <a:cubicBezTo>
                  <a:pt x="7747306" y="3120330"/>
                  <a:pt x="8139639" y="3305716"/>
                  <a:pt x="8423632" y="3605446"/>
                </a:cubicBezTo>
                <a:lnTo>
                  <a:pt x="8459177" y="3646723"/>
                </a:lnTo>
                <a:lnTo>
                  <a:pt x="8327854" y="3778046"/>
                </a:lnTo>
                <a:lnTo>
                  <a:pt x="8295592" y="3740582"/>
                </a:lnTo>
                <a:cubicBezTo>
                  <a:pt x="8044367" y="3475436"/>
                  <a:pt x="7697304" y="3311440"/>
                  <a:pt x="7313947" y="3311440"/>
                </a:cubicBezTo>
                <a:cubicBezTo>
                  <a:pt x="6547233" y="3311441"/>
                  <a:pt x="5925691" y="3967424"/>
                  <a:pt x="5925691" y="4776623"/>
                </a:cubicBezTo>
                <a:lnTo>
                  <a:pt x="5926689" y="4776623"/>
                </a:lnTo>
                <a:cubicBezTo>
                  <a:pt x="5926689" y="5691368"/>
                  <a:pt x="5224075" y="6432915"/>
                  <a:pt x="4357356" y="6432915"/>
                </a:cubicBezTo>
                <a:cubicBezTo>
                  <a:pt x="3490637" y="6432915"/>
                  <a:pt x="2788023" y="5691368"/>
                  <a:pt x="2788023" y="4776623"/>
                </a:cubicBezTo>
                <a:cubicBezTo>
                  <a:pt x="2788023" y="3861877"/>
                  <a:pt x="3490637" y="3120330"/>
                  <a:pt x="4357356" y="3120330"/>
                </a:cubicBezTo>
                <a:lnTo>
                  <a:pt x="4357356" y="3121303"/>
                </a:lnTo>
                <a:lnTo>
                  <a:pt x="4496054" y="3113910"/>
                </a:lnTo>
                <a:cubicBezTo>
                  <a:pt x="5196091" y="3038879"/>
                  <a:pt x="5742369" y="2414917"/>
                  <a:pt x="5742370" y="1656293"/>
                </a:cubicBezTo>
                <a:cubicBezTo>
                  <a:pt x="5742369" y="847094"/>
                  <a:pt x="5120826" y="191111"/>
                  <a:pt x="4354113" y="191110"/>
                </a:cubicBezTo>
                <a:cubicBezTo>
                  <a:pt x="3587400" y="191111"/>
                  <a:pt x="2965858" y="847094"/>
                  <a:pt x="2965857" y="1656293"/>
                </a:cubicBezTo>
                <a:lnTo>
                  <a:pt x="2966855" y="1656293"/>
                </a:lnTo>
                <a:cubicBezTo>
                  <a:pt x="2966855" y="2571038"/>
                  <a:pt x="2264242" y="3312585"/>
                  <a:pt x="1397522" y="3312585"/>
                </a:cubicBezTo>
                <a:cubicBezTo>
                  <a:pt x="801653" y="3312585"/>
                  <a:pt x="283349" y="2962088"/>
                  <a:pt x="17599" y="2445780"/>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14" name="Graphic 11" descr="Single gear with solid fill">
            <a:extLst>
              <a:ext uri="{FF2B5EF4-FFF2-40B4-BE49-F238E27FC236}">
                <a16:creationId xmlns:a16="http://schemas.microsoft.com/office/drawing/2014/main" id="{47C26692-5716-6159-F14C-23D58D74A6F9}"/>
              </a:ext>
            </a:extLst>
          </p:cNvPr>
          <p:cNvSpPr>
            <a:spLocks noGrp="1" noRot="1" noMove="1" noResize="1" noEditPoints="1" noAdjustHandles="1" noChangeArrowheads="1" noChangeShapeType="1"/>
          </p:cNvSpPr>
          <p:nvPr/>
        </p:nvSpPr>
        <p:spPr>
          <a:xfrm>
            <a:off x="4210807" y="3866483"/>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5" name="Graphic 11" descr="Single gear with solid fill">
            <a:extLst>
              <a:ext uri="{FF2B5EF4-FFF2-40B4-BE49-F238E27FC236}">
                <a16:creationId xmlns:a16="http://schemas.microsoft.com/office/drawing/2014/main" id="{E612DD75-73A7-C72D-F041-7863F904BC94}"/>
              </a:ext>
            </a:extLst>
          </p:cNvPr>
          <p:cNvSpPr>
            <a:spLocks noGrp="1" noRot="1" noMove="1" noResize="1" noEditPoints="1" noAdjustHandles="1" noChangeArrowheads="1" noChangeShapeType="1"/>
          </p:cNvSpPr>
          <p:nvPr/>
        </p:nvSpPr>
        <p:spPr>
          <a:xfrm>
            <a:off x="6406237" y="1622108"/>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6" name="Circle: Hollow 15">
            <a:extLst>
              <a:ext uri="{FF2B5EF4-FFF2-40B4-BE49-F238E27FC236}">
                <a16:creationId xmlns:a16="http://schemas.microsoft.com/office/drawing/2014/main" id="{E726A80E-EB9B-6321-01BA-217336DA0104}"/>
              </a:ext>
            </a:extLst>
          </p:cNvPr>
          <p:cNvSpPr>
            <a:spLocks noGrp="1" noRot="1" noMove="1" noResize="1" noEditPoints="1" noAdjustHandles="1" noChangeArrowheads="1" noChangeShapeType="1"/>
          </p:cNvSpPr>
          <p:nvPr/>
        </p:nvSpPr>
        <p:spPr>
          <a:xfrm>
            <a:off x="6820511" y="2036382"/>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Circle: Hollow 16">
            <a:extLst>
              <a:ext uri="{FF2B5EF4-FFF2-40B4-BE49-F238E27FC236}">
                <a16:creationId xmlns:a16="http://schemas.microsoft.com/office/drawing/2014/main" id="{EA80893A-C401-0A09-614E-C82ABC5592D2}"/>
              </a:ext>
            </a:extLst>
          </p:cNvPr>
          <p:cNvSpPr>
            <a:spLocks noGrp="1" noRot="1" noMove="1" noResize="1" noEditPoints="1" noAdjustHandles="1" noChangeArrowheads="1" noChangeShapeType="1"/>
          </p:cNvSpPr>
          <p:nvPr/>
        </p:nvSpPr>
        <p:spPr>
          <a:xfrm>
            <a:off x="4625081" y="4280757"/>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2BFCE226-C86F-4CF1-1D71-E952CA4295AC}"/>
              </a:ext>
            </a:extLst>
          </p:cNvPr>
          <p:cNvSpPr txBox="1">
            <a:spLocks/>
          </p:cNvSpPr>
          <p:nvPr/>
        </p:nvSpPr>
        <p:spPr>
          <a:xfrm>
            <a:off x="572510" y="4128754"/>
            <a:ext cx="2686471" cy="1107996"/>
          </a:xfrm>
          <a:prstGeom prst="rect">
            <a:avLst/>
          </a:prstGeom>
          <a:noFill/>
        </p:spPr>
        <p:txBody>
          <a:bodyPr wrap="square" rtlCol="0">
            <a:spAutoFit/>
          </a:bodyPr>
          <a:lstStyle/>
          <a:p>
            <a:pPr algn="r"/>
            <a:r>
              <a:rPr lang="en-US" sz="2400" dirty="0">
                <a:solidFill>
                  <a:srgbClr val="44546A"/>
                </a:solidFill>
              </a:rPr>
              <a:t>KEY FINDINGS / SOLUTIONS</a:t>
            </a:r>
            <a:endParaRPr lang="en-US" dirty="0">
              <a:solidFill>
                <a:srgbClr val="44546A"/>
              </a:solidFill>
            </a:endParaRPr>
          </a:p>
          <a:p>
            <a:pPr algn="r"/>
            <a:endParaRPr lang="en-US" dirty="0">
              <a:solidFill>
                <a:srgbClr val="44546A"/>
              </a:solidFill>
            </a:endParaRPr>
          </a:p>
        </p:txBody>
      </p:sp>
      <p:sp>
        <p:nvSpPr>
          <p:cNvPr id="21" name="TextBox 20">
            <a:extLst>
              <a:ext uri="{FF2B5EF4-FFF2-40B4-BE49-F238E27FC236}">
                <a16:creationId xmlns:a16="http://schemas.microsoft.com/office/drawing/2014/main" id="{92E4B877-932B-3309-51C5-9ACFDBF8FE11}"/>
              </a:ext>
            </a:extLst>
          </p:cNvPr>
          <p:cNvSpPr txBox="1">
            <a:spLocks/>
          </p:cNvSpPr>
          <p:nvPr/>
        </p:nvSpPr>
        <p:spPr>
          <a:xfrm>
            <a:off x="9126247" y="2112006"/>
            <a:ext cx="3065753" cy="738664"/>
          </a:xfrm>
          <a:prstGeom prst="rect">
            <a:avLst/>
          </a:prstGeom>
          <a:noFill/>
        </p:spPr>
        <p:txBody>
          <a:bodyPr wrap="square" rtlCol="0">
            <a:spAutoFit/>
          </a:bodyPr>
          <a:lstStyle/>
          <a:p>
            <a:r>
              <a:rPr lang="en-US" sz="2400" dirty="0">
                <a:solidFill>
                  <a:srgbClr val="44546A"/>
                </a:solidFill>
              </a:rPr>
              <a:t> EXECUTIVE SUMMARY</a:t>
            </a:r>
            <a:endParaRPr lang="en-US" dirty="0">
              <a:solidFill>
                <a:srgbClr val="44546A"/>
              </a:solidFill>
            </a:endParaRPr>
          </a:p>
          <a:p>
            <a:endParaRPr lang="en-US" dirty="0">
              <a:solidFill>
                <a:srgbClr val="44546A"/>
              </a:solidFill>
            </a:endParaRPr>
          </a:p>
        </p:txBody>
      </p:sp>
      <p:sp>
        <p:nvSpPr>
          <p:cNvPr id="22" name="Graphic 11" descr="Single gear with solid fill">
            <a:extLst>
              <a:ext uri="{FF2B5EF4-FFF2-40B4-BE49-F238E27FC236}">
                <a16:creationId xmlns:a16="http://schemas.microsoft.com/office/drawing/2014/main" id="{1AA213BE-E5D8-44EF-E97D-D5330F68B70D}"/>
              </a:ext>
            </a:extLst>
          </p:cNvPr>
          <p:cNvSpPr>
            <a:spLocks noGrp="1" noRot="1" noMove="1" noResize="1" noEditPoints="1" noAdjustHandles="1" noChangeArrowheads="1" noChangeShapeType="1"/>
          </p:cNvSpPr>
          <p:nvPr/>
        </p:nvSpPr>
        <p:spPr>
          <a:xfrm>
            <a:off x="4210807" y="-877824"/>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3" name="Graphic 11" descr="Single gear with solid fill">
            <a:extLst>
              <a:ext uri="{FF2B5EF4-FFF2-40B4-BE49-F238E27FC236}">
                <a16:creationId xmlns:a16="http://schemas.microsoft.com/office/drawing/2014/main" id="{2060E853-CAA2-6AFE-9BF3-B24F0D5E278C}"/>
              </a:ext>
            </a:extLst>
          </p:cNvPr>
          <p:cNvSpPr>
            <a:spLocks noGrp="1" noRot="1" noMove="1" noResize="1" noEditPoints="1" noAdjustHandles="1" noChangeArrowheads="1" noChangeShapeType="1"/>
          </p:cNvSpPr>
          <p:nvPr/>
        </p:nvSpPr>
        <p:spPr>
          <a:xfrm>
            <a:off x="6406237" y="5980176"/>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 name="TextBox 1">
            <a:extLst>
              <a:ext uri="{FF2B5EF4-FFF2-40B4-BE49-F238E27FC236}">
                <a16:creationId xmlns:a16="http://schemas.microsoft.com/office/drawing/2014/main" id="{71B7A9EA-DC3A-B6F2-3BB3-38A6CE212085}"/>
              </a:ext>
            </a:extLst>
          </p:cNvPr>
          <p:cNvSpPr txBox="1">
            <a:spLocks noGrp="1" noRot="1" noMove="1" noResize="1" noEditPoints="1" noAdjustHandles="1" noChangeArrowheads="1" noChangeShapeType="1"/>
          </p:cNvSpPr>
          <p:nvPr/>
        </p:nvSpPr>
        <p:spPr>
          <a:xfrm>
            <a:off x="6883706" y="2145989"/>
            <a:ext cx="800711" cy="707886"/>
          </a:xfrm>
          <a:prstGeom prst="rect">
            <a:avLst/>
          </a:prstGeom>
          <a:noFill/>
        </p:spPr>
        <p:txBody>
          <a:bodyPr wrap="square" rtlCol="0">
            <a:spAutoFit/>
          </a:bodyPr>
          <a:lstStyle/>
          <a:p>
            <a:pPr algn="ctr"/>
            <a:r>
              <a:rPr lang="en-US" sz="4000" dirty="0">
                <a:solidFill>
                  <a:schemeClr val="tx1">
                    <a:lumMod val="65000"/>
                    <a:lumOff val="35000"/>
                  </a:schemeClr>
                </a:solidFill>
                <a:latin typeface="Arial Black" panose="020B0A04020102020204" pitchFamily="34" charset="0"/>
              </a:rPr>
              <a:t>1</a:t>
            </a:r>
            <a:endParaRPr lang="en-US" dirty="0">
              <a:solidFill>
                <a:schemeClr val="tx1">
                  <a:lumMod val="65000"/>
                  <a:lumOff val="35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9F376E2F-49A7-1E44-7EC3-CA3D404F232E}"/>
              </a:ext>
            </a:extLst>
          </p:cNvPr>
          <p:cNvSpPr txBox="1">
            <a:spLocks noGrp="1" noRot="1" noMove="1" noResize="1" noEditPoints="1" noAdjustHandles="1" noChangeArrowheads="1" noChangeShapeType="1"/>
          </p:cNvSpPr>
          <p:nvPr/>
        </p:nvSpPr>
        <p:spPr>
          <a:xfrm>
            <a:off x="4688275" y="4390364"/>
            <a:ext cx="800711" cy="707886"/>
          </a:xfrm>
          <a:prstGeom prst="rect">
            <a:avLst/>
          </a:prstGeom>
          <a:noFill/>
        </p:spPr>
        <p:txBody>
          <a:bodyPr wrap="square" rtlCol="0">
            <a:spAutoFit/>
          </a:bodyPr>
          <a:lstStyle/>
          <a:p>
            <a:pPr algn="ctr"/>
            <a:r>
              <a:rPr lang="en-US" sz="4000" dirty="0">
                <a:solidFill>
                  <a:schemeClr val="tx1">
                    <a:lumMod val="65000"/>
                    <a:lumOff val="35000"/>
                  </a:schemeClr>
                </a:solidFill>
                <a:latin typeface="Arial Black" panose="020B0A04020102020204" pitchFamily="34" charset="0"/>
              </a:rPr>
              <a:t>2</a:t>
            </a:r>
            <a:endParaRPr lang="en-US" dirty="0">
              <a:solidFill>
                <a:schemeClr val="tx1">
                  <a:lumMod val="65000"/>
                  <a:lumOff val="35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5E065D93-868F-D236-7AC9-86F6E68F7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898" y="0"/>
            <a:ext cx="1981302" cy="787440"/>
          </a:xfrm>
          <a:prstGeom prst="rect">
            <a:avLst/>
          </a:prstGeom>
        </p:spPr>
      </p:pic>
    </p:spTree>
    <p:extLst>
      <p:ext uri="{BB962C8B-B14F-4D97-AF65-F5344CB8AC3E}">
        <p14:creationId xmlns:p14="http://schemas.microsoft.com/office/powerpoint/2010/main" val="795486995"/>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1" fill="hold" grpId="0" nodeType="with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accel="11111" decel="55556" fill="hold" grpId="1" nodeType="withEffect">
                                      <p:stCondLst>
                                        <p:cond delay="0"/>
                                      </p:stCondLst>
                                      <p:childTnLst>
                                        <p:animRot by="-32400000">
                                          <p:cBhvr>
                                            <p:cTn id="41" dur="4500" fill="hold"/>
                                            <p:tgtEl>
                                              <p:spTgt spid="14"/>
                                            </p:tgtEl>
                                            <p:attrNameLst>
                                              <p:attrName>r</p:attrName>
                                            </p:attrNameLst>
                                          </p:cBhvr>
                                        </p:animRot>
                                      </p:childTnLst>
                                    </p:cTn>
                                  </p:par>
                                  <p:par>
                                    <p:cTn id="42" presetID="8" presetClass="emph" presetSubtype="0" accel="11111" decel="55556" fill="hold" grpId="1" nodeType="withEffect">
                                      <p:stCondLst>
                                        <p:cond delay="0"/>
                                      </p:stCondLst>
                                      <p:childTnLst>
                                        <p:animRot by="32400000">
                                          <p:cBhvr>
                                            <p:cTn id="43" dur="4500" fill="hold"/>
                                            <p:tgtEl>
                                              <p:spTgt spid="15"/>
                                            </p:tgtEl>
                                            <p:attrNameLst>
                                              <p:attrName>r</p:attrName>
                                            </p:attrNameLst>
                                          </p:cBhvr>
                                        </p:animRot>
                                      </p:childTnLst>
                                    </p:cTn>
                                  </p:par>
                                  <p:par>
                                    <p:cTn id="44" presetID="8" presetClass="emph" presetSubtype="0" accel="11111" decel="55556" fill="hold" grpId="1" nodeType="withEffect">
                                      <p:stCondLst>
                                        <p:cond delay="0"/>
                                      </p:stCondLst>
                                      <p:childTnLst>
                                        <p:animRot by="32400000">
                                          <p:cBhvr>
                                            <p:cTn id="45" dur="4500" fill="hold"/>
                                            <p:tgtEl>
                                              <p:spTgt spid="23"/>
                                            </p:tgtEl>
                                            <p:attrNameLst>
                                              <p:attrName>r</p:attrName>
                                            </p:attrNameLst>
                                          </p:cBhvr>
                                        </p:animRot>
                                      </p:childTnLst>
                                    </p:cTn>
                                  </p:par>
                                  <p:par>
                                    <p:cTn id="46" presetID="8" presetClass="emph" presetSubtype="0" accel="11111" decel="55556" fill="hold" grpId="1" nodeType="withEffect">
                                      <p:stCondLst>
                                        <p:cond delay="0"/>
                                      </p:stCondLst>
                                      <p:childTnLst>
                                        <p:animRot by="-32400000">
                                          <p:cBhvr>
                                            <p:cTn id="47" dur="4500" fill="hold"/>
                                            <p:tgtEl>
                                              <p:spTgt spid="22"/>
                                            </p:tgtEl>
                                            <p:attrNameLst>
                                              <p:attrName>r</p:attrName>
                                            </p:attrNameLst>
                                          </p:cBhvr>
                                        </p:animRot>
                                      </p:childTnLst>
                                    </p:cTn>
                                  </p:par>
                                  <p:par>
                                    <p:cTn id="48" presetID="2" presetClass="entr" presetSubtype="8" fill="hold" grpId="0" nodeType="withEffect" p14:presetBounceEnd="48000">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14:bounceEnd="48000">
                                          <p:cBhvr additive="base">
                                            <p:cTn id="50" dur="25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51" dur="2500" fill="hold"/>
                                            <p:tgtEl>
                                              <p:spTgt spid="2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14:presetBounceEnd="48000">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14:bounceEnd="48000">
                                          <p:cBhvr additive="base">
                                            <p:cTn id="54" dur="2500" fill="hold"/>
                                            <p:tgtEl>
                                              <p:spTgt spid="21"/>
                                            </p:tgtEl>
                                            <p:attrNameLst>
                                              <p:attrName>ppt_x</p:attrName>
                                            </p:attrNameLst>
                                          </p:cBhvr>
                                          <p:tavLst>
                                            <p:tav tm="0">
                                              <p:val>
                                                <p:strVal val="1+#ppt_w/2"/>
                                              </p:val>
                                            </p:tav>
                                            <p:tav tm="100000">
                                              <p:val>
                                                <p:strVal val="#ppt_x"/>
                                              </p:val>
                                            </p:tav>
                                          </p:tavLst>
                                        </p:anim>
                                        <p:anim calcmode="lin" valueType="num" p14:bounceEnd="48000">
                                          <p:cBhvr additive="base">
                                            <p:cTn id="55" dur="2500" fill="hold"/>
                                            <p:tgtEl>
                                              <p:spTgt spid="21"/>
                                            </p:tgtEl>
                                            <p:attrNameLst>
                                              <p:attrName>ppt_y</p:attrName>
                                            </p:attrNameLst>
                                          </p:cBhvr>
                                          <p:tavLst>
                                            <p:tav tm="0">
                                              <p:val>
                                                <p:strVal val="#ppt_y"/>
                                              </p:val>
                                            </p:tav>
                                            <p:tav tm="100000">
                                              <p:val>
                                                <p:strVal val="#ppt_y"/>
                                              </p:val>
                                            </p:tav>
                                          </p:tavLst>
                                        </p:anim>
                                      </p:childTnLst>
                                    </p:cTn>
                                  </p:par>
                                </p:childTnLst>
                              </p:cTn>
                            </p:par>
                            <p:par>
                              <p:cTn id="56" fill="hold">
                                <p:stCondLst>
                                  <p:cond delay="6500"/>
                                </p:stCondLst>
                                <p:childTnLst>
                                  <p:par>
                                    <p:cTn id="57" presetID="1" presetClass="emph" presetSubtype="2" decel="100000" fill="hold" nodeType="afterEffect">
                                      <p:stCondLst>
                                        <p:cond delay="0"/>
                                      </p:stCondLst>
                                      <p:childTnLst>
                                        <p:animClr clrSpc="rgb" dir="cw">
                                          <p:cBhvr>
                                            <p:cTn id="58" dur="2000" fill="hold"/>
                                            <p:tgtEl>
                                              <p:spTgt spid="14"/>
                                            </p:tgtEl>
                                            <p:attrNameLst>
                                              <p:attrName>fillcolor</p:attrName>
                                            </p:attrNameLst>
                                          </p:cBhvr>
                                          <p:to>
                                            <a:srgbClr val="45B0E1"/>
                                          </p:to>
                                        </p:animClr>
                                        <p:set>
                                          <p:cBhvr>
                                            <p:cTn id="59" dur="2000" fill="hold"/>
                                            <p:tgtEl>
                                              <p:spTgt spid="14"/>
                                            </p:tgtEl>
                                            <p:attrNameLst>
                                              <p:attrName>fill.type</p:attrName>
                                            </p:attrNameLst>
                                          </p:cBhvr>
                                          <p:to>
                                            <p:strVal val="solid"/>
                                          </p:to>
                                        </p:set>
                                        <p:set>
                                          <p:cBhvr>
                                            <p:cTn id="60" dur="2000" fill="hold"/>
                                            <p:tgtEl>
                                              <p:spTgt spid="14"/>
                                            </p:tgtEl>
                                            <p:attrNameLst>
                                              <p:attrName>fill.on</p:attrName>
                                            </p:attrNameLst>
                                          </p:cBhvr>
                                          <p:to>
                                            <p:strVal val="true"/>
                                          </p:to>
                                        </p:set>
                                      </p:childTnLst>
                                    </p:cTn>
                                  </p:par>
                                  <p:par>
                                    <p:cTn id="61" presetID="1" presetClass="emph" presetSubtype="2" decel="100000" fill="hold" nodeType="withEffect">
                                      <p:stCondLst>
                                        <p:cond delay="0"/>
                                      </p:stCondLst>
                                      <p:childTnLst>
                                        <p:animClr clrSpc="rgb" dir="cw">
                                          <p:cBhvr>
                                            <p:cTn id="62" dur="2000" fill="hold"/>
                                            <p:tgtEl>
                                              <p:spTgt spid="15"/>
                                            </p:tgtEl>
                                            <p:attrNameLst>
                                              <p:attrName>fillcolor</p:attrName>
                                            </p:attrNameLst>
                                          </p:cBhvr>
                                          <p:to>
                                            <a:srgbClr val="45B0E1"/>
                                          </p:to>
                                        </p:animClr>
                                        <p:set>
                                          <p:cBhvr>
                                            <p:cTn id="63" dur="2000" fill="hold"/>
                                            <p:tgtEl>
                                              <p:spTgt spid="15"/>
                                            </p:tgtEl>
                                            <p:attrNameLst>
                                              <p:attrName>fill.type</p:attrName>
                                            </p:attrNameLst>
                                          </p:cBhvr>
                                          <p:to>
                                            <p:strVal val="solid"/>
                                          </p:to>
                                        </p:set>
                                        <p:set>
                                          <p:cBhvr>
                                            <p:cTn id="64" dur="2000" fill="hold"/>
                                            <p:tgtEl>
                                              <p:spTgt spid="15"/>
                                            </p:tgtEl>
                                            <p:attrNameLst>
                                              <p:attrName>fill.on</p:attrName>
                                            </p:attrNameLst>
                                          </p:cBhvr>
                                          <p:to>
                                            <p:strVal val="true"/>
                                          </p:to>
                                        </p:set>
                                      </p:childTnLst>
                                    </p:cTn>
                                  </p:par>
                                  <p:par>
                                    <p:cTn id="65" presetID="3" presetClass="emph" presetSubtype="2" decel="100000" fill="hold" grpId="1" nodeType="withEffect">
                                      <p:stCondLst>
                                        <p:cond delay="0"/>
                                      </p:stCondLst>
                                      <p:childTnLst>
                                        <p:animClr clrSpc="rgb" dir="cw">
                                          <p:cBhvr override="childStyle">
                                            <p:cTn id="66" dur="2000" fill="hold"/>
                                            <p:tgtEl>
                                              <p:spTgt spid="20"/>
                                            </p:tgtEl>
                                            <p:attrNameLst>
                                              <p:attrName>style.color</p:attrName>
                                            </p:attrNameLst>
                                          </p:cBhvr>
                                          <p:to>
                                            <a:srgbClr val="3F3F3F"/>
                                          </p:to>
                                        </p:animClr>
                                      </p:childTnLst>
                                    </p:cTn>
                                  </p:par>
                                  <p:par>
                                    <p:cTn id="67" presetID="3" presetClass="emph" presetSubtype="2" decel="100000" fill="hold" grpId="1" nodeType="withEffect">
                                      <p:stCondLst>
                                        <p:cond delay="0"/>
                                      </p:stCondLst>
                                      <p:childTnLst>
                                        <p:animClr clrSpc="rgb" dir="cw">
                                          <p:cBhvr override="childStyle">
                                            <p:cTn id="68" dur="2000" fill="hold"/>
                                            <p:tgtEl>
                                              <p:spTgt spid="21"/>
                                            </p:tgtEl>
                                            <p:attrNameLst>
                                              <p:attrName>style.color</p:attrName>
                                            </p:attrNameLst>
                                          </p:cBhvr>
                                          <p:to>
                                            <a:srgbClr val="3F3F3F"/>
                                          </p:to>
                                        </p:animClr>
                                      </p:childTnLst>
                                    </p:cTn>
                                  </p:par>
                                  <p:par>
                                    <p:cTn id="69" presetID="1" presetClass="emph" presetSubtype="2" fill="hold" nodeType="withEffect">
                                      <p:stCondLst>
                                        <p:cond delay="0"/>
                                      </p:stCondLst>
                                      <p:childTnLst>
                                        <p:animClr clrSpc="rgb" dir="cw">
                                          <p:cBhvr>
                                            <p:cTn id="70" dur="2000" fill="hold"/>
                                            <p:tgtEl>
                                              <p:spTgt spid="13"/>
                                            </p:tgtEl>
                                            <p:attrNameLst>
                                              <p:attrName>fillcolor</p:attrName>
                                            </p:attrNameLst>
                                          </p:cBhvr>
                                          <p:to>
                                            <a:srgbClr val="45B0E1"/>
                                          </p:to>
                                        </p:animClr>
                                        <p:set>
                                          <p:cBhvr>
                                            <p:cTn id="71" dur="2000" fill="hold"/>
                                            <p:tgtEl>
                                              <p:spTgt spid="13"/>
                                            </p:tgtEl>
                                            <p:attrNameLst>
                                              <p:attrName>fill.type</p:attrName>
                                            </p:attrNameLst>
                                          </p:cBhvr>
                                          <p:to>
                                            <p:strVal val="solid"/>
                                          </p:to>
                                        </p:set>
                                        <p:set>
                                          <p:cBhvr>
                                            <p:cTn id="7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5" grpId="1" animBg="1"/>
          <p:bldP spid="16" grpId="0" animBg="1"/>
          <p:bldP spid="17" grpId="0" animBg="1"/>
          <p:bldP spid="20" grpId="0"/>
          <p:bldP spid="20" grpId="1"/>
          <p:bldP spid="21" grpId="0"/>
          <p:bldP spid="21" grpId="1"/>
          <p:bldP spid="22" grpId="0" animBg="1"/>
          <p:bldP spid="22" grpId="1" animBg="1"/>
          <p:bldP spid="23" grpId="0" animBg="1"/>
          <p:bldP spid="23" grpId="1" animBg="1"/>
          <p:bldP spid="2"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1" fill="hold" grpId="0" nodeType="withEffect">
                                      <p:stCondLst>
                                        <p:cond delay="50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accel="11111" decel="55556" fill="hold" grpId="1" nodeType="withEffect">
                                      <p:stCondLst>
                                        <p:cond delay="0"/>
                                      </p:stCondLst>
                                      <p:childTnLst>
                                        <p:animRot by="-32400000">
                                          <p:cBhvr>
                                            <p:cTn id="41" dur="4500" fill="hold"/>
                                            <p:tgtEl>
                                              <p:spTgt spid="14"/>
                                            </p:tgtEl>
                                            <p:attrNameLst>
                                              <p:attrName>r</p:attrName>
                                            </p:attrNameLst>
                                          </p:cBhvr>
                                        </p:animRot>
                                      </p:childTnLst>
                                    </p:cTn>
                                  </p:par>
                                  <p:par>
                                    <p:cTn id="42" presetID="8" presetClass="emph" presetSubtype="0" accel="11111" decel="55556" fill="hold" grpId="1" nodeType="withEffect">
                                      <p:stCondLst>
                                        <p:cond delay="0"/>
                                      </p:stCondLst>
                                      <p:childTnLst>
                                        <p:animRot by="32400000">
                                          <p:cBhvr>
                                            <p:cTn id="43" dur="4500" fill="hold"/>
                                            <p:tgtEl>
                                              <p:spTgt spid="15"/>
                                            </p:tgtEl>
                                            <p:attrNameLst>
                                              <p:attrName>r</p:attrName>
                                            </p:attrNameLst>
                                          </p:cBhvr>
                                        </p:animRot>
                                      </p:childTnLst>
                                    </p:cTn>
                                  </p:par>
                                  <p:par>
                                    <p:cTn id="44" presetID="8" presetClass="emph" presetSubtype="0" accel="11111" decel="55556" fill="hold" grpId="1" nodeType="withEffect">
                                      <p:stCondLst>
                                        <p:cond delay="0"/>
                                      </p:stCondLst>
                                      <p:childTnLst>
                                        <p:animRot by="32400000">
                                          <p:cBhvr>
                                            <p:cTn id="45" dur="4500" fill="hold"/>
                                            <p:tgtEl>
                                              <p:spTgt spid="23"/>
                                            </p:tgtEl>
                                            <p:attrNameLst>
                                              <p:attrName>r</p:attrName>
                                            </p:attrNameLst>
                                          </p:cBhvr>
                                        </p:animRot>
                                      </p:childTnLst>
                                    </p:cTn>
                                  </p:par>
                                  <p:par>
                                    <p:cTn id="46" presetID="8" presetClass="emph" presetSubtype="0" accel="11111" decel="55556" fill="hold" grpId="1" nodeType="withEffect">
                                      <p:stCondLst>
                                        <p:cond delay="0"/>
                                      </p:stCondLst>
                                      <p:childTnLst>
                                        <p:animRot by="-32400000">
                                          <p:cBhvr>
                                            <p:cTn id="47" dur="4500" fill="hold"/>
                                            <p:tgtEl>
                                              <p:spTgt spid="22"/>
                                            </p:tgtEl>
                                            <p:attrNameLst>
                                              <p:attrName>r</p:attrName>
                                            </p:attrNameLst>
                                          </p:cBhvr>
                                        </p:animRot>
                                      </p:childTnLst>
                                    </p:cTn>
                                  </p:par>
                                  <p:par>
                                    <p:cTn id="48" presetID="2" presetClass="entr" presetSubtype="8"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2500" fill="hold"/>
                                            <p:tgtEl>
                                              <p:spTgt spid="20"/>
                                            </p:tgtEl>
                                            <p:attrNameLst>
                                              <p:attrName>ppt_x</p:attrName>
                                            </p:attrNameLst>
                                          </p:cBhvr>
                                          <p:tavLst>
                                            <p:tav tm="0">
                                              <p:val>
                                                <p:strVal val="0-#ppt_w/2"/>
                                              </p:val>
                                            </p:tav>
                                            <p:tav tm="100000">
                                              <p:val>
                                                <p:strVal val="#ppt_x"/>
                                              </p:val>
                                            </p:tav>
                                          </p:tavLst>
                                        </p:anim>
                                        <p:anim calcmode="lin" valueType="num">
                                          <p:cBhvr additive="base">
                                            <p:cTn id="51" dur="2500" fill="hold"/>
                                            <p:tgtEl>
                                              <p:spTgt spid="2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2500" fill="hold"/>
                                            <p:tgtEl>
                                              <p:spTgt spid="21"/>
                                            </p:tgtEl>
                                            <p:attrNameLst>
                                              <p:attrName>ppt_x</p:attrName>
                                            </p:attrNameLst>
                                          </p:cBhvr>
                                          <p:tavLst>
                                            <p:tav tm="0">
                                              <p:val>
                                                <p:strVal val="1+#ppt_w/2"/>
                                              </p:val>
                                            </p:tav>
                                            <p:tav tm="100000">
                                              <p:val>
                                                <p:strVal val="#ppt_x"/>
                                              </p:val>
                                            </p:tav>
                                          </p:tavLst>
                                        </p:anim>
                                        <p:anim calcmode="lin" valueType="num">
                                          <p:cBhvr additive="base">
                                            <p:cTn id="55" dur="2500" fill="hold"/>
                                            <p:tgtEl>
                                              <p:spTgt spid="21"/>
                                            </p:tgtEl>
                                            <p:attrNameLst>
                                              <p:attrName>ppt_y</p:attrName>
                                            </p:attrNameLst>
                                          </p:cBhvr>
                                          <p:tavLst>
                                            <p:tav tm="0">
                                              <p:val>
                                                <p:strVal val="#ppt_y"/>
                                              </p:val>
                                            </p:tav>
                                            <p:tav tm="100000">
                                              <p:val>
                                                <p:strVal val="#ppt_y"/>
                                              </p:val>
                                            </p:tav>
                                          </p:tavLst>
                                        </p:anim>
                                      </p:childTnLst>
                                    </p:cTn>
                                  </p:par>
                                </p:childTnLst>
                              </p:cTn>
                            </p:par>
                            <p:par>
                              <p:cTn id="56" fill="hold">
                                <p:stCondLst>
                                  <p:cond delay="6500"/>
                                </p:stCondLst>
                                <p:childTnLst>
                                  <p:par>
                                    <p:cTn id="57" presetID="1" presetClass="emph" presetSubtype="2" decel="100000" fill="hold" nodeType="afterEffect">
                                      <p:stCondLst>
                                        <p:cond delay="0"/>
                                      </p:stCondLst>
                                      <p:childTnLst>
                                        <p:animClr clrSpc="rgb" dir="cw">
                                          <p:cBhvr>
                                            <p:cTn id="58" dur="2000" fill="hold"/>
                                            <p:tgtEl>
                                              <p:spTgt spid="14"/>
                                            </p:tgtEl>
                                            <p:attrNameLst>
                                              <p:attrName>fillcolor</p:attrName>
                                            </p:attrNameLst>
                                          </p:cBhvr>
                                          <p:to>
                                            <a:srgbClr val="45B0E1"/>
                                          </p:to>
                                        </p:animClr>
                                        <p:set>
                                          <p:cBhvr>
                                            <p:cTn id="59" dur="2000" fill="hold"/>
                                            <p:tgtEl>
                                              <p:spTgt spid="14"/>
                                            </p:tgtEl>
                                            <p:attrNameLst>
                                              <p:attrName>fill.type</p:attrName>
                                            </p:attrNameLst>
                                          </p:cBhvr>
                                          <p:to>
                                            <p:strVal val="solid"/>
                                          </p:to>
                                        </p:set>
                                        <p:set>
                                          <p:cBhvr>
                                            <p:cTn id="60" dur="2000" fill="hold"/>
                                            <p:tgtEl>
                                              <p:spTgt spid="14"/>
                                            </p:tgtEl>
                                            <p:attrNameLst>
                                              <p:attrName>fill.on</p:attrName>
                                            </p:attrNameLst>
                                          </p:cBhvr>
                                          <p:to>
                                            <p:strVal val="true"/>
                                          </p:to>
                                        </p:set>
                                      </p:childTnLst>
                                    </p:cTn>
                                  </p:par>
                                  <p:par>
                                    <p:cTn id="61" presetID="1" presetClass="emph" presetSubtype="2" decel="100000" fill="hold" nodeType="withEffect">
                                      <p:stCondLst>
                                        <p:cond delay="0"/>
                                      </p:stCondLst>
                                      <p:childTnLst>
                                        <p:animClr clrSpc="rgb" dir="cw">
                                          <p:cBhvr>
                                            <p:cTn id="62" dur="2000" fill="hold"/>
                                            <p:tgtEl>
                                              <p:spTgt spid="15"/>
                                            </p:tgtEl>
                                            <p:attrNameLst>
                                              <p:attrName>fillcolor</p:attrName>
                                            </p:attrNameLst>
                                          </p:cBhvr>
                                          <p:to>
                                            <a:srgbClr val="45B0E1"/>
                                          </p:to>
                                        </p:animClr>
                                        <p:set>
                                          <p:cBhvr>
                                            <p:cTn id="63" dur="2000" fill="hold"/>
                                            <p:tgtEl>
                                              <p:spTgt spid="15"/>
                                            </p:tgtEl>
                                            <p:attrNameLst>
                                              <p:attrName>fill.type</p:attrName>
                                            </p:attrNameLst>
                                          </p:cBhvr>
                                          <p:to>
                                            <p:strVal val="solid"/>
                                          </p:to>
                                        </p:set>
                                        <p:set>
                                          <p:cBhvr>
                                            <p:cTn id="64" dur="2000" fill="hold"/>
                                            <p:tgtEl>
                                              <p:spTgt spid="15"/>
                                            </p:tgtEl>
                                            <p:attrNameLst>
                                              <p:attrName>fill.on</p:attrName>
                                            </p:attrNameLst>
                                          </p:cBhvr>
                                          <p:to>
                                            <p:strVal val="true"/>
                                          </p:to>
                                        </p:set>
                                      </p:childTnLst>
                                    </p:cTn>
                                  </p:par>
                                  <p:par>
                                    <p:cTn id="65" presetID="3" presetClass="emph" presetSubtype="2" decel="100000" fill="hold" grpId="1" nodeType="withEffect">
                                      <p:stCondLst>
                                        <p:cond delay="0"/>
                                      </p:stCondLst>
                                      <p:childTnLst>
                                        <p:animClr clrSpc="rgb" dir="cw">
                                          <p:cBhvr override="childStyle">
                                            <p:cTn id="66" dur="2000" fill="hold"/>
                                            <p:tgtEl>
                                              <p:spTgt spid="20"/>
                                            </p:tgtEl>
                                            <p:attrNameLst>
                                              <p:attrName>style.color</p:attrName>
                                            </p:attrNameLst>
                                          </p:cBhvr>
                                          <p:to>
                                            <a:srgbClr val="3F3F3F"/>
                                          </p:to>
                                        </p:animClr>
                                      </p:childTnLst>
                                    </p:cTn>
                                  </p:par>
                                  <p:par>
                                    <p:cTn id="67" presetID="3" presetClass="emph" presetSubtype="2" decel="100000" fill="hold" grpId="1" nodeType="withEffect">
                                      <p:stCondLst>
                                        <p:cond delay="0"/>
                                      </p:stCondLst>
                                      <p:childTnLst>
                                        <p:animClr clrSpc="rgb" dir="cw">
                                          <p:cBhvr override="childStyle">
                                            <p:cTn id="68" dur="2000" fill="hold"/>
                                            <p:tgtEl>
                                              <p:spTgt spid="21"/>
                                            </p:tgtEl>
                                            <p:attrNameLst>
                                              <p:attrName>style.color</p:attrName>
                                            </p:attrNameLst>
                                          </p:cBhvr>
                                          <p:to>
                                            <a:srgbClr val="3F3F3F"/>
                                          </p:to>
                                        </p:animClr>
                                      </p:childTnLst>
                                    </p:cTn>
                                  </p:par>
                                  <p:par>
                                    <p:cTn id="69" presetID="1" presetClass="emph" presetSubtype="2" fill="hold" nodeType="withEffect">
                                      <p:stCondLst>
                                        <p:cond delay="0"/>
                                      </p:stCondLst>
                                      <p:childTnLst>
                                        <p:animClr clrSpc="rgb" dir="cw">
                                          <p:cBhvr>
                                            <p:cTn id="70" dur="2000" fill="hold"/>
                                            <p:tgtEl>
                                              <p:spTgt spid="13"/>
                                            </p:tgtEl>
                                            <p:attrNameLst>
                                              <p:attrName>fillcolor</p:attrName>
                                            </p:attrNameLst>
                                          </p:cBhvr>
                                          <p:to>
                                            <a:srgbClr val="45B0E1"/>
                                          </p:to>
                                        </p:animClr>
                                        <p:set>
                                          <p:cBhvr>
                                            <p:cTn id="71" dur="2000" fill="hold"/>
                                            <p:tgtEl>
                                              <p:spTgt spid="13"/>
                                            </p:tgtEl>
                                            <p:attrNameLst>
                                              <p:attrName>fill.type</p:attrName>
                                            </p:attrNameLst>
                                          </p:cBhvr>
                                          <p:to>
                                            <p:strVal val="solid"/>
                                          </p:to>
                                        </p:set>
                                        <p:set>
                                          <p:cBhvr>
                                            <p:cTn id="72"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4" grpId="1" animBg="1"/>
          <p:bldP spid="15" grpId="0" animBg="1"/>
          <p:bldP spid="15" grpId="1" animBg="1"/>
          <p:bldP spid="16" grpId="0" animBg="1"/>
          <p:bldP spid="17" grpId="0" animBg="1"/>
          <p:bldP spid="20" grpId="0"/>
          <p:bldP spid="20" grpId="1"/>
          <p:bldP spid="21" grpId="0"/>
          <p:bldP spid="21" grpId="1"/>
          <p:bldP spid="22" grpId="0" animBg="1"/>
          <p:bldP spid="22" grpId="1" animBg="1"/>
          <p:bldP spid="23" grpId="0" animBg="1"/>
          <p:bldP spid="23" grpId="1" animBg="1"/>
          <p:bldP spid="2" grpId="0"/>
          <p:bldP spid="3"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C9DA6-D240-99AB-2E86-F6C9C82B58B9}"/>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DE1BC374-329E-1EB0-07CD-EDF68E788780}"/>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5" name="Freeform: Shape 4">
            <a:extLst>
              <a:ext uri="{FF2B5EF4-FFF2-40B4-BE49-F238E27FC236}">
                <a16:creationId xmlns:a16="http://schemas.microsoft.com/office/drawing/2014/main" id="{30BA3ACF-1F25-4C10-4E21-3F910633EDA4}"/>
              </a:ext>
            </a:extLst>
          </p:cNvPr>
          <p:cNvSpPr>
            <a:spLocks noGrp="1" noRot="1" noMove="1" noResize="1" noEditPoints="1" noAdjustHandles="1" noChangeArrowheads="1" noChangeShapeType="1"/>
          </p:cNvSpPr>
          <p:nvPr/>
        </p:nvSpPr>
        <p:spPr>
          <a:xfrm rot="2700000">
            <a:off x="2900316" y="-1059459"/>
            <a:ext cx="6095257" cy="8759993"/>
          </a:xfrm>
          <a:custGeom>
            <a:avLst/>
            <a:gdLst>
              <a:gd name="connsiteX0" fmla="*/ 2582802 w 6095257"/>
              <a:gd name="connsiteY0" fmla="*/ 131323 h 8759993"/>
              <a:gd name="connsiteX1" fmla="*/ 2714125 w 6095257"/>
              <a:gd name="connsiteY1" fmla="*/ 0 h 8759993"/>
              <a:gd name="connsiteX2" fmla="*/ 2779868 w 6095257"/>
              <a:gd name="connsiteY2" fmla="*/ 76343 h 8759993"/>
              <a:gd name="connsiteX3" fmla="*/ 3138227 w 6095257"/>
              <a:gd name="connsiteY3" fmla="*/ 1129900 h 8759993"/>
              <a:gd name="connsiteX4" fmla="*/ 1885171 w 6095257"/>
              <a:gd name="connsiteY4" fmla="*/ 2752543 h 8759993"/>
              <a:gd name="connsiteX5" fmla="*/ 1569333 w 6095257"/>
              <a:gd name="connsiteY5" fmla="*/ 2786147 h 8759993"/>
              <a:gd name="connsiteX6" fmla="*/ 1569333 w 6095257"/>
              <a:gd name="connsiteY6" fmla="*/ 2789116 h 8759993"/>
              <a:gd name="connsiteX7" fmla="*/ 181077 w 6095257"/>
              <a:gd name="connsiteY7" fmla="*/ 4254297 h 8759993"/>
              <a:gd name="connsiteX8" fmla="*/ 1569332 w 6095257"/>
              <a:gd name="connsiteY8" fmla="*/ 5719480 h 8759993"/>
              <a:gd name="connsiteX9" fmla="*/ 2957589 w 6095257"/>
              <a:gd name="connsiteY9" fmla="*/ 4254297 h 8759993"/>
              <a:gd name="connsiteX10" fmla="*/ 2956591 w 6095257"/>
              <a:gd name="connsiteY10" fmla="*/ 4254297 h 8759993"/>
              <a:gd name="connsiteX11" fmla="*/ 4525924 w 6095257"/>
              <a:gd name="connsiteY11" fmla="*/ 2598005 h 8759993"/>
              <a:gd name="connsiteX12" fmla="*/ 6095257 w 6095257"/>
              <a:gd name="connsiteY12" fmla="*/ 4254297 h 8759993"/>
              <a:gd name="connsiteX13" fmla="*/ 4525924 w 6095257"/>
              <a:gd name="connsiteY13" fmla="*/ 5910590 h 8759993"/>
              <a:gd name="connsiteX14" fmla="*/ 4525924 w 6095257"/>
              <a:gd name="connsiteY14" fmla="*/ 5909617 h 8759993"/>
              <a:gd name="connsiteX15" fmla="*/ 4387225 w 6095257"/>
              <a:gd name="connsiteY15" fmla="*/ 5917010 h 8759993"/>
              <a:gd name="connsiteX16" fmla="*/ 3140910 w 6095257"/>
              <a:gd name="connsiteY16" fmla="*/ 7374627 h 8759993"/>
              <a:gd name="connsiteX17" fmla="*/ 3752978 w 6095257"/>
              <a:gd name="connsiteY17" fmla="*/ 8589579 h 8759993"/>
              <a:gd name="connsiteX18" fmla="*/ 3806475 w 6095257"/>
              <a:gd name="connsiteY18" fmla="*/ 8623880 h 8759993"/>
              <a:gd name="connsiteX19" fmla="*/ 3670362 w 6095257"/>
              <a:gd name="connsiteY19" fmla="*/ 8759993 h 8759993"/>
              <a:gd name="connsiteX20" fmla="*/ 3651737 w 6095257"/>
              <a:gd name="connsiteY20" fmla="*/ 8748051 h 8759993"/>
              <a:gd name="connsiteX21" fmla="*/ 2959833 w 6095257"/>
              <a:gd name="connsiteY21" fmla="*/ 7374627 h 8759993"/>
              <a:gd name="connsiteX22" fmla="*/ 4529166 w 6095257"/>
              <a:gd name="connsiteY22" fmla="*/ 5718333 h 8759993"/>
              <a:gd name="connsiteX23" fmla="*/ 4529166 w 6095257"/>
              <a:gd name="connsiteY23" fmla="*/ 5719307 h 8759993"/>
              <a:gd name="connsiteX24" fmla="*/ 4667865 w 6095257"/>
              <a:gd name="connsiteY24" fmla="*/ 5711915 h 8759993"/>
              <a:gd name="connsiteX25" fmla="*/ 5914180 w 6095257"/>
              <a:gd name="connsiteY25" fmla="*/ 4254297 h 8759993"/>
              <a:gd name="connsiteX26" fmla="*/ 4525924 w 6095257"/>
              <a:gd name="connsiteY26" fmla="*/ 2789116 h 8759993"/>
              <a:gd name="connsiteX27" fmla="*/ 3137669 w 6095257"/>
              <a:gd name="connsiteY27" fmla="*/ 4254297 h 8759993"/>
              <a:gd name="connsiteX28" fmla="*/ 3138666 w 6095257"/>
              <a:gd name="connsiteY28" fmla="*/ 4254297 h 8759993"/>
              <a:gd name="connsiteX29" fmla="*/ 1569333 w 6095257"/>
              <a:gd name="connsiteY29" fmla="*/ 5910590 h 8759993"/>
              <a:gd name="connsiteX30" fmla="*/ 0 w 6095257"/>
              <a:gd name="connsiteY30" fmla="*/ 4254297 h 8759993"/>
              <a:gd name="connsiteX31" fmla="*/ 1253057 w 6095257"/>
              <a:gd name="connsiteY31" fmla="*/ 2631654 h 8759993"/>
              <a:gd name="connsiteX32" fmla="*/ 1568895 w 6095257"/>
              <a:gd name="connsiteY32" fmla="*/ 2598050 h 8759993"/>
              <a:gd name="connsiteX33" fmla="*/ 1568895 w 6095257"/>
              <a:gd name="connsiteY33" fmla="*/ 2595082 h 8759993"/>
              <a:gd name="connsiteX34" fmla="*/ 2957150 w 6095257"/>
              <a:gd name="connsiteY34" fmla="*/ 1129900 h 8759993"/>
              <a:gd name="connsiteX35" fmla="*/ 2640141 w 6095257"/>
              <a:gd name="connsiteY35" fmla="*/ 197908 h 87599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95257" h="8759993">
                <a:moveTo>
                  <a:pt x="2582802" y="131323"/>
                </a:moveTo>
                <a:lnTo>
                  <a:pt x="2714125" y="0"/>
                </a:lnTo>
                <a:lnTo>
                  <a:pt x="2779868" y="76343"/>
                </a:lnTo>
                <a:cubicBezTo>
                  <a:pt x="3003743" y="362648"/>
                  <a:pt x="3138227" y="729698"/>
                  <a:pt x="3138227" y="1129900"/>
                </a:cubicBezTo>
                <a:cubicBezTo>
                  <a:pt x="3138227" y="1930301"/>
                  <a:pt x="2600289" y="2598099"/>
                  <a:pt x="1885171" y="2752543"/>
                </a:cubicBezTo>
                <a:lnTo>
                  <a:pt x="1569333" y="2786147"/>
                </a:lnTo>
                <a:lnTo>
                  <a:pt x="1569333" y="2789116"/>
                </a:lnTo>
                <a:cubicBezTo>
                  <a:pt x="802620" y="2789116"/>
                  <a:pt x="181077" y="3445099"/>
                  <a:pt x="181077" y="4254297"/>
                </a:cubicBezTo>
                <a:cubicBezTo>
                  <a:pt x="181076" y="5063496"/>
                  <a:pt x="802620" y="5719479"/>
                  <a:pt x="1569332" y="5719480"/>
                </a:cubicBezTo>
                <a:cubicBezTo>
                  <a:pt x="2336046" y="5719478"/>
                  <a:pt x="2957588" y="5063496"/>
                  <a:pt x="2957589" y="4254297"/>
                </a:cubicBezTo>
                <a:lnTo>
                  <a:pt x="2956591" y="4254297"/>
                </a:lnTo>
                <a:cubicBezTo>
                  <a:pt x="2956591" y="3339552"/>
                  <a:pt x="3659205" y="2598005"/>
                  <a:pt x="4525924" y="2598005"/>
                </a:cubicBezTo>
                <a:cubicBezTo>
                  <a:pt x="5392642" y="2598005"/>
                  <a:pt x="6095257" y="3339552"/>
                  <a:pt x="6095257" y="4254297"/>
                </a:cubicBezTo>
                <a:cubicBezTo>
                  <a:pt x="6095257" y="5169043"/>
                  <a:pt x="5392643" y="5910590"/>
                  <a:pt x="4525924" y="5910590"/>
                </a:cubicBezTo>
                <a:lnTo>
                  <a:pt x="4525924" y="5909617"/>
                </a:lnTo>
                <a:lnTo>
                  <a:pt x="4387225" y="5917010"/>
                </a:lnTo>
                <a:cubicBezTo>
                  <a:pt x="3687189" y="5992041"/>
                  <a:pt x="3140911" y="6616004"/>
                  <a:pt x="3140910" y="7374627"/>
                </a:cubicBezTo>
                <a:cubicBezTo>
                  <a:pt x="3140910" y="7880376"/>
                  <a:pt x="3383700" y="8326276"/>
                  <a:pt x="3752978" y="8589579"/>
                </a:cubicBezTo>
                <a:lnTo>
                  <a:pt x="3806475" y="8623880"/>
                </a:lnTo>
                <a:lnTo>
                  <a:pt x="3670362" y="8759993"/>
                </a:lnTo>
                <a:lnTo>
                  <a:pt x="3651737" y="8748051"/>
                </a:lnTo>
                <a:cubicBezTo>
                  <a:pt x="3234291" y="8450403"/>
                  <a:pt x="2959832" y="7946343"/>
                  <a:pt x="2959833" y="7374627"/>
                </a:cubicBezTo>
                <a:cubicBezTo>
                  <a:pt x="2959833" y="6459882"/>
                  <a:pt x="3662447" y="5718334"/>
                  <a:pt x="4529166" y="5718333"/>
                </a:cubicBezTo>
                <a:lnTo>
                  <a:pt x="4529166" y="5719307"/>
                </a:lnTo>
                <a:lnTo>
                  <a:pt x="4667865" y="5711915"/>
                </a:lnTo>
                <a:cubicBezTo>
                  <a:pt x="5367902" y="5636884"/>
                  <a:pt x="5914181" y="5012922"/>
                  <a:pt x="5914180" y="4254297"/>
                </a:cubicBezTo>
                <a:cubicBezTo>
                  <a:pt x="5914180" y="3445099"/>
                  <a:pt x="5292637" y="2789116"/>
                  <a:pt x="4525924" y="2789116"/>
                </a:cubicBezTo>
                <a:cubicBezTo>
                  <a:pt x="3759210" y="2789116"/>
                  <a:pt x="3137669" y="3445099"/>
                  <a:pt x="3137669" y="4254297"/>
                </a:cubicBezTo>
                <a:lnTo>
                  <a:pt x="3138666" y="4254297"/>
                </a:lnTo>
                <a:cubicBezTo>
                  <a:pt x="3138666" y="5169043"/>
                  <a:pt x="2436051" y="5910590"/>
                  <a:pt x="1569333" y="5910590"/>
                </a:cubicBezTo>
                <a:cubicBezTo>
                  <a:pt x="702614" y="5910590"/>
                  <a:pt x="0" y="5169043"/>
                  <a:pt x="0" y="4254297"/>
                </a:cubicBezTo>
                <a:cubicBezTo>
                  <a:pt x="0" y="3453895"/>
                  <a:pt x="537940" y="2786098"/>
                  <a:pt x="1253057" y="2631654"/>
                </a:cubicBezTo>
                <a:lnTo>
                  <a:pt x="1568895" y="2598050"/>
                </a:lnTo>
                <a:lnTo>
                  <a:pt x="1568895" y="2595082"/>
                </a:lnTo>
                <a:cubicBezTo>
                  <a:pt x="2335607" y="2595081"/>
                  <a:pt x="2957151" y="1939098"/>
                  <a:pt x="2957150" y="1129900"/>
                </a:cubicBezTo>
                <a:cubicBezTo>
                  <a:pt x="2957150" y="775876"/>
                  <a:pt x="2838183" y="451177"/>
                  <a:pt x="2640141" y="197908"/>
                </a:cubicBezTo>
                <a:close/>
              </a:path>
            </a:pathLst>
          </a:custGeom>
          <a:solidFill>
            <a:schemeClr val="accent1">
              <a:lumMod val="60000"/>
              <a:lumOff val="40000"/>
            </a:schemeClr>
          </a:solidFill>
          <a:ln w="18256" cap="flat">
            <a:noFill/>
            <a:prstDash val="solid"/>
            <a:miter/>
          </a:ln>
          <a:effectLst>
            <a:outerShdw blurRad="127000" sx="102000" sy="102000" algn="ctr" rotWithShape="0">
              <a:prstClr val="black">
                <a:alpha val="40000"/>
              </a:prstClr>
            </a:outerShdw>
          </a:effectLst>
        </p:spPr>
        <p:txBody>
          <a:bodyPr wrap="square" rtlCol="0" anchor="ctr">
            <a:noAutofit/>
          </a:bodyPr>
          <a:lstStyle/>
          <a:p>
            <a:endParaRPr lang="en-US" dirty="0"/>
          </a:p>
        </p:txBody>
      </p:sp>
      <p:sp>
        <p:nvSpPr>
          <p:cNvPr id="15" name="Graphic 11" descr="Single gear with solid fill">
            <a:extLst>
              <a:ext uri="{FF2B5EF4-FFF2-40B4-BE49-F238E27FC236}">
                <a16:creationId xmlns:a16="http://schemas.microsoft.com/office/drawing/2014/main" id="{C31377ED-B9AC-B635-E0B4-F743B1F7BEBD}"/>
              </a:ext>
            </a:extLst>
          </p:cNvPr>
          <p:cNvSpPr>
            <a:spLocks noGrp="1" noRot="1" noMove="1" noResize="1" noEditPoints="1" noAdjustHandles="1" noChangeArrowheads="1" noChangeShapeType="1"/>
          </p:cNvSpPr>
          <p:nvPr/>
        </p:nvSpPr>
        <p:spPr>
          <a:xfrm>
            <a:off x="6192007" y="3386487"/>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6" name="Graphic 11" descr="Single gear with solid fill">
            <a:extLst>
              <a:ext uri="{FF2B5EF4-FFF2-40B4-BE49-F238E27FC236}">
                <a16:creationId xmlns:a16="http://schemas.microsoft.com/office/drawing/2014/main" id="{10B17E5F-2F0B-A350-FC4A-86E960F82189}"/>
              </a:ext>
            </a:extLst>
          </p:cNvPr>
          <p:cNvSpPr>
            <a:spLocks noGrp="1" noRot="1" noMove="1" noResize="1" noEditPoints="1" noAdjustHandles="1" noChangeArrowheads="1" noChangeShapeType="1"/>
          </p:cNvSpPr>
          <p:nvPr/>
        </p:nvSpPr>
        <p:spPr>
          <a:xfrm>
            <a:off x="4082137" y="1235869"/>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7" name="Circle: Hollow 16">
            <a:extLst>
              <a:ext uri="{FF2B5EF4-FFF2-40B4-BE49-F238E27FC236}">
                <a16:creationId xmlns:a16="http://schemas.microsoft.com/office/drawing/2014/main" id="{37BD0A06-CA2A-C2CD-3D76-6F54477D7D0E}"/>
              </a:ext>
            </a:extLst>
          </p:cNvPr>
          <p:cNvSpPr>
            <a:spLocks noGrp="1" noRot="1" noMove="1" noResize="1" noEditPoints="1" noAdjustHandles="1" noChangeArrowheads="1" noChangeShapeType="1"/>
          </p:cNvSpPr>
          <p:nvPr/>
        </p:nvSpPr>
        <p:spPr>
          <a:xfrm>
            <a:off x="4496411" y="1650143"/>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Circle: Hollow 17">
            <a:extLst>
              <a:ext uri="{FF2B5EF4-FFF2-40B4-BE49-F238E27FC236}">
                <a16:creationId xmlns:a16="http://schemas.microsoft.com/office/drawing/2014/main" id="{0C709F99-9695-CAA6-5562-C188CAA0D330}"/>
              </a:ext>
            </a:extLst>
          </p:cNvPr>
          <p:cNvSpPr>
            <a:spLocks noGrp="1" noRot="1" noMove="1" noResize="1" noEditPoints="1" noAdjustHandles="1" noChangeArrowheads="1" noChangeShapeType="1"/>
          </p:cNvSpPr>
          <p:nvPr/>
        </p:nvSpPr>
        <p:spPr>
          <a:xfrm>
            <a:off x="6606281" y="3800761"/>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TextBox 20">
            <a:extLst>
              <a:ext uri="{FF2B5EF4-FFF2-40B4-BE49-F238E27FC236}">
                <a16:creationId xmlns:a16="http://schemas.microsoft.com/office/drawing/2014/main" id="{288456FE-7EFE-C598-955E-5B62575D8CA2}"/>
              </a:ext>
            </a:extLst>
          </p:cNvPr>
          <p:cNvSpPr txBox="1">
            <a:spLocks/>
          </p:cNvSpPr>
          <p:nvPr/>
        </p:nvSpPr>
        <p:spPr>
          <a:xfrm>
            <a:off x="288759" y="1650143"/>
            <a:ext cx="2842590" cy="461665"/>
          </a:xfrm>
          <a:prstGeom prst="rect">
            <a:avLst/>
          </a:prstGeom>
          <a:noFill/>
        </p:spPr>
        <p:txBody>
          <a:bodyPr wrap="square" rtlCol="0">
            <a:spAutoFit/>
          </a:bodyPr>
          <a:lstStyle/>
          <a:p>
            <a:pPr algn="r"/>
            <a:r>
              <a:rPr lang="en-US" sz="2400" dirty="0">
                <a:solidFill>
                  <a:srgbClr val="44546A"/>
                </a:solidFill>
              </a:rPr>
              <a:t>RECOMMENDATIONS</a:t>
            </a:r>
            <a:endParaRPr lang="en-US" dirty="0">
              <a:solidFill>
                <a:srgbClr val="44546A"/>
              </a:solidFill>
            </a:endParaRPr>
          </a:p>
        </p:txBody>
      </p:sp>
      <p:sp>
        <p:nvSpPr>
          <p:cNvPr id="22" name="TextBox 21">
            <a:extLst>
              <a:ext uri="{FF2B5EF4-FFF2-40B4-BE49-F238E27FC236}">
                <a16:creationId xmlns:a16="http://schemas.microsoft.com/office/drawing/2014/main" id="{93A1D8F3-737F-63A7-C026-F3146E74B563}"/>
              </a:ext>
            </a:extLst>
          </p:cNvPr>
          <p:cNvSpPr txBox="1">
            <a:spLocks/>
          </p:cNvSpPr>
          <p:nvPr/>
        </p:nvSpPr>
        <p:spPr>
          <a:xfrm>
            <a:off x="9126247" y="3648758"/>
            <a:ext cx="3065753" cy="461665"/>
          </a:xfrm>
          <a:prstGeom prst="rect">
            <a:avLst/>
          </a:prstGeom>
          <a:noFill/>
        </p:spPr>
        <p:txBody>
          <a:bodyPr wrap="square" rtlCol="0">
            <a:spAutoFit/>
          </a:bodyPr>
          <a:lstStyle/>
          <a:p>
            <a:r>
              <a:rPr lang="en-US" sz="2400" dirty="0">
                <a:solidFill>
                  <a:srgbClr val="44546A"/>
                </a:solidFill>
              </a:rPr>
              <a:t>CONCLUSION</a:t>
            </a:r>
            <a:endParaRPr lang="en-US" dirty="0">
              <a:solidFill>
                <a:srgbClr val="44546A"/>
              </a:solidFill>
            </a:endParaRPr>
          </a:p>
        </p:txBody>
      </p:sp>
      <p:sp>
        <p:nvSpPr>
          <p:cNvPr id="23" name="Graphic 11" descr="Single gear with solid fill">
            <a:extLst>
              <a:ext uri="{FF2B5EF4-FFF2-40B4-BE49-F238E27FC236}">
                <a16:creationId xmlns:a16="http://schemas.microsoft.com/office/drawing/2014/main" id="{0426A7E7-29C2-DF94-D06B-AD2B6C374EA0}"/>
              </a:ext>
            </a:extLst>
          </p:cNvPr>
          <p:cNvSpPr>
            <a:spLocks noGrp="1" noRot="1" noMove="1" noResize="1" noEditPoints="1" noAdjustHandles="1" noChangeArrowheads="1" noChangeShapeType="1"/>
          </p:cNvSpPr>
          <p:nvPr/>
        </p:nvSpPr>
        <p:spPr>
          <a:xfrm>
            <a:off x="4210807" y="5969262"/>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4" name="Graphic 11" descr="Single gear with solid fill">
            <a:extLst>
              <a:ext uri="{FF2B5EF4-FFF2-40B4-BE49-F238E27FC236}">
                <a16:creationId xmlns:a16="http://schemas.microsoft.com/office/drawing/2014/main" id="{C688C9E9-03C8-663D-3223-0C01406B0DFC}"/>
              </a:ext>
            </a:extLst>
          </p:cNvPr>
          <p:cNvSpPr>
            <a:spLocks noGrp="1" noRot="1" noMove="1" noResize="1" noEditPoints="1" noAdjustHandles="1" noChangeArrowheads="1" noChangeShapeType="1"/>
          </p:cNvSpPr>
          <p:nvPr/>
        </p:nvSpPr>
        <p:spPr>
          <a:xfrm>
            <a:off x="6406237" y="-877824"/>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 name="TextBox 1">
            <a:extLst>
              <a:ext uri="{FF2B5EF4-FFF2-40B4-BE49-F238E27FC236}">
                <a16:creationId xmlns:a16="http://schemas.microsoft.com/office/drawing/2014/main" id="{8388133C-6A62-254A-1994-2E61546EC542}"/>
              </a:ext>
            </a:extLst>
          </p:cNvPr>
          <p:cNvSpPr txBox="1">
            <a:spLocks noGrp="1" noRot="1" noMove="1" noResize="1" noEditPoints="1" noAdjustHandles="1" noChangeArrowheads="1" noChangeShapeType="1"/>
          </p:cNvSpPr>
          <p:nvPr/>
        </p:nvSpPr>
        <p:spPr>
          <a:xfrm>
            <a:off x="6669475" y="3910368"/>
            <a:ext cx="800711" cy="707886"/>
          </a:xfrm>
          <a:prstGeom prst="rect">
            <a:avLst/>
          </a:prstGeom>
          <a:noFill/>
        </p:spPr>
        <p:txBody>
          <a:bodyPr wrap="square" rtlCol="0">
            <a:spAutoFit/>
          </a:bodyPr>
          <a:lstStyle/>
          <a:p>
            <a:pPr algn="ctr"/>
            <a:r>
              <a:rPr lang="en-US" sz="4000" dirty="0">
                <a:solidFill>
                  <a:schemeClr val="tx1">
                    <a:lumMod val="65000"/>
                    <a:lumOff val="35000"/>
                  </a:schemeClr>
                </a:solidFill>
                <a:latin typeface="Arial Black" panose="020B0A04020102020204" pitchFamily="34" charset="0"/>
              </a:rPr>
              <a:t>4</a:t>
            </a:r>
            <a:endParaRPr lang="en-US" dirty="0">
              <a:solidFill>
                <a:schemeClr val="tx1">
                  <a:lumMod val="65000"/>
                  <a:lumOff val="35000"/>
                </a:schemeClr>
              </a:solidFill>
              <a:latin typeface="Arial Black" panose="020B0A04020102020204" pitchFamily="34" charset="0"/>
            </a:endParaRPr>
          </a:p>
        </p:txBody>
      </p:sp>
      <p:sp>
        <p:nvSpPr>
          <p:cNvPr id="3" name="TextBox 2">
            <a:extLst>
              <a:ext uri="{FF2B5EF4-FFF2-40B4-BE49-F238E27FC236}">
                <a16:creationId xmlns:a16="http://schemas.microsoft.com/office/drawing/2014/main" id="{A8BADDE7-4C47-4EC0-089D-47F055B8A14F}"/>
              </a:ext>
            </a:extLst>
          </p:cNvPr>
          <p:cNvSpPr txBox="1">
            <a:spLocks noGrp="1" noRot="1" noMove="1" noResize="1" noEditPoints="1" noAdjustHandles="1" noChangeArrowheads="1" noChangeShapeType="1"/>
          </p:cNvSpPr>
          <p:nvPr/>
        </p:nvSpPr>
        <p:spPr>
          <a:xfrm>
            <a:off x="4559605" y="1759750"/>
            <a:ext cx="800711" cy="707886"/>
          </a:xfrm>
          <a:prstGeom prst="rect">
            <a:avLst/>
          </a:prstGeom>
          <a:noFill/>
        </p:spPr>
        <p:txBody>
          <a:bodyPr wrap="square" rtlCol="0">
            <a:spAutoFit/>
          </a:bodyPr>
          <a:lstStyle/>
          <a:p>
            <a:pPr algn="ctr"/>
            <a:r>
              <a:rPr lang="en-US" sz="4000" dirty="0">
                <a:solidFill>
                  <a:schemeClr val="tx1">
                    <a:lumMod val="65000"/>
                    <a:lumOff val="35000"/>
                  </a:schemeClr>
                </a:solidFill>
                <a:latin typeface="Arial Black" panose="020B0A04020102020204" pitchFamily="34" charset="0"/>
              </a:rPr>
              <a:t>3</a:t>
            </a:r>
            <a:endParaRPr lang="en-US" dirty="0">
              <a:solidFill>
                <a:schemeClr val="tx1">
                  <a:lumMod val="65000"/>
                  <a:lumOff val="35000"/>
                </a:schemeClr>
              </a:solidFill>
              <a:latin typeface="Arial Black" panose="020B0A04020102020204" pitchFamily="34" charset="0"/>
            </a:endParaRPr>
          </a:p>
        </p:txBody>
      </p:sp>
      <p:pic>
        <p:nvPicPr>
          <p:cNvPr id="4" name="Picture 3">
            <a:extLst>
              <a:ext uri="{FF2B5EF4-FFF2-40B4-BE49-F238E27FC236}">
                <a16:creationId xmlns:a16="http://schemas.microsoft.com/office/drawing/2014/main" id="{6DCD5A6D-B91A-7038-9DDA-7FA317A26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81898" y="0"/>
            <a:ext cx="1981302" cy="787440"/>
          </a:xfrm>
          <a:prstGeom prst="rect">
            <a:avLst/>
          </a:prstGeom>
        </p:spPr>
      </p:pic>
    </p:spTree>
    <p:extLst>
      <p:ext uri="{BB962C8B-B14F-4D97-AF65-F5344CB8AC3E}">
        <p14:creationId xmlns:p14="http://schemas.microsoft.com/office/powerpoint/2010/main" val="12750751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8" presetClass="emph" presetSubtype="0" accel="11111" decel="55556" fill="hold" grpId="0" nodeType="withEffect">
                                      <p:stCondLst>
                                        <p:cond delay="0"/>
                                      </p:stCondLst>
                                      <p:childTnLst>
                                        <p:animRot by="32400000">
                                          <p:cBhvr>
                                            <p:cTn id="19" dur="4500" fill="hold"/>
                                            <p:tgtEl>
                                              <p:spTgt spid="15"/>
                                            </p:tgtEl>
                                            <p:attrNameLst>
                                              <p:attrName>r</p:attrName>
                                            </p:attrNameLst>
                                          </p:cBhvr>
                                        </p:animRot>
                                      </p:childTnLst>
                                    </p:cTn>
                                  </p:par>
                                  <p:par>
                                    <p:cTn id="20" presetID="8" presetClass="emph" presetSubtype="0" accel="11111" decel="55556" fill="hold" grpId="0" nodeType="withEffect">
                                      <p:stCondLst>
                                        <p:cond delay="0"/>
                                      </p:stCondLst>
                                      <p:childTnLst>
                                        <p:animRot by="-32400000">
                                          <p:cBhvr>
                                            <p:cTn id="21" dur="4500" fill="hold"/>
                                            <p:tgtEl>
                                              <p:spTgt spid="16"/>
                                            </p:tgtEl>
                                            <p:attrNameLst>
                                              <p:attrName>r</p:attrName>
                                            </p:attrNameLst>
                                          </p:cBhvr>
                                        </p:animRot>
                                      </p:childTnLst>
                                    </p:cTn>
                                  </p:par>
                                  <p:par>
                                    <p:cTn id="22" presetID="8" presetClass="emph" presetSubtype="0" accel="11111" decel="55556" fill="hold" grpId="0" nodeType="withEffect">
                                      <p:stCondLst>
                                        <p:cond delay="0"/>
                                      </p:stCondLst>
                                      <p:childTnLst>
                                        <p:animRot by="32400000">
                                          <p:cBhvr>
                                            <p:cTn id="23" dur="4500" fill="hold"/>
                                            <p:tgtEl>
                                              <p:spTgt spid="24"/>
                                            </p:tgtEl>
                                            <p:attrNameLst>
                                              <p:attrName>r</p:attrName>
                                            </p:attrNameLst>
                                          </p:cBhvr>
                                        </p:animRot>
                                      </p:childTnLst>
                                    </p:cTn>
                                  </p:par>
                                  <p:par>
                                    <p:cTn id="24" presetID="8" presetClass="emph" presetSubtype="0" accel="11111" decel="55556" fill="hold" grpId="0" nodeType="withEffect">
                                      <p:stCondLst>
                                        <p:cond delay="0"/>
                                      </p:stCondLst>
                                      <p:childTnLst>
                                        <p:animRot by="-32400000">
                                          <p:cBhvr>
                                            <p:cTn id="25" dur="4500" fill="hold"/>
                                            <p:tgtEl>
                                              <p:spTgt spid="23"/>
                                            </p:tgtEl>
                                            <p:attrNameLst>
                                              <p:attrName>r</p:attrName>
                                            </p:attrNameLst>
                                          </p:cBhvr>
                                        </p:animRot>
                                      </p:childTnLst>
                                    </p:cTn>
                                  </p:par>
                                  <p:par>
                                    <p:cTn id="26" presetID="2" presetClass="entr" presetSubtype="8" fill="hold" grpId="0" nodeType="withEffect" p14:presetBounceEnd="48000">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14:bounceEnd="48000">
                                          <p:cBhvr additive="base">
                                            <p:cTn id="28" dur="2500" fill="hold"/>
                                            <p:tgtEl>
                                              <p:spTgt spid="21"/>
                                            </p:tgtEl>
                                            <p:attrNameLst>
                                              <p:attrName>ppt_x</p:attrName>
                                            </p:attrNameLst>
                                          </p:cBhvr>
                                          <p:tavLst>
                                            <p:tav tm="0">
                                              <p:val>
                                                <p:strVal val="0-#ppt_w/2"/>
                                              </p:val>
                                            </p:tav>
                                            <p:tav tm="100000">
                                              <p:val>
                                                <p:strVal val="#ppt_x"/>
                                              </p:val>
                                            </p:tav>
                                          </p:tavLst>
                                        </p:anim>
                                        <p:anim calcmode="lin" valueType="num" p14:bounceEnd="48000">
                                          <p:cBhvr additive="base">
                                            <p:cTn id="29" dur="2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48000">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14:bounceEnd="48000">
                                          <p:cBhvr additive="base">
                                            <p:cTn id="32" dur="2500" fill="hold"/>
                                            <p:tgtEl>
                                              <p:spTgt spid="22"/>
                                            </p:tgtEl>
                                            <p:attrNameLst>
                                              <p:attrName>ppt_x</p:attrName>
                                            </p:attrNameLst>
                                          </p:cBhvr>
                                          <p:tavLst>
                                            <p:tav tm="0">
                                              <p:val>
                                                <p:strVal val="1+#ppt_w/2"/>
                                              </p:val>
                                            </p:tav>
                                            <p:tav tm="100000">
                                              <p:val>
                                                <p:strVal val="#ppt_x"/>
                                              </p:val>
                                            </p:tav>
                                          </p:tavLst>
                                        </p:anim>
                                        <p:anim calcmode="lin" valueType="num" p14:bounceEnd="48000">
                                          <p:cBhvr additive="base">
                                            <p:cTn id="33" dur="250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1" presetClass="emph" presetSubtype="2" decel="100000" fill="hold" nodeType="afterEffect">
                                      <p:stCondLst>
                                        <p:cond delay="0"/>
                                      </p:stCondLst>
                                      <p:childTnLst>
                                        <p:animClr clrSpc="rgb" dir="cw">
                                          <p:cBhvr>
                                            <p:cTn id="36" dur="2000" fill="hold"/>
                                            <p:tgtEl>
                                              <p:spTgt spid="15"/>
                                            </p:tgtEl>
                                            <p:attrNameLst>
                                              <p:attrName>fillcolor</p:attrName>
                                            </p:attrNameLst>
                                          </p:cBhvr>
                                          <p:to>
                                            <a:srgbClr val="45B0E1"/>
                                          </p:to>
                                        </p:animClr>
                                        <p:set>
                                          <p:cBhvr>
                                            <p:cTn id="37" dur="2000" fill="hold"/>
                                            <p:tgtEl>
                                              <p:spTgt spid="15"/>
                                            </p:tgtEl>
                                            <p:attrNameLst>
                                              <p:attrName>fill.type</p:attrName>
                                            </p:attrNameLst>
                                          </p:cBhvr>
                                          <p:to>
                                            <p:strVal val="solid"/>
                                          </p:to>
                                        </p:set>
                                        <p:set>
                                          <p:cBhvr>
                                            <p:cTn id="38" dur="2000" fill="hold"/>
                                            <p:tgtEl>
                                              <p:spTgt spid="15"/>
                                            </p:tgtEl>
                                            <p:attrNameLst>
                                              <p:attrName>fill.on</p:attrName>
                                            </p:attrNameLst>
                                          </p:cBhvr>
                                          <p:to>
                                            <p:strVal val="true"/>
                                          </p:to>
                                        </p:set>
                                      </p:childTnLst>
                                    </p:cTn>
                                  </p:par>
                                  <p:par>
                                    <p:cTn id="39" presetID="1" presetClass="emph" presetSubtype="2" decel="100000" fill="hold" nodeType="withEffect">
                                      <p:stCondLst>
                                        <p:cond delay="0"/>
                                      </p:stCondLst>
                                      <p:childTnLst>
                                        <p:animClr clrSpc="rgb" dir="cw">
                                          <p:cBhvr>
                                            <p:cTn id="40" dur="2000" fill="hold"/>
                                            <p:tgtEl>
                                              <p:spTgt spid="16"/>
                                            </p:tgtEl>
                                            <p:attrNameLst>
                                              <p:attrName>fillcolor</p:attrName>
                                            </p:attrNameLst>
                                          </p:cBhvr>
                                          <p:to>
                                            <a:srgbClr val="45B0E1"/>
                                          </p:to>
                                        </p:animClr>
                                        <p:set>
                                          <p:cBhvr>
                                            <p:cTn id="41" dur="2000" fill="hold"/>
                                            <p:tgtEl>
                                              <p:spTgt spid="16"/>
                                            </p:tgtEl>
                                            <p:attrNameLst>
                                              <p:attrName>fill.type</p:attrName>
                                            </p:attrNameLst>
                                          </p:cBhvr>
                                          <p:to>
                                            <p:strVal val="solid"/>
                                          </p:to>
                                        </p:set>
                                        <p:set>
                                          <p:cBhvr>
                                            <p:cTn id="42" dur="2000" fill="hold"/>
                                            <p:tgtEl>
                                              <p:spTgt spid="16"/>
                                            </p:tgtEl>
                                            <p:attrNameLst>
                                              <p:attrName>fill.on</p:attrName>
                                            </p:attrNameLst>
                                          </p:cBhvr>
                                          <p:to>
                                            <p:strVal val="true"/>
                                          </p:to>
                                        </p:set>
                                      </p:childTnLst>
                                    </p:cTn>
                                  </p:par>
                                  <p:par>
                                    <p:cTn id="43" presetID="3" presetClass="emph" presetSubtype="2" decel="100000" fill="hold" grpId="1" nodeType="withEffect">
                                      <p:stCondLst>
                                        <p:cond delay="0"/>
                                      </p:stCondLst>
                                      <p:childTnLst>
                                        <p:animClr clrSpc="rgb" dir="cw">
                                          <p:cBhvr override="childStyle">
                                            <p:cTn id="44" dur="2000" fill="hold"/>
                                            <p:tgtEl>
                                              <p:spTgt spid="21"/>
                                            </p:tgtEl>
                                            <p:attrNameLst>
                                              <p:attrName>style.color</p:attrName>
                                            </p:attrNameLst>
                                          </p:cBhvr>
                                          <p:to>
                                            <a:srgbClr val="3F3F3F"/>
                                          </p:to>
                                        </p:animClr>
                                      </p:childTnLst>
                                    </p:cTn>
                                  </p:par>
                                  <p:par>
                                    <p:cTn id="45" presetID="3" presetClass="emph" presetSubtype="2" decel="100000" fill="hold" grpId="1" nodeType="withEffect">
                                      <p:stCondLst>
                                        <p:cond delay="0"/>
                                      </p:stCondLst>
                                      <p:childTnLst>
                                        <p:animClr clrSpc="rgb" dir="cw">
                                          <p:cBhvr override="childStyle">
                                            <p:cTn id="46" dur="2000" fill="hold"/>
                                            <p:tgtEl>
                                              <p:spTgt spid="22"/>
                                            </p:tgtEl>
                                            <p:attrNameLst>
                                              <p:attrName>style.color</p:attrName>
                                            </p:attrNameLst>
                                          </p:cBhvr>
                                          <p:to>
                                            <a:srgbClr val="3F3F3F"/>
                                          </p:to>
                                        </p:animClr>
                                      </p:childTnLst>
                                    </p:cTn>
                                  </p:par>
                                  <p:par>
                                    <p:cTn id="47" presetID="1" presetClass="emph" presetSubtype="2" fill="hold" nodeType="withEffect">
                                      <p:stCondLst>
                                        <p:cond delay="0"/>
                                      </p:stCondLst>
                                      <p:childTnLst>
                                        <p:animClr clrSpc="rgb" dir="cw">
                                          <p:cBhvr>
                                            <p:cTn id="48" dur="2000" fill="hold"/>
                                            <p:tgtEl>
                                              <p:spTgt spid="5"/>
                                            </p:tgtEl>
                                            <p:attrNameLst>
                                              <p:attrName>fillcolor</p:attrName>
                                            </p:attrNameLst>
                                          </p:cBhvr>
                                          <p:to>
                                            <a:srgbClr val="0A3041"/>
                                          </p:to>
                                        </p:animClr>
                                        <p:set>
                                          <p:cBhvr>
                                            <p:cTn id="49" dur="2000" fill="hold"/>
                                            <p:tgtEl>
                                              <p:spTgt spid="5"/>
                                            </p:tgtEl>
                                            <p:attrNameLst>
                                              <p:attrName>fill.type</p:attrName>
                                            </p:attrNameLst>
                                          </p:cBhvr>
                                          <p:to>
                                            <p:strVal val="solid"/>
                                          </p:to>
                                        </p:set>
                                        <p:set>
                                          <p:cBhvr>
                                            <p:cTn id="50"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animBg="1"/>
          <p:bldP spid="21" grpId="0"/>
          <p:bldP spid="21" grpId="1"/>
          <p:bldP spid="22" grpId="0"/>
          <p:bldP spid="22" grpId="1"/>
          <p:bldP spid="23" grpId="0" animBg="1"/>
          <p:bldP spid="2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10" presetClass="entr" presetSubtype="0" fill="hold" grpId="0" nodeType="with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8" presetClass="emph" presetSubtype="0" accel="11111" decel="55556" fill="hold" grpId="0" nodeType="withEffect">
                                      <p:stCondLst>
                                        <p:cond delay="0"/>
                                      </p:stCondLst>
                                      <p:childTnLst>
                                        <p:animRot by="32400000">
                                          <p:cBhvr>
                                            <p:cTn id="19" dur="4500" fill="hold"/>
                                            <p:tgtEl>
                                              <p:spTgt spid="15"/>
                                            </p:tgtEl>
                                            <p:attrNameLst>
                                              <p:attrName>r</p:attrName>
                                            </p:attrNameLst>
                                          </p:cBhvr>
                                        </p:animRot>
                                      </p:childTnLst>
                                    </p:cTn>
                                  </p:par>
                                  <p:par>
                                    <p:cTn id="20" presetID="8" presetClass="emph" presetSubtype="0" accel="11111" decel="55556" fill="hold" grpId="0" nodeType="withEffect">
                                      <p:stCondLst>
                                        <p:cond delay="0"/>
                                      </p:stCondLst>
                                      <p:childTnLst>
                                        <p:animRot by="-32400000">
                                          <p:cBhvr>
                                            <p:cTn id="21" dur="4500" fill="hold"/>
                                            <p:tgtEl>
                                              <p:spTgt spid="16"/>
                                            </p:tgtEl>
                                            <p:attrNameLst>
                                              <p:attrName>r</p:attrName>
                                            </p:attrNameLst>
                                          </p:cBhvr>
                                        </p:animRot>
                                      </p:childTnLst>
                                    </p:cTn>
                                  </p:par>
                                  <p:par>
                                    <p:cTn id="22" presetID="8" presetClass="emph" presetSubtype="0" accel="11111" decel="55556" fill="hold" grpId="0" nodeType="withEffect">
                                      <p:stCondLst>
                                        <p:cond delay="0"/>
                                      </p:stCondLst>
                                      <p:childTnLst>
                                        <p:animRot by="32400000">
                                          <p:cBhvr>
                                            <p:cTn id="23" dur="4500" fill="hold"/>
                                            <p:tgtEl>
                                              <p:spTgt spid="24"/>
                                            </p:tgtEl>
                                            <p:attrNameLst>
                                              <p:attrName>r</p:attrName>
                                            </p:attrNameLst>
                                          </p:cBhvr>
                                        </p:animRot>
                                      </p:childTnLst>
                                    </p:cTn>
                                  </p:par>
                                  <p:par>
                                    <p:cTn id="24" presetID="8" presetClass="emph" presetSubtype="0" accel="11111" decel="55556" fill="hold" grpId="0" nodeType="withEffect">
                                      <p:stCondLst>
                                        <p:cond delay="0"/>
                                      </p:stCondLst>
                                      <p:childTnLst>
                                        <p:animRot by="-32400000">
                                          <p:cBhvr>
                                            <p:cTn id="25" dur="4500" fill="hold"/>
                                            <p:tgtEl>
                                              <p:spTgt spid="23"/>
                                            </p:tgtEl>
                                            <p:attrNameLst>
                                              <p:attrName>r</p:attrName>
                                            </p:attrNameLst>
                                          </p:cBhvr>
                                        </p:animRot>
                                      </p:childTnLst>
                                    </p:cTn>
                                  </p:par>
                                  <p:par>
                                    <p:cTn id="26" presetID="2" presetClass="entr" presetSubtype="8"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additive="base">
                                            <p:cTn id="28" dur="2500" fill="hold"/>
                                            <p:tgtEl>
                                              <p:spTgt spid="21"/>
                                            </p:tgtEl>
                                            <p:attrNameLst>
                                              <p:attrName>ppt_x</p:attrName>
                                            </p:attrNameLst>
                                          </p:cBhvr>
                                          <p:tavLst>
                                            <p:tav tm="0">
                                              <p:val>
                                                <p:strVal val="0-#ppt_w/2"/>
                                              </p:val>
                                            </p:tav>
                                            <p:tav tm="100000">
                                              <p:val>
                                                <p:strVal val="#ppt_x"/>
                                              </p:val>
                                            </p:tav>
                                          </p:tavLst>
                                        </p:anim>
                                        <p:anim calcmode="lin" valueType="num">
                                          <p:cBhvr additive="base">
                                            <p:cTn id="29" dur="2500" fill="hold"/>
                                            <p:tgtEl>
                                              <p:spTgt spid="21"/>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2500" fill="hold"/>
                                            <p:tgtEl>
                                              <p:spTgt spid="22"/>
                                            </p:tgtEl>
                                            <p:attrNameLst>
                                              <p:attrName>ppt_x</p:attrName>
                                            </p:attrNameLst>
                                          </p:cBhvr>
                                          <p:tavLst>
                                            <p:tav tm="0">
                                              <p:val>
                                                <p:strVal val="1+#ppt_w/2"/>
                                              </p:val>
                                            </p:tav>
                                            <p:tav tm="100000">
                                              <p:val>
                                                <p:strVal val="#ppt_x"/>
                                              </p:val>
                                            </p:tav>
                                          </p:tavLst>
                                        </p:anim>
                                        <p:anim calcmode="lin" valueType="num">
                                          <p:cBhvr additive="base">
                                            <p:cTn id="33" dur="250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1" presetClass="emph" presetSubtype="2" decel="100000" fill="hold" nodeType="afterEffect">
                                      <p:stCondLst>
                                        <p:cond delay="0"/>
                                      </p:stCondLst>
                                      <p:childTnLst>
                                        <p:animClr clrSpc="rgb" dir="cw">
                                          <p:cBhvr>
                                            <p:cTn id="36" dur="2000" fill="hold"/>
                                            <p:tgtEl>
                                              <p:spTgt spid="15"/>
                                            </p:tgtEl>
                                            <p:attrNameLst>
                                              <p:attrName>fillcolor</p:attrName>
                                            </p:attrNameLst>
                                          </p:cBhvr>
                                          <p:to>
                                            <a:srgbClr val="45B0E1"/>
                                          </p:to>
                                        </p:animClr>
                                        <p:set>
                                          <p:cBhvr>
                                            <p:cTn id="37" dur="2000" fill="hold"/>
                                            <p:tgtEl>
                                              <p:spTgt spid="15"/>
                                            </p:tgtEl>
                                            <p:attrNameLst>
                                              <p:attrName>fill.type</p:attrName>
                                            </p:attrNameLst>
                                          </p:cBhvr>
                                          <p:to>
                                            <p:strVal val="solid"/>
                                          </p:to>
                                        </p:set>
                                        <p:set>
                                          <p:cBhvr>
                                            <p:cTn id="38" dur="2000" fill="hold"/>
                                            <p:tgtEl>
                                              <p:spTgt spid="15"/>
                                            </p:tgtEl>
                                            <p:attrNameLst>
                                              <p:attrName>fill.on</p:attrName>
                                            </p:attrNameLst>
                                          </p:cBhvr>
                                          <p:to>
                                            <p:strVal val="true"/>
                                          </p:to>
                                        </p:set>
                                      </p:childTnLst>
                                    </p:cTn>
                                  </p:par>
                                  <p:par>
                                    <p:cTn id="39" presetID="1" presetClass="emph" presetSubtype="2" decel="100000" fill="hold" nodeType="withEffect">
                                      <p:stCondLst>
                                        <p:cond delay="0"/>
                                      </p:stCondLst>
                                      <p:childTnLst>
                                        <p:animClr clrSpc="rgb" dir="cw">
                                          <p:cBhvr>
                                            <p:cTn id="40" dur="2000" fill="hold"/>
                                            <p:tgtEl>
                                              <p:spTgt spid="16"/>
                                            </p:tgtEl>
                                            <p:attrNameLst>
                                              <p:attrName>fillcolor</p:attrName>
                                            </p:attrNameLst>
                                          </p:cBhvr>
                                          <p:to>
                                            <a:srgbClr val="45B0E1"/>
                                          </p:to>
                                        </p:animClr>
                                        <p:set>
                                          <p:cBhvr>
                                            <p:cTn id="41" dur="2000" fill="hold"/>
                                            <p:tgtEl>
                                              <p:spTgt spid="16"/>
                                            </p:tgtEl>
                                            <p:attrNameLst>
                                              <p:attrName>fill.type</p:attrName>
                                            </p:attrNameLst>
                                          </p:cBhvr>
                                          <p:to>
                                            <p:strVal val="solid"/>
                                          </p:to>
                                        </p:set>
                                        <p:set>
                                          <p:cBhvr>
                                            <p:cTn id="42" dur="2000" fill="hold"/>
                                            <p:tgtEl>
                                              <p:spTgt spid="16"/>
                                            </p:tgtEl>
                                            <p:attrNameLst>
                                              <p:attrName>fill.on</p:attrName>
                                            </p:attrNameLst>
                                          </p:cBhvr>
                                          <p:to>
                                            <p:strVal val="true"/>
                                          </p:to>
                                        </p:set>
                                      </p:childTnLst>
                                    </p:cTn>
                                  </p:par>
                                  <p:par>
                                    <p:cTn id="43" presetID="3" presetClass="emph" presetSubtype="2" decel="100000" fill="hold" grpId="1" nodeType="withEffect">
                                      <p:stCondLst>
                                        <p:cond delay="0"/>
                                      </p:stCondLst>
                                      <p:childTnLst>
                                        <p:animClr clrSpc="rgb" dir="cw">
                                          <p:cBhvr override="childStyle">
                                            <p:cTn id="44" dur="2000" fill="hold"/>
                                            <p:tgtEl>
                                              <p:spTgt spid="21"/>
                                            </p:tgtEl>
                                            <p:attrNameLst>
                                              <p:attrName>style.color</p:attrName>
                                            </p:attrNameLst>
                                          </p:cBhvr>
                                          <p:to>
                                            <a:srgbClr val="3F3F3F"/>
                                          </p:to>
                                        </p:animClr>
                                      </p:childTnLst>
                                    </p:cTn>
                                  </p:par>
                                  <p:par>
                                    <p:cTn id="45" presetID="3" presetClass="emph" presetSubtype="2" decel="100000" fill="hold" grpId="1" nodeType="withEffect">
                                      <p:stCondLst>
                                        <p:cond delay="0"/>
                                      </p:stCondLst>
                                      <p:childTnLst>
                                        <p:animClr clrSpc="rgb" dir="cw">
                                          <p:cBhvr override="childStyle">
                                            <p:cTn id="46" dur="2000" fill="hold"/>
                                            <p:tgtEl>
                                              <p:spTgt spid="22"/>
                                            </p:tgtEl>
                                            <p:attrNameLst>
                                              <p:attrName>style.color</p:attrName>
                                            </p:attrNameLst>
                                          </p:cBhvr>
                                          <p:to>
                                            <a:srgbClr val="3F3F3F"/>
                                          </p:to>
                                        </p:animClr>
                                      </p:childTnLst>
                                    </p:cTn>
                                  </p:par>
                                  <p:par>
                                    <p:cTn id="47" presetID="1" presetClass="emph" presetSubtype="2" fill="hold" nodeType="withEffect">
                                      <p:stCondLst>
                                        <p:cond delay="0"/>
                                      </p:stCondLst>
                                      <p:childTnLst>
                                        <p:animClr clrSpc="rgb" dir="cw">
                                          <p:cBhvr>
                                            <p:cTn id="48" dur="2000" fill="hold"/>
                                            <p:tgtEl>
                                              <p:spTgt spid="5"/>
                                            </p:tgtEl>
                                            <p:attrNameLst>
                                              <p:attrName>fillcolor</p:attrName>
                                            </p:attrNameLst>
                                          </p:cBhvr>
                                          <p:to>
                                            <a:srgbClr val="0A3041"/>
                                          </p:to>
                                        </p:animClr>
                                        <p:set>
                                          <p:cBhvr>
                                            <p:cTn id="49" dur="2000" fill="hold"/>
                                            <p:tgtEl>
                                              <p:spTgt spid="5"/>
                                            </p:tgtEl>
                                            <p:attrNameLst>
                                              <p:attrName>fill.type</p:attrName>
                                            </p:attrNameLst>
                                          </p:cBhvr>
                                          <p:to>
                                            <p:strVal val="solid"/>
                                          </p:to>
                                        </p:set>
                                        <p:set>
                                          <p:cBhvr>
                                            <p:cTn id="50" dur="2000" fill="hold"/>
                                            <p:tgtEl>
                                              <p:spTgt spid="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6" grpId="0" animBg="1"/>
          <p:bldP spid="17" grpId="0" animBg="1"/>
          <p:bldP spid="18" grpId="0" animBg="1"/>
          <p:bldP spid="21" grpId="0"/>
          <p:bldP spid="21" grpId="1"/>
          <p:bldP spid="22" grpId="0"/>
          <p:bldP spid="22" grpId="1"/>
          <p:bldP spid="23" grpId="0" animBg="1"/>
          <p:bldP spid="24"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600E5-8622-89C3-4DC8-307AC722B036}"/>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08EC1866-B9B5-2C57-3542-DE97E39F3C85}"/>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6" name="Freeform: Shape 15">
            <a:extLst>
              <a:ext uri="{FF2B5EF4-FFF2-40B4-BE49-F238E27FC236}">
                <a16:creationId xmlns:a16="http://schemas.microsoft.com/office/drawing/2014/main" id="{CA7F626C-F0C0-4B44-63D9-313419DCB151}"/>
              </a:ext>
            </a:extLst>
          </p:cNvPr>
          <p:cNvSpPr>
            <a:spLocks noGrp="1" noRot="1" noMove="1" noResize="1" noEditPoints="1" noAdjustHandles="1" noChangeArrowheads="1" noChangeShapeType="1"/>
          </p:cNvSpPr>
          <p:nvPr/>
        </p:nvSpPr>
        <p:spPr>
          <a:xfrm rot="2700000">
            <a:off x="2996240" y="-207181"/>
            <a:ext cx="7273576" cy="7272363"/>
          </a:xfrm>
          <a:custGeom>
            <a:avLst/>
            <a:gdLst>
              <a:gd name="connsiteX0" fmla="*/ 2312273 w 7273576"/>
              <a:gd name="connsiteY0" fmla="*/ 111357 h 7272363"/>
              <a:gd name="connsiteX1" fmla="*/ 2423630 w 7273576"/>
              <a:gd name="connsiteY1" fmla="*/ 0 h 7272363"/>
              <a:gd name="connsiteX2" fmla="*/ 2473704 w 7273576"/>
              <a:gd name="connsiteY2" fmla="*/ 66962 h 7272363"/>
              <a:gd name="connsiteX3" fmla="*/ 2704661 w 7273576"/>
              <a:gd name="connsiteY3" fmla="*/ 823064 h 7272363"/>
              <a:gd name="connsiteX4" fmla="*/ 1352329 w 7273576"/>
              <a:gd name="connsiteY4" fmla="*/ 2175396 h 7272363"/>
              <a:gd name="connsiteX5" fmla="*/ 1352330 w 7273576"/>
              <a:gd name="connsiteY5" fmla="*/ 2174046 h 7272363"/>
              <a:gd name="connsiteX6" fmla="*/ 1230018 w 7273576"/>
              <a:gd name="connsiteY6" fmla="*/ 2180223 h 7272363"/>
              <a:gd name="connsiteX7" fmla="*/ 156038 w 7273576"/>
              <a:gd name="connsiteY7" fmla="*/ 3370339 h 7272363"/>
              <a:gd name="connsiteX8" fmla="*/ 1352331 w 7273576"/>
              <a:gd name="connsiteY8" fmla="*/ 4566632 h 7272363"/>
              <a:gd name="connsiteX9" fmla="*/ 2548625 w 7273576"/>
              <a:gd name="connsiteY9" fmla="*/ 3370339 h 7272363"/>
              <a:gd name="connsiteX10" fmla="*/ 2547765 w 7273576"/>
              <a:gd name="connsiteY10" fmla="*/ 3370339 h 7272363"/>
              <a:gd name="connsiteX11" fmla="*/ 3900096 w 7273576"/>
              <a:gd name="connsiteY11" fmla="*/ 2018008 h 7272363"/>
              <a:gd name="connsiteX12" fmla="*/ 5252428 w 7273576"/>
              <a:gd name="connsiteY12" fmla="*/ 3370339 h 7272363"/>
              <a:gd name="connsiteX13" fmla="*/ 4038364 w 7273576"/>
              <a:gd name="connsiteY13" fmla="*/ 4715689 h 7272363"/>
              <a:gd name="connsiteX14" fmla="*/ 3902749 w 7273576"/>
              <a:gd name="connsiteY14" fmla="*/ 4722536 h 7272363"/>
              <a:gd name="connsiteX15" fmla="*/ 3902749 w 7273576"/>
              <a:gd name="connsiteY15" fmla="*/ 4723738 h 7272363"/>
              <a:gd name="connsiteX16" fmla="*/ 2706456 w 7273576"/>
              <a:gd name="connsiteY16" fmla="*/ 5920031 h 7272363"/>
              <a:gd name="connsiteX17" fmla="*/ 3902749 w 7273576"/>
              <a:gd name="connsiteY17" fmla="*/ 7116324 h 7272363"/>
              <a:gd name="connsiteX18" fmla="*/ 5099043 w 7273576"/>
              <a:gd name="connsiteY18" fmla="*/ 5920031 h 7272363"/>
              <a:gd name="connsiteX19" fmla="*/ 5098182 w 7273576"/>
              <a:gd name="connsiteY19" fmla="*/ 5920031 h 7272363"/>
              <a:gd name="connsiteX20" fmla="*/ 6450515 w 7273576"/>
              <a:gd name="connsiteY20" fmla="*/ 4567700 h 7272363"/>
              <a:gd name="connsiteX21" fmla="*/ 7206616 w 7273576"/>
              <a:gd name="connsiteY21" fmla="*/ 4798657 h 7272363"/>
              <a:gd name="connsiteX22" fmla="*/ 7273576 w 7273576"/>
              <a:gd name="connsiteY22" fmla="*/ 4848729 h 7272363"/>
              <a:gd name="connsiteX23" fmla="*/ 7162220 w 7273576"/>
              <a:gd name="connsiteY23" fmla="*/ 4960086 h 7272363"/>
              <a:gd name="connsiteX24" fmla="*/ 7119374 w 7273576"/>
              <a:gd name="connsiteY24" fmla="*/ 4928046 h 7272363"/>
              <a:gd name="connsiteX25" fmla="*/ 6450515 w 7273576"/>
              <a:gd name="connsiteY25" fmla="*/ 4723738 h 7272363"/>
              <a:gd name="connsiteX26" fmla="*/ 5254221 w 7273576"/>
              <a:gd name="connsiteY26" fmla="*/ 5920031 h 7272363"/>
              <a:gd name="connsiteX27" fmla="*/ 5255081 w 7273576"/>
              <a:gd name="connsiteY27" fmla="*/ 5920031 h 7272363"/>
              <a:gd name="connsiteX28" fmla="*/ 3902749 w 7273576"/>
              <a:gd name="connsiteY28" fmla="*/ 7272363 h 7272363"/>
              <a:gd name="connsiteX29" fmla="*/ 2550418 w 7273576"/>
              <a:gd name="connsiteY29" fmla="*/ 5920031 h 7272363"/>
              <a:gd name="connsiteX30" fmla="*/ 3764482 w 7273576"/>
              <a:gd name="connsiteY30" fmla="*/ 4574681 h 7272363"/>
              <a:gd name="connsiteX31" fmla="*/ 3900096 w 7273576"/>
              <a:gd name="connsiteY31" fmla="*/ 4567834 h 7272363"/>
              <a:gd name="connsiteX32" fmla="*/ 3900096 w 7273576"/>
              <a:gd name="connsiteY32" fmla="*/ 4566632 h 7272363"/>
              <a:gd name="connsiteX33" fmla="*/ 5096390 w 7273576"/>
              <a:gd name="connsiteY33" fmla="*/ 3370339 h 7272363"/>
              <a:gd name="connsiteX34" fmla="*/ 3900097 w 7273576"/>
              <a:gd name="connsiteY34" fmla="*/ 2174046 h 7272363"/>
              <a:gd name="connsiteX35" fmla="*/ 2703804 w 7273576"/>
              <a:gd name="connsiteY35" fmla="*/ 3370339 h 7272363"/>
              <a:gd name="connsiteX36" fmla="*/ 2704663 w 7273576"/>
              <a:gd name="connsiteY36" fmla="*/ 3370339 h 7272363"/>
              <a:gd name="connsiteX37" fmla="*/ 1352332 w 7273576"/>
              <a:gd name="connsiteY37" fmla="*/ 4722671 h 7272363"/>
              <a:gd name="connsiteX38" fmla="*/ 0 w 7273576"/>
              <a:gd name="connsiteY38" fmla="*/ 3370339 h 7272363"/>
              <a:gd name="connsiteX39" fmla="*/ 1352332 w 7273576"/>
              <a:gd name="connsiteY39" fmla="*/ 2018008 h 7272363"/>
              <a:gd name="connsiteX40" fmla="*/ 1352331 w 7273576"/>
              <a:gd name="connsiteY40" fmla="*/ 2019357 h 7272363"/>
              <a:gd name="connsiteX41" fmla="*/ 1474643 w 7273576"/>
              <a:gd name="connsiteY41" fmla="*/ 2013181 h 7272363"/>
              <a:gd name="connsiteX42" fmla="*/ 2548622 w 7273576"/>
              <a:gd name="connsiteY42" fmla="*/ 823064 h 7272363"/>
              <a:gd name="connsiteX43" fmla="*/ 2344315 w 7273576"/>
              <a:gd name="connsiteY43" fmla="*/ 154205 h 727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273576" h="7272363">
                <a:moveTo>
                  <a:pt x="2312273" y="111357"/>
                </a:moveTo>
                <a:lnTo>
                  <a:pt x="2423630" y="0"/>
                </a:lnTo>
                <a:lnTo>
                  <a:pt x="2473704" y="66962"/>
                </a:lnTo>
                <a:cubicBezTo>
                  <a:pt x="2619518" y="282796"/>
                  <a:pt x="2704661" y="542987"/>
                  <a:pt x="2704661" y="823064"/>
                </a:cubicBezTo>
                <a:cubicBezTo>
                  <a:pt x="2704661" y="1569936"/>
                  <a:pt x="2099202" y="2175395"/>
                  <a:pt x="1352329" y="2175396"/>
                </a:cubicBezTo>
                <a:lnTo>
                  <a:pt x="1352330" y="2174046"/>
                </a:lnTo>
                <a:lnTo>
                  <a:pt x="1230018" y="2180223"/>
                </a:lnTo>
                <a:cubicBezTo>
                  <a:pt x="626779" y="2241485"/>
                  <a:pt x="156038" y="2750938"/>
                  <a:pt x="156038" y="3370339"/>
                </a:cubicBezTo>
                <a:cubicBezTo>
                  <a:pt x="156038" y="4031035"/>
                  <a:pt x="691636" y="4566633"/>
                  <a:pt x="1352331" y="4566632"/>
                </a:cubicBezTo>
                <a:cubicBezTo>
                  <a:pt x="2013027" y="4566633"/>
                  <a:pt x="2548625" y="4031035"/>
                  <a:pt x="2548625" y="3370339"/>
                </a:cubicBezTo>
                <a:lnTo>
                  <a:pt x="2547765" y="3370339"/>
                </a:lnTo>
                <a:cubicBezTo>
                  <a:pt x="2547765" y="2623467"/>
                  <a:pt x="3153224" y="2018008"/>
                  <a:pt x="3900096" y="2018008"/>
                </a:cubicBezTo>
                <a:cubicBezTo>
                  <a:pt x="4646969" y="2018008"/>
                  <a:pt x="5252428" y="2623467"/>
                  <a:pt x="5252428" y="3370339"/>
                </a:cubicBezTo>
                <a:cubicBezTo>
                  <a:pt x="5252428" y="4070532"/>
                  <a:pt x="4720286" y="4646437"/>
                  <a:pt x="4038364" y="4715689"/>
                </a:cubicBezTo>
                <a:lnTo>
                  <a:pt x="3902749" y="4722536"/>
                </a:lnTo>
                <a:lnTo>
                  <a:pt x="3902749" y="4723738"/>
                </a:lnTo>
                <a:cubicBezTo>
                  <a:pt x="3242054" y="4723738"/>
                  <a:pt x="2706456" y="5259336"/>
                  <a:pt x="2706456" y="5920031"/>
                </a:cubicBezTo>
                <a:cubicBezTo>
                  <a:pt x="2706456" y="6580726"/>
                  <a:pt x="3242054" y="7116324"/>
                  <a:pt x="3902749" y="7116324"/>
                </a:cubicBezTo>
                <a:cubicBezTo>
                  <a:pt x="4563445" y="7116324"/>
                  <a:pt x="5099043" y="6580726"/>
                  <a:pt x="5099043" y="5920031"/>
                </a:cubicBezTo>
                <a:lnTo>
                  <a:pt x="5098182" y="5920031"/>
                </a:lnTo>
                <a:cubicBezTo>
                  <a:pt x="5098182" y="5173159"/>
                  <a:pt x="5703642" y="4567700"/>
                  <a:pt x="6450515" y="4567700"/>
                </a:cubicBezTo>
                <a:cubicBezTo>
                  <a:pt x="6730591" y="4567700"/>
                  <a:pt x="6990782" y="4652843"/>
                  <a:pt x="7206616" y="4798657"/>
                </a:cubicBezTo>
                <a:lnTo>
                  <a:pt x="7273576" y="4848729"/>
                </a:lnTo>
                <a:lnTo>
                  <a:pt x="7162220" y="4960086"/>
                </a:lnTo>
                <a:lnTo>
                  <a:pt x="7119374" y="4928046"/>
                </a:lnTo>
                <a:cubicBezTo>
                  <a:pt x="6928444" y="4799056"/>
                  <a:pt x="6698275" y="4723738"/>
                  <a:pt x="6450515" y="4723738"/>
                </a:cubicBezTo>
                <a:cubicBezTo>
                  <a:pt x="5789819" y="4723738"/>
                  <a:pt x="5254221" y="5259336"/>
                  <a:pt x="5254221" y="5920031"/>
                </a:cubicBezTo>
                <a:lnTo>
                  <a:pt x="5255081" y="5920031"/>
                </a:lnTo>
                <a:cubicBezTo>
                  <a:pt x="5255081" y="6666904"/>
                  <a:pt x="4649622" y="7272363"/>
                  <a:pt x="3902749" y="7272363"/>
                </a:cubicBezTo>
                <a:cubicBezTo>
                  <a:pt x="3155877" y="7272363"/>
                  <a:pt x="2550418" y="6666903"/>
                  <a:pt x="2550418" y="5920031"/>
                </a:cubicBezTo>
                <a:cubicBezTo>
                  <a:pt x="2550418" y="5219838"/>
                  <a:pt x="3082560" y="4643935"/>
                  <a:pt x="3764482" y="4574681"/>
                </a:cubicBezTo>
                <a:lnTo>
                  <a:pt x="3900096" y="4567834"/>
                </a:lnTo>
                <a:lnTo>
                  <a:pt x="3900096" y="4566632"/>
                </a:lnTo>
                <a:cubicBezTo>
                  <a:pt x="4560792" y="4566632"/>
                  <a:pt x="5096389" y="4031035"/>
                  <a:pt x="5096390" y="3370339"/>
                </a:cubicBezTo>
                <a:cubicBezTo>
                  <a:pt x="5096390" y="2709644"/>
                  <a:pt x="4560792" y="2174046"/>
                  <a:pt x="3900097" y="2174046"/>
                </a:cubicBezTo>
                <a:cubicBezTo>
                  <a:pt x="3239401" y="2174047"/>
                  <a:pt x="2703803" y="2709645"/>
                  <a:pt x="2703804" y="3370339"/>
                </a:cubicBezTo>
                <a:lnTo>
                  <a:pt x="2704663" y="3370339"/>
                </a:lnTo>
                <a:cubicBezTo>
                  <a:pt x="2704663" y="4117212"/>
                  <a:pt x="2099204" y="4722671"/>
                  <a:pt x="1352332" y="4722671"/>
                </a:cubicBezTo>
                <a:cubicBezTo>
                  <a:pt x="605459" y="4722671"/>
                  <a:pt x="0" y="4117212"/>
                  <a:pt x="0" y="3370339"/>
                </a:cubicBezTo>
                <a:cubicBezTo>
                  <a:pt x="0" y="2623467"/>
                  <a:pt x="605459" y="2018008"/>
                  <a:pt x="1352332" y="2018008"/>
                </a:cubicBezTo>
                <a:lnTo>
                  <a:pt x="1352331" y="2019357"/>
                </a:lnTo>
                <a:lnTo>
                  <a:pt x="1474643" y="2013181"/>
                </a:lnTo>
                <a:cubicBezTo>
                  <a:pt x="2077882" y="1951919"/>
                  <a:pt x="2548622" y="1442466"/>
                  <a:pt x="2548622" y="823064"/>
                </a:cubicBezTo>
                <a:cubicBezTo>
                  <a:pt x="2548623" y="575303"/>
                  <a:pt x="2473304" y="345135"/>
                  <a:pt x="2344315" y="154205"/>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18" name="Graphic 11" descr="Single gear with solid fill">
            <a:extLst>
              <a:ext uri="{FF2B5EF4-FFF2-40B4-BE49-F238E27FC236}">
                <a16:creationId xmlns:a16="http://schemas.microsoft.com/office/drawing/2014/main" id="{3E3A597F-D734-9ED7-E6B8-B4C84035A4DB}"/>
              </a:ext>
            </a:extLst>
          </p:cNvPr>
          <p:cNvSpPr>
            <a:spLocks noGrp="1" noRot="1" noMove="1" noResize="1" noEditPoints="1" noAdjustHandles="1" noChangeArrowheads="1" noChangeShapeType="1"/>
          </p:cNvSpPr>
          <p:nvPr/>
        </p:nvSpPr>
        <p:spPr>
          <a:xfrm>
            <a:off x="4296355" y="4372751"/>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9" name="Graphic 11" descr="Single gear with solid fill">
            <a:extLst>
              <a:ext uri="{FF2B5EF4-FFF2-40B4-BE49-F238E27FC236}">
                <a16:creationId xmlns:a16="http://schemas.microsoft.com/office/drawing/2014/main" id="{0D0D3B41-E824-9C50-E9FD-2EB6CFF5411F}"/>
              </a:ext>
            </a:extLst>
          </p:cNvPr>
          <p:cNvSpPr>
            <a:spLocks noGrp="1" noRot="1" noMove="1" noResize="1" noEditPoints="1" noAdjustHandles="1" noChangeArrowheads="1" noChangeShapeType="1"/>
          </p:cNvSpPr>
          <p:nvPr/>
        </p:nvSpPr>
        <p:spPr>
          <a:xfrm>
            <a:off x="6132846" y="2551176"/>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1" name="Graphic 11" descr="Single gear with solid fill">
            <a:extLst>
              <a:ext uri="{FF2B5EF4-FFF2-40B4-BE49-F238E27FC236}">
                <a16:creationId xmlns:a16="http://schemas.microsoft.com/office/drawing/2014/main" id="{48C73F0C-F981-BE18-0CB2-548CD3422715}"/>
              </a:ext>
            </a:extLst>
          </p:cNvPr>
          <p:cNvSpPr>
            <a:spLocks noGrp="1" noRot="1" noMove="1" noResize="1" noEditPoints="1" noAdjustHandles="1" noChangeArrowheads="1" noChangeShapeType="1"/>
          </p:cNvSpPr>
          <p:nvPr/>
        </p:nvSpPr>
        <p:spPr>
          <a:xfrm>
            <a:off x="4296355" y="76005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2" name="Circle: Hollow 21">
            <a:extLst>
              <a:ext uri="{FF2B5EF4-FFF2-40B4-BE49-F238E27FC236}">
                <a16:creationId xmlns:a16="http://schemas.microsoft.com/office/drawing/2014/main" id="{DAABB17A-C337-70FD-6C7C-BFD66E062EBA}"/>
              </a:ext>
            </a:extLst>
          </p:cNvPr>
          <p:cNvSpPr>
            <a:spLocks noGrp="1" noRot="1" noMove="1" noResize="1" noEditPoints="1" noAdjustHandles="1" noChangeArrowheads="1" noChangeShapeType="1"/>
          </p:cNvSpPr>
          <p:nvPr/>
        </p:nvSpPr>
        <p:spPr>
          <a:xfrm>
            <a:off x="4710629" y="117432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48540EBD-C9BD-5B5E-3149-3848EF5E1C9C}"/>
              </a:ext>
            </a:extLst>
          </p:cNvPr>
          <p:cNvSpPr>
            <a:spLocks noGrp="1" noRot="1" noMove="1" noResize="1" noEditPoints="1" noAdjustHandles="1" noChangeArrowheads="1" noChangeShapeType="1"/>
          </p:cNvSpPr>
          <p:nvPr/>
        </p:nvSpPr>
        <p:spPr>
          <a:xfrm>
            <a:off x="6547120" y="2965450"/>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17719426-1E46-BCF4-1560-C917F02C82A9}"/>
              </a:ext>
            </a:extLst>
          </p:cNvPr>
          <p:cNvSpPr>
            <a:spLocks noGrp="1" noRot="1" noMove="1" noResize="1" noEditPoints="1" noAdjustHandles="1" noChangeArrowheads="1" noChangeShapeType="1"/>
          </p:cNvSpPr>
          <p:nvPr/>
        </p:nvSpPr>
        <p:spPr>
          <a:xfrm>
            <a:off x="4710629" y="4787025"/>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Graphic 25" descr="Lightbulb and gear with solid fill">
            <a:extLst>
              <a:ext uri="{FF2B5EF4-FFF2-40B4-BE49-F238E27FC236}">
                <a16:creationId xmlns:a16="http://schemas.microsoft.com/office/drawing/2014/main" id="{6A1524B9-E5B8-D43B-E56D-CAA5C77101D4}"/>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5579" y="5021975"/>
            <a:ext cx="457200" cy="457200"/>
          </a:xfrm>
          <a:prstGeom prst="rect">
            <a:avLst/>
          </a:prstGeom>
        </p:spPr>
      </p:pic>
      <p:pic>
        <p:nvPicPr>
          <p:cNvPr id="27" name="Graphic 26" descr="Bar graph with upward trend with solid fill">
            <a:extLst>
              <a:ext uri="{FF2B5EF4-FFF2-40B4-BE49-F238E27FC236}">
                <a16:creationId xmlns:a16="http://schemas.microsoft.com/office/drawing/2014/main" id="{1FD85032-2B97-884B-7203-CD6773EA5CED}"/>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2070" y="3200400"/>
            <a:ext cx="457200" cy="457200"/>
          </a:xfrm>
          <a:prstGeom prst="rect">
            <a:avLst/>
          </a:prstGeom>
        </p:spPr>
      </p:pic>
      <p:pic>
        <p:nvPicPr>
          <p:cNvPr id="29" name="Graphic 28" descr="Dollar with solid fill">
            <a:extLst>
              <a:ext uri="{FF2B5EF4-FFF2-40B4-BE49-F238E27FC236}">
                <a16:creationId xmlns:a16="http://schemas.microsoft.com/office/drawing/2014/main" id="{CB0D8EF2-1E9D-394F-5BF2-D67A86E5956A}"/>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5579" y="1409274"/>
            <a:ext cx="457200" cy="457200"/>
          </a:xfrm>
          <a:prstGeom prst="rect">
            <a:avLst/>
          </a:prstGeom>
        </p:spPr>
      </p:pic>
      <p:sp>
        <p:nvSpPr>
          <p:cNvPr id="4" name="TextBox 3">
            <a:extLst>
              <a:ext uri="{FF2B5EF4-FFF2-40B4-BE49-F238E27FC236}">
                <a16:creationId xmlns:a16="http://schemas.microsoft.com/office/drawing/2014/main" id="{B276CAF0-373E-8750-3FFC-F2490A82EEA9}"/>
              </a:ext>
            </a:extLst>
          </p:cNvPr>
          <p:cNvSpPr txBox="1">
            <a:spLocks/>
          </p:cNvSpPr>
          <p:nvPr/>
        </p:nvSpPr>
        <p:spPr>
          <a:xfrm>
            <a:off x="79645" y="2485249"/>
            <a:ext cx="4487008" cy="1231106"/>
          </a:xfrm>
          <a:prstGeom prst="rect">
            <a:avLst/>
          </a:prstGeom>
          <a:noFill/>
        </p:spPr>
        <p:txBody>
          <a:bodyPr wrap="square" rtlCol="0">
            <a:spAutoFit/>
          </a:bodyPr>
          <a:lstStyle/>
          <a:p>
            <a:pPr algn="ctr"/>
            <a:r>
              <a:rPr lang="en-US" b="1" dirty="0">
                <a:solidFill>
                  <a:srgbClr val="44546A"/>
                </a:solidFill>
              </a:rPr>
              <a:t>EXECUTIVE SUMMARY</a:t>
            </a:r>
          </a:p>
          <a:p>
            <a:pPr algn="ctr"/>
            <a:endParaRPr lang="en-US" sz="1400" dirty="0">
              <a:solidFill>
                <a:srgbClr val="44546A"/>
              </a:solidFill>
            </a:endParaRPr>
          </a:p>
          <a:p>
            <a:pPr algn="ctr"/>
            <a:r>
              <a:rPr lang="en-US" sz="1400" dirty="0">
                <a:solidFill>
                  <a:srgbClr val="44546A"/>
                </a:solidFill>
              </a:rPr>
              <a:t>This Office Supply Sales Data Analysis Report provides a detailed review of sales performance across key states, segments and of products.</a:t>
            </a:r>
          </a:p>
        </p:txBody>
      </p:sp>
      <p:sp>
        <p:nvSpPr>
          <p:cNvPr id="5" name="TextBox 4">
            <a:extLst>
              <a:ext uri="{FF2B5EF4-FFF2-40B4-BE49-F238E27FC236}">
                <a16:creationId xmlns:a16="http://schemas.microsoft.com/office/drawing/2014/main" id="{B89296AC-887C-723C-A04D-FDCC35A92891}"/>
              </a:ext>
            </a:extLst>
          </p:cNvPr>
          <p:cNvSpPr txBox="1">
            <a:spLocks/>
          </p:cNvSpPr>
          <p:nvPr/>
        </p:nvSpPr>
        <p:spPr>
          <a:xfrm>
            <a:off x="8517087" y="2615624"/>
            <a:ext cx="3672982" cy="1169551"/>
          </a:xfrm>
          <a:prstGeom prst="rect">
            <a:avLst/>
          </a:prstGeom>
          <a:noFill/>
        </p:spPr>
        <p:txBody>
          <a:bodyPr wrap="square" rtlCol="0">
            <a:spAutoFit/>
          </a:bodyPr>
          <a:lstStyle/>
          <a:p>
            <a:pPr algn="ctr"/>
            <a:r>
              <a:rPr lang="en-US" sz="1400" dirty="0">
                <a:solidFill>
                  <a:srgbClr val="44546A"/>
                </a:solidFill>
              </a:rPr>
              <a:t>The primary objective is to evaluate revenue trends, identify top performing products, and uncover areas for improvement. Key findings reveal growth opportunities, seasonal trends and insights into sales/revenue patterns.</a:t>
            </a:r>
          </a:p>
        </p:txBody>
      </p:sp>
      <p:pic>
        <p:nvPicPr>
          <p:cNvPr id="6" name="Picture 5">
            <a:extLst>
              <a:ext uri="{FF2B5EF4-FFF2-40B4-BE49-F238E27FC236}">
                <a16:creationId xmlns:a16="http://schemas.microsoft.com/office/drawing/2014/main" id="{C5F57709-FCEF-D949-3779-A420D8742F4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81898" y="0"/>
            <a:ext cx="1981302" cy="787440"/>
          </a:xfrm>
          <a:prstGeom prst="rect">
            <a:avLst/>
          </a:prstGeom>
        </p:spPr>
      </p:pic>
    </p:spTree>
    <p:extLst>
      <p:ext uri="{BB962C8B-B14F-4D97-AF65-F5344CB8AC3E}">
        <p14:creationId xmlns:p14="http://schemas.microsoft.com/office/powerpoint/2010/main" val="3445050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8" presetClass="emph" presetSubtype="0" accel="11111" decel="55556" fill="hold" grpId="1" nodeType="withEffect">
                                      <p:stCondLst>
                                        <p:cond delay="0"/>
                                      </p:stCondLst>
                                      <p:childTnLst>
                                        <p:animRot by="32400000">
                                          <p:cBhvr>
                                            <p:cTn id="44" dur="4500" fill="hold"/>
                                            <p:tgtEl>
                                              <p:spTgt spid="18"/>
                                            </p:tgtEl>
                                            <p:attrNameLst>
                                              <p:attrName>r</p:attrName>
                                            </p:attrNameLst>
                                          </p:cBhvr>
                                        </p:animRot>
                                      </p:childTnLst>
                                    </p:cTn>
                                  </p:par>
                                  <p:par>
                                    <p:cTn id="45" presetID="8" presetClass="emph" presetSubtype="0" accel="11111" decel="55556" fill="hold" grpId="1" nodeType="withEffect">
                                      <p:stCondLst>
                                        <p:cond delay="0"/>
                                      </p:stCondLst>
                                      <p:childTnLst>
                                        <p:animRot by="-32400000">
                                          <p:cBhvr>
                                            <p:cTn id="46" dur="4500" fill="hold"/>
                                            <p:tgtEl>
                                              <p:spTgt spid="19"/>
                                            </p:tgtEl>
                                            <p:attrNameLst>
                                              <p:attrName>r</p:attrName>
                                            </p:attrNameLst>
                                          </p:cBhvr>
                                        </p:animRot>
                                      </p:childTnLst>
                                    </p:cTn>
                                  </p:par>
                                  <p:par>
                                    <p:cTn id="47" presetID="8" presetClass="emph" presetSubtype="0" accel="11111" decel="55556" fill="hold" grpId="1" nodeType="withEffect">
                                      <p:stCondLst>
                                        <p:cond delay="0"/>
                                      </p:stCondLst>
                                      <p:childTnLst>
                                        <p:animRot by="32400000">
                                          <p:cBhvr>
                                            <p:cTn id="48" dur="4500" fill="hold"/>
                                            <p:tgtEl>
                                              <p:spTgt spid="21"/>
                                            </p:tgtEl>
                                            <p:attrNameLst>
                                              <p:attrName>r</p:attrName>
                                            </p:attrNameLst>
                                          </p:cBhvr>
                                        </p:animRot>
                                      </p:childTnLst>
                                    </p:cTn>
                                  </p:par>
                                </p:childTnLst>
                              </p:cTn>
                            </p:par>
                            <p:par>
                              <p:cTn id="49" fill="hold">
                                <p:stCondLst>
                                  <p:cond delay="6500"/>
                                </p:stCondLst>
                                <p:childTnLst>
                                  <p:par>
                                    <p:cTn id="50" presetID="1" presetClass="emph" presetSubtype="2" decel="100000" fill="hold" nodeType="afterEffect">
                                      <p:stCondLst>
                                        <p:cond delay="0"/>
                                      </p:stCondLst>
                                      <p:childTnLst>
                                        <p:animClr clrSpc="rgb" dir="cw">
                                          <p:cBhvr>
                                            <p:cTn id="51" dur="2000" fill="hold"/>
                                            <p:tgtEl>
                                              <p:spTgt spid="18"/>
                                            </p:tgtEl>
                                            <p:attrNameLst>
                                              <p:attrName>fillcolor</p:attrName>
                                            </p:attrNameLst>
                                          </p:cBhvr>
                                          <p:to>
                                            <a:srgbClr val="45B0E1"/>
                                          </p:to>
                                        </p:animClr>
                                        <p:set>
                                          <p:cBhvr>
                                            <p:cTn id="52" dur="2000" fill="hold"/>
                                            <p:tgtEl>
                                              <p:spTgt spid="18"/>
                                            </p:tgtEl>
                                            <p:attrNameLst>
                                              <p:attrName>fill.type</p:attrName>
                                            </p:attrNameLst>
                                          </p:cBhvr>
                                          <p:to>
                                            <p:strVal val="solid"/>
                                          </p:to>
                                        </p:set>
                                        <p:set>
                                          <p:cBhvr>
                                            <p:cTn id="53" dur="2000" fill="hold"/>
                                            <p:tgtEl>
                                              <p:spTgt spid="18"/>
                                            </p:tgtEl>
                                            <p:attrNameLst>
                                              <p:attrName>fill.on</p:attrName>
                                            </p:attrNameLst>
                                          </p:cBhvr>
                                          <p:to>
                                            <p:strVal val="true"/>
                                          </p:to>
                                        </p:set>
                                      </p:childTnLst>
                                    </p:cTn>
                                  </p:par>
                                  <p:par>
                                    <p:cTn id="54" presetID="1" presetClass="emph" presetSubtype="2" decel="100000" fill="hold" nodeType="withEffect">
                                      <p:stCondLst>
                                        <p:cond delay="0"/>
                                      </p:stCondLst>
                                      <p:childTnLst>
                                        <p:animClr clrSpc="rgb" dir="cw">
                                          <p:cBhvr>
                                            <p:cTn id="55" dur="2000" fill="hold"/>
                                            <p:tgtEl>
                                              <p:spTgt spid="19"/>
                                            </p:tgtEl>
                                            <p:attrNameLst>
                                              <p:attrName>fillcolor</p:attrName>
                                            </p:attrNameLst>
                                          </p:cBhvr>
                                          <p:to>
                                            <a:srgbClr val="45B0E1"/>
                                          </p:to>
                                        </p:animClr>
                                        <p:set>
                                          <p:cBhvr>
                                            <p:cTn id="56" dur="2000" fill="hold"/>
                                            <p:tgtEl>
                                              <p:spTgt spid="19"/>
                                            </p:tgtEl>
                                            <p:attrNameLst>
                                              <p:attrName>fill.type</p:attrName>
                                            </p:attrNameLst>
                                          </p:cBhvr>
                                          <p:to>
                                            <p:strVal val="solid"/>
                                          </p:to>
                                        </p:set>
                                        <p:set>
                                          <p:cBhvr>
                                            <p:cTn id="57" dur="2000" fill="hold"/>
                                            <p:tgtEl>
                                              <p:spTgt spid="19"/>
                                            </p:tgtEl>
                                            <p:attrNameLst>
                                              <p:attrName>fill.on</p:attrName>
                                            </p:attrNameLst>
                                          </p:cBhvr>
                                          <p:to>
                                            <p:strVal val="true"/>
                                          </p:to>
                                        </p:set>
                                      </p:childTnLst>
                                    </p:cTn>
                                  </p:par>
                                  <p:par>
                                    <p:cTn id="58" presetID="1" presetClass="emph" presetSubtype="2" decel="100000" fill="hold" nodeType="withEffect">
                                      <p:stCondLst>
                                        <p:cond delay="0"/>
                                      </p:stCondLst>
                                      <p:childTnLst>
                                        <p:animClr clrSpc="rgb" dir="cw">
                                          <p:cBhvr>
                                            <p:cTn id="59" dur="2000" fill="hold"/>
                                            <p:tgtEl>
                                              <p:spTgt spid="21"/>
                                            </p:tgtEl>
                                            <p:attrNameLst>
                                              <p:attrName>fillcolor</p:attrName>
                                            </p:attrNameLst>
                                          </p:cBhvr>
                                          <p:to>
                                            <a:srgbClr val="45B0E1"/>
                                          </p:to>
                                        </p:animClr>
                                        <p:set>
                                          <p:cBhvr>
                                            <p:cTn id="60" dur="2000" fill="hold"/>
                                            <p:tgtEl>
                                              <p:spTgt spid="21"/>
                                            </p:tgtEl>
                                            <p:attrNameLst>
                                              <p:attrName>fill.type</p:attrName>
                                            </p:attrNameLst>
                                          </p:cBhvr>
                                          <p:to>
                                            <p:strVal val="solid"/>
                                          </p:to>
                                        </p:set>
                                        <p:set>
                                          <p:cBhvr>
                                            <p:cTn id="61" dur="2000" fill="hold"/>
                                            <p:tgtEl>
                                              <p:spTgt spid="21"/>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6"/>
                                            </p:tgtEl>
                                            <p:attrNameLst>
                                              <p:attrName>fillcolor</p:attrName>
                                            </p:attrNameLst>
                                          </p:cBhvr>
                                          <p:to>
                                            <a:srgbClr val="45B0E1"/>
                                          </p:to>
                                        </p:animClr>
                                        <p:set>
                                          <p:cBhvr>
                                            <p:cTn id="64" dur="2000" fill="hold"/>
                                            <p:tgtEl>
                                              <p:spTgt spid="16"/>
                                            </p:tgtEl>
                                            <p:attrNameLst>
                                              <p:attrName>fill.type</p:attrName>
                                            </p:attrNameLst>
                                          </p:cBhvr>
                                          <p:to>
                                            <p:strVal val="solid"/>
                                          </p:to>
                                        </p:set>
                                        <p:set>
                                          <p:cBhvr>
                                            <p:cTn id="65" dur="2000" fill="hold"/>
                                            <p:tgtEl>
                                              <p:spTgt spid="16"/>
                                            </p:tgtEl>
                                            <p:attrNameLst>
                                              <p:attrName>fill.on</p:attrName>
                                            </p:attrNameLst>
                                          </p:cBhvr>
                                          <p:to>
                                            <p:strVal val="true"/>
                                          </p:to>
                                        </p:set>
                                      </p:childTnLst>
                                    </p:cTn>
                                  </p:par>
                                  <p:par>
                                    <p:cTn id="66" presetID="2" presetClass="entr" presetSubtype="8" fill="hold" grpId="0" nodeType="withEffect" p14:presetBounceEnd="48000">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14:bounceEnd="48000">
                                          <p:cBhvr additive="base">
                                            <p:cTn id="68" dur="2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69" dur="2500" fill="hold"/>
                                            <p:tgtEl>
                                              <p:spTgt spid="4"/>
                                            </p:tgtEl>
                                            <p:attrNameLst>
                                              <p:attrName>ppt_y</p:attrName>
                                            </p:attrNameLst>
                                          </p:cBhvr>
                                          <p:tavLst>
                                            <p:tav tm="0">
                                              <p:val>
                                                <p:strVal val="#ppt_y"/>
                                              </p:val>
                                            </p:tav>
                                            <p:tav tm="100000">
                                              <p:val>
                                                <p:strVal val="#ppt_y"/>
                                              </p:val>
                                            </p:tav>
                                          </p:tavLst>
                                        </p:anim>
                                      </p:childTnLst>
                                    </p:cTn>
                                  </p:par>
                                  <p:par>
                                    <p:cTn id="70" presetID="3" presetClass="emph" presetSubtype="2" decel="100000" fill="hold" grpId="1" nodeType="withEffect">
                                      <p:stCondLst>
                                        <p:cond delay="0"/>
                                      </p:stCondLst>
                                      <p:childTnLst>
                                        <p:animClr clrSpc="rgb" dir="cw">
                                          <p:cBhvr override="childStyle">
                                            <p:cTn id="71" dur="2000" fill="hold"/>
                                            <p:tgtEl>
                                              <p:spTgt spid="4"/>
                                            </p:tgtEl>
                                            <p:attrNameLst>
                                              <p:attrName>style.color</p:attrName>
                                            </p:attrNameLst>
                                          </p:cBhvr>
                                          <p:to>
                                            <a:srgbClr val="3F3F3F"/>
                                          </p:to>
                                        </p:animClr>
                                      </p:childTnLst>
                                    </p:cTn>
                                  </p:par>
                                  <p:par>
                                    <p:cTn id="72" presetID="2" presetClass="entr" presetSubtype="8" fill="hold" grpId="0" nodeType="withEffect" p14:presetBounceEnd="48000">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14:bounceEnd="48000">
                                          <p:cBhvr additive="base">
                                            <p:cTn id="74" dur="2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75" dur="2500" fill="hold"/>
                                            <p:tgtEl>
                                              <p:spTgt spid="5"/>
                                            </p:tgtEl>
                                            <p:attrNameLst>
                                              <p:attrName>ppt_y</p:attrName>
                                            </p:attrNameLst>
                                          </p:cBhvr>
                                          <p:tavLst>
                                            <p:tav tm="0">
                                              <p:val>
                                                <p:strVal val="#ppt_y"/>
                                              </p:val>
                                            </p:tav>
                                            <p:tav tm="100000">
                                              <p:val>
                                                <p:strVal val="#ppt_y"/>
                                              </p:val>
                                            </p:tav>
                                          </p:tavLst>
                                        </p:anim>
                                      </p:childTnLst>
                                    </p:cTn>
                                  </p:par>
                                  <p:par>
                                    <p:cTn id="76" presetID="3" presetClass="emph" presetSubtype="2" decel="100000" fill="hold" grpId="1" nodeType="withEffect">
                                      <p:stCondLst>
                                        <p:cond delay="0"/>
                                      </p:stCondLst>
                                      <p:childTnLst>
                                        <p:animClr clrSpc="rgb" dir="cw">
                                          <p:cBhvr override="childStyle">
                                            <p:cTn id="77" dur="2000" fill="hold"/>
                                            <p:tgtEl>
                                              <p:spTgt spid="5"/>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8" grpId="1" animBg="1"/>
          <p:bldP spid="19" grpId="0" animBg="1"/>
          <p:bldP spid="19" grpId="1" animBg="1"/>
          <p:bldP spid="21" grpId="0" animBg="1"/>
          <p:bldP spid="21" grpId="1" animBg="1"/>
          <p:bldP spid="22" grpId="0" animBg="1"/>
          <p:bldP spid="24" grpId="0" animBg="1"/>
          <p:bldP spid="25" grpId="0" animBg="1"/>
          <p:bldP spid="4" grpId="0"/>
          <p:bldP spid="4" grpId="1"/>
          <p:bldP spid="5" grpId="0"/>
          <p:bldP spid="5"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8" presetClass="emph" presetSubtype="0" accel="11111" decel="55556" fill="hold" grpId="1" nodeType="withEffect">
                                      <p:stCondLst>
                                        <p:cond delay="0"/>
                                      </p:stCondLst>
                                      <p:childTnLst>
                                        <p:animRot by="32400000">
                                          <p:cBhvr>
                                            <p:cTn id="44" dur="4500" fill="hold"/>
                                            <p:tgtEl>
                                              <p:spTgt spid="18"/>
                                            </p:tgtEl>
                                            <p:attrNameLst>
                                              <p:attrName>r</p:attrName>
                                            </p:attrNameLst>
                                          </p:cBhvr>
                                        </p:animRot>
                                      </p:childTnLst>
                                    </p:cTn>
                                  </p:par>
                                  <p:par>
                                    <p:cTn id="45" presetID="8" presetClass="emph" presetSubtype="0" accel="11111" decel="55556" fill="hold" grpId="1" nodeType="withEffect">
                                      <p:stCondLst>
                                        <p:cond delay="0"/>
                                      </p:stCondLst>
                                      <p:childTnLst>
                                        <p:animRot by="-32400000">
                                          <p:cBhvr>
                                            <p:cTn id="46" dur="4500" fill="hold"/>
                                            <p:tgtEl>
                                              <p:spTgt spid="19"/>
                                            </p:tgtEl>
                                            <p:attrNameLst>
                                              <p:attrName>r</p:attrName>
                                            </p:attrNameLst>
                                          </p:cBhvr>
                                        </p:animRot>
                                      </p:childTnLst>
                                    </p:cTn>
                                  </p:par>
                                  <p:par>
                                    <p:cTn id="47" presetID="8" presetClass="emph" presetSubtype="0" accel="11111" decel="55556" fill="hold" grpId="1" nodeType="withEffect">
                                      <p:stCondLst>
                                        <p:cond delay="0"/>
                                      </p:stCondLst>
                                      <p:childTnLst>
                                        <p:animRot by="32400000">
                                          <p:cBhvr>
                                            <p:cTn id="48" dur="4500" fill="hold"/>
                                            <p:tgtEl>
                                              <p:spTgt spid="21"/>
                                            </p:tgtEl>
                                            <p:attrNameLst>
                                              <p:attrName>r</p:attrName>
                                            </p:attrNameLst>
                                          </p:cBhvr>
                                        </p:animRot>
                                      </p:childTnLst>
                                    </p:cTn>
                                  </p:par>
                                </p:childTnLst>
                              </p:cTn>
                            </p:par>
                            <p:par>
                              <p:cTn id="49" fill="hold">
                                <p:stCondLst>
                                  <p:cond delay="6500"/>
                                </p:stCondLst>
                                <p:childTnLst>
                                  <p:par>
                                    <p:cTn id="50" presetID="1" presetClass="emph" presetSubtype="2" decel="100000" fill="hold" nodeType="afterEffect">
                                      <p:stCondLst>
                                        <p:cond delay="0"/>
                                      </p:stCondLst>
                                      <p:childTnLst>
                                        <p:animClr clrSpc="rgb" dir="cw">
                                          <p:cBhvr>
                                            <p:cTn id="51" dur="2000" fill="hold"/>
                                            <p:tgtEl>
                                              <p:spTgt spid="18"/>
                                            </p:tgtEl>
                                            <p:attrNameLst>
                                              <p:attrName>fillcolor</p:attrName>
                                            </p:attrNameLst>
                                          </p:cBhvr>
                                          <p:to>
                                            <a:srgbClr val="45B0E1"/>
                                          </p:to>
                                        </p:animClr>
                                        <p:set>
                                          <p:cBhvr>
                                            <p:cTn id="52" dur="2000" fill="hold"/>
                                            <p:tgtEl>
                                              <p:spTgt spid="18"/>
                                            </p:tgtEl>
                                            <p:attrNameLst>
                                              <p:attrName>fill.type</p:attrName>
                                            </p:attrNameLst>
                                          </p:cBhvr>
                                          <p:to>
                                            <p:strVal val="solid"/>
                                          </p:to>
                                        </p:set>
                                        <p:set>
                                          <p:cBhvr>
                                            <p:cTn id="53" dur="2000" fill="hold"/>
                                            <p:tgtEl>
                                              <p:spTgt spid="18"/>
                                            </p:tgtEl>
                                            <p:attrNameLst>
                                              <p:attrName>fill.on</p:attrName>
                                            </p:attrNameLst>
                                          </p:cBhvr>
                                          <p:to>
                                            <p:strVal val="true"/>
                                          </p:to>
                                        </p:set>
                                      </p:childTnLst>
                                    </p:cTn>
                                  </p:par>
                                  <p:par>
                                    <p:cTn id="54" presetID="1" presetClass="emph" presetSubtype="2" decel="100000" fill="hold" nodeType="withEffect">
                                      <p:stCondLst>
                                        <p:cond delay="0"/>
                                      </p:stCondLst>
                                      <p:childTnLst>
                                        <p:animClr clrSpc="rgb" dir="cw">
                                          <p:cBhvr>
                                            <p:cTn id="55" dur="2000" fill="hold"/>
                                            <p:tgtEl>
                                              <p:spTgt spid="19"/>
                                            </p:tgtEl>
                                            <p:attrNameLst>
                                              <p:attrName>fillcolor</p:attrName>
                                            </p:attrNameLst>
                                          </p:cBhvr>
                                          <p:to>
                                            <a:srgbClr val="45B0E1"/>
                                          </p:to>
                                        </p:animClr>
                                        <p:set>
                                          <p:cBhvr>
                                            <p:cTn id="56" dur="2000" fill="hold"/>
                                            <p:tgtEl>
                                              <p:spTgt spid="19"/>
                                            </p:tgtEl>
                                            <p:attrNameLst>
                                              <p:attrName>fill.type</p:attrName>
                                            </p:attrNameLst>
                                          </p:cBhvr>
                                          <p:to>
                                            <p:strVal val="solid"/>
                                          </p:to>
                                        </p:set>
                                        <p:set>
                                          <p:cBhvr>
                                            <p:cTn id="57" dur="2000" fill="hold"/>
                                            <p:tgtEl>
                                              <p:spTgt spid="19"/>
                                            </p:tgtEl>
                                            <p:attrNameLst>
                                              <p:attrName>fill.on</p:attrName>
                                            </p:attrNameLst>
                                          </p:cBhvr>
                                          <p:to>
                                            <p:strVal val="true"/>
                                          </p:to>
                                        </p:set>
                                      </p:childTnLst>
                                    </p:cTn>
                                  </p:par>
                                  <p:par>
                                    <p:cTn id="58" presetID="1" presetClass="emph" presetSubtype="2" decel="100000" fill="hold" nodeType="withEffect">
                                      <p:stCondLst>
                                        <p:cond delay="0"/>
                                      </p:stCondLst>
                                      <p:childTnLst>
                                        <p:animClr clrSpc="rgb" dir="cw">
                                          <p:cBhvr>
                                            <p:cTn id="59" dur="2000" fill="hold"/>
                                            <p:tgtEl>
                                              <p:spTgt spid="21"/>
                                            </p:tgtEl>
                                            <p:attrNameLst>
                                              <p:attrName>fillcolor</p:attrName>
                                            </p:attrNameLst>
                                          </p:cBhvr>
                                          <p:to>
                                            <a:srgbClr val="45B0E1"/>
                                          </p:to>
                                        </p:animClr>
                                        <p:set>
                                          <p:cBhvr>
                                            <p:cTn id="60" dur="2000" fill="hold"/>
                                            <p:tgtEl>
                                              <p:spTgt spid="21"/>
                                            </p:tgtEl>
                                            <p:attrNameLst>
                                              <p:attrName>fill.type</p:attrName>
                                            </p:attrNameLst>
                                          </p:cBhvr>
                                          <p:to>
                                            <p:strVal val="solid"/>
                                          </p:to>
                                        </p:set>
                                        <p:set>
                                          <p:cBhvr>
                                            <p:cTn id="61" dur="2000" fill="hold"/>
                                            <p:tgtEl>
                                              <p:spTgt spid="21"/>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6"/>
                                            </p:tgtEl>
                                            <p:attrNameLst>
                                              <p:attrName>fillcolor</p:attrName>
                                            </p:attrNameLst>
                                          </p:cBhvr>
                                          <p:to>
                                            <a:srgbClr val="45B0E1"/>
                                          </p:to>
                                        </p:animClr>
                                        <p:set>
                                          <p:cBhvr>
                                            <p:cTn id="64" dur="2000" fill="hold"/>
                                            <p:tgtEl>
                                              <p:spTgt spid="16"/>
                                            </p:tgtEl>
                                            <p:attrNameLst>
                                              <p:attrName>fill.type</p:attrName>
                                            </p:attrNameLst>
                                          </p:cBhvr>
                                          <p:to>
                                            <p:strVal val="solid"/>
                                          </p:to>
                                        </p:set>
                                        <p:set>
                                          <p:cBhvr>
                                            <p:cTn id="65" dur="2000" fill="hold"/>
                                            <p:tgtEl>
                                              <p:spTgt spid="16"/>
                                            </p:tgtEl>
                                            <p:attrNameLst>
                                              <p:attrName>fill.on</p:attrName>
                                            </p:attrNameLst>
                                          </p:cBhvr>
                                          <p:to>
                                            <p:strVal val="true"/>
                                          </p:to>
                                        </p:set>
                                      </p:childTnLst>
                                    </p:cTn>
                                  </p:par>
                                  <p:par>
                                    <p:cTn id="66" presetID="2" presetClass="entr" presetSubtype="8"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2500" fill="hold"/>
                                            <p:tgtEl>
                                              <p:spTgt spid="4"/>
                                            </p:tgtEl>
                                            <p:attrNameLst>
                                              <p:attrName>ppt_x</p:attrName>
                                            </p:attrNameLst>
                                          </p:cBhvr>
                                          <p:tavLst>
                                            <p:tav tm="0">
                                              <p:val>
                                                <p:strVal val="0-#ppt_w/2"/>
                                              </p:val>
                                            </p:tav>
                                            <p:tav tm="100000">
                                              <p:val>
                                                <p:strVal val="#ppt_x"/>
                                              </p:val>
                                            </p:tav>
                                          </p:tavLst>
                                        </p:anim>
                                        <p:anim calcmode="lin" valueType="num">
                                          <p:cBhvr additive="base">
                                            <p:cTn id="69" dur="2500" fill="hold"/>
                                            <p:tgtEl>
                                              <p:spTgt spid="4"/>
                                            </p:tgtEl>
                                            <p:attrNameLst>
                                              <p:attrName>ppt_y</p:attrName>
                                            </p:attrNameLst>
                                          </p:cBhvr>
                                          <p:tavLst>
                                            <p:tav tm="0">
                                              <p:val>
                                                <p:strVal val="#ppt_y"/>
                                              </p:val>
                                            </p:tav>
                                            <p:tav tm="100000">
                                              <p:val>
                                                <p:strVal val="#ppt_y"/>
                                              </p:val>
                                            </p:tav>
                                          </p:tavLst>
                                        </p:anim>
                                      </p:childTnLst>
                                    </p:cTn>
                                  </p:par>
                                  <p:par>
                                    <p:cTn id="70" presetID="3" presetClass="emph" presetSubtype="2" decel="100000" fill="hold" grpId="1" nodeType="withEffect">
                                      <p:stCondLst>
                                        <p:cond delay="0"/>
                                      </p:stCondLst>
                                      <p:childTnLst>
                                        <p:animClr clrSpc="rgb" dir="cw">
                                          <p:cBhvr override="childStyle">
                                            <p:cTn id="71" dur="2000" fill="hold"/>
                                            <p:tgtEl>
                                              <p:spTgt spid="4"/>
                                            </p:tgtEl>
                                            <p:attrNameLst>
                                              <p:attrName>style.color</p:attrName>
                                            </p:attrNameLst>
                                          </p:cBhvr>
                                          <p:to>
                                            <a:srgbClr val="3F3F3F"/>
                                          </p:to>
                                        </p:animClr>
                                      </p:childTnLst>
                                    </p:cTn>
                                  </p:par>
                                  <p:par>
                                    <p:cTn id="72" presetID="2" presetClass="entr" presetSubtype="8"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additive="base">
                                            <p:cTn id="74" dur="2500" fill="hold"/>
                                            <p:tgtEl>
                                              <p:spTgt spid="5"/>
                                            </p:tgtEl>
                                            <p:attrNameLst>
                                              <p:attrName>ppt_x</p:attrName>
                                            </p:attrNameLst>
                                          </p:cBhvr>
                                          <p:tavLst>
                                            <p:tav tm="0">
                                              <p:val>
                                                <p:strVal val="0-#ppt_w/2"/>
                                              </p:val>
                                            </p:tav>
                                            <p:tav tm="100000">
                                              <p:val>
                                                <p:strVal val="#ppt_x"/>
                                              </p:val>
                                            </p:tav>
                                          </p:tavLst>
                                        </p:anim>
                                        <p:anim calcmode="lin" valueType="num">
                                          <p:cBhvr additive="base">
                                            <p:cTn id="75" dur="2500" fill="hold"/>
                                            <p:tgtEl>
                                              <p:spTgt spid="5"/>
                                            </p:tgtEl>
                                            <p:attrNameLst>
                                              <p:attrName>ppt_y</p:attrName>
                                            </p:attrNameLst>
                                          </p:cBhvr>
                                          <p:tavLst>
                                            <p:tav tm="0">
                                              <p:val>
                                                <p:strVal val="#ppt_y"/>
                                              </p:val>
                                            </p:tav>
                                            <p:tav tm="100000">
                                              <p:val>
                                                <p:strVal val="#ppt_y"/>
                                              </p:val>
                                            </p:tav>
                                          </p:tavLst>
                                        </p:anim>
                                      </p:childTnLst>
                                    </p:cTn>
                                  </p:par>
                                  <p:par>
                                    <p:cTn id="76" presetID="3" presetClass="emph" presetSubtype="2" decel="100000" fill="hold" grpId="1" nodeType="withEffect">
                                      <p:stCondLst>
                                        <p:cond delay="0"/>
                                      </p:stCondLst>
                                      <p:childTnLst>
                                        <p:animClr clrSpc="rgb" dir="cw">
                                          <p:cBhvr override="childStyle">
                                            <p:cTn id="77" dur="2000" fill="hold"/>
                                            <p:tgtEl>
                                              <p:spTgt spid="5"/>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8" grpId="1" animBg="1"/>
          <p:bldP spid="19" grpId="0" animBg="1"/>
          <p:bldP spid="19" grpId="1" animBg="1"/>
          <p:bldP spid="21" grpId="0" animBg="1"/>
          <p:bldP spid="21" grpId="1" animBg="1"/>
          <p:bldP spid="22" grpId="0" animBg="1"/>
          <p:bldP spid="24" grpId="0" animBg="1"/>
          <p:bldP spid="25" grpId="0" animBg="1"/>
          <p:bldP spid="4" grpId="0"/>
          <p:bldP spid="4" grpId="1"/>
          <p:bldP spid="5" grpId="0"/>
          <p:bldP spid="5" grpId="1"/>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C98A4-93B5-CD94-7C23-F67385532161}"/>
            </a:ext>
          </a:extLst>
        </p:cNvPr>
        <p:cNvGrpSpPr/>
        <p:nvPr/>
      </p:nvGrpSpPr>
      <p:grpSpPr>
        <a:xfrm>
          <a:off x="0" y="0"/>
          <a:ext cx="0" cy="0"/>
          <a:chOff x="0" y="0"/>
          <a:chExt cx="0" cy="0"/>
        </a:xfrm>
      </p:grpSpPr>
      <p:sp>
        <p:nvSpPr>
          <p:cNvPr id="41" name="Freeform: Shape 40">
            <a:extLst>
              <a:ext uri="{FF2B5EF4-FFF2-40B4-BE49-F238E27FC236}">
                <a16:creationId xmlns:a16="http://schemas.microsoft.com/office/drawing/2014/main" id="{7A37CDDD-EA1F-E59B-9F8A-10CC312FC236}"/>
              </a:ext>
            </a:extLst>
          </p:cNvPr>
          <p:cNvSpPr>
            <a:spLocks noGrp="1" noRot="1" noMove="1" noResize="1" noEditPoints="1" noAdjustHandles="1" noChangeArrowheads="1" noChangeShapeType="1"/>
          </p:cNvSpPr>
          <p:nvPr/>
        </p:nvSpPr>
        <p:spPr>
          <a:xfrm rot="5400000">
            <a:off x="2665206" y="-3522"/>
            <a:ext cx="6859207" cy="6863836"/>
          </a:xfrm>
          <a:custGeom>
            <a:avLst/>
            <a:gdLst>
              <a:gd name="connsiteX0" fmla="*/ 0 w 6859207"/>
              <a:gd name="connsiteY0" fmla="*/ 2368686 h 6863836"/>
              <a:gd name="connsiteX1" fmla="*/ 0 w 6859207"/>
              <a:gd name="connsiteY1" fmla="*/ 2231526 h 6863836"/>
              <a:gd name="connsiteX2" fmla="*/ 63331 w 6859207"/>
              <a:gd name="connsiteY2" fmla="*/ 2234724 h 6863836"/>
              <a:gd name="connsiteX3" fmla="*/ 1114891 w 6859207"/>
              <a:gd name="connsiteY3" fmla="*/ 1183164 h 6863836"/>
              <a:gd name="connsiteX4" fmla="*/ 1117360 w 6859207"/>
              <a:gd name="connsiteY4" fmla="*/ 1183164 h 6863836"/>
              <a:gd name="connsiteX5" fmla="*/ 1123216 w 6859207"/>
              <a:gd name="connsiteY5" fmla="*/ 1067180 h 6863836"/>
              <a:gd name="connsiteX6" fmla="*/ 2305798 w 6859207"/>
              <a:gd name="connsiteY6" fmla="*/ 0 h 6863836"/>
              <a:gd name="connsiteX7" fmla="*/ 3494518 w 6859207"/>
              <a:gd name="connsiteY7" fmla="*/ 1188720 h 6863836"/>
              <a:gd name="connsiteX8" fmla="*/ 2427339 w 6859207"/>
              <a:gd name="connsiteY8" fmla="*/ 2371303 h 6863836"/>
              <a:gd name="connsiteX9" fmla="*/ 2312150 w 6859207"/>
              <a:gd name="connsiteY9" fmla="*/ 2377119 h 6863836"/>
              <a:gd name="connsiteX10" fmla="*/ 2312150 w 6859207"/>
              <a:gd name="connsiteY10" fmla="*/ 2379774 h 6863836"/>
              <a:gd name="connsiteX11" fmla="*/ 1260589 w 6859207"/>
              <a:gd name="connsiteY11" fmla="*/ 3431334 h 6863836"/>
              <a:gd name="connsiteX12" fmla="*/ 2312149 w 6859207"/>
              <a:gd name="connsiteY12" fmla="*/ 4482894 h 6863836"/>
              <a:gd name="connsiteX13" fmla="*/ 3363709 w 6859207"/>
              <a:gd name="connsiteY13" fmla="*/ 3431334 h 6863836"/>
              <a:gd name="connsiteX14" fmla="*/ 3366059 w 6859207"/>
              <a:gd name="connsiteY14" fmla="*/ 3431334 h 6863836"/>
              <a:gd name="connsiteX15" fmla="*/ 3372036 w 6859207"/>
              <a:gd name="connsiteY15" fmla="*/ 3312969 h 6863836"/>
              <a:gd name="connsiteX16" fmla="*/ 4554617 w 6859207"/>
              <a:gd name="connsiteY16" fmla="*/ 2245789 h 6863836"/>
              <a:gd name="connsiteX17" fmla="*/ 5743337 w 6859207"/>
              <a:gd name="connsiteY17" fmla="*/ 3434509 h 6863836"/>
              <a:gd name="connsiteX18" fmla="*/ 4676157 w 6859207"/>
              <a:gd name="connsiteY18" fmla="*/ 4617091 h 6863836"/>
              <a:gd name="connsiteX19" fmla="*/ 4557792 w 6859207"/>
              <a:gd name="connsiteY19" fmla="*/ 4623068 h 6863836"/>
              <a:gd name="connsiteX20" fmla="*/ 4557792 w 6859207"/>
              <a:gd name="connsiteY20" fmla="*/ 4623556 h 6863836"/>
              <a:gd name="connsiteX21" fmla="*/ 3506232 w 6859207"/>
              <a:gd name="connsiteY21" fmla="*/ 5675116 h 6863836"/>
              <a:gd name="connsiteX22" fmla="*/ 4557792 w 6859207"/>
              <a:gd name="connsiteY22" fmla="*/ 6726676 h 6863836"/>
              <a:gd name="connsiteX23" fmla="*/ 5603923 w 6859207"/>
              <a:gd name="connsiteY23" fmla="*/ 5782631 h 6863836"/>
              <a:gd name="connsiteX24" fmla="*/ 5609192 w 6859207"/>
              <a:gd name="connsiteY24" fmla="*/ 5678291 h 6863836"/>
              <a:gd name="connsiteX25" fmla="*/ 5608365 w 6859207"/>
              <a:gd name="connsiteY25" fmla="*/ 5678291 h 6863836"/>
              <a:gd name="connsiteX26" fmla="*/ 6797085 w 6859207"/>
              <a:gd name="connsiteY26" fmla="*/ 4489570 h 6863836"/>
              <a:gd name="connsiteX27" fmla="*/ 6859207 w 6859207"/>
              <a:gd name="connsiteY27" fmla="*/ 4492707 h 6863836"/>
              <a:gd name="connsiteX28" fmla="*/ 6859207 w 6859207"/>
              <a:gd name="connsiteY28" fmla="*/ 4629868 h 6863836"/>
              <a:gd name="connsiteX29" fmla="*/ 6797085 w 6859207"/>
              <a:gd name="connsiteY29" fmla="*/ 4626731 h 6863836"/>
              <a:gd name="connsiteX30" fmla="*/ 5750954 w 6859207"/>
              <a:gd name="connsiteY30" fmla="*/ 5570775 h 6863836"/>
              <a:gd name="connsiteX31" fmla="*/ 5745686 w 6859207"/>
              <a:gd name="connsiteY31" fmla="*/ 5675116 h 6863836"/>
              <a:gd name="connsiteX32" fmla="*/ 5746512 w 6859207"/>
              <a:gd name="connsiteY32" fmla="*/ 5675116 h 6863836"/>
              <a:gd name="connsiteX33" fmla="*/ 4557792 w 6859207"/>
              <a:gd name="connsiteY33" fmla="*/ 6863836 h 6863836"/>
              <a:gd name="connsiteX34" fmla="*/ 3369074 w 6859207"/>
              <a:gd name="connsiteY34" fmla="*/ 5675116 h 6863836"/>
              <a:gd name="connsiteX35" fmla="*/ 4436252 w 6859207"/>
              <a:gd name="connsiteY35" fmla="*/ 4492533 h 6863836"/>
              <a:gd name="connsiteX36" fmla="*/ 4554617 w 6859207"/>
              <a:gd name="connsiteY36" fmla="*/ 4486556 h 6863836"/>
              <a:gd name="connsiteX37" fmla="*/ 4554617 w 6859207"/>
              <a:gd name="connsiteY37" fmla="*/ 4486069 h 6863836"/>
              <a:gd name="connsiteX38" fmla="*/ 5606177 w 6859207"/>
              <a:gd name="connsiteY38" fmla="*/ 3434509 h 6863836"/>
              <a:gd name="connsiteX39" fmla="*/ 4554617 w 6859207"/>
              <a:gd name="connsiteY39" fmla="*/ 2382949 h 6863836"/>
              <a:gd name="connsiteX40" fmla="*/ 3503058 w 6859207"/>
              <a:gd name="connsiteY40" fmla="*/ 3434509 h 6863836"/>
              <a:gd name="connsiteX41" fmla="*/ 3500708 w 6859207"/>
              <a:gd name="connsiteY41" fmla="*/ 3434509 h 6863836"/>
              <a:gd name="connsiteX42" fmla="*/ 3494731 w 6859207"/>
              <a:gd name="connsiteY42" fmla="*/ 3552874 h 6863836"/>
              <a:gd name="connsiteX43" fmla="*/ 2312149 w 6859207"/>
              <a:gd name="connsiteY43" fmla="*/ 4620054 h 6863836"/>
              <a:gd name="connsiteX44" fmla="*/ 1123428 w 6859207"/>
              <a:gd name="connsiteY44" fmla="*/ 3431334 h 6863836"/>
              <a:gd name="connsiteX45" fmla="*/ 2190610 w 6859207"/>
              <a:gd name="connsiteY45" fmla="*/ 2248751 h 6863836"/>
              <a:gd name="connsiteX46" fmla="*/ 2305798 w 6859207"/>
              <a:gd name="connsiteY46" fmla="*/ 2242935 h 6863836"/>
              <a:gd name="connsiteX47" fmla="*/ 2305798 w 6859207"/>
              <a:gd name="connsiteY47" fmla="*/ 2240280 h 6863836"/>
              <a:gd name="connsiteX48" fmla="*/ 3357359 w 6859207"/>
              <a:gd name="connsiteY48" fmla="*/ 1188720 h 6863836"/>
              <a:gd name="connsiteX49" fmla="*/ 2305798 w 6859207"/>
              <a:gd name="connsiteY49" fmla="*/ 137160 h 6863836"/>
              <a:gd name="connsiteX50" fmla="*/ 1254239 w 6859207"/>
              <a:gd name="connsiteY50" fmla="*/ 1188720 h 6863836"/>
              <a:gd name="connsiteX51" fmla="*/ 1251770 w 6859207"/>
              <a:gd name="connsiteY51" fmla="*/ 1188720 h 6863836"/>
              <a:gd name="connsiteX52" fmla="*/ 1245913 w 6859207"/>
              <a:gd name="connsiteY52" fmla="*/ 1304704 h 6863836"/>
              <a:gd name="connsiteX53" fmla="*/ 63331 w 6859207"/>
              <a:gd name="connsiteY53" fmla="*/ 2371884 h 686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859207" h="6863836">
                <a:moveTo>
                  <a:pt x="0" y="2368686"/>
                </a:moveTo>
                <a:lnTo>
                  <a:pt x="0" y="2231526"/>
                </a:lnTo>
                <a:lnTo>
                  <a:pt x="63331" y="2234724"/>
                </a:lnTo>
                <a:cubicBezTo>
                  <a:pt x="644091" y="2234724"/>
                  <a:pt x="1114891" y="1763925"/>
                  <a:pt x="1114891" y="1183164"/>
                </a:cubicBezTo>
                <a:lnTo>
                  <a:pt x="1117360" y="1183164"/>
                </a:lnTo>
                <a:lnTo>
                  <a:pt x="1123216" y="1067180"/>
                </a:lnTo>
                <a:cubicBezTo>
                  <a:pt x="1184091" y="467761"/>
                  <a:pt x="1690319" y="0"/>
                  <a:pt x="2305798" y="0"/>
                </a:cubicBezTo>
                <a:cubicBezTo>
                  <a:pt x="2962311" y="0"/>
                  <a:pt x="3494518" y="532208"/>
                  <a:pt x="3494518" y="1188720"/>
                </a:cubicBezTo>
                <a:cubicBezTo>
                  <a:pt x="3494518" y="1804200"/>
                  <a:pt x="3026758" y="2310428"/>
                  <a:pt x="2427339" y="2371303"/>
                </a:cubicBezTo>
                <a:lnTo>
                  <a:pt x="2312150" y="2377119"/>
                </a:lnTo>
                <a:lnTo>
                  <a:pt x="2312150" y="2379774"/>
                </a:lnTo>
                <a:cubicBezTo>
                  <a:pt x="1731388" y="2379774"/>
                  <a:pt x="1260589" y="2850573"/>
                  <a:pt x="1260589" y="3431334"/>
                </a:cubicBezTo>
                <a:cubicBezTo>
                  <a:pt x="1260588" y="4012095"/>
                  <a:pt x="1731387" y="4482894"/>
                  <a:pt x="2312149" y="4482894"/>
                </a:cubicBezTo>
                <a:cubicBezTo>
                  <a:pt x="2892910" y="4482894"/>
                  <a:pt x="3363709" y="4012095"/>
                  <a:pt x="3363709" y="3431334"/>
                </a:cubicBezTo>
                <a:lnTo>
                  <a:pt x="3366059" y="3431334"/>
                </a:lnTo>
                <a:lnTo>
                  <a:pt x="3372036" y="3312969"/>
                </a:lnTo>
                <a:cubicBezTo>
                  <a:pt x="3432909" y="2713550"/>
                  <a:pt x="3939137" y="2245789"/>
                  <a:pt x="4554617" y="2245789"/>
                </a:cubicBezTo>
                <a:cubicBezTo>
                  <a:pt x="5211129" y="2245789"/>
                  <a:pt x="5743337" y="2777997"/>
                  <a:pt x="5743337" y="3434509"/>
                </a:cubicBezTo>
                <a:cubicBezTo>
                  <a:pt x="5743337" y="4049989"/>
                  <a:pt x="5275576" y="4556217"/>
                  <a:pt x="4676157" y="4617091"/>
                </a:cubicBezTo>
                <a:lnTo>
                  <a:pt x="4557792" y="4623068"/>
                </a:lnTo>
                <a:lnTo>
                  <a:pt x="4557792" y="4623556"/>
                </a:lnTo>
                <a:cubicBezTo>
                  <a:pt x="3977031" y="4623556"/>
                  <a:pt x="3506232" y="5094355"/>
                  <a:pt x="3506232" y="5675116"/>
                </a:cubicBezTo>
                <a:cubicBezTo>
                  <a:pt x="3506232" y="6255877"/>
                  <a:pt x="3977031" y="6726676"/>
                  <a:pt x="4557792" y="6726676"/>
                </a:cubicBezTo>
                <a:cubicBezTo>
                  <a:pt x="5102255" y="6726676"/>
                  <a:pt x="5550073" y="6312888"/>
                  <a:pt x="5603923" y="5782631"/>
                </a:cubicBezTo>
                <a:lnTo>
                  <a:pt x="5609192" y="5678291"/>
                </a:lnTo>
                <a:lnTo>
                  <a:pt x="5608365" y="5678291"/>
                </a:lnTo>
                <a:cubicBezTo>
                  <a:pt x="5608365" y="5021779"/>
                  <a:pt x="6140573" y="4489570"/>
                  <a:pt x="6797085" y="4489570"/>
                </a:cubicBezTo>
                <a:lnTo>
                  <a:pt x="6859207" y="4492707"/>
                </a:lnTo>
                <a:lnTo>
                  <a:pt x="6859207" y="4629868"/>
                </a:lnTo>
                <a:lnTo>
                  <a:pt x="6797085" y="4626731"/>
                </a:lnTo>
                <a:cubicBezTo>
                  <a:pt x="6252622" y="4626731"/>
                  <a:pt x="5804805" y="5040519"/>
                  <a:pt x="5750954" y="5570775"/>
                </a:cubicBezTo>
                <a:lnTo>
                  <a:pt x="5745686" y="5675116"/>
                </a:lnTo>
                <a:lnTo>
                  <a:pt x="5746512" y="5675116"/>
                </a:lnTo>
                <a:cubicBezTo>
                  <a:pt x="5746512" y="6331628"/>
                  <a:pt x="5214304" y="6863836"/>
                  <a:pt x="4557792" y="6863836"/>
                </a:cubicBezTo>
                <a:cubicBezTo>
                  <a:pt x="3901280" y="6863836"/>
                  <a:pt x="3369073" y="6331628"/>
                  <a:pt x="3369074" y="5675116"/>
                </a:cubicBezTo>
                <a:cubicBezTo>
                  <a:pt x="3369074" y="5059636"/>
                  <a:pt x="3836833" y="4553407"/>
                  <a:pt x="4436252" y="4492533"/>
                </a:cubicBezTo>
                <a:lnTo>
                  <a:pt x="4554617" y="4486556"/>
                </a:lnTo>
                <a:lnTo>
                  <a:pt x="4554617" y="4486069"/>
                </a:lnTo>
                <a:cubicBezTo>
                  <a:pt x="5135378" y="4486069"/>
                  <a:pt x="5606177" y="4015270"/>
                  <a:pt x="5606177" y="3434509"/>
                </a:cubicBezTo>
                <a:cubicBezTo>
                  <a:pt x="5606177" y="2853748"/>
                  <a:pt x="5135378" y="2382949"/>
                  <a:pt x="4554617" y="2382949"/>
                </a:cubicBezTo>
                <a:cubicBezTo>
                  <a:pt x="3973856" y="2382949"/>
                  <a:pt x="3503058" y="2853748"/>
                  <a:pt x="3503058" y="3434509"/>
                </a:cubicBezTo>
                <a:lnTo>
                  <a:pt x="3500708" y="3434509"/>
                </a:lnTo>
                <a:lnTo>
                  <a:pt x="3494731" y="3552874"/>
                </a:lnTo>
                <a:cubicBezTo>
                  <a:pt x="3433857" y="4152293"/>
                  <a:pt x="2927629" y="4620054"/>
                  <a:pt x="2312149" y="4620054"/>
                </a:cubicBezTo>
                <a:cubicBezTo>
                  <a:pt x="1655636" y="4620054"/>
                  <a:pt x="1123428" y="4087846"/>
                  <a:pt x="1123428" y="3431334"/>
                </a:cubicBezTo>
                <a:cubicBezTo>
                  <a:pt x="1123428" y="2815854"/>
                  <a:pt x="1591190" y="2309626"/>
                  <a:pt x="2190610" y="2248751"/>
                </a:cubicBezTo>
                <a:lnTo>
                  <a:pt x="2305798" y="2242935"/>
                </a:lnTo>
                <a:lnTo>
                  <a:pt x="2305798" y="2240280"/>
                </a:lnTo>
                <a:cubicBezTo>
                  <a:pt x="2886560" y="2240280"/>
                  <a:pt x="3357359" y="1769481"/>
                  <a:pt x="3357359" y="1188720"/>
                </a:cubicBezTo>
                <a:cubicBezTo>
                  <a:pt x="3357359" y="607959"/>
                  <a:pt x="2886560" y="137160"/>
                  <a:pt x="2305798" y="137160"/>
                </a:cubicBezTo>
                <a:cubicBezTo>
                  <a:pt x="1725038" y="137160"/>
                  <a:pt x="1254239" y="607959"/>
                  <a:pt x="1254239" y="1188720"/>
                </a:cubicBezTo>
                <a:lnTo>
                  <a:pt x="1251770" y="1188720"/>
                </a:lnTo>
                <a:lnTo>
                  <a:pt x="1245913" y="1304704"/>
                </a:lnTo>
                <a:cubicBezTo>
                  <a:pt x="1185039" y="1904123"/>
                  <a:pt x="678810" y="2371884"/>
                  <a:pt x="63331" y="2371884"/>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12" name="Freeform: Shape 11" hidden="1">
            <a:extLst>
              <a:ext uri="{FF2B5EF4-FFF2-40B4-BE49-F238E27FC236}">
                <a16:creationId xmlns:a16="http://schemas.microsoft.com/office/drawing/2014/main" id="{54EAB35F-755C-5370-27FF-8772729D55CD}"/>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3" name="Graphic 11" descr="Single gear with solid fill">
            <a:extLst>
              <a:ext uri="{FF2B5EF4-FFF2-40B4-BE49-F238E27FC236}">
                <a16:creationId xmlns:a16="http://schemas.microsoft.com/office/drawing/2014/main" id="{64D055A6-91AC-E941-B78E-6CD31E23B280}"/>
              </a:ext>
            </a:extLst>
          </p:cNvPr>
          <p:cNvSpPr>
            <a:spLocks noGrp="1" noRot="1" noMove="1" noResize="1" noEditPoints="1" noAdjustHandles="1" noChangeArrowheads="1" noChangeShapeType="1"/>
          </p:cNvSpPr>
          <p:nvPr/>
        </p:nvSpPr>
        <p:spPr>
          <a:xfrm>
            <a:off x="2961132" y="3685032"/>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8" name="Graphic 11" descr="Single gear with solid fill">
            <a:extLst>
              <a:ext uri="{FF2B5EF4-FFF2-40B4-BE49-F238E27FC236}">
                <a16:creationId xmlns:a16="http://schemas.microsoft.com/office/drawing/2014/main" id="{D28D0C3F-3D99-6998-B6FC-62363BF1F8C6}"/>
              </a:ext>
            </a:extLst>
          </p:cNvPr>
          <p:cNvSpPr>
            <a:spLocks noGrp="1" noRot="1" noMove="1" noResize="1" noEditPoints="1" noAdjustHandles="1" noChangeArrowheads="1" noChangeShapeType="1"/>
          </p:cNvSpPr>
          <p:nvPr/>
        </p:nvSpPr>
        <p:spPr>
          <a:xfrm>
            <a:off x="5218176" y="3685032"/>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9" name="Graphic 11" descr="Single gear with solid fill">
            <a:extLst>
              <a:ext uri="{FF2B5EF4-FFF2-40B4-BE49-F238E27FC236}">
                <a16:creationId xmlns:a16="http://schemas.microsoft.com/office/drawing/2014/main" id="{CDDE49C7-AD5A-4237-26B3-A0FAEFA2EBE3}"/>
              </a:ext>
            </a:extLst>
          </p:cNvPr>
          <p:cNvSpPr>
            <a:spLocks noGrp="1" noRot="1" noMove="1" noResize="1" noEditPoints="1" noAdjustHandles="1" noChangeArrowheads="1" noChangeShapeType="1"/>
          </p:cNvSpPr>
          <p:nvPr/>
        </p:nvSpPr>
        <p:spPr>
          <a:xfrm>
            <a:off x="5218176" y="141732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0" name="Graphic 11" descr="Single gear with solid fill">
            <a:extLst>
              <a:ext uri="{FF2B5EF4-FFF2-40B4-BE49-F238E27FC236}">
                <a16:creationId xmlns:a16="http://schemas.microsoft.com/office/drawing/2014/main" id="{18253E40-228A-924D-5DD9-9839800347E8}"/>
              </a:ext>
            </a:extLst>
          </p:cNvPr>
          <p:cNvSpPr>
            <a:spLocks noGrp="1" noRot="1" noMove="1" noResize="1" noEditPoints="1" noAdjustHandles="1" noChangeArrowheads="1" noChangeShapeType="1"/>
          </p:cNvSpPr>
          <p:nvPr/>
        </p:nvSpPr>
        <p:spPr>
          <a:xfrm>
            <a:off x="7491476" y="141732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1" name="Circle: Hollow 20">
            <a:extLst>
              <a:ext uri="{FF2B5EF4-FFF2-40B4-BE49-F238E27FC236}">
                <a16:creationId xmlns:a16="http://schemas.microsoft.com/office/drawing/2014/main" id="{0153A947-79C8-9011-F65C-A1FDC9D9EE9F}"/>
              </a:ext>
            </a:extLst>
          </p:cNvPr>
          <p:cNvSpPr>
            <a:spLocks noGrp="1" noRot="1" noMove="1" noResize="1" noEditPoints="1" noAdjustHandles="1" noChangeArrowheads="1" noChangeShapeType="1"/>
          </p:cNvSpPr>
          <p:nvPr/>
        </p:nvSpPr>
        <p:spPr>
          <a:xfrm>
            <a:off x="7905750" y="183159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1ACF9120-9DFB-A7C3-29F6-093D4CF2C6DD}"/>
              </a:ext>
            </a:extLst>
          </p:cNvPr>
          <p:cNvSpPr>
            <a:spLocks noGrp="1" noRot="1" noMove="1" noResize="1" noEditPoints="1" noAdjustHandles="1" noChangeArrowheads="1" noChangeShapeType="1"/>
          </p:cNvSpPr>
          <p:nvPr/>
        </p:nvSpPr>
        <p:spPr>
          <a:xfrm>
            <a:off x="5632450" y="183159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432E85D4-C5C1-CD53-ABEB-F2496EA51452}"/>
              </a:ext>
            </a:extLst>
          </p:cNvPr>
          <p:cNvSpPr>
            <a:spLocks noGrp="1" noRot="1" noMove="1" noResize="1" noEditPoints="1" noAdjustHandles="1" noChangeArrowheads="1" noChangeShapeType="1"/>
          </p:cNvSpPr>
          <p:nvPr/>
        </p:nvSpPr>
        <p:spPr>
          <a:xfrm>
            <a:off x="5632450" y="4099306"/>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AFD8F050-1255-DB12-144C-59067F1DD96B}"/>
              </a:ext>
            </a:extLst>
          </p:cNvPr>
          <p:cNvSpPr>
            <a:spLocks noGrp="1" noRot="1" noMove="1" noResize="1" noEditPoints="1" noAdjustHandles="1" noChangeArrowheads="1" noChangeShapeType="1"/>
          </p:cNvSpPr>
          <p:nvPr/>
        </p:nvSpPr>
        <p:spPr>
          <a:xfrm>
            <a:off x="3375406" y="4099306"/>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Graphic 25" descr="Lightbulb and gear with solid fill">
            <a:extLst>
              <a:ext uri="{FF2B5EF4-FFF2-40B4-BE49-F238E27FC236}">
                <a16:creationId xmlns:a16="http://schemas.microsoft.com/office/drawing/2014/main" id="{67E3ACC9-0CDC-BFF3-1FAB-FAF4137C828A}"/>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0356" y="4334256"/>
            <a:ext cx="457200" cy="457200"/>
          </a:xfrm>
          <a:prstGeom prst="rect">
            <a:avLst/>
          </a:prstGeom>
        </p:spPr>
      </p:pic>
      <p:pic>
        <p:nvPicPr>
          <p:cNvPr id="27" name="Graphic 26" descr="Bar graph with upward trend with solid fill">
            <a:extLst>
              <a:ext uri="{FF2B5EF4-FFF2-40B4-BE49-F238E27FC236}">
                <a16:creationId xmlns:a16="http://schemas.microsoft.com/office/drawing/2014/main" id="{AD99512B-BCEC-3241-31C4-59AE16205325}"/>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7400" y="4334256"/>
            <a:ext cx="457200" cy="457200"/>
          </a:xfrm>
          <a:prstGeom prst="rect">
            <a:avLst/>
          </a:prstGeom>
        </p:spPr>
      </p:pic>
      <p:pic>
        <p:nvPicPr>
          <p:cNvPr id="28" name="Graphic 27" descr="Single gear with solid fill">
            <a:extLst>
              <a:ext uri="{FF2B5EF4-FFF2-40B4-BE49-F238E27FC236}">
                <a16:creationId xmlns:a16="http://schemas.microsoft.com/office/drawing/2014/main" id="{3F3B9B8D-A381-0FC0-C8B3-6A8FECF750A3}"/>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67400" y="2066544"/>
            <a:ext cx="457200" cy="457200"/>
          </a:xfrm>
          <a:prstGeom prst="rect">
            <a:avLst/>
          </a:prstGeom>
        </p:spPr>
      </p:pic>
      <p:pic>
        <p:nvPicPr>
          <p:cNvPr id="29" name="Graphic 28" descr="Dollar with solid fill">
            <a:extLst>
              <a:ext uri="{FF2B5EF4-FFF2-40B4-BE49-F238E27FC236}">
                <a16:creationId xmlns:a16="http://schemas.microsoft.com/office/drawing/2014/main" id="{ED1CDB5B-A223-8D98-EB03-44DA9FA26566}"/>
              </a:ext>
            </a:extLst>
          </p:cNvPr>
          <p:cNvPicPr>
            <a:picLocks noGrp="1" noRot="1" noChangeAspect="1" noMove="1" noResize="1" noEditPoints="1" noAdjustHandles="1" noChangeArrowheads="1" noChangeShapeType="1" noCrop="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140700" y="2066544"/>
            <a:ext cx="457200" cy="457200"/>
          </a:xfrm>
          <a:prstGeom prst="rect">
            <a:avLst/>
          </a:prstGeom>
        </p:spPr>
      </p:pic>
      <p:sp>
        <p:nvSpPr>
          <p:cNvPr id="33" name="TextBox 32">
            <a:extLst>
              <a:ext uri="{FF2B5EF4-FFF2-40B4-BE49-F238E27FC236}">
                <a16:creationId xmlns:a16="http://schemas.microsoft.com/office/drawing/2014/main" id="{F2CF300F-20A3-BDA9-FAF5-BC5CC3B7288E}"/>
              </a:ext>
            </a:extLst>
          </p:cNvPr>
          <p:cNvSpPr txBox="1">
            <a:spLocks/>
          </p:cNvSpPr>
          <p:nvPr/>
        </p:nvSpPr>
        <p:spPr>
          <a:xfrm>
            <a:off x="187332" y="5676908"/>
            <a:ext cx="3188074" cy="738664"/>
          </a:xfrm>
          <a:prstGeom prst="rect">
            <a:avLst/>
          </a:prstGeom>
          <a:noFill/>
        </p:spPr>
        <p:txBody>
          <a:bodyPr wrap="square" rtlCol="0">
            <a:spAutoFit/>
          </a:bodyPr>
          <a:lstStyle/>
          <a:p>
            <a:pPr algn="r"/>
            <a:r>
              <a:rPr lang="en-US" sz="1400" dirty="0">
                <a:solidFill>
                  <a:srgbClr val="44546A"/>
                </a:solidFill>
              </a:rPr>
              <a:t>Small Businesses, and Government make up the most profitable segments with N25.9m and N8.7m respectively</a:t>
            </a:r>
          </a:p>
        </p:txBody>
      </p:sp>
      <p:sp>
        <p:nvSpPr>
          <p:cNvPr id="2" name="TextBox 1">
            <a:extLst>
              <a:ext uri="{FF2B5EF4-FFF2-40B4-BE49-F238E27FC236}">
                <a16:creationId xmlns:a16="http://schemas.microsoft.com/office/drawing/2014/main" id="{18DCBC35-249A-D58D-37EC-11E192BFF81D}"/>
              </a:ext>
            </a:extLst>
          </p:cNvPr>
          <p:cNvSpPr txBox="1">
            <a:spLocks/>
          </p:cNvSpPr>
          <p:nvPr/>
        </p:nvSpPr>
        <p:spPr>
          <a:xfrm>
            <a:off x="9494304" y="3023123"/>
            <a:ext cx="2507983" cy="954107"/>
          </a:xfrm>
          <a:prstGeom prst="rect">
            <a:avLst/>
          </a:prstGeom>
          <a:noFill/>
        </p:spPr>
        <p:txBody>
          <a:bodyPr wrap="square" rtlCol="0">
            <a:spAutoFit/>
          </a:bodyPr>
          <a:lstStyle/>
          <a:p>
            <a:r>
              <a:rPr lang="en-US" sz="1400" dirty="0">
                <a:solidFill>
                  <a:srgbClr val="44546A"/>
                </a:solidFill>
              </a:rPr>
              <a:t>The Biro product accounted for more than 30% of total sales, making it the top selling product.</a:t>
            </a:r>
          </a:p>
        </p:txBody>
      </p:sp>
      <p:sp>
        <p:nvSpPr>
          <p:cNvPr id="3" name="TextBox 2">
            <a:extLst>
              <a:ext uri="{FF2B5EF4-FFF2-40B4-BE49-F238E27FC236}">
                <a16:creationId xmlns:a16="http://schemas.microsoft.com/office/drawing/2014/main" id="{EAB97486-3B2A-E68A-9C28-393495572930}"/>
              </a:ext>
            </a:extLst>
          </p:cNvPr>
          <p:cNvSpPr txBox="1">
            <a:spLocks/>
          </p:cNvSpPr>
          <p:nvPr/>
        </p:nvSpPr>
        <p:spPr>
          <a:xfrm>
            <a:off x="1840377" y="108981"/>
            <a:ext cx="3539957" cy="800219"/>
          </a:xfrm>
          <a:prstGeom prst="rect">
            <a:avLst/>
          </a:prstGeom>
          <a:noFill/>
        </p:spPr>
        <p:txBody>
          <a:bodyPr wrap="square" rtlCol="0">
            <a:spAutoFit/>
          </a:bodyPr>
          <a:lstStyle/>
          <a:p>
            <a:pPr algn="r"/>
            <a:r>
              <a:rPr lang="en-US" sz="3200" b="1" dirty="0">
                <a:solidFill>
                  <a:srgbClr val="44546A"/>
                </a:solidFill>
              </a:rPr>
              <a:t>KEY FINDINGS</a:t>
            </a:r>
          </a:p>
          <a:p>
            <a:pPr algn="r"/>
            <a:r>
              <a:rPr lang="en-US" sz="1400" dirty="0">
                <a:solidFill>
                  <a:srgbClr val="44546A"/>
                </a:solidFill>
              </a:rPr>
              <a:t>The analysis revealed the following;</a:t>
            </a:r>
          </a:p>
        </p:txBody>
      </p:sp>
      <p:pic>
        <p:nvPicPr>
          <p:cNvPr id="5" name="Picture 4">
            <a:extLst>
              <a:ext uri="{FF2B5EF4-FFF2-40B4-BE49-F238E27FC236}">
                <a16:creationId xmlns:a16="http://schemas.microsoft.com/office/drawing/2014/main" id="{16E28D48-CBC2-8A2D-AEA3-14D606510297}"/>
              </a:ext>
            </a:extLst>
          </p:cNvPr>
          <p:cNvPicPr>
            <a:picLocks noChangeAspect="1"/>
          </p:cNvPicPr>
          <p:nvPr/>
        </p:nvPicPr>
        <p:blipFill>
          <a:blip r:embed="rId11"/>
          <a:stretch>
            <a:fillRect/>
          </a:stretch>
        </p:blipFill>
        <p:spPr>
          <a:xfrm>
            <a:off x="7627968" y="4337144"/>
            <a:ext cx="4267419" cy="22289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2F5F606B-D03B-0A43-3489-9A5A3240BBDD}"/>
              </a:ext>
            </a:extLst>
          </p:cNvPr>
          <p:cNvPicPr>
            <a:picLocks noChangeAspect="1"/>
          </p:cNvPicPr>
          <p:nvPr/>
        </p:nvPicPr>
        <p:blipFill>
          <a:blip r:embed="rId12"/>
          <a:stretch>
            <a:fillRect/>
          </a:stretch>
        </p:blipFill>
        <p:spPr>
          <a:xfrm>
            <a:off x="294232" y="1306329"/>
            <a:ext cx="3539957" cy="19319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E0C460A5-162F-1038-3F34-DF911F78116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181898" y="0"/>
            <a:ext cx="1981302" cy="787440"/>
          </a:xfrm>
          <a:prstGeom prst="rect">
            <a:avLst/>
          </a:prstGeom>
        </p:spPr>
      </p:pic>
    </p:spTree>
    <p:extLst>
      <p:ext uri="{BB962C8B-B14F-4D97-AF65-F5344CB8AC3E}">
        <p14:creationId xmlns:p14="http://schemas.microsoft.com/office/powerpoint/2010/main" val="3438214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2" presetClass="entr" presetSubtype="8" fill="hold" grpId="0" nodeType="withEffect" p14:presetBounceEnd="48000">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14:bounceEnd="48000">
                                          <p:cBhvr additive="base">
                                            <p:cTn id="50" dur="2500" fill="hold"/>
                                            <p:tgtEl>
                                              <p:spTgt spid="3"/>
                                            </p:tgtEl>
                                            <p:attrNameLst>
                                              <p:attrName>ppt_x</p:attrName>
                                            </p:attrNameLst>
                                          </p:cBhvr>
                                          <p:tavLst>
                                            <p:tav tm="0">
                                              <p:val>
                                                <p:strVal val="0-#ppt_w/2"/>
                                              </p:val>
                                            </p:tav>
                                            <p:tav tm="100000">
                                              <p:val>
                                                <p:strVal val="#ppt_x"/>
                                              </p:val>
                                            </p:tav>
                                          </p:tavLst>
                                        </p:anim>
                                        <p:anim calcmode="lin" valueType="num" p14:bounceEnd="48000">
                                          <p:cBhvr additive="base">
                                            <p:cTn id="51" dur="2500" fill="hold"/>
                                            <p:tgtEl>
                                              <p:spTgt spid="3"/>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14:presetBounceEnd="48000">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14:bounceEnd="48000">
                                          <p:cBhvr additive="base">
                                            <p:cTn id="54" dur="2500" fill="hold"/>
                                            <p:tgtEl>
                                              <p:spTgt spid="33"/>
                                            </p:tgtEl>
                                            <p:attrNameLst>
                                              <p:attrName>ppt_x</p:attrName>
                                            </p:attrNameLst>
                                          </p:cBhvr>
                                          <p:tavLst>
                                            <p:tav tm="0">
                                              <p:val>
                                                <p:strVal val="0-#ppt_w/2"/>
                                              </p:val>
                                            </p:tav>
                                            <p:tav tm="100000">
                                              <p:val>
                                                <p:strVal val="#ppt_x"/>
                                              </p:val>
                                            </p:tav>
                                          </p:tavLst>
                                        </p:anim>
                                        <p:anim calcmode="lin" valueType="num" p14:bounceEnd="48000">
                                          <p:cBhvr additive="base">
                                            <p:cTn id="55" dur="2500" fill="hold"/>
                                            <p:tgtEl>
                                              <p:spTgt spid="3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14:presetBounceEnd="48000">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14:bounceEnd="48000">
                                          <p:cBhvr additive="base">
                                            <p:cTn id="58" dur="2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59" dur="2500" fill="hold"/>
                                            <p:tgtEl>
                                              <p:spTgt spid="2"/>
                                            </p:tgtEl>
                                            <p:attrNameLst>
                                              <p:attrName>ppt_y</p:attrName>
                                            </p:attrNameLst>
                                          </p:cBhvr>
                                          <p:tavLst>
                                            <p:tav tm="0">
                                              <p:val>
                                                <p:strVal val="#ppt_y"/>
                                              </p:val>
                                            </p:tav>
                                            <p:tav tm="100000">
                                              <p:val>
                                                <p:strVal val="#ppt_y"/>
                                              </p:val>
                                            </p:tav>
                                          </p:tavLst>
                                        </p:anim>
                                      </p:childTnLst>
                                    </p:cTn>
                                  </p:par>
                                  <p:par>
                                    <p:cTn id="60" presetID="8" presetClass="emph" presetSubtype="0" accel="11111" decel="55556" fill="hold" grpId="1" nodeType="withEffect">
                                      <p:stCondLst>
                                        <p:cond delay="0"/>
                                      </p:stCondLst>
                                      <p:childTnLst>
                                        <p:animRot by="32400000">
                                          <p:cBhvr>
                                            <p:cTn id="61" dur="4500" fill="hold"/>
                                            <p:tgtEl>
                                              <p:spTgt spid="13"/>
                                            </p:tgtEl>
                                            <p:attrNameLst>
                                              <p:attrName>r</p:attrName>
                                            </p:attrNameLst>
                                          </p:cBhvr>
                                        </p:animRot>
                                      </p:childTnLst>
                                    </p:cTn>
                                  </p:par>
                                  <p:par>
                                    <p:cTn id="62" presetID="8" presetClass="emph" presetSubtype="0" accel="11111" decel="55556" fill="hold" grpId="1" nodeType="withEffect">
                                      <p:stCondLst>
                                        <p:cond delay="0"/>
                                      </p:stCondLst>
                                      <p:childTnLst>
                                        <p:animRot by="-32400000">
                                          <p:cBhvr>
                                            <p:cTn id="63" dur="4500" fill="hold"/>
                                            <p:tgtEl>
                                              <p:spTgt spid="18"/>
                                            </p:tgtEl>
                                            <p:attrNameLst>
                                              <p:attrName>r</p:attrName>
                                            </p:attrNameLst>
                                          </p:cBhvr>
                                        </p:animRot>
                                      </p:childTnLst>
                                    </p:cTn>
                                  </p:par>
                                  <p:par>
                                    <p:cTn id="64" presetID="8" presetClass="emph" presetSubtype="0" accel="11111" decel="55556" fill="hold" grpId="1" nodeType="withEffect">
                                      <p:stCondLst>
                                        <p:cond delay="0"/>
                                      </p:stCondLst>
                                      <p:childTnLst>
                                        <p:animRot by="32400000">
                                          <p:cBhvr>
                                            <p:cTn id="65" dur="4500" fill="hold"/>
                                            <p:tgtEl>
                                              <p:spTgt spid="19"/>
                                            </p:tgtEl>
                                            <p:attrNameLst>
                                              <p:attrName>r</p:attrName>
                                            </p:attrNameLst>
                                          </p:cBhvr>
                                        </p:animRot>
                                      </p:childTnLst>
                                    </p:cTn>
                                  </p:par>
                                  <p:par>
                                    <p:cTn id="66" presetID="8" presetClass="emph" presetSubtype="0" accel="11111" decel="55556" fill="hold" grpId="1" nodeType="withEffect">
                                      <p:stCondLst>
                                        <p:cond delay="0"/>
                                      </p:stCondLst>
                                      <p:childTnLst>
                                        <p:animRot by="-32400000">
                                          <p:cBhvr>
                                            <p:cTn id="67" dur="4500" fill="hold"/>
                                            <p:tgtEl>
                                              <p:spTgt spid="20"/>
                                            </p:tgtEl>
                                            <p:attrNameLst>
                                              <p:attrName>r</p:attrName>
                                            </p:attrNameLst>
                                          </p:cBhvr>
                                        </p:animRot>
                                      </p:childTnLst>
                                    </p:cTn>
                                  </p:par>
                                </p:childTnLst>
                              </p:cTn>
                            </p:par>
                            <p:par>
                              <p:cTn id="68" fill="hold">
                                <p:stCondLst>
                                  <p:cond delay="5500"/>
                                </p:stCondLst>
                                <p:childTnLst>
                                  <p:par>
                                    <p:cTn id="69" presetID="1" presetClass="emph" presetSubtype="2" decel="100000" fill="hold" nodeType="afterEffect">
                                      <p:stCondLst>
                                        <p:cond delay="0"/>
                                      </p:stCondLst>
                                      <p:childTnLst>
                                        <p:animClr clrSpc="rgb" dir="cw">
                                          <p:cBhvr>
                                            <p:cTn id="70" dur="2000" fill="hold"/>
                                            <p:tgtEl>
                                              <p:spTgt spid="13"/>
                                            </p:tgtEl>
                                            <p:attrNameLst>
                                              <p:attrName>fillcolor</p:attrName>
                                            </p:attrNameLst>
                                          </p:cBhvr>
                                          <p:to>
                                            <a:srgbClr val="45B0E1"/>
                                          </p:to>
                                        </p:animClr>
                                        <p:set>
                                          <p:cBhvr>
                                            <p:cTn id="71" dur="2000" fill="hold"/>
                                            <p:tgtEl>
                                              <p:spTgt spid="13"/>
                                            </p:tgtEl>
                                            <p:attrNameLst>
                                              <p:attrName>fill.type</p:attrName>
                                            </p:attrNameLst>
                                          </p:cBhvr>
                                          <p:to>
                                            <p:strVal val="solid"/>
                                          </p:to>
                                        </p:set>
                                        <p:set>
                                          <p:cBhvr>
                                            <p:cTn id="72" dur="2000" fill="hold"/>
                                            <p:tgtEl>
                                              <p:spTgt spid="13"/>
                                            </p:tgtEl>
                                            <p:attrNameLst>
                                              <p:attrName>fill.on</p:attrName>
                                            </p:attrNameLst>
                                          </p:cBhvr>
                                          <p:to>
                                            <p:strVal val="true"/>
                                          </p:to>
                                        </p:set>
                                      </p:childTnLst>
                                    </p:cTn>
                                  </p:par>
                                  <p:par>
                                    <p:cTn id="73" presetID="1" presetClass="emph" presetSubtype="2" decel="100000" fill="hold" nodeType="withEffect">
                                      <p:stCondLst>
                                        <p:cond delay="0"/>
                                      </p:stCondLst>
                                      <p:childTnLst>
                                        <p:animClr clrSpc="rgb" dir="cw">
                                          <p:cBhvr>
                                            <p:cTn id="74" dur="2000" fill="hold"/>
                                            <p:tgtEl>
                                              <p:spTgt spid="18"/>
                                            </p:tgtEl>
                                            <p:attrNameLst>
                                              <p:attrName>fillcolor</p:attrName>
                                            </p:attrNameLst>
                                          </p:cBhvr>
                                          <p:to>
                                            <a:srgbClr val="45B0E1"/>
                                          </p:to>
                                        </p:animClr>
                                        <p:set>
                                          <p:cBhvr>
                                            <p:cTn id="75" dur="2000" fill="hold"/>
                                            <p:tgtEl>
                                              <p:spTgt spid="18"/>
                                            </p:tgtEl>
                                            <p:attrNameLst>
                                              <p:attrName>fill.type</p:attrName>
                                            </p:attrNameLst>
                                          </p:cBhvr>
                                          <p:to>
                                            <p:strVal val="solid"/>
                                          </p:to>
                                        </p:set>
                                        <p:set>
                                          <p:cBhvr>
                                            <p:cTn id="76" dur="2000" fill="hold"/>
                                            <p:tgtEl>
                                              <p:spTgt spid="18"/>
                                            </p:tgtEl>
                                            <p:attrNameLst>
                                              <p:attrName>fill.on</p:attrName>
                                            </p:attrNameLst>
                                          </p:cBhvr>
                                          <p:to>
                                            <p:strVal val="true"/>
                                          </p:to>
                                        </p:set>
                                      </p:childTnLst>
                                    </p:cTn>
                                  </p:par>
                                  <p:par>
                                    <p:cTn id="77" presetID="1" presetClass="emph" presetSubtype="2" decel="100000" fill="hold" nodeType="withEffect">
                                      <p:stCondLst>
                                        <p:cond delay="0"/>
                                      </p:stCondLst>
                                      <p:childTnLst>
                                        <p:animClr clrSpc="rgb" dir="cw">
                                          <p:cBhvr>
                                            <p:cTn id="78" dur="2000" fill="hold"/>
                                            <p:tgtEl>
                                              <p:spTgt spid="19"/>
                                            </p:tgtEl>
                                            <p:attrNameLst>
                                              <p:attrName>fillcolor</p:attrName>
                                            </p:attrNameLst>
                                          </p:cBhvr>
                                          <p:to>
                                            <a:srgbClr val="45B0E1"/>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decel="100000" fill="hold" nodeType="withEffect">
                                      <p:stCondLst>
                                        <p:cond delay="0"/>
                                      </p:stCondLst>
                                      <p:childTnLst>
                                        <p:animClr clrSpc="rgb" dir="cw">
                                          <p:cBhvr>
                                            <p:cTn id="82" dur="2000" fill="hold"/>
                                            <p:tgtEl>
                                              <p:spTgt spid="20"/>
                                            </p:tgtEl>
                                            <p:attrNameLst>
                                              <p:attrName>fillcolor</p:attrName>
                                            </p:attrNameLst>
                                          </p:cBhvr>
                                          <p:to>
                                            <a:srgbClr val="45B0E1"/>
                                          </p:to>
                                        </p:animClr>
                                        <p:set>
                                          <p:cBhvr>
                                            <p:cTn id="83" dur="2000" fill="hold"/>
                                            <p:tgtEl>
                                              <p:spTgt spid="20"/>
                                            </p:tgtEl>
                                            <p:attrNameLst>
                                              <p:attrName>fill.type</p:attrName>
                                            </p:attrNameLst>
                                          </p:cBhvr>
                                          <p:to>
                                            <p:strVal val="solid"/>
                                          </p:to>
                                        </p:set>
                                        <p:set>
                                          <p:cBhvr>
                                            <p:cTn id="84" dur="2000" fill="hold"/>
                                            <p:tgtEl>
                                              <p:spTgt spid="20"/>
                                            </p:tgtEl>
                                            <p:attrNameLst>
                                              <p:attrName>fill.on</p:attrName>
                                            </p:attrNameLst>
                                          </p:cBhvr>
                                          <p:to>
                                            <p:strVal val="true"/>
                                          </p:to>
                                        </p:set>
                                      </p:childTnLst>
                                    </p:cTn>
                                  </p:par>
                                  <p:par>
                                    <p:cTn id="85" presetID="3" presetClass="emph" presetSubtype="2" decel="100000" fill="hold" grpId="1" nodeType="withEffect">
                                      <p:stCondLst>
                                        <p:cond delay="0"/>
                                      </p:stCondLst>
                                      <p:childTnLst>
                                        <p:animClr clrSpc="rgb" dir="cw">
                                          <p:cBhvr override="childStyle">
                                            <p:cTn id="86" dur="2000" fill="hold"/>
                                            <p:tgtEl>
                                              <p:spTgt spid="33"/>
                                            </p:tgtEl>
                                            <p:attrNameLst>
                                              <p:attrName>style.color</p:attrName>
                                            </p:attrNameLst>
                                          </p:cBhvr>
                                          <p:to>
                                            <a:srgbClr val="3F3F3F"/>
                                          </p:to>
                                        </p:animClr>
                                      </p:childTnLst>
                                    </p:cTn>
                                  </p:par>
                                  <p:par>
                                    <p:cTn id="87" presetID="1" presetClass="emph" presetSubtype="2" decel="100000" fill="hold" nodeType="withEffect">
                                      <p:stCondLst>
                                        <p:cond delay="0"/>
                                      </p:stCondLst>
                                      <p:childTnLst>
                                        <p:animClr clrSpc="rgb" dir="cw">
                                          <p:cBhvr>
                                            <p:cTn id="88" dur="2000" fill="hold"/>
                                            <p:tgtEl>
                                              <p:spTgt spid="12"/>
                                            </p:tgtEl>
                                            <p:attrNameLst>
                                              <p:attrName>fillcolor</p:attrName>
                                            </p:attrNameLst>
                                          </p:cBhvr>
                                          <p:to>
                                            <a:srgbClr val="FFFFFF"/>
                                          </p:to>
                                        </p:animClr>
                                        <p:set>
                                          <p:cBhvr>
                                            <p:cTn id="89" dur="2000" fill="hold"/>
                                            <p:tgtEl>
                                              <p:spTgt spid="12"/>
                                            </p:tgtEl>
                                            <p:attrNameLst>
                                              <p:attrName>fill.type</p:attrName>
                                            </p:attrNameLst>
                                          </p:cBhvr>
                                          <p:to>
                                            <p:strVal val="solid"/>
                                          </p:to>
                                        </p:set>
                                        <p:set>
                                          <p:cBhvr>
                                            <p:cTn id="90" dur="2000" fill="hold"/>
                                            <p:tgtEl>
                                              <p:spTgt spid="12"/>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2000" fill="hold"/>
                                            <p:tgtEl>
                                              <p:spTgt spid="41"/>
                                            </p:tgtEl>
                                            <p:attrNameLst>
                                              <p:attrName>fillcolor</p:attrName>
                                            </p:attrNameLst>
                                          </p:cBhvr>
                                          <p:to>
                                            <a:srgbClr val="45B0E1"/>
                                          </p:to>
                                        </p:animClr>
                                        <p:set>
                                          <p:cBhvr>
                                            <p:cTn id="93" dur="2000" fill="hold"/>
                                            <p:tgtEl>
                                              <p:spTgt spid="41"/>
                                            </p:tgtEl>
                                            <p:attrNameLst>
                                              <p:attrName>fill.type</p:attrName>
                                            </p:attrNameLst>
                                          </p:cBhvr>
                                          <p:to>
                                            <p:strVal val="solid"/>
                                          </p:to>
                                        </p:set>
                                        <p:set>
                                          <p:cBhvr>
                                            <p:cTn id="94" dur="2000" fill="hold"/>
                                            <p:tgtEl>
                                              <p:spTgt spid="41"/>
                                            </p:tgtEl>
                                            <p:attrNameLst>
                                              <p:attrName>fill.on</p:attrName>
                                            </p:attrNameLst>
                                          </p:cBhvr>
                                          <p:to>
                                            <p:strVal val="true"/>
                                          </p:to>
                                        </p:set>
                                      </p:childTnLst>
                                    </p:cTn>
                                  </p:par>
                                  <p:par>
                                    <p:cTn id="95" presetID="3" presetClass="emph" presetSubtype="2" decel="100000" fill="hold" grpId="1" nodeType="withEffect">
                                      <p:stCondLst>
                                        <p:cond delay="0"/>
                                      </p:stCondLst>
                                      <p:childTnLst>
                                        <p:animClr clrSpc="rgb" dir="cw">
                                          <p:cBhvr override="childStyle">
                                            <p:cTn id="96" dur="2000" fill="hold"/>
                                            <p:tgtEl>
                                              <p:spTgt spid="2"/>
                                            </p:tgtEl>
                                            <p:attrNameLst>
                                              <p:attrName>style.color</p:attrName>
                                            </p:attrNameLst>
                                          </p:cBhvr>
                                          <p:to>
                                            <a:srgbClr val="3F3F3F"/>
                                          </p:to>
                                        </p:animClr>
                                      </p:childTnLst>
                                    </p:cTn>
                                  </p:par>
                                  <p:par>
                                    <p:cTn id="97" presetID="3" presetClass="emph" presetSubtype="2" decel="100000" fill="hold" grpId="1" nodeType="withEffect">
                                      <p:stCondLst>
                                        <p:cond delay="0"/>
                                      </p:stCondLst>
                                      <p:childTnLst>
                                        <p:animClr clrSpc="rgb" dir="cw">
                                          <p:cBhvr override="childStyle">
                                            <p:cTn id="98" dur="2000" fill="hold"/>
                                            <p:tgtEl>
                                              <p:spTgt spid="3"/>
                                            </p:tgtEl>
                                            <p:attrNameLst>
                                              <p:attrName>style.color</p:attrName>
                                            </p:attrNameLst>
                                          </p:cBhvr>
                                          <p:to>
                                            <a:srgbClr val="3F3F3F"/>
                                          </p:to>
                                        </p:animClr>
                                      </p:childTnLst>
                                    </p:cTn>
                                  </p:par>
                                  <p:par>
                                    <p:cTn id="99" presetID="42"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1000"/>
                                            <p:tgtEl>
                                              <p:spTgt spid="5"/>
                                            </p:tgtEl>
                                          </p:cBhvr>
                                        </p:animEffect>
                                        <p:anim calcmode="lin" valueType="num">
                                          <p:cBhvr>
                                            <p:cTn id="102" dur="1000" fill="hold"/>
                                            <p:tgtEl>
                                              <p:spTgt spid="5"/>
                                            </p:tgtEl>
                                            <p:attrNameLst>
                                              <p:attrName>ppt_x</p:attrName>
                                            </p:attrNameLst>
                                          </p:cBhvr>
                                          <p:tavLst>
                                            <p:tav tm="0">
                                              <p:val>
                                                <p:strVal val="#ppt_x"/>
                                              </p:val>
                                            </p:tav>
                                            <p:tav tm="100000">
                                              <p:val>
                                                <p:strVal val="#ppt_x"/>
                                              </p:val>
                                            </p:tav>
                                          </p:tavLst>
                                        </p:anim>
                                        <p:anim calcmode="lin" valueType="num">
                                          <p:cBhvr>
                                            <p:cTn id="103" dur="1000" fill="hold"/>
                                            <p:tgtEl>
                                              <p:spTgt spid="5"/>
                                            </p:tgtEl>
                                            <p:attrNameLst>
                                              <p:attrName>ppt_y</p:attrName>
                                            </p:attrNameLst>
                                          </p:cBhvr>
                                          <p:tavLst>
                                            <p:tav tm="0">
                                              <p:val>
                                                <p:strVal val="#ppt_y+.1"/>
                                              </p:val>
                                            </p:tav>
                                            <p:tav tm="100000">
                                              <p:val>
                                                <p:strVal val="#ppt_y"/>
                                              </p:val>
                                            </p:tav>
                                          </p:tavLst>
                                        </p:anim>
                                      </p:childTnLst>
                                    </p:cTn>
                                  </p:par>
                                  <p:par>
                                    <p:cTn id="104" presetID="22" presetClass="entr" presetSubtype="4" fill="hold" nodeType="with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down)">
                                          <p:cBhvr>
                                            <p:cTn id="10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2" grpId="0" animBg="1"/>
          <p:bldP spid="13" grpId="0" animBg="1"/>
          <p:bldP spid="13" grpId="1" animBg="1"/>
          <p:bldP spid="18" grpId="0" animBg="1"/>
          <p:bldP spid="18" grpId="1" animBg="1"/>
          <p:bldP spid="19" grpId="0" animBg="1"/>
          <p:bldP spid="19" grpId="1" animBg="1"/>
          <p:bldP spid="20" grpId="0" animBg="1"/>
          <p:bldP spid="20" grpId="1" animBg="1"/>
          <p:bldP spid="21" grpId="0" animBg="1"/>
          <p:bldP spid="23" grpId="0" animBg="1"/>
          <p:bldP spid="24" grpId="0" animBg="1"/>
          <p:bldP spid="25" grpId="0" animBg="1"/>
          <p:bldP spid="33" grpId="0"/>
          <p:bldP spid="33" grpId="1"/>
          <p:bldP spid="2" grpId="0"/>
          <p:bldP spid="2" grpId="1"/>
          <p:bldP spid="3" grpId="0"/>
          <p:bldP spid="3"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par>
                                    <p:cTn id="39" presetID="10"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500"/>
                                            <p:tgtEl>
                                              <p:spTgt spid="27"/>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par>
                                    <p:cTn id="48" presetID="2" presetClass="entr" presetSubtype="8" fill="hold" grpId="0" nodeType="with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additive="base">
                                            <p:cTn id="50" dur="2500" fill="hold"/>
                                            <p:tgtEl>
                                              <p:spTgt spid="3"/>
                                            </p:tgtEl>
                                            <p:attrNameLst>
                                              <p:attrName>ppt_x</p:attrName>
                                            </p:attrNameLst>
                                          </p:cBhvr>
                                          <p:tavLst>
                                            <p:tav tm="0">
                                              <p:val>
                                                <p:strVal val="0-#ppt_w/2"/>
                                              </p:val>
                                            </p:tav>
                                            <p:tav tm="100000">
                                              <p:val>
                                                <p:strVal val="#ppt_x"/>
                                              </p:val>
                                            </p:tav>
                                          </p:tavLst>
                                        </p:anim>
                                        <p:anim calcmode="lin" valueType="num">
                                          <p:cBhvr additive="base">
                                            <p:cTn id="51" dur="2500" fill="hold"/>
                                            <p:tgtEl>
                                              <p:spTgt spid="3"/>
                                            </p:tgtEl>
                                            <p:attrNameLst>
                                              <p:attrName>ppt_y</p:attrName>
                                            </p:attrNameLst>
                                          </p:cBhvr>
                                          <p:tavLst>
                                            <p:tav tm="0">
                                              <p:val>
                                                <p:strVal val="#ppt_y"/>
                                              </p:val>
                                            </p:tav>
                                            <p:tav tm="100000">
                                              <p:val>
                                                <p:strVal val="#ppt_y"/>
                                              </p:val>
                                            </p:tav>
                                          </p:tavLst>
                                        </p:anim>
                                      </p:childTnLst>
                                    </p:cTn>
                                  </p:par>
                                  <p:par>
                                    <p:cTn id="52" presetID="2" presetClass="entr" presetSubtype="8"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2500" fill="hold"/>
                                            <p:tgtEl>
                                              <p:spTgt spid="33"/>
                                            </p:tgtEl>
                                            <p:attrNameLst>
                                              <p:attrName>ppt_x</p:attrName>
                                            </p:attrNameLst>
                                          </p:cBhvr>
                                          <p:tavLst>
                                            <p:tav tm="0">
                                              <p:val>
                                                <p:strVal val="0-#ppt_w/2"/>
                                              </p:val>
                                            </p:tav>
                                            <p:tav tm="100000">
                                              <p:val>
                                                <p:strVal val="#ppt_x"/>
                                              </p:val>
                                            </p:tav>
                                          </p:tavLst>
                                        </p:anim>
                                        <p:anim calcmode="lin" valueType="num">
                                          <p:cBhvr additive="base">
                                            <p:cTn id="55" dur="2500" fill="hold"/>
                                            <p:tgtEl>
                                              <p:spTgt spid="33"/>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additive="base">
                                            <p:cTn id="58" dur="2500" fill="hold"/>
                                            <p:tgtEl>
                                              <p:spTgt spid="2"/>
                                            </p:tgtEl>
                                            <p:attrNameLst>
                                              <p:attrName>ppt_x</p:attrName>
                                            </p:attrNameLst>
                                          </p:cBhvr>
                                          <p:tavLst>
                                            <p:tav tm="0">
                                              <p:val>
                                                <p:strVal val="1+#ppt_w/2"/>
                                              </p:val>
                                            </p:tav>
                                            <p:tav tm="100000">
                                              <p:val>
                                                <p:strVal val="#ppt_x"/>
                                              </p:val>
                                            </p:tav>
                                          </p:tavLst>
                                        </p:anim>
                                        <p:anim calcmode="lin" valueType="num">
                                          <p:cBhvr additive="base">
                                            <p:cTn id="59" dur="2500" fill="hold"/>
                                            <p:tgtEl>
                                              <p:spTgt spid="2"/>
                                            </p:tgtEl>
                                            <p:attrNameLst>
                                              <p:attrName>ppt_y</p:attrName>
                                            </p:attrNameLst>
                                          </p:cBhvr>
                                          <p:tavLst>
                                            <p:tav tm="0">
                                              <p:val>
                                                <p:strVal val="#ppt_y"/>
                                              </p:val>
                                            </p:tav>
                                            <p:tav tm="100000">
                                              <p:val>
                                                <p:strVal val="#ppt_y"/>
                                              </p:val>
                                            </p:tav>
                                          </p:tavLst>
                                        </p:anim>
                                      </p:childTnLst>
                                    </p:cTn>
                                  </p:par>
                                  <p:par>
                                    <p:cTn id="60" presetID="8" presetClass="emph" presetSubtype="0" accel="11111" decel="55556" fill="hold" grpId="1" nodeType="withEffect">
                                      <p:stCondLst>
                                        <p:cond delay="0"/>
                                      </p:stCondLst>
                                      <p:childTnLst>
                                        <p:animRot by="32400000">
                                          <p:cBhvr>
                                            <p:cTn id="61" dur="4500" fill="hold"/>
                                            <p:tgtEl>
                                              <p:spTgt spid="13"/>
                                            </p:tgtEl>
                                            <p:attrNameLst>
                                              <p:attrName>r</p:attrName>
                                            </p:attrNameLst>
                                          </p:cBhvr>
                                        </p:animRot>
                                      </p:childTnLst>
                                    </p:cTn>
                                  </p:par>
                                  <p:par>
                                    <p:cTn id="62" presetID="8" presetClass="emph" presetSubtype="0" accel="11111" decel="55556" fill="hold" grpId="1" nodeType="withEffect">
                                      <p:stCondLst>
                                        <p:cond delay="0"/>
                                      </p:stCondLst>
                                      <p:childTnLst>
                                        <p:animRot by="-32400000">
                                          <p:cBhvr>
                                            <p:cTn id="63" dur="4500" fill="hold"/>
                                            <p:tgtEl>
                                              <p:spTgt spid="18"/>
                                            </p:tgtEl>
                                            <p:attrNameLst>
                                              <p:attrName>r</p:attrName>
                                            </p:attrNameLst>
                                          </p:cBhvr>
                                        </p:animRot>
                                      </p:childTnLst>
                                    </p:cTn>
                                  </p:par>
                                  <p:par>
                                    <p:cTn id="64" presetID="8" presetClass="emph" presetSubtype="0" accel="11111" decel="55556" fill="hold" grpId="1" nodeType="withEffect">
                                      <p:stCondLst>
                                        <p:cond delay="0"/>
                                      </p:stCondLst>
                                      <p:childTnLst>
                                        <p:animRot by="32400000">
                                          <p:cBhvr>
                                            <p:cTn id="65" dur="4500" fill="hold"/>
                                            <p:tgtEl>
                                              <p:spTgt spid="19"/>
                                            </p:tgtEl>
                                            <p:attrNameLst>
                                              <p:attrName>r</p:attrName>
                                            </p:attrNameLst>
                                          </p:cBhvr>
                                        </p:animRot>
                                      </p:childTnLst>
                                    </p:cTn>
                                  </p:par>
                                  <p:par>
                                    <p:cTn id="66" presetID="8" presetClass="emph" presetSubtype="0" accel="11111" decel="55556" fill="hold" grpId="1" nodeType="withEffect">
                                      <p:stCondLst>
                                        <p:cond delay="0"/>
                                      </p:stCondLst>
                                      <p:childTnLst>
                                        <p:animRot by="-32400000">
                                          <p:cBhvr>
                                            <p:cTn id="67" dur="4500" fill="hold"/>
                                            <p:tgtEl>
                                              <p:spTgt spid="20"/>
                                            </p:tgtEl>
                                            <p:attrNameLst>
                                              <p:attrName>r</p:attrName>
                                            </p:attrNameLst>
                                          </p:cBhvr>
                                        </p:animRot>
                                      </p:childTnLst>
                                    </p:cTn>
                                  </p:par>
                                </p:childTnLst>
                              </p:cTn>
                            </p:par>
                            <p:par>
                              <p:cTn id="68" fill="hold">
                                <p:stCondLst>
                                  <p:cond delay="5500"/>
                                </p:stCondLst>
                                <p:childTnLst>
                                  <p:par>
                                    <p:cTn id="69" presetID="1" presetClass="emph" presetSubtype="2" decel="100000" fill="hold" nodeType="afterEffect">
                                      <p:stCondLst>
                                        <p:cond delay="0"/>
                                      </p:stCondLst>
                                      <p:childTnLst>
                                        <p:animClr clrSpc="rgb" dir="cw">
                                          <p:cBhvr>
                                            <p:cTn id="70" dur="2000" fill="hold"/>
                                            <p:tgtEl>
                                              <p:spTgt spid="13"/>
                                            </p:tgtEl>
                                            <p:attrNameLst>
                                              <p:attrName>fillcolor</p:attrName>
                                            </p:attrNameLst>
                                          </p:cBhvr>
                                          <p:to>
                                            <a:srgbClr val="45B0E1"/>
                                          </p:to>
                                        </p:animClr>
                                        <p:set>
                                          <p:cBhvr>
                                            <p:cTn id="71" dur="2000" fill="hold"/>
                                            <p:tgtEl>
                                              <p:spTgt spid="13"/>
                                            </p:tgtEl>
                                            <p:attrNameLst>
                                              <p:attrName>fill.type</p:attrName>
                                            </p:attrNameLst>
                                          </p:cBhvr>
                                          <p:to>
                                            <p:strVal val="solid"/>
                                          </p:to>
                                        </p:set>
                                        <p:set>
                                          <p:cBhvr>
                                            <p:cTn id="72" dur="2000" fill="hold"/>
                                            <p:tgtEl>
                                              <p:spTgt spid="13"/>
                                            </p:tgtEl>
                                            <p:attrNameLst>
                                              <p:attrName>fill.on</p:attrName>
                                            </p:attrNameLst>
                                          </p:cBhvr>
                                          <p:to>
                                            <p:strVal val="true"/>
                                          </p:to>
                                        </p:set>
                                      </p:childTnLst>
                                    </p:cTn>
                                  </p:par>
                                  <p:par>
                                    <p:cTn id="73" presetID="1" presetClass="emph" presetSubtype="2" decel="100000" fill="hold" nodeType="withEffect">
                                      <p:stCondLst>
                                        <p:cond delay="0"/>
                                      </p:stCondLst>
                                      <p:childTnLst>
                                        <p:animClr clrSpc="rgb" dir="cw">
                                          <p:cBhvr>
                                            <p:cTn id="74" dur="2000" fill="hold"/>
                                            <p:tgtEl>
                                              <p:spTgt spid="18"/>
                                            </p:tgtEl>
                                            <p:attrNameLst>
                                              <p:attrName>fillcolor</p:attrName>
                                            </p:attrNameLst>
                                          </p:cBhvr>
                                          <p:to>
                                            <a:srgbClr val="45B0E1"/>
                                          </p:to>
                                        </p:animClr>
                                        <p:set>
                                          <p:cBhvr>
                                            <p:cTn id="75" dur="2000" fill="hold"/>
                                            <p:tgtEl>
                                              <p:spTgt spid="18"/>
                                            </p:tgtEl>
                                            <p:attrNameLst>
                                              <p:attrName>fill.type</p:attrName>
                                            </p:attrNameLst>
                                          </p:cBhvr>
                                          <p:to>
                                            <p:strVal val="solid"/>
                                          </p:to>
                                        </p:set>
                                        <p:set>
                                          <p:cBhvr>
                                            <p:cTn id="76" dur="2000" fill="hold"/>
                                            <p:tgtEl>
                                              <p:spTgt spid="18"/>
                                            </p:tgtEl>
                                            <p:attrNameLst>
                                              <p:attrName>fill.on</p:attrName>
                                            </p:attrNameLst>
                                          </p:cBhvr>
                                          <p:to>
                                            <p:strVal val="true"/>
                                          </p:to>
                                        </p:set>
                                      </p:childTnLst>
                                    </p:cTn>
                                  </p:par>
                                  <p:par>
                                    <p:cTn id="77" presetID="1" presetClass="emph" presetSubtype="2" decel="100000" fill="hold" nodeType="withEffect">
                                      <p:stCondLst>
                                        <p:cond delay="0"/>
                                      </p:stCondLst>
                                      <p:childTnLst>
                                        <p:animClr clrSpc="rgb" dir="cw">
                                          <p:cBhvr>
                                            <p:cTn id="78" dur="2000" fill="hold"/>
                                            <p:tgtEl>
                                              <p:spTgt spid="19"/>
                                            </p:tgtEl>
                                            <p:attrNameLst>
                                              <p:attrName>fillcolor</p:attrName>
                                            </p:attrNameLst>
                                          </p:cBhvr>
                                          <p:to>
                                            <a:srgbClr val="45B0E1"/>
                                          </p:to>
                                        </p:animClr>
                                        <p:set>
                                          <p:cBhvr>
                                            <p:cTn id="79" dur="2000" fill="hold"/>
                                            <p:tgtEl>
                                              <p:spTgt spid="19"/>
                                            </p:tgtEl>
                                            <p:attrNameLst>
                                              <p:attrName>fill.type</p:attrName>
                                            </p:attrNameLst>
                                          </p:cBhvr>
                                          <p:to>
                                            <p:strVal val="solid"/>
                                          </p:to>
                                        </p:set>
                                        <p:set>
                                          <p:cBhvr>
                                            <p:cTn id="80" dur="2000" fill="hold"/>
                                            <p:tgtEl>
                                              <p:spTgt spid="19"/>
                                            </p:tgtEl>
                                            <p:attrNameLst>
                                              <p:attrName>fill.on</p:attrName>
                                            </p:attrNameLst>
                                          </p:cBhvr>
                                          <p:to>
                                            <p:strVal val="true"/>
                                          </p:to>
                                        </p:set>
                                      </p:childTnLst>
                                    </p:cTn>
                                  </p:par>
                                  <p:par>
                                    <p:cTn id="81" presetID="1" presetClass="emph" presetSubtype="2" decel="100000" fill="hold" nodeType="withEffect">
                                      <p:stCondLst>
                                        <p:cond delay="0"/>
                                      </p:stCondLst>
                                      <p:childTnLst>
                                        <p:animClr clrSpc="rgb" dir="cw">
                                          <p:cBhvr>
                                            <p:cTn id="82" dur="2000" fill="hold"/>
                                            <p:tgtEl>
                                              <p:spTgt spid="20"/>
                                            </p:tgtEl>
                                            <p:attrNameLst>
                                              <p:attrName>fillcolor</p:attrName>
                                            </p:attrNameLst>
                                          </p:cBhvr>
                                          <p:to>
                                            <a:srgbClr val="45B0E1"/>
                                          </p:to>
                                        </p:animClr>
                                        <p:set>
                                          <p:cBhvr>
                                            <p:cTn id="83" dur="2000" fill="hold"/>
                                            <p:tgtEl>
                                              <p:spTgt spid="20"/>
                                            </p:tgtEl>
                                            <p:attrNameLst>
                                              <p:attrName>fill.type</p:attrName>
                                            </p:attrNameLst>
                                          </p:cBhvr>
                                          <p:to>
                                            <p:strVal val="solid"/>
                                          </p:to>
                                        </p:set>
                                        <p:set>
                                          <p:cBhvr>
                                            <p:cTn id="84" dur="2000" fill="hold"/>
                                            <p:tgtEl>
                                              <p:spTgt spid="20"/>
                                            </p:tgtEl>
                                            <p:attrNameLst>
                                              <p:attrName>fill.on</p:attrName>
                                            </p:attrNameLst>
                                          </p:cBhvr>
                                          <p:to>
                                            <p:strVal val="true"/>
                                          </p:to>
                                        </p:set>
                                      </p:childTnLst>
                                    </p:cTn>
                                  </p:par>
                                  <p:par>
                                    <p:cTn id="85" presetID="3" presetClass="emph" presetSubtype="2" decel="100000" fill="hold" grpId="1" nodeType="withEffect">
                                      <p:stCondLst>
                                        <p:cond delay="0"/>
                                      </p:stCondLst>
                                      <p:childTnLst>
                                        <p:animClr clrSpc="rgb" dir="cw">
                                          <p:cBhvr override="childStyle">
                                            <p:cTn id="86" dur="2000" fill="hold"/>
                                            <p:tgtEl>
                                              <p:spTgt spid="33"/>
                                            </p:tgtEl>
                                            <p:attrNameLst>
                                              <p:attrName>style.color</p:attrName>
                                            </p:attrNameLst>
                                          </p:cBhvr>
                                          <p:to>
                                            <a:srgbClr val="3F3F3F"/>
                                          </p:to>
                                        </p:animClr>
                                      </p:childTnLst>
                                    </p:cTn>
                                  </p:par>
                                  <p:par>
                                    <p:cTn id="87" presetID="1" presetClass="emph" presetSubtype="2" decel="100000" fill="hold" nodeType="withEffect">
                                      <p:stCondLst>
                                        <p:cond delay="0"/>
                                      </p:stCondLst>
                                      <p:childTnLst>
                                        <p:animClr clrSpc="rgb" dir="cw">
                                          <p:cBhvr>
                                            <p:cTn id="88" dur="2000" fill="hold"/>
                                            <p:tgtEl>
                                              <p:spTgt spid="12"/>
                                            </p:tgtEl>
                                            <p:attrNameLst>
                                              <p:attrName>fillcolor</p:attrName>
                                            </p:attrNameLst>
                                          </p:cBhvr>
                                          <p:to>
                                            <a:srgbClr val="FFFFFF"/>
                                          </p:to>
                                        </p:animClr>
                                        <p:set>
                                          <p:cBhvr>
                                            <p:cTn id="89" dur="2000" fill="hold"/>
                                            <p:tgtEl>
                                              <p:spTgt spid="12"/>
                                            </p:tgtEl>
                                            <p:attrNameLst>
                                              <p:attrName>fill.type</p:attrName>
                                            </p:attrNameLst>
                                          </p:cBhvr>
                                          <p:to>
                                            <p:strVal val="solid"/>
                                          </p:to>
                                        </p:set>
                                        <p:set>
                                          <p:cBhvr>
                                            <p:cTn id="90" dur="2000" fill="hold"/>
                                            <p:tgtEl>
                                              <p:spTgt spid="12"/>
                                            </p:tgtEl>
                                            <p:attrNameLst>
                                              <p:attrName>fill.on</p:attrName>
                                            </p:attrNameLst>
                                          </p:cBhvr>
                                          <p:to>
                                            <p:strVal val="true"/>
                                          </p:to>
                                        </p:set>
                                      </p:childTnLst>
                                    </p:cTn>
                                  </p:par>
                                  <p:par>
                                    <p:cTn id="91" presetID="1" presetClass="emph" presetSubtype="2" fill="hold" nodeType="withEffect">
                                      <p:stCondLst>
                                        <p:cond delay="0"/>
                                      </p:stCondLst>
                                      <p:childTnLst>
                                        <p:animClr clrSpc="rgb" dir="cw">
                                          <p:cBhvr>
                                            <p:cTn id="92" dur="2000" fill="hold"/>
                                            <p:tgtEl>
                                              <p:spTgt spid="41"/>
                                            </p:tgtEl>
                                            <p:attrNameLst>
                                              <p:attrName>fillcolor</p:attrName>
                                            </p:attrNameLst>
                                          </p:cBhvr>
                                          <p:to>
                                            <a:srgbClr val="45B0E1"/>
                                          </p:to>
                                        </p:animClr>
                                        <p:set>
                                          <p:cBhvr>
                                            <p:cTn id="93" dur="2000" fill="hold"/>
                                            <p:tgtEl>
                                              <p:spTgt spid="41"/>
                                            </p:tgtEl>
                                            <p:attrNameLst>
                                              <p:attrName>fill.type</p:attrName>
                                            </p:attrNameLst>
                                          </p:cBhvr>
                                          <p:to>
                                            <p:strVal val="solid"/>
                                          </p:to>
                                        </p:set>
                                        <p:set>
                                          <p:cBhvr>
                                            <p:cTn id="94" dur="2000" fill="hold"/>
                                            <p:tgtEl>
                                              <p:spTgt spid="41"/>
                                            </p:tgtEl>
                                            <p:attrNameLst>
                                              <p:attrName>fill.on</p:attrName>
                                            </p:attrNameLst>
                                          </p:cBhvr>
                                          <p:to>
                                            <p:strVal val="true"/>
                                          </p:to>
                                        </p:set>
                                      </p:childTnLst>
                                    </p:cTn>
                                  </p:par>
                                  <p:par>
                                    <p:cTn id="95" presetID="3" presetClass="emph" presetSubtype="2" decel="100000" fill="hold" grpId="1" nodeType="withEffect">
                                      <p:stCondLst>
                                        <p:cond delay="0"/>
                                      </p:stCondLst>
                                      <p:childTnLst>
                                        <p:animClr clrSpc="rgb" dir="cw">
                                          <p:cBhvr override="childStyle">
                                            <p:cTn id="96" dur="2000" fill="hold"/>
                                            <p:tgtEl>
                                              <p:spTgt spid="2"/>
                                            </p:tgtEl>
                                            <p:attrNameLst>
                                              <p:attrName>style.color</p:attrName>
                                            </p:attrNameLst>
                                          </p:cBhvr>
                                          <p:to>
                                            <a:srgbClr val="3F3F3F"/>
                                          </p:to>
                                        </p:animClr>
                                      </p:childTnLst>
                                    </p:cTn>
                                  </p:par>
                                  <p:par>
                                    <p:cTn id="97" presetID="3" presetClass="emph" presetSubtype="2" decel="100000" fill="hold" grpId="1" nodeType="withEffect">
                                      <p:stCondLst>
                                        <p:cond delay="0"/>
                                      </p:stCondLst>
                                      <p:childTnLst>
                                        <p:animClr clrSpc="rgb" dir="cw">
                                          <p:cBhvr override="childStyle">
                                            <p:cTn id="98" dur="2000" fill="hold"/>
                                            <p:tgtEl>
                                              <p:spTgt spid="3"/>
                                            </p:tgtEl>
                                            <p:attrNameLst>
                                              <p:attrName>style.color</p:attrName>
                                            </p:attrNameLst>
                                          </p:cBhvr>
                                          <p:to>
                                            <a:srgbClr val="3F3F3F"/>
                                          </p:to>
                                        </p:animClr>
                                      </p:childTnLst>
                                    </p:cTn>
                                  </p:par>
                                  <p:par>
                                    <p:cTn id="99" presetID="42" presetClass="entr" presetSubtype="0" fill="hold" nodeType="withEffect">
                                      <p:stCondLst>
                                        <p:cond delay="0"/>
                                      </p:stCondLst>
                                      <p:childTnLst>
                                        <p:set>
                                          <p:cBhvr>
                                            <p:cTn id="100" dur="1" fill="hold">
                                              <p:stCondLst>
                                                <p:cond delay="0"/>
                                              </p:stCondLst>
                                            </p:cTn>
                                            <p:tgtEl>
                                              <p:spTgt spid="5"/>
                                            </p:tgtEl>
                                            <p:attrNameLst>
                                              <p:attrName>style.visibility</p:attrName>
                                            </p:attrNameLst>
                                          </p:cBhvr>
                                          <p:to>
                                            <p:strVal val="visible"/>
                                          </p:to>
                                        </p:set>
                                        <p:animEffect transition="in" filter="fade">
                                          <p:cBhvr>
                                            <p:cTn id="101" dur="1000"/>
                                            <p:tgtEl>
                                              <p:spTgt spid="5"/>
                                            </p:tgtEl>
                                          </p:cBhvr>
                                        </p:animEffect>
                                        <p:anim calcmode="lin" valueType="num">
                                          <p:cBhvr>
                                            <p:cTn id="102" dur="1000" fill="hold"/>
                                            <p:tgtEl>
                                              <p:spTgt spid="5"/>
                                            </p:tgtEl>
                                            <p:attrNameLst>
                                              <p:attrName>ppt_x</p:attrName>
                                            </p:attrNameLst>
                                          </p:cBhvr>
                                          <p:tavLst>
                                            <p:tav tm="0">
                                              <p:val>
                                                <p:strVal val="#ppt_x"/>
                                              </p:val>
                                            </p:tav>
                                            <p:tav tm="100000">
                                              <p:val>
                                                <p:strVal val="#ppt_x"/>
                                              </p:val>
                                            </p:tav>
                                          </p:tavLst>
                                        </p:anim>
                                        <p:anim calcmode="lin" valueType="num">
                                          <p:cBhvr>
                                            <p:cTn id="103" dur="1000" fill="hold"/>
                                            <p:tgtEl>
                                              <p:spTgt spid="5"/>
                                            </p:tgtEl>
                                            <p:attrNameLst>
                                              <p:attrName>ppt_y</p:attrName>
                                            </p:attrNameLst>
                                          </p:cBhvr>
                                          <p:tavLst>
                                            <p:tav tm="0">
                                              <p:val>
                                                <p:strVal val="#ppt_y+.1"/>
                                              </p:val>
                                            </p:tav>
                                            <p:tav tm="100000">
                                              <p:val>
                                                <p:strVal val="#ppt_y"/>
                                              </p:val>
                                            </p:tav>
                                          </p:tavLst>
                                        </p:anim>
                                      </p:childTnLst>
                                    </p:cTn>
                                  </p:par>
                                  <p:par>
                                    <p:cTn id="104" presetID="22" presetClass="entr" presetSubtype="4" fill="hold" nodeType="with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wipe(down)">
                                          <p:cBhvr>
                                            <p:cTn id="10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12" grpId="0" animBg="1"/>
          <p:bldP spid="13" grpId="0" animBg="1"/>
          <p:bldP spid="13" grpId="1" animBg="1"/>
          <p:bldP spid="18" grpId="0" animBg="1"/>
          <p:bldP spid="18" grpId="1" animBg="1"/>
          <p:bldP spid="19" grpId="0" animBg="1"/>
          <p:bldP spid="19" grpId="1" animBg="1"/>
          <p:bldP spid="20" grpId="0" animBg="1"/>
          <p:bldP spid="20" grpId="1" animBg="1"/>
          <p:bldP spid="21" grpId="0" animBg="1"/>
          <p:bldP spid="23" grpId="0" animBg="1"/>
          <p:bldP spid="24" grpId="0" animBg="1"/>
          <p:bldP spid="25" grpId="0" animBg="1"/>
          <p:bldP spid="33" grpId="0"/>
          <p:bldP spid="33" grpId="1"/>
          <p:bldP spid="2" grpId="0"/>
          <p:bldP spid="2" grpId="1"/>
          <p:bldP spid="3" grpId="0"/>
          <p:bldP spid="3" grpId="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9AC3E-E007-C430-4797-94097694CD85}"/>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20C42F3D-F744-968C-325E-1D82B0F23606}"/>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6" name="Freeform: Shape 15">
            <a:extLst>
              <a:ext uri="{FF2B5EF4-FFF2-40B4-BE49-F238E27FC236}">
                <a16:creationId xmlns:a16="http://schemas.microsoft.com/office/drawing/2014/main" id="{3709229B-28E9-0E5E-CE0E-D37400FC23CB}"/>
              </a:ext>
            </a:extLst>
          </p:cNvPr>
          <p:cNvSpPr>
            <a:spLocks noGrp="1" noRot="1" noMove="1" noResize="1" noEditPoints="1" noAdjustHandles="1" noChangeArrowheads="1" noChangeShapeType="1"/>
          </p:cNvSpPr>
          <p:nvPr/>
        </p:nvSpPr>
        <p:spPr>
          <a:xfrm rot="2700000">
            <a:off x="2996240" y="-207181"/>
            <a:ext cx="7273576" cy="7272363"/>
          </a:xfrm>
          <a:custGeom>
            <a:avLst/>
            <a:gdLst>
              <a:gd name="connsiteX0" fmla="*/ 2312273 w 7273576"/>
              <a:gd name="connsiteY0" fmla="*/ 111357 h 7272363"/>
              <a:gd name="connsiteX1" fmla="*/ 2423630 w 7273576"/>
              <a:gd name="connsiteY1" fmla="*/ 0 h 7272363"/>
              <a:gd name="connsiteX2" fmla="*/ 2473704 w 7273576"/>
              <a:gd name="connsiteY2" fmla="*/ 66962 h 7272363"/>
              <a:gd name="connsiteX3" fmla="*/ 2704661 w 7273576"/>
              <a:gd name="connsiteY3" fmla="*/ 823064 h 7272363"/>
              <a:gd name="connsiteX4" fmla="*/ 1352329 w 7273576"/>
              <a:gd name="connsiteY4" fmla="*/ 2175396 h 7272363"/>
              <a:gd name="connsiteX5" fmla="*/ 1352330 w 7273576"/>
              <a:gd name="connsiteY5" fmla="*/ 2174046 h 7272363"/>
              <a:gd name="connsiteX6" fmla="*/ 1230018 w 7273576"/>
              <a:gd name="connsiteY6" fmla="*/ 2180223 h 7272363"/>
              <a:gd name="connsiteX7" fmla="*/ 156038 w 7273576"/>
              <a:gd name="connsiteY7" fmla="*/ 3370339 h 7272363"/>
              <a:gd name="connsiteX8" fmla="*/ 1352331 w 7273576"/>
              <a:gd name="connsiteY8" fmla="*/ 4566632 h 7272363"/>
              <a:gd name="connsiteX9" fmla="*/ 2548625 w 7273576"/>
              <a:gd name="connsiteY9" fmla="*/ 3370339 h 7272363"/>
              <a:gd name="connsiteX10" fmla="*/ 2547765 w 7273576"/>
              <a:gd name="connsiteY10" fmla="*/ 3370339 h 7272363"/>
              <a:gd name="connsiteX11" fmla="*/ 3900096 w 7273576"/>
              <a:gd name="connsiteY11" fmla="*/ 2018008 h 7272363"/>
              <a:gd name="connsiteX12" fmla="*/ 5252428 w 7273576"/>
              <a:gd name="connsiteY12" fmla="*/ 3370339 h 7272363"/>
              <a:gd name="connsiteX13" fmla="*/ 4038364 w 7273576"/>
              <a:gd name="connsiteY13" fmla="*/ 4715689 h 7272363"/>
              <a:gd name="connsiteX14" fmla="*/ 3902749 w 7273576"/>
              <a:gd name="connsiteY14" fmla="*/ 4722536 h 7272363"/>
              <a:gd name="connsiteX15" fmla="*/ 3902749 w 7273576"/>
              <a:gd name="connsiteY15" fmla="*/ 4723738 h 7272363"/>
              <a:gd name="connsiteX16" fmla="*/ 2706456 w 7273576"/>
              <a:gd name="connsiteY16" fmla="*/ 5920031 h 7272363"/>
              <a:gd name="connsiteX17" fmla="*/ 3902749 w 7273576"/>
              <a:gd name="connsiteY17" fmla="*/ 7116324 h 7272363"/>
              <a:gd name="connsiteX18" fmla="*/ 5099043 w 7273576"/>
              <a:gd name="connsiteY18" fmla="*/ 5920031 h 7272363"/>
              <a:gd name="connsiteX19" fmla="*/ 5098182 w 7273576"/>
              <a:gd name="connsiteY19" fmla="*/ 5920031 h 7272363"/>
              <a:gd name="connsiteX20" fmla="*/ 6450515 w 7273576"/>
              <a:gd name="connsiteY20" fmla="*/ 4567700 h 7272363"/>
              <a:gd name="connsiteX21" fmla="*/ 7206616 w 7273576"/>
              <a:gd name="connsiteY21" fmla="*/ 4798657 h 7272363"/>
              <a:gd name="connsiteX22" fmla="*/ 7273576 w 7273576"/>
              <a:gd name="connsiteY22" fmla="*/ 4848729 h 7272363"/>
              <a:gd name="connsiteX23" fmla="*/ 7162220 w 7273576"/>
              <a:gd name="connsiteY23" fmla="*/ 4960086 h 7272363"/>
              <a:gd name="connsiteX24" fmla="*/ 7119374 w 7273576"/>
              <a:gd name="connsiteY24" fmla="*/ 4928046 h 7272363"/>
              <a:gd name="connsiteX25" fmla="*/ 6450515 w 7273576"/>
              <a:gd name="connsiteY25" fmla="*/ 4723738 h 7272363"/>
              <a:gd name="connsiteX26" fmla="*/ 5254221 w 7273576"/>
              <a:gd name="connsiteY26" fmla="*/ 5920031 h 7272363"/>
              <a:gd name="connsiteX27" fmla="*/ 5255081 w 7273576"/>
              <a:gd name="connsiteY27" fmla="*/ 5920031 h 7272363"/>
              <a:gd name="connsiteX28" fmla="*/ 3902749 w 7273576"/>
              <a:gd name="connsiteY28" fmla="*/ 7272363 h 7272363"/>
              <a:gd name="connsiteX29" fmla="*/ 2550418 w 7273576"/>
              <a:gd name="connsiteY29" fmla="*/ 5920031 h 7272363"/>
              <a:gd name="connsiteX30" fmla="*/ 3764482 w 7273576"/>
              <a:gd name="connsiteY30" fmla="*/ 4574681 h 7272363"/>
              <a:gd name="connsiteX31" fmla="*/ 3900096 w 7273576"/>
              <a:gd name="connsiteY31" fmla="*/ 4567834 h 7272363"/>
              <a:gd name="connsiteX32" fmla="*/ 3900096 w 7273576"/>
              <a:gd name="connsiteY32" fmla="*/ 4566632 h 7272363"/>
              <a:gd name="connsiteX33" fmla="*/ 5096390 w 7273576"/>
              <a:gd name="connsiteY33" fmla="*/ 3370339 h 7272363"/>
              <a:gd name="connsiteX34" fmla="*/ 3900097 w 7273576"/>
              <a:gd name="connsiteY34" fmla="*/ 2174046 h 7272363"/>
              <a:gd name="connsiteX35" fmla="*/ 2703804 w 7273576"/>
              <a:gd name="connsiteY35" fmla="*/ 3370339 h 7272363"/>
              <a:gd name="connsiteX36" fmla="*/ 2704663 w 7273576"/>
              <a:gd name="connsiteY36" fmla="*/ 3370339 h 7272363"/>
              <a:gd name="connsiteX37" fmla="*/ 1352332 w 7273576"/>
              <a:gd name="connsiteY37" fmla="*/ 4722671 h 7272363"/>
              <a:gd name="connsiteX38" fmla="*/ 0 w 7273576"/>
              <a:gd name="connsiteY38" fmla="*/ 3370339 h 7272363"/>
              <a:gd name="connsiteX39" fmla="*/ 1352332 w 7273576"/>
              <a:gd name="connsiteY39" fmla="*/ 2018008 h 7272363"/>
              <a:gd name="connsiteX40" fmla="*/ 1352331 w 7273576"/>
              <a:gd name="connsiteY40" fmla="*/ 2019357 h 7272363"/>
              <a:gd name="connsiteX41" fmla="*/ 1474643 w 7273576"/>
              <a:gd name="connsiteY41" fmla="*/ 2013181 h 7272363"/>
              <a:gd name="connsiteX42" fmla="*/ 2548622 w 7273576"/>
              <a:gd name="connsiteY42" fmla="*/ 823064 h 7272363"/>
              <a:gd name="connsiteX43" fmla="*/ 2344315 w 7273576"/>
              <a:gd name="connsiteY43" fmla="*/ 154205 h 727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273576" h="7272363">
                <a:moveTo>
                  <a:pt x="2312273" y="111357"/>
                </a:moveTo>
                <a:lnTo>
                  <a:pt x="2423630" y="0"/>
                </a:lnTo>
                <a:lnTo>
                  <a:pt x="2473704" y="66962"/>
                </a:lnTo>
                <a:cubicBezTo>
                  <a:pt x="2619518" y="282796"/>
                  <a:pt x="2704661" y="542987"/>
                  <a:pt x="2704661" y="823064"/>
                </a:cubicBezTo>
                <a:cubicBezTo>
                  <a:pt x="2704661" y="1569936"/>
                  <a:pt x="2099202" y="2175395"/>
                  <a:pt x="1352329" y="2175396"/>
                </a:cubicBezTo>
                <a:lnTo>
                  <a:pt x="1352330" y="2174046"/>
                </a:lnTo>
                <a:lnTo>
                  <a:pt x="1230018" y="2180223"/>
                </a:lnTo>
                <a:cubicBezTo>
                  <a:pt x="626779" y="2241485"/>
                  <a:pt x="156038" y="2750938"/>
                  <a:pt x="156038" y="3370339"/>
                </a:cubicBezTo>
                <a:cubicBezTo>
                  <a:pt x="156038" y="4031035"/>
                  <a:pt x="691636" y="4566633"/>
                  <a:pt x="1352331" y="4566632"/>
                </a:cubicBezTo>
                <a:cubicBezTo>
                  <a:pt x="2013027" y="4566633"/>
                  <a:pt x="2548625" y="4031035"/>
                  <a:pt x="2548625" y="3370339"/>
                </a:cubicBezTo>
                <a:lnTo>
                  <a:pt x="2547765" y="3370339"/>
                </a:lnTo>
                <a:cubicBezTo>
                  <a:pt x="2547765" y="2623467"/>
                  <a:pt x="3153224" y="2018008"/>
                  <a:pt x="3900096" y="2018008"/>
                </a:cubicBezTo>
                <a:cubicBezTo>
                  <a:pt x="4646969" y="2018008"/>
                  <a:pt x="5252428" y="2623467"/>
                  <a:pt x="5252428" y="3370339"/>
                </a:cubicBezTo>
                <a:cubicBezTo>
                  <a:pt x="5252428" y="4070532"/>
                  <a:pt x="4720286" y="4646437"/>
                  <a:pt x="4038364" y="4715689"/>
                </a:cubicBezTo>
                <a:lnTo>
                  <a:pt x="3902749" y="4722536"/>
                </a:lnTo>
                <a:lnTo>
                  <a:pt x="3902749" y="4723738"/>
                </a:lnTo>
                <a:cubicBezTo>
                  <a:pt x="3242054" y="4723738"/>
                  <a:pt x="2706456" y="5259336"/>
                  <a:pt x="2706456" y="5920031"/>
                </a:cubicBezTo>
                <a:cubicBezTo>
                  <a:pt x="2706456" y="6580726"/>
                  <a:pt x="3242054" y="7116324"/>
                  <a:pt x="3902749" y="7116324"/>
                </a:cubicBezTo>
                <a:cubicBezTo>
                  <a:pt x="4563445" y="7116324"/>
                  <a:pt x="5099043" y="6580726"/>
                  <a:pt x="5099043" y="5920031"/>
                </a:cubicBezTo>
                <a:lnTo>
                  <a:pt x="5098182" y="5920031"/>
                </a:lnTo>
                <a:cubicBezTo>
                  <a:pt x="5098182" y="5173159"/>
                  <a:pt x="5703642" y="4567700"/>
                  <a:pt x="6450515" y="4567700"/>
                </a:cubicBezTo>
                <a:cubicBezTo>
                  <a:pt x="6730591" y="4567700"/>
                  <a:pt x="6990782" y="4652843"/>
                  <a:pt x="7206616" y="4798657"/>
                </a:cubicBezTo>
                <a:lnTo>
                  <a:pt x="7273576" y="4848729"/>
                </a:lnTo>
                <a:lnTo>
                  <a:pt x="7162220" y="4960086"/>
                </a:lnTo>
                <a:lnTo>
                  <a:pt x="7119374" y="4928046"/>
                </a:lnTo>
                <a:cubicBezTo>
                  <a:pt x="6928444" y="4799056"/>
                  <a:pt x="6698275" y="4723738"/>
                  <a:pt x="6450515" y="4723738"/>
                </a:cubicBezTo>
                <a:cubicBezTo>
                  <a:pt x="5789819" y="4723738"/>
                  <a:pt x="5254221" y="5259336"/>
                  <a:pt x="5254221" y="5920031"/>
                </a:cubicBezTo>
                <a:lnTo>
                  <a:pt x="5255081" y="5920031"/>
                </a:lnTo>
                <a:cubicBezTo>
                  <a:pt x="5255081" y="6666904"/>
                  <a:pt x="4649622" y="7272363"/>
                  <a:pt x="3902749" y="7272363"/>
                </a:cubicBezTo>
                <a:cubicBezTo>
                  <a:pt x="3155877" y="7272363"/>
                  <a:pt x="2550418" y="6666903"/>
                  <a:pt x="2550418" y="5920031"/>
                </a:cubicBezTo>
                <a:cubicBezTo>
                  <a:pt x="2550418" y="5219838"/>
                  <a:pt x="3082560" y="4643935"/>
                  <a:pt x="3764482" y="4574681"/>
                </a:cubicBezTo>
                <a:lnTo>
                  <a:pt x="3900096" y="4567834"/>
                </a:lnTo>
                <a:lnTo>
                  <a:pt x="3900096" y="4566632"/>
                </a:lnTo>
                <a:cubicBezTo>
                  <a:pt x="4560792" y="4566632"/>
                  <a:pt x="5096389" y="4031035"/>
                  <a:pt x="5096390" y="3370339"/>
                </a:cubicBezTo>
                <a:cubicBezTo>
                  <a:pt x="5096390" y="2709644"/>
                  <a:pt x="4560792" y="2174046"/>
                  <a:pt x="3900097" y="2174046"/>
                </a:cubicBezTo>
                <a:cubicBezTo>
                  <a:pt x="3239401" y="2174047"/>
                  <a:pt x="2703803" y="2709645"/>
                  <a:pt x="2703804" y="3370339"/>
                </a:cubicBezTo>
                <a:lnTo>
                  <a:pt x="2704663" y="3370339"/>
                </a:lnTo>
                <a:cubicBezTo>
                  <a:pt x="2704663" y="4117212"/>
                  <a:pt x="2099204" y="4722671"/>
                  <a:pt x="1352332" y="4722671"/>
                </a:cubicBezTo>
                <a:cubicBezTo>
                  <a:pt x="605459" y="4722671"/>
                  <a:pt x="0" y="4117212"/>
                  <a:pt x="0" y="3370339"/>
                </a:cubicBezTo>
                <a:cubicBezTo>
                  <a:pt x="0" y="2623467"/>
                  <a:pt x="605459" y="2018008"/>
                  <a:pt x="1352332" y="2018008"/>
                </a:cubicBezTo>
                <a:lnTo>
                  <a:pt x="1352331" y="2019357"/>
                </a:lnTo>
                <a:lnTo>
                  <a:pt x="1474643" y="2013181"/>
                </a:lnTo>
                <a:cubicBezTo>
                  <a:pt x="2077882" y="1951919"/>
                  <a:pt x="2548622" y="1442466"/>
                  <a:pt x="2548622" y="823064"/>
                </a:cubicBezTo>
                <a:cubicBezTo>
                  <a:pt x="2548623" y="575303"/>
                  <a:pt x="2473304" y="345135"/>
                  <a:pt x="2344315" y="154205"/>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18" name="Graphic 11" descr="Single gear with solid fill">
            <a:extLst>
              <a:ext uri="{FF2B5EF4-FFF2-40B4-BE49-F238E27FC236}">
                <a16:creationId xmlns:a16="http://schemas.microsoft.com/office/drawing/2014/main" id="{41993E6B-9895-E48E-2947-0F904866E920}"/>
              </a:ext>
            </a:extLst>
          </p:cNvPr>
          <p:cNvSpPr>
            <a:spLocks noGrp="1" noRot="1" noMove="1" noResize="1" noEditPoints="1" noAdjustHandles="1" noChangeArrowheads="1" noChangeShapeType="1"/>
          </p:cNvSpPr>
          <p:nvPr/>
        </p:nvSpPr>
        <p:spPr>
          <a:xfrm>
            <a:off x="4296355" y="4372751"/>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9" name="Graphic 11" descr="Single gear with solid fill">
            <a:extLst>
              <a:ext uri="{FF2B5EF4-FFF2-40B4-BE49-F238E27FC236}">
                <a16:creationId xmlns:a16="http://schemas.microsoft.com/office/drawing/2014/main" id="{BD438F18-5545-53BD-2E7B-054A3001F334}"/>
              </a:ext>
            </a:extLst>
          </p:cNvPr>
          <p:cNvSpPr>
            <a:spLocks noGrp="1" noRot="1" noMove="1" noResize="1" noEditPoints="1" noAdjustHandles="1" noChangeArrowheads="1" noChangeShapeType="1"/>
          </p:cNvSpPr>
          <p:nvPr/>
        </p:nvSpPr>
        <p:spPr>
          <a:xfrm>
            <a:off x="6132846" y="2551176"/>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1" name="Graphic 11" descr="Single gear with solid fill">
            <a:extLst>
              <a:ext uri="{FF2B5EF4-FFF2-40B4-BE49-F238E27FC236}">
                <a16:creationId xmlns:a16="http://schemas.microsoft.com/office/drawing/2014/main" id="{5FAD856E-9DF0-B747-DA8F-F83AFBE5B6AA}"/>
              </a:ext>
            </a:extLst>
          </p:cNvPr>
          <p:cNvSpPr>
            <a:spLocks noGrp="1" noRot="1" noMove="1" noResize="1" noEditPoints="1" noAdjustHandles="1" noChangeArrowheads="1" noChangeShapeType="1"/>
          </p:cNvSpPr>
          <p:nvPr/>
        </p:nvSpPr>
        <p:spPr>
          <a:xfrm>
            <a:off x="4296355" y="76005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2" name="Circle: Hollow 21">
            <a:extLst>
              <a:ext uri="{FF2B5EF4-FFF2-40B4-BE49-F238E27FC236}">
                <a16:creationId xmlns:a16="http://schemas.microsoft.com/office/drawing/2014/main" id="{C0BCB56F-30DA-19A0-F84D-DF23BB553813}"/>
              </a:ext>
            </a:extLst>
          </p:cNvPr>
          <p:cNvSpPr>
            <a:spLocks noGrp="1" noRot="1" noMove="1" noResize="1" noEditPoints="1" noAdjustHandles="1" noChangeArrowheads="1" noChangeShapeType="1"/>
          </p:cNvSpPr>
          <p:nvPr/>
        </p:nvSpPr>
        <p:spPr>
          <a:xfrm>
            <a:off x="4710629" y="117432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265DF9F7-F59F-49D4-AB8C-D1C4EDF41C47}"/>
              </a:ext>
            </a:extLst>
          </p:cNvPr>
          <p:cNvSpPr>
            <a:spLocks noGrp="1" noRot="1" noMove="1" noResize="1" noEditPoints="1" noAdjustHandles="1" noChangeArrowheads="1" noChangeShapeType="1"/>
          </p:cNvSpPr>
          <p:nvPr/>
        </p:nvSpPr>
        <p:spPr>
          <a:xfrm>
            <a:off x="6547120" y="2965450"/>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ACF360FA-21D2-A540-FCA9-DCBAA2BA875A}"/>
              </a:ext>
            </a:extLst>
          </p:cNvPr>
          <p:cNvSpPr>
            <a:spLocks noGrp="1" noRot="1" noMove="1" noResize="1" noEditPoints="1" noAdjustHandles="1" noChangeArrowheads="1" noChangeShapeType="1"/>
          </p:cNvSpPr>
          <p:nvPr/>
        </p:nvSpPr>
        <p:spPr>
          <a:xfrm>
            <a:off x="4710629" y="4787025"/>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Graphic 25" descr="Lightbulb and gear with solid fill">
            <a:extLst>
              <a:ext uri="{FF2B5EF4-FFF2-40B4-BE49-F238E27FC236}">
                <a16:creationId xmlns:a16="http://schemas.microsoft.com/office/drawing/2014/main" id="{317EDA59-DDFC-EBE5-BB00-4C20B9CA4F73}"/>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5579" y="5021975"/>
            <a:ext cx="457200" cy="457200"/>
          </a:xfrm>
          <a:prstGeom prst="rect">
            <a:avLst/>
          </a:prstGeom>
        </p:spPr>
      </p:pic>
      <p:pic>
        <p:nvPicPr>
          <p:cNvPr id="27" name="Graphic 26" descr="Bar graph with upward trend with solid fill">
            <a:extLst>
              <a:ext uri="{FF2B5EF4-FFF2-40B4-BE49-F238E27FC236}">
                <a16:creationId xmlns:a16="http://schemas.microsoft.com/office/drawing/2014/main" id="{F483B371-109D-46E2-8233-77B81CD65BAC}"/>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2070" y="3200400"/>
            <a:ext cx="457200" cy="457200"/>
          </a:xfrm>
          <a:prstGeom prst="rect">
            <a:avLst/>
          </a:prstGeom>
        </p:spPr>
      </p:pic>
      <p:pic>
        <p:nvPicPr>
          <p:cNvPr id="29" name="Graphic 28" descr="Dollar with solid fill">
            <a:extLst>
              <a:ext uri="{FF2B5EF4-FFF2-40B4-BE49-F238E27FC236}">
                <a16:creationId xmlns:a16="http://schemas.microsoft.com/office/drawing/2014/main" id="{58C7938B-981B-3DA4-D5AB-CC3C9FECB44E}"/>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5579" y="1409274"/>
            <a:ext cx="457200" cy="457200"/>
          </a:xfrm>
          <a:prstGeom prst="rect">
            <a:avLst/>
          </a:prstGeom>
        </p:spPr>
      </p:pic>
      <p:sp>
        <p:nvSpPr>
          <p:cNvPr id="4" name="TextBox 3">
            <a:extLst>
              <a:ext uri="{FF2B5EF4-FFF2-40B4-BE49-F238E27FC236}">
                <a16:creationId xmlns:a16="http://schemas.microsoft.com/office/drawing/2014/main" id="{6ADDD818-C70C-78A8-4913-D3148B070115}"/>
              </a:ext>
            </a:extLst>
          </p:cNvPr>
          <p:cNvSpPr txBox="1">
            <a:spLocks/>
          </p:cNvSpPr>
          <p:nvPr/>
        </p:nvSpPr>
        <p:spPr>
          <a:xfrm>
            <a:off x="227329" y="1637951"/>
            <a:ext cx="3358839" cy="1169551"/>
          </a:xfrm>
          <a:prstGeom prst="rect">
            <a:avLst/>
          </a:prstGeom>
          <a:noFill/>
        </p:spPr>
        <p:txBody>
          <a:bodyPr wrap="square" rtlCol="0">
            <a:spAutoFit/>
          </a:bodyPr>
          <a:lstStyle/>
          <a:p>
            <a:pPr algn="ctr"/>
            <a:r>
              <a:rPr lang="en-US" sz="1400" dirty="0">
                <a:solidFill>
                  <a:srgbClr val="44546A"/>
                </a:solidFill>
              </a:rPr>
              <a:t>Sales Peaked in June(103k), October (105k) and December (102k) which were above the 90</a:t>
            </a:r>
            <a:r>
              <a:rPr lang="en-US" sz="1400" baseline="30000" dirty="0">
                <a:solidFill>
                  <a:srgbClr val="44546A"/>
                </a:solidFill>
              </a:rPr>
              <a:t>th</a:t>
            </a:r>
            <a:r>
              <a:rPr lang="en-US" sz="1400" dirty="0">
                <a:solidFill>
                  <a:srgbClr val="44546A"/>
                </a:solidFill>
              </a:rPr>
              <a:t> percentile. The trends suggest a spike in sales every 3-4 months indicating possible periodic demand surges.</a:t>
            </a:r>
            <a:endParaRPr lang="en-US" sz="1100" dirty="0">
              <a:solidFill>
                <a:srgbClr val="44546A"/>
              </a:solidFill>
            </a:endParaRPr>
          </a:p>
        </p:txBody>
      </p:sp>
      <p:sp>
        <p:nvSpPr>
          <p:cNvPr id="5" name="TextBox 4">
            <a:extLst>
              <a:ext uri="{FF2B5EF4-FFF2-40B4-BE49-F238E27FC236}">
                <a16:creationId xmlns:a16="http://schemas.microsoft.com/office/drawing/2014/main" id="{219A2F19-2F29-DB82-41EB-F9ED9E0CB384}"/>
              </a:ext>
            </a:extLst>
          </p:cNvPr>
          <p:cNvSpPr txBox="1">
            <a:spLocks/>
          </p:cNvSpPr>
          <p:nvPr/>
        </p:nvSpPr>
        <p:spPr>
          <a:xfrm>
            <a:off x="8153550" y="4881243"/>
            <a:ext cx="3672982" cy="1169551"/>
          </a:xfrm>
          <a:prstGeom prst="rect">
            <a:avLst/>
          </a:prstGeom>
          <a:noFill/>
        </p:spPr>
        <p:txBody>
          <a:bodyPr wrap="square" rtlCol="0">
            <a:spAutoFit/>
          </a:bodyPr>
          <a:lstStyle/>
          <a:p>
            <a:pPr algn="ctr"/>
            <a:r>
              <a:rPr lang="en-US" sz="1400" dirty="0">
                <a:solidFill>
                  <a:srgbClr val="44546A"/>
                </a:solidFill>
              </a:rPr>
              <a:t>The Year-on-Year growth trend for Q4 of both years in review revealed an increase in product sales with Q4 2014 being particularly strong indicating a possible end of year demand or sales due to promotions.</a:t>
            </a:r>
          </a:p>
        </p:txBody>
      </p:sp>
      <p:sp>
        <p:nvSpPr>
          <p:cNvPr id="2" name="TextBox 1">
            <a:extLst>
              <a:ext uri="{FF2B5EF4-FFF2-40B4-BE49-F238E27FC236}">
                <a16:creationId xmlns:a16="http://schemas.microsoft.com/office/drawing/2014/main" id="{F505FEA7-C198-65AA-B879-12FA8FC50250}"/>
              </a:ext>
            </a:extLst>
          </p:cNvPr>
          <p:cNvSpPr txBox="1">
            <a:spLocks/>
          </p:cNvSpPr>
          <p:nvPr/>
        </p:nvSpPr>
        <p:spPr>
          <a:xfrm>
            <a:off x="0" y="498768"/>
            <a:ext cx="4487008" cy="461665"/>
          </a:xfrm>
          <a:prstGeom prst="rect">
            <a:avLst/>
          </a:prstGeom>
          <a:noFill/>
        </p:spPr>
        <p:txBody>
          <a:bodyPr wrap="square" rtlCol="0">
            <a:spAutoFit/>
          </a:bodyPr>
          <a:lstStyle/>
          <a:p>
            <a:pPr algn="ctr"/>
            <a:r>
              <a:rPr lang="en-US" sz="2400" b="1" dirty="0">
                <a:solidFill>
                  <a:srgbClr val="44546A"/>
                </a:solidFill>
              </a:rPr>
              <a:t>INSIGHTS</a:t>
            </a:r>
            <a:endParaRPr lang="en-US" b="1" dirty="0">
              <a:solidFill>
                <a:srgbClr val="44546A"/>
              </a:solidFill>
            </a:endParaRPr>
          </a:p>
        </p:txBody>
      </p:sp>
      <p:pic>
        <p:nvPicPr>
          <p:cNvPr id="6" name="Picture 5">
            <a:extLst>
              <a:ext uri="{FF2B5EF4-FFF2-40B4-BE49-F238E27FC236}">
                <a16:creationId xmlns:a16="http://schemas.microsoft.com/office/drawing/2014/main" id="{C58AB92F-1BF7-7F12-F7BA-A18A5059806A}"/>
              </a:ext>
            </a:extLst>
          </p:cNvPr>
          <p:cNvPicPr>
            <a:picLocks noChangeAspect="1"/>
          </p:cNvPicPr>
          <p:nvPr/>
        </p:nvPicPr>
        <p:blipFill>
          <a:blip r:embed="rId9"/>
          <a:stretch>
            <a:fillRect/>
          </a:stretch>
        </p:blipFill>
        <p:spPr>
          <a:xfrm>
            <a:off x="52064" y="3429000"/>
            <a:ext cx="6101413" cy="3330145"/>
          </a:xfrm>
          <a:prstGeom prst="rect">
            <a:avLst/>
          </a:prstGeom>
        </p:spPr>
      </p:pic>
      <p:pic>
        <p:nvPicPr>
          <p:cNvPr id="10" name="Picture 9">
            <a:extLst>
              <a:ext uri="{FF2B5EF4-FFF2-40B4-BE49-F238E27FC236}">
                <a16:creationId xmlns:a16="http://schemas.microsoft.com/office/drawing/2014/main" id="{B62CCFC3-2CA2-9E7E-F9A3-00FB9F0CE4EE}"/>
              </a:ext>
            </a:extLst>
          </p:cNvPr>
          <p:cNvPicPr>
            <a:picLocks noChangeAspect="1"/>
          </p:cNvPicPr>
          <p:nvPr/>
        </p:nvPicPr>
        <p:blipFill>
          <a:blip r:embed="rId10"/>
          <a:stretch>
            <a:fillRect/>
          </a:stretch>
        </p:blipFill>
        <p:spPr>
          <a:xfrm>
            <a:off x="6269474" y="245889"/>
            <a:ext cx="5870462" cy="4185422"/>
          </a:xfrm>
          <a:prstGeom prst="rect">
            <a:avLst/>
          </a:prstGeom>
        </p:spPr>
      </p:pic>
      <p:pic>
        <p:nvPicPr>
          <p:cNvPr id="11" name="Picture 10">
            <a:extLst>
              <a:ext uri="{FF2B5EF4-FFF2-40B4-BE49-F238E27FC236}">
                <a16:creationId xmlns:a16="http://schemas.microsoft.com/office/drawing/2014/main" id="{6DC1E1D5-09B7-FA2D-F9E1-1FA403326D0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158634" y="6070560"/>
            <a:ext cx="1981302" cy="787440"/>
          </a:xfrm>
          <a:prstGeom prst="rect">
            <a:avLst/>
          </a:prstGeom>
        </p:spPr>
      </p:pic>
    </p:spTree>
    <p:extLst>
      <p:ext uri="{BB962C8B-B14F-4D97-AF65-F5344CB8AC3E}">
        <p14:creationId xmlns:p14="http://schemas.microsoft.com/office/powerpoint/2010/main" val="442568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8" presetClass="emph" presetSubtype="0" accel="11111" decel="55556" fill="hold" grpId="1" nodeType="withEffect">
                                      <p:stCondLst>
                                        <p:cond delay="0"/>
                                      </p:stCondLst>
                                      <p:childTnLst>
                                        <p:animRot by="32400000">
                                          <p:cBhvr>
                                            <p:cTn id="44" dur="4500" fill="hold"/>
                                            <p:tgtEl>
                                              <p:spTgt spid="18"/>
                                            </p:tgtEl>
                                            <p:attrNameLst>
                                              <p:attrName>r</p:attrName>
                                            </p:attrNameLst>
                                          </p:cBhvr>
                                        </p:animRot>
                                      </p:childTnLst>
                                    </p:cTn>
                                  </p:par>
                                  <p:par>
                                    <p:cTn id="45" presetID="8" presetClass="emph" presetSubtype="0" accel="11111" decel="55556" fill="hold" grpId="1" nodeType="withEffect">
                                      <p:stCondLst>
                                        <p:cond delay="0"/>
                                      </p:stCondLst>
                                      <p:childTnLst>
                                        <p:animRot by="-32400000">
                                          <p:cBhvr>
                                            <p:cTn id="46" dur="4500" fill="hold"/>
                                            <p:tgtEl>
                                              <p:spTgt spid="19"/>
                                            </p:tgtEl>
                                            <p:attrNameLst>
                                              <p:attrName>r</p:attrName>
                                            </p:attrNameLst>
                                          </p:cBhvr>
                                        </p:animRot>
                                      </p:childTnLst>
                                    </p:cTn>
                                  </p:par>
                                  <p:par>
                                    <p:cTn id="47" presetID="8" presetClass="emph" presetSubtype="0" accel="11111" decel="55556" fill="hold" grpId="1" nodeType="withEffect">
                                      <p:stCondLst>
                                        <p:cond delay="0"/>
                                      </p:stCondLst>
                                      <p:childTnLst>
                                        <p:animRot by="32400000">
                                          <p:cBhvr>
                                            <p:cTn id="48" dur="4500" fill="hold"/>
                                            <p:tgtEl>
                                              <p:spTgt spid="21"/>
                                            </p:tgtEl>
                                            <p:attrNameLst>
                                              <p:attrName>r</p:attrName>
                                            </p:attrNameLst>
                                          </p:cBhvr>
                                        </p:animRot>
                                      </p:childTnLst>
                                    </p:cTn>
                                  </p:par>
                                </p:childTnLst>
                              </p:cTn>
                            </p:par>
                            <p:par>
                              <p:cTn id="49" fill="hold">
                                <p:stCondLst>
                                  <p:cond delay="6500"/>
                                </p:stCondLst>
                                <p:childTnLst>
                                  <p:par>
                                    <p:cTn id="50" presetID="1" presetClass="emph" presetSubtype="2" decel="100000" fill="hold" nodeType="afterEffect">
                                      <p:stCondLst>
                                        <p:cond delay="0"/>
                                      </p:stCondLst>
                                      <p:childTnLst>
                                        <p:animClr clrSpc="rgb" dir="cw">
                                          <p:cBhvr>
                                            <p:cTn id="51" dur="2000" fill="hold"/>
                                            <p:tgtEl>
                                              <p:spTgt spid="18"/>
                                            </p:tgtEl>
                                            <p:attrNameLst>
                                              <p:attrName>fillcolor</p:attrName>
                                            </p:attrNameLst>
                                          </p:cBhvr>
                                          <p:to>
                                            <a:srgbClr val="45B0E1"/>
                                          </p:to>
                                        </p:animClr>
                                        <p:set>
                                          <p:cBhvr>
                                            <p:cTn id="52" dur="2000" fill="hold"/>
                                            <p:tgtEl>
                                              <p:spTgt spid="18"/>
                                            </p:tgtEl>
                                            <p:attrNameLst>
                                              <p:attrName>fill.type</p:attrName>
                                            </p:attrNameLst>
                                          </p:cBhvr>
                                          <p:to>
                                            <p:strVal val="solid"/>
                                          </p:to>
                                        </p:set>
                                        <p:set>
                                          <p:cBhvr>
                                            <p:cTn id="53" dur="2000" fill="hold"/>
                                            <p:tgtEl>
                                              <p:spTgt spid="18"/>
                                            </p:tgtEl>
                                            <p:attrNameLst>
                                              <p:attrName>fill.on</p:attrName>
                                            </p:attrNameLst>
                                          </p:cBhvr>
                                          <p:to>
                                            <p:strVal val="true"/>
                                          </p:to>
                                        </p:set>
                                      </p:childTnLst>
                                    </p:cTn>
                                  </p:par>
                                  <p:par>
                                    <p:cTn id="54" presetID="1" presetClass="emph" presetSubtype="2" decel="100000" fill="hold" nodeType="withEffect">
                                      <p:stCondLst>
                                        <p:cond delay="0"/>
                                      </p:stCondLst>
                                      <p:childTnLst>
                                        <p:animClr clrSpc="rgb" dir="cw">
                                          <p:cBhvr>
                                            <p:cTn id="55" dur="2000" fill="hold"/>
                                            <p:tgtEl>
                                              <p:spTgt spid="19"/>
                                            </p:tgtEl>
                                            <p:attrNameLst>
                                              <p:attrName>fillcolor</p:attrName>
                                            </p:attrNameLst>
                                          </p:cBhvr>
                                          <p:to>
                                            <a:srgbClr val="45B0E1"/>
                                          </p:to>
                                        </p:animClr>
                                        <p:set>
                                          <p:cBhvr>
                                            <p:cTn id="56" dur="2000" fill="hold"/>
                                            <p:tgtEl>
                                              <p:spTgt spid="19"/>
                                            </p:tgtEl>
                                            <p:attrNameLst>
                                              <p:attrName>fill.type</p:attrName>
                                            </p:attrNameLst>
                                          </p:cBhvr>
                                          <p:to>
                                            <p:strVal val="solid"/>
                                          </p:to>
                                        </p:set>
                                        <p:set>
                                          <p:cBhvr>
                                            <p:cTn id="57" dur="2000" fill="hold"/>
                                            <p:tgtEl>
                                              <p:spTgt spid="19"/>
                                            </p:tgtEl>
                                            <p:attrNameLst>
                                              <p:attrName>fill.on</p:attrName>
                                            </p:attrNameLst>
                                          </p:cBhvr>
                                          <p:to>
                                            <p:strVal val="true"/>
                                          </p:to>
                                        </p:set>
                                      </p:childTnLst>
                                    </p:cTn>
                                  </p:par>
                                  <p:par>
                                    <p:cTn id="58" presetID="1" presetClass="emph" presetSubtype="2" decel="100000" fill="hold" nodeType="withEffect">
                                      <p:stCondLst>
                                        <p:cond delay="0"/>
                                      </p:stCondLst>
                                      <p:childTnLst>
                                        <p:animClr clrSpc="rgb" dir="cw">
                                          <p:cBhvr>
                                            <p:cTn id="59" dur="2000" fill="hold"/>
                                            <p:tgtEl>
                                              <p:spTgt spid="21"/>
                                            </p:tgtEl>
                                            <p:attrNameLst>
                                              <p:attrName>fillcolor</p:attrName>
                                            </p:attrNameLst>
                                          </p:cBhvr>
                                          <p:to>
                                            <a:srgbClr val="45B0E1"/>
                                          </p:to>
                                        </p:animClr>
                                        <p:set>
                                          <p:cBhvr>
                                            <p:cTn id="60" dur="2000" fill="hold"/>
                                            <p:tgtEl>
                                              <p:spTgt spid="21"/>
                                            </p:tgtEl>
                                            <p:attrNameLst>
                                              <p:attrName>fill.type</p:attrName>
                                            </p:attrNameLst>
                                          </p:cBhvr>
                                          <p:to>
                                            <p:strVal val="solid"/>
                                          </p:to>
                                        </p:set>
                                        <p:set>
                                          <p:cBhvr>
                                            <p:cTn id="61" dur="2000" fill="hold"/>
                                            <p:tgtEl>
                                              <p:spTgt spid="21"/>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6"/>
                                            </p:tgtEl>
                                            <p:attrNameLst>
                                              <p:attrName>fillcolor</p:attrName>
                                            </p:attrNameLst>
                                          </p:cBhvr>
                                          <p:to>
                                            <a:srgbClr val="45B0E1"/>
                                          </p:to>
                                        </p:animClr>
                                        <p:set>
                                          <p:cBhvr>
                                            <p:cTn id="64" dur="2000" fill="hold"/>
                                            <p:tgtEl>
                                              <p:spTgt spid="16"/>
                                            </p:tgtEl>
                                            <p:attrNameLst>
                                              <p:attrName>fill.type</p:attrName>
                                            </p:attrNameLst>
                                          </p:cBhvr>
                                          <p:to>
                                            <p:strVal val="solid"/>
                                          </p:to>
                                        </p:set>
                                        <p:set>
                                          <p:cBhvr>
                                            <p:cTn id="65" dur="2000" fill="hold"/>
                                            <p:tgtEl>
                                              <p:spTgt spid="16"/>
                                            </p:tgtEl>
                                            <p:attrNameLst>
                                              <p:attrName>fill.on</p:attrName>
                                            </p:attrNameLst>
                                          </p:cBhvr>
                                          <p:to>
                                            <p:strVal val="true"/>
                                          </p:to>
                                        </p:set>
                                      </p:childTnLst>
                                    </p:cTn>
                                  </p:par>
                                  <p:par>
                                    <p:cTn id="66" presetID="2" presetClass="entr" presetSubtype="8" fill="hold" grpId="0" nodeType="withEffect" p14:presetBounceEnd="48000">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14:bounceEnd="48000">
                                          <p:cBhvr additive="base">
                                            <p:cTn id="68" dur="2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69" dur="2500" fill="hold"/>
                                            <p:tgtEl>
                                              <p:spTgt spid="4"/>
                                            </p:tgtEl>
                                            <p:attrNameLst>
                                              <p:attrName>ppt_y</p:attrName>
                                            </p:attrNameLst>
                                          </p:cBhvr>
                                          <p:tavLst>
                                            <p:tav tm="0">
                                              <p:val>
                                                <p:strVal val="#ppt_y"/>
                                              </p:val>
                                            </p:tav>
                                            <p:tav tm="100000">
                                              <p:val>
                                                <p:strVal val="#ppt_y"/>
                                              </p:val>
                                            </p:tav>
                                          </p:tavLst>
                                        </p:anim>
                                      </p:childTnLst>
                                    </p:cTn>
                                  </p:par>
                                  <p:par>
                                    <p:cTn id="70" presetID="3" presetClass="emph" presetSubtype="2" decel="100000" fill="hold" grpId="1" nodeType="withEffect">
                                      <p:stCondLst>
                                        <p:cond delay="0"/>
                                      </p:stCondLst>
                                      <p:childTnLst>
                                        <p:animClr clrSpc="rgb" dir="cw">
                                          <p:cBhvr override="childStyle">
                                            <p:cTn id="71" dur="2000" fill="hold"/>
                                            <p:tgtEl>
                                              <p:spTgt spid="4"/>
                                            </p:tgtEl>
                                            <p:attrNameLst>
                                              <p:attrName>style.color</p:attrName>
                                            </p:attrNameLst>
                                          </p:cBhvr>
                                          <p:to>
                                            <a:srgbClr val="3F3F3F"/>
                                          </p:to>
                                        </p:animClr>
                                      </p:childTnLst>
                                    </p:cTn>
                                  </p:par>
                                  <p:par>
                                    <p:cTn id="72" presetID="2" presetClass="entr" presetSubtype="8" fill="hold" grpId="0" nodeType="withEffect" p14:presetBounceEnd="48000">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14:bounceEnd="48000">
                                          <p:cBhvr additive="base">
                                            <p:cTn id="74" dur="2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75" dur="2500" fill="hold"/>
                                            <p:tgtEl>
                                              <p:spTgt spid="5"/>
                                            </p:tgtEl>
                                            <p:attrNameLst>
                                              <p:attrName>ppt_y</p:attrName>
                                            </p:attrNameLst>
                                          </p:cBhvr>
                                          <p:tavLst>
                                            <p:tav tm="0">
                                              <p:val>
                                                <p:strVal val="#ppt_y"/>
                                              </p:val>
                                            </p:tav>
                                            <p:tav tm="100000">
                                              <p:val>
                                                <p:strVal val="#ppt_y"/>
                                              </p:val>
                                            </p:tav>
                                          </p:tavLst>
                                        </p:anim>
                                      </p:childTnLst>
                                    </p:cTn>
                                  </p:par>
                                  <p:par>
                                    <p:cTn id="76" presetID="3" presetClass="emph" presetSubtype="2" decel="100000" fill="hold" grpId="1" nodeType="withEffect">
                                      <p:stCondLst>
                                        <p:cond delay="0"/>
                                      </p:stCondLst>
                                      <p:childTnLst>
                                        <p:animClr clrSpc="rgb" dir="cw">
                                          <p:cBhvr override="childStyle">
                                            <p:cTn id="77" dur="2000" fill="hold"/>
                                            <p:tgtEl>
                                              <p:spTgt spid="5"/>
                                            </p:tgtEl>
                                            <p:attrNameLst>
                                              <p:attrName>style.color</p:attrName>
                                            </p:attrNameLst>
                                          </p:cBhvr>
                                          <p:to>
                                            <a:srgbClr val="3F3F3F"/>
                                          </p:to>
                                        </p:animClr>
                                      </p:childTnLst>
                                    </p:cTn>
                                  </p:par>
                                  <p:par>
                                    <p:cTn id="78" presetID="2" presetClass="entr" presetSubtype="8" fill="hold" grpId="0" nodeType="withEffect" p14:presetBounceEnd="48000">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14:bounceEnd="48000">
                                          <p:cBhvr additive="base">
                                            <p:cTn id="80" dur="2500" fill="hold"/>
                                            <p:tgtEl>
                                              <p:spTgt spid="2"/>
                                            </p:tgtEl>
                                            <p:attrNameLst>
                                              <p:attrName>ppt_x</p:attrName>
                                            </p:attrNameLst>
                                          </p:cBhvr>
                                          <p:tavLst>
                                            <p:tav tm="0">
                                              <p:val>
                                                <p:strVal val="0-#ppt_w/2"/>
                                              </p:val>
                                            </p:tav>
                                            <p:tav tm="100000">
                                              <p:val>
                                                <p:strVal val="#ppt_x"/>
                                              </p:val>
                                            </p:tav>
                                          </p:tavLst>
                                        </p:anim>
                                        <p:anim calcmode="lin" valueType="num" p14:bounceEnd="48000">
                                          <p:cBhvr additive="base">
                                            <p:cTn id="81" dur="2500" fill="hold"/>
                                            <p:tgtEl>
                                              <p:spTgt spid="2"/>
                                            </p:tgtEl>
                                            <p:attrNameLst>
                                              <p:attrName>ppt_y</p:attrName>
                                            </p:attrNameLst>
                                          </p:cBhvr>
                                          <p:tavLst>
                                            <p:tav tm="0">
                                              <p:val>
                                                <p:strVal val="#ppt_y"/>
                                              </p:val>
                                            </p:tav>
                                            <p:tav tm="100000">
                                              <p:val>
                                                <p:strVal val="#ppt_y"/>
                                              </p:val>
                                            </p:tav>
                                          </p:tavLst>
                                        </p:anim>
                                      </p:childTnLst>
                                    </p:cTn>
                                  </p:par>
                                  <p:par>
                                    <p:cTn id="82" presetID="3" presetClass="emph" presetSubtype="2" decel="100000" fill="hold" grpId="1" nodeType="withEffect">
                                      <p:stCondLst>
                                        <p:cond delay="0"/>
                                      </p:stCondLst>
                                      <p:childTnLst>
                                        <p:animClr clrSpc="rgb" dir="cw">
                                          <p:cBhvr override="childStyle">
                                            <p:cTn id="83" dur="2000" fill="hold"/>
                                            <p:tgtEl>
                                              <p:spTgt spid="2"/>
                                            </p:tgtEl>
                                            <p:attrNameLst>
                                              <p:attrName>style.color</p:attrName>
                                            </p:attrNameLst>
                                          </p:cBhvr>
                                          <p:to>
                                            <a:srgbClr val="3F3F3F"/>
                                          </p:to>
                                        </p:animClr>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 calcmode="lin" valueType="num">
                                          <p:cBhvr>
                                            <p:cTn id="88" dur="500" fill="hold"/>
                                            <p:tgtEl>
                                              <p:spTgt spid="6"/>
                                            </p:tgtEl>
                                            <p:attrNameLst>
                                              <p:attrName>ppt_w</p:attrName>
                                            </p:attrNameLst>
                                          </p:cBhvr>
                                          <p:tavLst>
                                            <p:tav tm="0">
                                              <p:val>
                                                <p:fltVal val="0"/>
                                              </p:val>
                                            </p:tav>
                                            <p:tav tm="100000">
                                              <p:val>
                                                <p:strVal val="#ppt_w"/>
                                              </p:val>
                                            </p:tav>
                                          </p:tavLst>
                                        </p:anim>
                                        <p:anim calcmode="lin" valueType="num">
                                          <p:cBhvr>
                                            <p:cTn id="89" dur="500" fill="hold"/>
                                            <p:tgtEl>
                                              <p:spTgt spid="6"/>
                                            </p:tgtEl>
                                            <p:attrNameLst>
                                              <p:attrName>ppt_h</p:attrName>
                                            </p:attrNameLst>
                                          </p:cBhvr>
                                          <p:tavLst>
                                            <p:tav tm="0">
                                              <p:val>
                                                <p:fltVal val="0"/>
                                              </p:val>
                                            </p:tav>
                                            <p:tav tm="100000">
                                              <p:val>
                                                <p:strVal val="#ppt_h"/>
                                              </p:val>
                                            </p:tav>
                                          </p:tavLst>
                                        </p:anim>
                                        <p:animEffect transition="in" filter="fade">
                                          <p:cBhvr>
                                            <p:cTn id="90" dur="500"/>
                                            <p:tgtEl>
                                              <p:spTgt spid="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8" grpId="1" animBg="1"/>
          <p:bldP spid="19" grpId="0" animBg="1"/>
          <p:bldP spid="19" grpId="1" animBg="1"/>
          <p:bldP spid="21" grpId="0" animBg="1"/>
          <p:bldP spid="21" grpId="1" animBg="1"/>
          <p:bldP spid="22" grpId="0" animBg="1"/>
          <p:bldP spid="24" grpId="0" animBg="1"/>
          <p:bldP spid="25" grpId="0" animBg="1"/>
          <p:bldP spid="4" grpId="0"/>
          <p:bldP spid="4" grpId="1"/>
          <p:bldP spid="5" grpId="0"/>
          <p:bldP spid="5" grpId="1"/>
          <p:bldP spid="2" grpId="0"/>
          <p:bldP spid="2"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8" presetClass="emph" presetSubtype="0" accel="11111" decel="55556" fill="hold" grpId="1" nodeType="withEffect">
                                      <p:stCondLst>
                                        <p:cond delay="0"/>
                                      </p:stCondLst>
                                      <p:childTnLst>
                                        <p:animRot by="32400000">
                                          <p:cBhvr>
                                            <p:cTn id="44" dur="4500" fill="hold"/>
                                            <p:tgtEl>
                                              <p:spTgt spid="18"/>
                                            </p:tgtEl>
                                            <p:attrNameLst>
                                              <p:attrName>r</p:attrName>
                                            </p:attrNameLst>
                                          </p:cBhvr>
                                        </p:animRot>
                                      </p:childTnLst>
                                    </p:cTn>
                                  </p:par>
                                  <p:par>
                                    <p:cTn id="45" presetID="8" presetClass="emph" presetSubtype="0" accel="11111" decel="55556" fill="hold" grpId="1" nodeType="withEffect">
                                      <p:stCondLst>
                                        <p:cond delay="0"/>
                                      </p:stCondLst>
                                      <p:childTnLst>
                                        <p:animRot by="-32400000">
                                          <p:cBhvr>
                                            <p:cTn id="46" dur="4500" fill="hold"/>
                                            <p:tgtEl>
                                              <p:spTgt spid="19"/>
                                            </p:tgtEl>
                                            <p:attrNameLst>
                                              <p:attrName>r</p:attrName>
                                            </p:attrNameLst>
                                          </p:cBhvr>
                                        </p:animRot>
                                      </p:childTnLst>
                                    </p:cTn>
                                  </p:par>
                                  <p:par>
                                    <p:cTn id="47" presetID="8" presetClass="emph" presetSubtype="0" accel="11111" decel="55556" fill="hold" grpId="1" nodeType="withEffect">
                                      <p:stCondLst>
                                        <p:cond delay="0"/>
                                      </p:stCondLst>
                                      <p:childTnLst>
                                        <p:animRot by="32400000">
                                          <p:cBhvr>
                                            <p:cTn id="48" dur="4500" fill="hold"/>
                                            <p:tgtEl>
                                              <p:spTgt spid="21"/>
                                            </p:tgtEl>
                                            <p:attrNameLst>
                                              <p:attrName>r</p:attrName>
                                            </p:attrNameLst>
                                          </p:cBhvr>
                                        </p:animRot>
                                      </p:childTnLst>
                                    </p:cTn>
                                  </p:par>
                                </p:childTnLst>
                              </p:cTn>
                            </p:par>
                            <p:par>
                              <p:cTn id="49" fill="hold">
                                <p:stCondLst>
                                  <p:cond delay="6500"/>
                                </p:stCondLst>
                                <p:childTnLst>
                                  <p:par>
                                    <p:cTn id="50" presetID="1" presetClass="emph" presetSubtype="2" decel="100000" fill="hold" nodeType="afterEffect">
                                      <p:stCondLst>
                                        <p:cond delay="0"/>
                                      </p:stCondLst>
                                      <p:childTnLst>
                                        <p:animClr clrSpc="rgb" dir="cw">
                                          <p:cBhvr>
                                            <p:cTn id="51" dur="2000" fill="hold"/>
                                            <p:tgtEl>
                                              <p:spTgt spid="18"/>
                                            </p:tgtEl>
                                            <p:attrNameLst>
                                              <p:attrName>fillcolor</p:attrName>
                                            </p:attrNameLst>
                                          </p:cBhvr>
                                          <p:to>
                                            <a:srgbClr val="45B0E1"/>
                                          </p:to>
                                        </p:animClr>
                                        <p:set>
                                          <p:cBhvr>
                                            <p:cTn id="52" dur="2000" fill="hold"/>
                                            <p:tgtEl>
                                              <p:spTgt spid="18"/>
                                            </p:tgtEl>
                                            <p:attrNameLst>
                                              <p:attrName>fill.type</p:attrName>
                                            </p:attrNameLst>
                                          </p:cBhvr>
                                          <p:to>
                                            <p:strVal val="solid"/>
                                          </p:to>
                                        </p:set>
                                        <p:set>
                                          <p:cBhvr>
                                            <p:cTn id="53" dur="2000" fill="hold"/>
                                            <p:tgtEl>
                                              <p:spTgt spid="18"/>
                                            </p:tgtEl>
                                            <p:attrNameLst>
                                              <p:attrName>fill.on</p:attrName>
                                            </p:attrNameLst>
                                          </p:cBhvr>
                                          <p:to>
                                            <p:strVal val="true"/>
                                          </p:to>
                                        </p:set>
                                      </p:childTnLst>
                                    </p:cTn>
                                  </p:par>
                                  <p:par>
                                    <p:cTn id="54" presetID="1" presetClass="emph" presetSubtype="2" decel="100000" fill="hold" nodeType="withEffect">
                                      <p:stCondLst>
                                        <p:cond delay="0"/>
                                      </p:stCondLst>
                                      <p:childTnLst>
                                        <p:animClr clrSpc="rgb" dir="cw">
                                          <p:cBhvr>
                                            <p:cTn id="55" dur="2000" fill="hold"/>
                                            <p:tgtEl>
                                              <p:spTgt spid="19"/>
                                            </p:tgtEl>
                                            <p:attrNameLst>
                                              <p:attrName>fillcolor</p:attrName>
                                            </p:attrNameLst>
                                          </p:cBhvr>
                                          <p:to>
                                            <a:srgbClr val="45B0E1"/>
                                          </p:to>
                                        </p:animClr>
                                        <p:set>
                                          <p:cBhvr>
                                            <p:cTn id="56" dur="2000" fill="hold"/>
                                            <p:tgtEl>
                                              <p:spTgt spid="19"/>
                                            </p:tgtEl>
                                            <p:attrNameLst>
                                              <p:attrName>fill.type</p:attrName>
                                            </p:attrNameLst>
                                          </p:cBhvr>
                                          <p:to>
                                            <p:strVal val="solid"/>
                                          </p:to>
                                        </p:set>
                                        <p:set>
                                          <p:cBhvr>
                                            <p:cTn id="57" dur="2000" fill="hold"/>
                                            <p:tgtEl>
                                              <p:spTgt spid="19"/>
                                            </p:tgtEl>
                                            <p:attrNameLst>
                                              <p:attrName>fill.on</p:attrName>
                                            </p:attrNameLst>
                                          </p:cBhvr>
                                          <p:to>
                                            <p:strVal val="true"/>
                                          </p:to>
                                        </p:set>
                                      </p:childTnLst>
                                    </p:cTn>
                                  </p:par>
                                  <p:par>
                                    <p:cTn id="58" presetID="1" presetClass="emph" presetSubtype="2" decel="100000" fill="hold" nodeType="withEffect">
                                      <p:stCondLst>
                                        <p:cond delay="0"/>
                                      </p:stCondLst>
                                      <p:childTnLst>
                                        <p:animClr clrSpc="rgb" dir="cw">
                                          <p:cBhvr>
                                            <p:cTn id="59" dur="2000" fill="hold"/>
                                            <p:tgtEl>
                                              <p:spTgt spid="21"/>
                                            </p:tgtEl>
                                            <p:attrNameLst>
                                              <p:attrName>fillcolor</p:attrName>
                                            </p:attrNameLst>
                                          </p:cBhvr>
                                          <p:to>
                                            <a:srgbClr val="45B0E1"/>
                                          </p:to>
                                        </p:animClr>
                                        <p:set>
                                          <p:cBhvr>
                                            <p:cTn id="60" dur="2000" fill="hold"/>
                                            <p:tgtEl>
                                              <p:spTgt spid="21"/>
                                            </p:tgtEl>
                                            <p:attrNameLst>
                                              <p:attrName>fill.type</p:attrName>
                                            </p:attrNameLst>
                                          </p:cBhvr>
                                          <p:to>
                                            <p:strVal val="solid"/>
                                          </p:to>
                                        </p:set>
                                        <p:set>
                                          <p:cBhvr>
                                            <p:cTn id="61" dur="2000" fill="hold"/>
                                            <p:tgtEl>
                                              <p:spTgt spid="21"/>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6"/>
                                            </p:tgtEl>
                                            <p:attrNameLst>
                                              <p:attrName>fillcolor</p:attrName>
                                            </p:attrNameLst>
                                          </p:cBhvr>
                                          <p:to>
                                            <a:srgbClr val="45B0E1"/>
                                          </p:to>
                                        </p:animClr>
                                        <p:set>
                                          <p:cBhvr>
                                            <p:cTn id="64" dur="2000" fill="hold"/>
                                            <p:tgtEl>
                                              <p:spTgt spid="16"/>
                                            </p:tgtEl>
                                            <p:attrNameLst>
                                              <p:attrName>fill.type</p:attrName>
                                            </p:attrNameLst>
                                          </p:cBhvr>
                                          <p:to>
                                            <p:strVal val="solid"/>
                                          </p:to>
                                        </p:set>
                                        <p:set>
                                          <p:cBhvr>
                                            <p:cTn id="65" dur="2000" fill="hold"/>
                                            <p:tgtEl>
                                              <p:spTgt spid="16"/>
                                            </p:tgtEl>
                                            <p:attrNameLst>
                                              <p:attrName>fill.on</p:attrName>
                                            </p:attrNameLst>
                                          </p:cBhvr>
                                          <p:to>
                                            <p:strVal val="true"/>
                                          </p:to>
                                        </p:set>
                                      </p:childTnLst>
                                    </p:cTn>
                                  </p:par>
                                  <p:par>
                                    <p:cTn id="66" presetID="2" presetClass="entr" presetSubtype="8"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2500" fill="hold"/>
                                            <p:tgtEl>
                                              <p:spTgt spid="4"/>
                                            </p:tgtEl>
                                            <p:attrNameLst>
                                              <p:attrName>ppt_x</p:attrName>
                                            </p:attrNameLst>
                                          </p:cBhvr>
                                          <p:tavLst>
                                            <p:tav tm="0">
                                              <p:val>
                                                <p:strVal val="0-#ppt_w/2"/>
                                              </p:val>
                                            </p:tav>
                                            <p:tav tm="100000">
                                              <p:val>
                                                <p:strVal val="#ppt_x"/>
                                              </p:val>
                                            </p:tav>
                                          </p:tavLst>
                                        </p:anim>
                                        <p:anim calcmode="lin" valueType="num">
                                          <p:cBhvr additive="base">
                                            <p:cTn id="69" dur="2500" fill="hold"/>
                                            <p:tgtEl>
                                              <p:spTgt spid="4"/>
                                            </p:tgtEl>
                                            <p:attrNameLst>
                                              <p:attrName>ppt_y</p:attrName>
                                            </p:attrNameLst>
                                          </p:cBhvr>
                                          <p:tavLst>
                                            <p:tav tm="0">
                                              <p:val>
                                                <p:strVal val="#ppt_y"/>
                                              </p:val>
                                            </p:tav>
                                            <p:tav tm="100000">
                                              <p:val>
                                                <p:strVal val="#ppt_y"/>
                                              </p:val>
                                            </p:tav>
                                          </p:tavLst>
                                        </p:anim>
                                      </p:childTnLst>
                                    </p:cTn>
                                  </p:par>
                                  <p:par>
                                    <p:cTn id="70" presetID="3" presetClass="emph" presetSubtype="2" decel="100000" fill="hold" grpId="1" nodeType="withEffect">
                                      <p:stCondLst>
                                        <p:cond delay="0"/>
                                      </p:stCondLst>
                                      <p:childTnLst>
                                        <p:animClr clrSpc="rgb" dir="cw">
                                          <p:cBhvr override="childStyle">
                                            <p:cTn id="71" dur="2000" fill="hold"/>
                                            <p:tgtEl>
                                              <p:spTgt spid="4"/>
                                            </p:tgtEl>
                                            <p:attrNameLst>
                                              <p:attrName>style.color</p:attrName>
                                            </p:attrNameLst>
                                          </p:cBhvr>
                                          <p:to>
                                            <a:srgbClr val="3F3F3F"/>
                                          </p:to>
                                        </p:animClr>
                                      </p:childTnLst>
                                    </p:cTn>
                                  </p:par>
                                  <p:par>
                                    <p:cTn id="72" presetID="2" presetClass="entr" presetSubtype="8"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additive="base">
                                            <p:cTn id="74" dur="2500" fill="hold"/>
                                            <p:tgtEl>
                                              <p:spTgt spid="5"/>
                                            </p:tgtEl>
                                            <p:attrNameLst>
                                              <p:attrName>ppt_x</p:attrName>
                                            </p:attrNameLst>
                                          </p:cBhvr>
                                          <p:tavLst>
                                            <p:tav tm="0">
                                              <p:val>
                                                <p:strVal val="0-#ppt_w/2"/>
                                              </p:val>
                                            </p:tav>
                                            <p:tav tm="100000">
                                              <p:val>
                                                <p:strVal val="#ppt_x"/>
                                              </p:val>
                                            </p:tav>
                                          </p:tavLst>
                                        </p:anim>
                                        <p:anim calcmode="lin" valueType="num">
                                          <p:cBhvr additive="base">
                                            <p:cTn id="75" dur="2500" fill="hold"/>
                                            <p:tgtEl>
                                              <p:spTgt spid="5"/>
                                            </p:tgtEl>
                                            <p:attrNameLst>
                                              <p:attrName>ppt_y</p:attrName>
                                            </p:attrNameLst>
                                          </p:cBhvr>
                                          <p:tavLst>
                                            <p:tav tm="0">
                                              <p:val>
                                                <p:strVal val="#ppt_y"/>
                                              </p:val>
                                            </p:tav>
                                            <p:tav tm="100000">
                                              <p:val>
                                                <p:strVal val="#ppt_y"/>
                                              </p:val>
                                            </p:tav>
                                          </p:tavLst>
                                        </p:anim>
                                      </p:childTnLst>
                                    </p:cTn>
                                  </p:par>
                                  <p:par>
                                    <p:cTn id="76" presetID="3" presetClass="emph" presetSubtype="2" decel="100000" fill="hold" grpId="1" nodeType="withEffect">
                                      <p:stCondLst>
                                        <p:cond delay="0"/>
                                      </p:stCondLst>
                                      <p:childTnLst>
                                        <p:animClr clrSpc="rgb" dir="cw">
                                          <p:cBhvr override="childStyle">
                                            <p:cTn id="77" dur="2000" fill="hold"/>
                                            <p:tgtEl>
                                              <p:spTgt spid="5"/>
                                            </p:tgtEl>
                                            <p:attrNameLst>
                                              <p:attrName>style.color</p:attrName>
                                            </p:attrNameLst>
                                          </p:cBhvr>
                                          <p:to>
                                            <a:srgbClr val="3F3F3F"/>
                                          </p:to>
                                        </p:animClr>
                                      </p:childTnLst>
                                    </p:cTn>
                                  </p:par>
                                  <p:par>
                                    <p:cTn id="78" presetID="2" presetClass="entr" presetSubtype="8"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additive="base">
                                            <p:cTn id="80" dur="2500" fill="hold"/>
                                            <p:tgtEl>
                                              <p:spTgt spid="2"/>
                                            </p:tgtEl>
                                            <p:attrNameLst>
                                              <p:attrName>ppt_x</p:attrName>
                                            </p:attrNameLst>
                                          </p:cBhvr>
                                          <p:tavLst>
                                            <p:tav tm="0">
                                              <p:val>
                                                <p:strVal val="0-#ppt_w/2"/>
                                              </p:val>
                                            </p:tav>
                                            <p:tav tm="100000">
                                              <p:val>
                                                <p:strVal val="#ppt_x"/>
                                              </p:val>
                                            </p:tav>
                                          </p:tavLst>
                                        </p:anim>
                                        <p:anim calcmode="lin" valueType="num">
                                          <p:cBhvr additive="base">
                                            <p:cTn id="81" dur="2500" fill="hold"/>
                                            <p:tgtEl>
                                              <p:spTgt spid="2"/>
                                            </p:tgtEl>
                                            <p:attrNameLst>
                                              <p:attrName>ppt_y</p:attrName>
                                            </p:attrNameLst>
                                          </p:cBhvr>
                                          <p:tavLst>
                                            <p:tav tm="0">
                                              <p:val>
                                                <p:strVal val="#ppt_y"/>
                                              </p:val>
                                            </p:tav>
                                            <p:tav tm="100000">
                                              <p:val>
                                                <p:strVal val="#ppt_y"/>
                                              </p:val>
                                            </p:tav>
                                          </p:tavLst>
                                        </p:anim>
                                      </p:childTnLst>
                                    </p:cTn>
                                  </p:par>
                                  <p:par>
                                    <p:cTn id="82" presetID="3" presetClass="emph" presetSubtype="2" decel="100000" fill="hold" grpId="1" nodeType="withEffect">
                                      <p:stCondLst>
                                        <p:cond delay="0"/>
                                      </p:stCondLst>
                                      <p:childTnLst>
                                        <p:animClr clrSpc="rgb" dir="cw">
                                          <p:cBhvr override="childStyle">
                                            <p:cTn id="83" dur="2000" fill="hold"/>
                                            <p:tgtEl>
                                              <p:spTgt spid="2"/>
                                            </p:tgtEl>
                                            <p:attrNameLst>
                                              <p:attrName>style.color</p:attrName>
                                            </p:attrNameLst>
                                          </p:cBhvr>
                                          <p:to>
                                            <a:srgbClr val="3F3F3F"/>
                                          </p:to>
                                        </p:animClr>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nodeType="clickEffect">
                                      <p:stCondLst>
                                        <p:cond delay="0"/>
                                      </p:stCondLst>
                                      <p:childTnLst>
                                        <p:set>
                                          <p:cBhvr>
                                            <p:cTn id="87" dur="1" fill="hold">
                                              <p:stCondLst>
                                                <p:cond delay="0"/>
                                              </p:stCondLst>
                                            </p:cTn>
                                            <p:tgtEl>
                                              <p:spTgt spid="6"/>
                                            </p:tgtEl>
                                            <p:attrNameLst>
                                              <p:attrName>style.visibility</p:attrName>
                                            </p:attrNameLst>
                                          </p:cBhvr>
                                          <p:to>
                                            <p:strVal val="visible"/>
                                          </p:to>
                                        </p:set>
                                        <p:anim calcmode="lin" valueType="num">
                                          <p:cBhvr>
                                            <p:cTn id="88" dur="500" fill="hold"/>
                                            <p:tgtEl>
                                              <p:spTgt spid="6"/>
                                            </p:tgtEl>
                                            <p:attrNameLst>
                                              <p:attrName>ppt_w</p:attrName>
                                            </p:attrNameLst>
                                          </p:cBhvr>
                                          <p:tavLst>
                                            <p:tav tm="0">
                                              <p:val>
                                                <p:fltVal val="0"/>
                                              </p:val>
                                            </p:tav>
                                            <p:tav tm="100000">
                                              <p:val>
                                                <p:strVal val="#ppt_w"/>
                                              </p:val>
                                            </p:tav>
                                          </p:tavLst>
                                        </p:anim>
                                        <p:anim calcmode="lin" valueType="num">
                                          <p:cBhvr>
                                            <p:cTn id="89" dur="500" fill="hold"/>
                                            <p:tgtEl>
                                              <p:spTgt spid="6"/>
                                            </p:tgtEl>
                                            <p:attrNameLst>
                                              <p:attrName>ppt_h</p:attrName>
                                            </p:attrNameLst>
                                          </p:cBhvr>
                                          <p:tavLst>
                                            <p:tav tm="0">
                                              <p:val>
                                                <p:fltVal val="0"/>
                                              </p:val>
                                            </p:tav>
                                            <p:tav tm="100000">
                                              <p:val>
                                                <p:strVal val="#ppt_h"/>
                                              </p:val>
                                            </p:tav>
                                          </p:tavLst>
                                        </p:anim>
                                        <p:animEffect transition="in" filter="fade">
                                          <p:cBhvr>
                                            <p:cTn id="90" dur="500"/>
                                            <p:tgtEl>
                                              <p:spTgt spid="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8" grpId="1" animBg="1"/>
          <p:bldP spid="19" grpId="0" animBg="1"/>
          <p:bldP spid="19" grpId="1" animBg="1"/>
          <p:bldP spid="21" grpId="0" animBg="1"/>
          <p:bldP spid="21" grpId="1" animBg="1"/>
          <p:bldP spid="22" grpId="0" animBg="1"/>
          <p:bldP spid="24" grpId="0" animBg="1"/>
          <p:bldP spid="25" grpId="0" animBg="1"/>
          <p:bldP spid="4" grpId="0"/>
          <p:bldP spid="4" grpId="1"/>
          <p:bldP spid="5" grpId="0"/>
          <p:bldP spid="5" grpId="1"/>
          <p:bldP spid="2" grpId="0"/>
          <p:bldP spid="2" grpId="1"/>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C2A9D-9448-01ED-A963-A0BE36A89177}"/>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85B2F4BC-F3A8-6397-BA7C-B6411044232F}"/>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16" name="Freeform: Shape 15">
            <a:extLst>
              <a:ext uri="{FF2B5EF4-FFF2-40B4-BE49-F238E27FC236}">
                <a16:creationId xmlns:a16="http://schemas.microsoft.com/office/drawing/2014/main" id="{619ABAC3-C277-3428-7D46-81520BAE1E57}"/>
              </a:ext>
            </a:extLst>
          </p:cNvPr>
          <p:cNvSpPr>
            <a:spLocks noGrp="1" noRot="1" noMove="1" noResize="1" noEditPoints="1" noAdjustHandles="1" noChangeArrowheads="1" noChangeShapeType="1"/>
          </p:cNvSpPr>
          <p:nvPr/>
        </p:nvSpPr>
        <p:spPr>
          <a:xfrm rot="2700000">
            <a:off x="2996240" y="-207181"/>
            <a:ext cx="7273576" cy="7272363"/>
          </a:xfrm>
          <a:custGeom>
            <a:avLst/>
            <a:gdLst>
              <a:gd name="connsiteX0" fmla="*/ 2312273 w 7273576"/>
              <a:gd name="connsiteY0" fmla="*/ 111357 h 7272363"/>
              <a:gd name="connsiteX1" fmla="*/ 2423630 w 7273576"/>
              <a:gd name="connsiteY1" fmla="*/ 0 h 7272363"/>
              <a:gd name="connsiteX2" fmla="*/ 2473704 w 7273576"/>
              <a:gd name="connsiteY2" fmla="*/ 66962 h 7272363"/>
              <a:gd name="connsiteX3" fmla="*/ 2704661 w 7273576"/>
              <a:gd name="connsiteY3" fmla="*/ 823064 h 7272363"/>
              <a:gd name="connsiteX4" fmla="*/ 1352329 w 7273576"/>
              <a:gd name="connsiteY4" fmla="*/ 2175396 h 7272363"/>
              <a:gd name="connsiteX5" fmla="*/ 1352330 w 7273576"/>
              <a:gd name="connsiteY5" fmla="*/ 2174046 h 7272363"/>
              <a:gd name="connsiteX6" fmla="*/ 1230018 w 7273576"/>
              <a:gd name="connsiteY6" fmla="*/ 2180223 h 7272363"/>
              <a:gd name="connsiteX7" fmla="*/ 156038 w 7273576"/>
              <a:gd name="connsiteY7" fmla="*/ 3370339 h 7272363"/>
              <a:gd name="connsiteX8" fmla="*/ 1352331 w 7273576"/>
              <a:gd name="connsiteY8" fmla="*/ 4566632 h 7272363"/>
              <a:gd name="connsiteX9" fmla="*/ 2548625 w 7273576"/>
              <a:gd name="connsiteY9" fmla="*/ 3370339 h 7272363"/>
              <a:gd name="connsiteX10" fmla="*/ 2547765 w 7273576"/>
              <a:gd name="connsiteY10" fmla="*/ 3370339 h 7272363"/>
              <a:gd name="connsiteX11" fmla="*/ 3900096 w 7273576"/>
              <a:gd name="connsiteY11" fmla="*/ 2018008 h 7272363"/>
              <a:gd name="connsiteX12" fmla="*/ 5252428 w 7273576"/>
              <a:gd name="connsiteY12" fmla="*/ 3370339 h 7272363"/>
              <a:gd name="connsiteX13" fmla="*/ 4038364 w 7273576"/>
              <a:gd name="connsiteY13" fmla="*/ 4715689 h 7272363"/>
              <a:gd name="connsiteX14" fmla="*/ 3902749 w 7273576"/>
              <a:gd name="connsiteY14" fmla="*/ 4722536 h 7272363"/>
              <a:gd name="connsiteX15" fmla="*/ 3902749 w 7273576"/>
              <a:gd name="connsiteY15" fmla="*/ 4723738 h 7272363"/>
              <a:gd name="connsiteX16" fmla="*/ 2706456 w 7273576"/>
              <a:gd name="connsiteY16" fmla="*/ 5920031 h 7272363"/>
              <a:gd name="connsiteX17" fmla="*/ 3902749 w 7273576"/>
              <a:gd name="connsiteY17" fmla="*/ 7116324 h 7272363"/>
              <a:gd name="connsiteX18" fmla="*/ 5099043 w 7273576"/>
              <a:gd name="connsiteY18" fmla="*/ 5920031 h 7272363"/>
              <a:gd name="connsiteX19" fmla="*/ 5098182 w 7273576"/>
              <a:gd name="connsiteY19" fmla="*/ 5920031 h 7272363"/>
              <a:gd name="connsiteX20" fmla="*/ 6450515 w 7273576"/>
              <a:gd name="connsiteY20" fmla="*/ 4567700 h 7272363"/>
              <a:gd name="connsiteX21" fmla="*/ 7206616 w 7273576"/>
              <a:gd name="connsiteY21" fmla="*/ 4798657 h 7272363"/>
              <a:gd name="connsiteX22" fmla="*/ 7273576 w 7273576"/>
              <a:gd name="connsiteY22" fmla="*/ 4848729 h 7272363"/>
              <a:gd name="connsiteX23" fmla="*/ 7162220 w 7273576"/>
              <a:gd name="connsiteY23" fmla="*/ 4960086 h 7272363"/>
              <a:gd name="connsiteX24" fmla="*/ 7119374 w 7273576"/>
              <a:gd name="connsiteY24" fmla="*/ 4928046 h 7272363"/>
              <a:gd name="connsiteX25" fmla="*/ 6450515 w 7273576"/>
              <a:gd name="connsiteY25" fmla="*/ 4723738 h 7272363"/>
              <a:gd name="connsiteX26" fmla="*/ 5254221 w 7273576"/>
              <a:gd name="connsiteY26" fmla="*/ 5920031 h 7272363"/>
              <a:gd name="connsiteX27" fmla="*/ 5255081 w 7273576"/>
              <a:gd name="connsiteY27" fmla="*/ 5920031 h 7272363"/>
              <a:gd name="connsiteX28" fmla="*/ 3902749 w 7273576"/>
              <a:gd name="connsiteY28" fmla="*/ 7272363 h 7272363"/>
              <a:gd name="connsiteX29" fmla="*/ 2550418 w 7273576"/>
              <a:gd name="connsiteY29" fmla="*/ 5920031 h 7272363"/>
              <a:gd name="connsiteX30" fmla="*/ 3764482 w 7273576"/>
              <a:gd name="connsiteY30" fmla="*/ 4574681 h 7272363"/>
              <a:gd name="connsiteX31" fmla="*/ 3900096 w 7273576"/>
              <a:gd name="connsiteY31" fmla="*/ 4567834 h 7272363"/>
              <a:gd name="connsiteX32" fmla="*/ 3900096 w 7273576"/>
              <a:gd name="connsiteY32" fmla="*/ 4566632 h 7272363"/>
              <a:gd name="connsiteX33" fmla="*/ 5096390 w 7273576"/>
              <a:gd name="connsiteY33" fmla="*/ 3370339 h 7272363"/>
              <a:gd name="connsiteX34" fmla="*/ 3900097 w 7273576"/>
              <a:gd name="connsiteY34" fmla="*/ 2174046 h 7272363"/>
              <a:gd name="connsiteX35" fmla="*/ 2703804 w 7273576"/>
              <a:gd name="connsiteY35" fmla="*/ 3370339 h 7272363"/>
              <a:gd name="connsiteX36" fmla="*/ 2704663 w 7273576"/>
              <a:gd name="connsiteY36" fmla="*/ 3370339 h 7272363"/>
              <a:gd name="connsiteX37" fmla="*/ 1352332 w 7273576"/>
              <a:gd name="connsiteY37" fmla="*/ 4722671 h 7272363"/>
              <a:gd name="connsiteX38" fmla="*/ 0 w 7273576"/>
              <a:gd name="connsiteY38" fmla="*/ 3370339 h 7272363"/>
              <a:gd name="connsiteX39" fmla="*/ 1352332 w 7273576"/>
              <a:gd name="connsiteY39" fmla="*/ 2018008 h 7272363"/>
              <a:gd name="connsiteX40" fmla="*/ 1352331 w 7273576"/>
              <a:gd name="connsiteY40" fmla="*/ 2019357 h 7272363"/>
              <a:gd name="connsiteX41" fmla="*/ 1474643 w 7273576"/>
              <a:gd name="connsiteY41" fmla="*/ 2013181 h 7272363"/>
              <a:gd name="connsiteX42" fmla="*/ 2548622 w 7273576"/>
              <a:gd name="connsiteY42" fmla="*/ 823064 h 7272363"/>
              <a:gd name="connsiteX43" fmla="*/ 2344315 w 7273576"/>
              <a:gd name="connsiteY43" fmla="*/ 154205 h 7272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273576" h="7272363">
                <a:moveTo>
                  <a:pt x="2312273" y="111357"/>
                </a:moveTo>
                <a:lnTo>
                  <a:pt x="2423630" y="0"/>
                </a:lnTo>
                <a:lnTo>
                  <a:pt x="2473704" y="66962"/>
                </a:lnTo>
                <a:cubicBezTo>
                  <a:pt x="2619518" y="282796"/>
                  <a:pt x="2704661" y="542987"/>
                  <a:pt x="2704661" y="823064"/>
                </a:cubicBezTo>
                <a:cubicBezTo>
                  <a:pt x="2704661" y="1569936"/>
                  <a:pt x="2099202" y="2175395"/>
                  <a:pt x="1352329" y="2175396"/>
                </a:cubicBezTo>
                <a:lnTo>
                  <a:pt x="1352330" y="2174046"/>
                </a:lnTo>
                <a:lnTo>
                  <a:pt x="1230018" y="2180223"/>
                </a:lnTo>
                <a:cubicBezTo>
                  <a:pt x="626779" y="2241485"/>
                  <a:pt x="156038" y="2750938"/>
                  <a:pt x="156038" y="3370339"/>
                </a:cubicBezTo>
                <a:cubicBezTo>
                  <a:pt x="156038" y="4031035"/>
                  <a:pt x="691636" y="4566633"/>
                  <a:pt x="1352331" y="4566632"/>
                </a:cubicBezTo>
                <a:cubicBezTo>
                  <a:pt x="2013027" y="4566633"/>
                  <a:pt x="2548625" y="4031035"/>
                  <a:pt x="2548625" y="3370339"/>
                </a:cubicBezTo>
                <a:lnTo>
                  <a:pt x="2547765" y="3370339"/>
                </a:lnTo>
                <a:cubicBezTo>
                  <a:pt x="2547765" y="2623467"/>
                  <a:pt x="3153224" y="2018008"/>
                  <a:pt x="3900096" y="2018008"/>
                </a:cubicBezTo>
                <a:cubicBezTo>
                  <a:pt x="4646969" y="2018008"/>
                  <a:pt x="5252428" y="2623467"/>
                  <a:pt x="5252428" y="3370339"/>
                </a:cubicBezTo>
                <a:cubicBezTo>
                  <a:pt x="5252428" y="4070532"/>
                  <a:pt x="4720286" y="4646437"/>
                  <a:pt x="4038364" y="4715689"/>
                </a:cubicBezTo>
                <a:lnTo>
                  <a:pt x="3902749" y="4722536"/>
                </a:lnTo>
                <a:lnTo>
                  <a:pt x="3902749" y="4723738"/>
                </a:lnTo>
                <a:cubicBezTo>
                  <a:pt x="3242054" y="4723738"/>
                  <a:pt x="2706456" y="5259336"/>
                  <a:pt x="2706456" y="5920031"/>
                </a:cubicBezTo>
                <a:cubicBezTo>
                  <a:pt x="2706456" y="6580726"/>
                  <a:pt x="3242054" y="7116324"/>
                  <a:pt x="3902749" y="7116324"/>
                </a:cubicBezTo>
                <a:cubicBezTo>
                  <a:pt x="4563445" y="7116324"/>
                  <a:pt x="5099043" y="6580726"/>
                  <a:pt x="5099043" y="5920031"/>
                </a:cubicBezTo>
                <a:lnTo>
                  <a:pt x="5098182" y="5920031"/>
                </a:lnTo>
                <a:cubicBezTo>
                  <a:pt x="5098182" y="5173159"/>
                  <a:pt x="5703642" y="4567700"/>
                  <a:pt x="6450515" y="4567700"/>
                </a:cubicBezTo>
                <a:cubicBezTo>
                  <a:pt x="6730591" y="4567700"/>
                  <a:pt x="6990782" y="4652843"/>
                  <a:pt x="7206616" y="4798657"/>
                </a:cubicBezTo>
                <a:lnTo>
                  <a:pt x="7273576" y="4848729"/>
                </a:lnTo>
                <a:lnTo>
                  <a:pt x="7162220" y="4960086"/>
                </a:lnTo>
                <a:lnTo>
                  <a:pt x="7119374" y="4928046"/>
                </a:lnTo>
                <a:cubicBezTo>
                  <a:pt x="6928444" y="4799056"/>
                  <a:pt x="6698275" y="4723738"/>
                  <a:pt x="6450515" y="4723738"/>
                </a:cubicBezTo>
                <a:cubicBezTo>
                  <a:pt x="5789819" y="4723738"/>
                  <a:pt x="5254221" y="5259336"/>
                  <a:pt x="5254221" y="5920031"/>
                </a:cubicBezTo>
                <a:lnTo>
                  <a:pt x="5255081" y="5920031"/>
                </a:lnTo>
                <a:cubicBezTo>
                  <a:pt x="5255081" y="6666904"/>
                  <a:pt x="4649622" y="7272363"/>
                  <a:pt x="3902749" y="7272363"/>
                </a:cubicBezTo>
                <a:cubicBezTo>
                  <a:pt x="3155877" y="7272363"/>
                  <a:pt x="2550418" y="6666903"/>
                  <a:pt x="2550418" y="5920031"/>
                </a:cubicBezTo>
                <a:cubicBezTo>
                  <a:pt x="2550418" y="5219838"/>
                  <a:pt x="3082560" y="4643935"/>
                  <a:pt x="3764482" y="4574681"/>
                </a:cubicBezTo>
                <a:lnTo>
                  <a:pt x="3900096" y="4567834"/>
                </a:lnTo>
                <a:lnTo>
                  <a:pt x="3900096" y="4566632"/>
                </a:lnTo>
                <a:cubicBezTo>
                  <a:pt x="4560792" y="4566632"/>
                  <a:pt x="5096389" y="4031035"/>
                  <a:pt x="5096390" y="3370339"/>
                </a:cubicBezTo>
                <a:cubicBezTo>
                  <a:pt x="5096390" y="2709644"/>
                  <a:pt x="4560792" y="2174046"/>
                  <a:pt x="3900097" y="2174046"/>
                </a:cubicBezTo>
                <a:cubicBezTo>
                  <a:pt x="3239401" y="2174047"/>
                  <a:pt x="2703803" y="2709645"/>
                  <a:pt x="2703804" y="3370339"/>
                </a:cubicBezTo>
                <a:lnTo>
                  <a:pt x="2704663" y="3370339"/>
                </a:lnTo>
                <a:cubicBezTo>
                  <a:pt x="2704663" y="4117212"/>
                  <a:pt x="2099204" y="4722671"/>
                  <a:pt x="1352332" y="4722671"/>
                </a:cubicBezTo>
                <a:cubicBezTo>
                  <a:pt x="605459" y="4722671"/>
                  <a:pt x="0" y="4117212"/>
                  <a:pt x="0" y="3370339"/>
                </a:cubicBezTo>
                <a:cubicBezTo>
                  <a:pt x="0" y="2623467"/>
                  <a:pt x="605459" y="2018008"/>
                  <a:pt x="1352332" y="2018008"/>
                </a:cubicBezTo>
                <a:lnTo>
                  <a:pt x="1352331" y="2019357"/>
                </a:lnTo>
                <a:lnTo>
                  <a:pt x="1474643" y="2013181"/>
                </a:lnTo>
                <a:cubicBezTo>
                  <a:pt x="2077882" y="1951919"/>
                  <a:pt x="2548622" y="1442466"/>
                  <a:pt x="2548622" y="823064"/>
                </a:cubicBezTo>
                <a:cubicBezTo>
                  <a:pt x="2548623" y="575303"/>
                  <a:pt x="2473304" y="345135"/>
                  <a:pt x="2344315" y="154205"/>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18" name="Graphic 11" descr="Single gear with solid fill">
            <a:extLst>
              <a:ext uri="{FF2B5EF4-FFF2-40B4-BE49-F238E27FC236}">
                <a16:creationId xmlns:a16="http://schemas.microsoft.com/office/drawing/2014/main" id="{B71CAAAE-D835-6506-39BC-EE8DD5A14FDE}"/>
              </a:ext>
            </a:extLst>
          </p:cNvPr>
          <p:cNvSpPr>
            <a:spLocks noGrp="1" noRot="1" noMove="1" noResize="1" noEditPoints="1" noAdjustHandles="1" noChangeArrowheads="1" noChangeShapeType="1"/>
          </p:cNvSpPr>
          <p:nvPr/>
        </p:nvSpPr>
        <p:spPr>
          <a:xfrm>
            <a:off x="4296355" y="4372751"/>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9" name="Graphic 11" descr="Single gear with solid fill">
            <a:extLst>
              <a:ext uri="{FF2B5EF4-FFF2-40B4-BE49-F238E27FC236}">
                <a16:creationId xmlns:a16="http://schemas.microsoft.com/office/drawing/2014/main" id="{D76F9C34-CA4A-1B0C-6511-D3F66BE52386}"/>
              </a:ext>
            </a:extLst>
          </p:cNvPr>
          <p:cNvSpPr>
            <a:spLocks noGrp="1" noRot="1" noMove="1" noResize="1" noEditPoints="1" noAdjustHandles="1" noChangeArrowheads="1" noChangeShapeType="1"/>
          </p:cNvSpPr>
          <p:nvPr/>
        </p:nvSpPr>
        <p:spPr>
          <a:xfrm>
            <a:off x="6132846" y="2551176"/>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1" name="Graphic 11" descr="Single gear with solid fill">
            <a:extLst>
              <a:ext uri="{FF2B5EF4-FFF2-40B4-BE49-F238E27FC236}">
                <a16:creationId xmlns:a16="http://schemas.microsoft.com/office/drawing/2014/main" id="{68B56E61-33AF-C914-CB22-C51D6D2581A0}"/>
              </a:ext>
            </a:extLst>
          </p:cNvPr>
          <p:cNvSpPr>
            <a:spLocks noGrp="1" noRot="1" noMove="1" noResize="1" noEditPoints="1" noAdjustHandles="1" noChangeArrowheads="1" noChangeShapeType="1"/>
          </p:cNvSpPr>
          <p:nvPr/>
        </p:nvSpPr>
        <p:spPr>
          <a:xfrm>
            <a:off x="4296355" y="76005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2" name="Circle: Hollow 21">
            <a:extLst>
              <a:ext uri="{FF2B5EF4-FFF2-40B4-BE49-F238E27FC236}">
                <a16:creationId xmlns:a16="http://schemas.microsoft.com/office/drawing/2014/main" id="{D53F8A54-2446-0F26-695B-30800F237F91}"/>
              </a:ext>
            </a:extLst>
          </p:cNvPr>
          <p:cNvSpPr>
            <a:spLocks noGrp="1" noRot="1" noMove="1" noResize="1" noEditPoints="1" noAdjustHandles="1" noChangeArrowheads="1" noChangeShapeType="1"/>
          </p:cNvSpPr>
          <p:nvPr/>
        </p:nvSpPr>
        <p:spPr>
          <a:xfrm>
            <a:off x="4710629" y="117432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6C8F7A01-3981-6543-CDE2-E4C90C252F0C}"/>
              </a:ext>
            </a:extLst>
          </p:cNvPr>
          <p:cNvSpPr>
            <a:spLocks noGrp="1" noRot="1" noMove="1" noResize="1" noEditPoints="1" noAdjustHandles="1" noChangeArrowheads="1" noChangeShapeType="1"/>
          </p:cNvSpPr>
          <p:nvPr/>
        </p:nvSpPr>
        <p:spPr>
          <a:xfrm>
            <a:off x="6547120" y="2965450"/>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4D6A2849-2DCD-3E5D-E2FD-2685CF6886A9}"/>
              </a:ext>
            </a:extLst>
          </p:cNvPr>
          <p:cNvSpPr>
            <a:spLocks noGrp="1" noRot="1" noMove="1" noResize="1" noEditPoints="1" noAdjustHandles="1" noChangeArrowheads="1" noChangeShapeType="1"/>
          </p:cNvSpPr>
          <p:nvPr/>
        </p:nvSpPr>
        <p:spPr>
          <a:xfrm>
            <a:off x="4710629" y="4787025"/>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Graphic 25" descr="Lightbulb and gear with solid fill">
            <a:extLst>
              <a:ext uri="{FF2B5EF4-FFF2-40B4-BE49-F238E27FC236}">
                <a16:creationId xmlns:a16="http://schemas.microsoft.com/office/drawing/2014/main" id="{F2C04C5F-D4A6-D6EE-5962-8182AF683525}"/>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5579" y="5021975"/>
            <a:ext cx="457200" cy="457200"/>
          </a:xfrm>
          <a:prstGeom prst="rect">
            <a:avLst/>
          </a:prstGeom>
        </p:spPr>
      </p:pic>
      <p:pic>
        <p:nvPicPr>
          <p:cNvPr id="27" name="Graphic 26" descr="Bar graph with upward trend with solid fill">
            <a:extLst>
              <a:ext uri="{FF2B5EF4-FFF2-40B4-BE49-F238E27FC236}">
                <a16:creationId xmlns:a16="http://schemas.microsoft.com/office/drawing/2014/main" id="{BB7B2A49-DE37-4DE0-A523-26F43A4C1E4E}"/>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82070" y="3200400"/>
            <a:ext cx="457200" cy="457200"/>
          </a:xfrm>
          <a:prstGeom prst="rect">
            <a:avLst/>
          </a:prstGeom>
        </p:spPr>
      </p:pic>
      <p:pic>
        <p:nvPicPr>
          <p:cNvPr id="29" name="Graphic 28" descr="Dollar with solid fill">
            <a:extLst>
              <a:ext uri="{FF2B5EF4-FFF2-40B4-BE49-F238E27FC236}">
                <a16:creationId xmlns:a16="http://schemas.microsoft.com/office/drawing/2014/main" id="{7957DEFE-175F-D6EA-E879-88186F546573}"/>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45579" y="1409274"/>
            <a:ext cx="457200" cy="457200"/>
          </a:xfrm>
          <a:prstGeom prst="rect">
            <a:avLst/>
          </a:prstGeom>
        </p:spPr>
      </p:pic>
      <p:sp>
        <p:nvSpPr>
          <p:cNvPr id="4" name="TextBox 3">
            <a:extLst>
              <a:ext uri="{FF2B5EF4-FFF2-40B4-BE49-F238E27FC236}">
                <a16:creationId xmlns:a16="http://schemas.microsoft.com/office/drawing/2014/main" id="{0A610DC9-1967-69E5-702C-14C4255E75E7}"/>
              </a:ext>
            </a:extLst>
          </p:cNvPr>
          <p:cNvSpPr txBox="1">
            <a:spLocks/>
          </p:cNvSpPr>
          <p:nvPr/>
        </p:nvSpPr>
        <p:spPr>
          <a:xfrm>
            <a:off x="227329" y="1637951"/>
            <a:ext cx="3358839" cy="1815882"/>
          </a:xfrm>
          <a:prstGeom prst="rect">
            <a:avLst/>
          </a:prstGeom>
          <a:noFill/>
        </p:spPr>
        <p:txBody>
          <a:bodyPr wrap="square" rtlCol="0">
            <a:spAutoFit/>
          </a:bodyPr>
          <a:lstStyle/>
          <a:p>
            <a:pPr algn="ctr"/>
            <a:r>
              <a:rPr lang="en-US" sz="1400" dirty="0">
                <a:solidFill>
                  <a:srgbClr val="44546A"/>
                </a:solidFill>
              </a:rPr>
              <a:t>For Q4 2013 vs 2014, we see that all products showed positive growth (49.6k ,23.2% growth) with no declines. A4 Paper had the most substantial growth in both absolute and percentage terms (13.6k, 53.8%). There is a robust year on year improvement with A4 paper and pencils driving the most significant gains.</a:t>
            </a:r>
            <a:endParaRPr lang="en-US" sz="1100" dirty="0">
              <a:solidFill>
                <a:srgbClr val="44546A"/>
              </a:solidFill>
            </a:endParaRPr>
          </a:p>
        </p:txBody>
      </p:sp>
      <p:sp>
        <p:nvSpPr>
          <p:cNvPr id="5" name="TextBox 4">
            <a:extLst>
              <a:ext uri="{FF2B5EF4-FFF2-40B4-BE49-F238E27FC236}">
                <a16:creationId xmlns:a16="http://schemas.microsoft.com/office/drawing/2014/main" id="{14967535-EB71-C705-645C-68991D57066C}"/>
              </a:ext>
            </a:extLst>
          </p:cNvPr>
          <p:cNvSpPr txBox="1">
            <a:spLocks/>
          </p:cNvSpPr>
          <p:nvPr/>
        </p:nvSpPr>
        <p:spPr>
          <a:xfrm>
            <a:off x="8046603" y="4417693"/>
            <a:ext cx="3672982" cy="738664"/>
          </a:xfrm>
          <a:prstGeom prst="rect">
            <a:avLst/>
          </a:prstGeom>
          <a:noFill/>
        </p:spPr>
        <p:txBody>
          <a:bodyPr wrap="square" rtlCol="0">
            <a:spAutoFit/>
          </a:bodyPr>
          <a:lstStyle/>
          <a:p>
            <a:pPr algn="ctr"/>
            <a:r>
              <a:rPr lang="en-US" sz="1400" dirty="0">
                <a:solidFill>
                  <a:srgbClr val="44546A"/>
                </a:solidFill>
              </a:rPr>
              <a:t>The Biro has the highest Tax on profit at N1.5m, while Notepads and staplers have the largest losses and hence negative tax amounts.</a:t>
            </a:r>
          </a:p>
        </p:txBody>
      </p:sp>
      <p:sp>
        <p:nvSpPr>
          <p:cNvPr id="2" name="TextBox 1">
            <a:extLst>
              <a:ext uri="{FF2B5EF4-FFF2-40B4-BE49-F238E27FC236}">
                <a16:creationId xmlns:a16="http://schemas.microsoft.com/office/drawing/2014/main" id="{0D3141E8-8968-E7F4-F193-3C6778091D7F}"/>
              </a:ext>
            </a:extLst>
          </p:cNvPr>
          <p:cNvSpPr txBox="1">
            <a:spLocks/>
          </p:cNvSpPr>
          <p:nvPr/>
        </p:nvSpPr>
        <p:spPr>
          <a:xfrm>
            <a:off x="0" y="498768"/>
            <a:ext cx="4487008" cy="461665"/>
          </a:xfrm>
          <a:prstGeom prst="rect">
            <a:avLst/>
          </a:prstGeom>
          <a:noFill/>
        </p:spPr>
        <p:txBody>
          <a:bodyPr wrap="square" rtlCol="0">
            <a:spAutoFit/>
          </a:bodyPr>
          <a:lstStyle/>
          <a:p>
            <a:pPr algn="ctr"/>
            <a:r>
              <a:rPr lang="en-US" sz="2400" b="1" dirty="0">
                <a:solidFill>
                  <a:srgbClr val="44546A"/>
                </a:solidFill>
              </a:rPr>
              <a:t>INSIGHTS (</a:t>
            </a:r>
            <a:r>
              <a:rPr lang="en-US" sz="2400" b="1" dirty="0" err="1">
                <a:solidFill>
                  <a:srgbClr val="44546A"/>
                </a:solidFill>
              </a:rPr>
              <a:t>ctd</a:t>
            </a:r>
            <a:r>
              <a:rPr lang="en-US" sz="2400" b="1" dirty="0">
                <a:solidFill>
                  <a:srgbClr val="44546A"/>
                </a:solidFill>
              </a:rPr>
              <a:t>)</a:t>
            </a:r>
            <a:endParaRPr lang="en-US" b="1" dirty="0">
              <a:solidFill>
                <a:srgbClr val="44546A"/>
              </a:solidFill>
            </a:endParaRPr>
          </a:p>
        </p:txBody>
      </p:sp>
      <p:pic>
        <p:nvPicPr>
          <p:cNvPr id="11" name="Picture 10">
            <a:extLst>
              <a:ext uri="{FF2B5EF4-FFF2-40B4-BE49-F238E27FC236}">
                <a16:creationId xmlns:a16="http://schemas.microsoft.com/office/drawing/2014/main" id="{0490F83F-96FA-1500-DF83-25AE051B8E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58634" y="6070560"/>
            <a:ext cx="1981302" cy="787440"/>
          </a:xfrm>
          <a:prstGeom prst="rect">
            <a:avLst/>
          </a:prstGeom>
        </p:spPr>
      </p:pic>
      <p:pic>
        <p:nvPicPr>
          <p:cNvPr id="7" name="Picture 6">
            <a:extLst>
              <a:ext uri="{FF2B5EF4-FFF2-40B4-BE49-F238E27FC236}">
                <a16:creationId xmlns:a16="http://schemas.microsoft.com/office/drawing/2014/main" id="{99D710F4-BD06-1C6A-5A79-8BD01CB093B4}"/>
              </a:ext>
            </a:extLst>
          </p:cNvPr>
          <p:cNvPicPr>
            <a:picLocks noChangeAspect="1"/>
          </p:cNvPicPr>
          <p:nvPr/>
        </p:nvPicPr>
        <p:blipFill>
          <a:blip r:embed="rId10"/>
          <a:stretch>
            <a:fillRect/>
          </a:stretch>
        </p:blipFill>
        <p:spPr>
          <a:xfrm>
            <a:off x="168972" y="3429000"/>
            <a:ext cx="5014715" cy="3248526"/>
          </a:xfrm>
          <a:prstGeom prst="rect">
            <a:avLst/>
          </a:prstGeom>
        </p:spPr>
      </p:pic>
      <p:pic>
        <p:nvPicPr>
          <p:cNvPr id="9" name="Picture 8">
            <a:extLst>
              <a:ext uri="{FF2B5EF4-FFF2-40B4-BE49-F238E27FC236}">
                <a16:creationId xmlns:a16="http://schemas.microsoft.com/office/drawing/2014/main" id="{C231E3AC-8DCD-719D-2330-DCFE1C6C1936}"/>
              </a:ext>
            </a:extLst>
          </p:cNvPr>
          <p:cNvPicPr>
            <a:picLocks noChangeAspect="1"/>
          </p:cNvPicPr>
          <p:nvPr/>
        </p:nvPicPr>
        <p:blipFill>
          <a:blip r:embed="rId11"/>
          <a:stretch>
            <a:fillRect/>
          </a:stretch>
        </p:blipFill>
        <p:spPr>
          <a:xfrm>
            <a:off x="6794490" y="760050"/>
            <a:ext cx="5163376" cy="3210018"/>
          </a:xfrm>
          <a:prstGeom prst="rect">
            <a:avLst/>
          </a:prstGeom>
        </p:spPr>
      </p:pic>
    </p:spTree>
    <p:extLst>
      <p:ext uri="{BB962C8B-B14F-4D97-AF65-F5344CB8AC3E}">
        <p14:creationId xmlns:p14="http://schemas.microsoft.com/office/powerpoint/2010/main" val="17073562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8" presetClass="emph" presetSubtype="0" accel="11111" decel="55556" fill="hold" grpId="1" nodeType="withEffect">
                                      <p:stCondLst>
                                        <p:cond delay="0"/>
                                      </p:stCondLst>
                                      <p:childTnLst>
                                        <p:animRot by="32400000">
                                          <p:cBhvr>
                                            <p:cTn id="44" dur="4500" fill="hold"/>
                                            <p:tgtEl>
                                              <p:spTgt spid="18"/>
                                            </p:tgtEl>
                                            <p:attrNameLst>
                                              <p:attrName>r</p:attrName>
                                            </p:attrNameLst>
                                          </p:cBhvr>
                                        </p:animRot>
                                      </p:childTnLst>
                                    </p:cTn>
                                  </p:par>
                                  <p:par>
                                    <p:cTn id="45" presetID="8" presetClass="emph" presetSubtype="0" accel="11111" decel="55556" fill="hold" grpId="1" nodeType="withEffect">
                                      <p:stCondLst>
                                        <p:cond delay="0"/>
                                      </p:stCondLst>
                                      <p:childTnLst>
                                        <p:animRot by="-32400000">
                                          <p:cBhvr>
                                            <p:cTn id="46" dur="4500" fill="hold"/>
                                            <p:tgtEl>
                                              <p:spTgt spid="19"/>
                                            </p:tgtEl>
                                            <p:attrNameLst>
                                              <p:attrName>r</p:attrName>
                                            </p:attrNameLst>
                                          </p:cBhvr>
                                        </p:animRot>
                                      </p:childTnLst>
                                    </p:cTn>
                                  </p:par>
                                  <p:par>
                                    <p:cTn id="47" presetID="8" presetClass="emph" presetSubtype="0" accel="11111" decel="55556" fill="hold" grpId="1" nodeType="withEffect">
                                      <p:stCondLst>
                                        <p:cond delay="0"/>
                                      </p:stCondLst>
                                      <p:childTnLst>
                                        <p:animRot by="32400000">
                                          <p:cBhvr>
                                            <p:cTn id="48" dur="4500" fill="hold"/>
                                            <p:tgtEl>
                                              <p:spTgt spid="21"/>
                                            </p:tgtEl>
                                            <p:attrNameLst>
                                              <p:attrName>r</p:attrName>
                                            </p:attrNameLst>
                                          </p:cBhvr>
                                        </p:animRot>
                                      </p:childTnLst>
                                    </p:cTn>
                                  </p:par>
                                </p:childTnLst>
                              </p:cTn>
                            </p:par>
                            <p:par>
                              <p:cTn id="49" fill="hold">
                                <p:stCondLst>
                                  <p:cond delay="6500"/>
                                </p:stCondLst>
                                <p:childTnLst>
                                  <p:par>
                                    <p:cTn id="50" presetID="1" presetClass="emph" presetSubtype="2" decel="100000" fill="hold" nodeType="afterEffect">
                                      <p:stCondLst>
                                        <p:cond delay="0"/>
                                      </p:stCondLst>
                                      <p:childTnLst>
                                        <p:animClr clrSpc="rgb" dir="cw">
                                          <p:cBhvr>
                                            <p:cTn id="51" dur="2000" fill="hold"/>
                                            <p:tgtEl>
                                              <p:spTgt spid="18"/>
                                            </p:tgtEl>
                                            <p:attrNameLst>
                                              <p:attrName>fillcolor</p:attrName>
                                            </p:attrNameLst>
                                          </p:cBhvr>
                                          <p:to>
                                            <a:srgbClr val="45B0E1"/>
                                          </p:to>
                                        </p:animClr>
                                        <p:set>
                                          <p:cBhvr>
                                            <p:cTn id="52" dur="2000" fill="hold"/>
                                            <p:tgtEl>
                                              <p:spTgt spid="18"/>
                                            </p:tgtEl>
                                            <p:attrNameLst>
                                              <p:attrName>fill.type</p:attrName>
                                            </p:attrNameLst>
                                          </p:cBhvr>
                                          <p:to>
                                            <p:strVal val="solid"/>
                                          </p:to>
                                        </p:set>
                                        <p:set>
                                          <p:cBhvr>
                                            <p:cTn id="53" dur="2000" fill="hold"/>
                                            <p:tgtEl>
                                              <p:spTgt spid="18"/>
                                            </p:tgtEl>
                                            <p:attrNameLst>
                                              <p:attrName>fill.on</p:attrName>
                                            </p:attrNameLst>
                                          </p:cBhvr>
                                          <p:to>
                                            <p:strVal val="true"/>
                                          </p:to>
                                        </p:set>
                                      </p:childTnLst>
                                    </p:cTn>
                                  </p:par>
                                  <p:par>
                                    <p:cTn id="54" presetID="1" presetClass="emph" presetSubtype="2" decel="100000" fill="hold" nodeType="withEffect">
                                      <p:stCondLst>
                                        <p:cond delay="0"/>
                                      </p:stCondLst>
                                      <p:childTnLst>
                                        <p:animClr clrSpc="rgb" dir="cw">
                                          <p:cBhvr>
                                            <p:cTn id="55" dur="2000" fill="hold"/>
                                            <p:tgtEl>
                                              <p:spTgt spid="19"/>
                                            </p:tgtEl>
                                            <p:attrNameLst>
                                              <p:attrName>fillcolor</p:attrName>
                                            </p:attrNameLst>
                                          </p:cBhvr>
                                          <p:to>
                                            <a:srgbClr val="45B0E1"/>
                                          </p:to>
                                        </p:animClr>
                                        <p:set>
                                          <p:cBhvr>
                                            <p:cTn id="56" dur="2000" fill="hold"/>
                                            <p:tgtEl>
                                              <p:spTgt spid="19"/>
                                            </p:tgtEl>
                                            <p:attrNameLst>
                                              <p:attrName>fill.type</p:attrName>
                                            </p:attrNameLst>
                                          </p:cBhvr>
                                          <p:to>
                                            <p:strVal val="solid"/>
                                          </p:to>
                                        </p:set>
                                        <p:set>
                                          <p:cBhvr>
                                            <p:cTn id="57" dur="2000" fill="hold"/>
                                            <p:tgtEl>
                                              <p:spTgt spid="19"/>
                                            </p:tgtEl>
                                            <p:attrNameLst>
                                              <p:attrName>fill.on</p:attrName>
                                            </p:attrNameLst>
                                          </p:cBhvr>
                                          <p:to>
                                            <p:strVal val="true"/>
                                          </p:to>
                                        </p:set>
                                      </p:childTnLst>
                                    </p:cTn>
                                  </p:par>
                                  <p:par>
                                    <p:cTn id="58" presetID="1" presetClass="emph" presetSubtype="2" decel="100000" fill="hold" nodeType="withEffect">
                                      <p:stCondLst>
                                        <p:cond delay="0"/>
                                      </p:stCondLst>
                                      <p:childTnLst>
                                        <p:animClr clrSpc="rgb" dir="cw">
                                          <p:cBhvr>
                                            <p:cTn id="59" dur="2000" fill="hold"/>
                                            <p:tgtEl>
                                              <p:spTgt spid="21"/>
                                            </p:tgtEl>
                                            <p:attrNameLst>
                                              <p:attrName>fillcolor</p:attrName>
                                            </p:attrNameLst>
                                          </p:cBhvr>
                                          <p:to>
                                            <a:srgbClr val="45B0E1"/>
                                          </p:to>
                                        </p:animClr>
                                        <p:set>
                                          <p:cBhvr>
                                            <p:cTn id="60" dur="2000" fill="hold"/>
                                            <p:tgtEl>
                                              <p:spTgt spid="21"/>
                                            </p:tgtEl>
                                            <p:attrNameLst>
                                              <p:attrName>fill.type</p:attrName>
                                            </p:attrNameLst>
                                          </p:cBhvr>
                                          <p:to>
                                            <p:strVal val="solid"/>
                                          </p:to>
                                        </p:set>
                                        <p:set>
                                          <p:cBhvr>
                                            <p:cTn id="61" dur="2000" fill="hold"/>
                                            <p:tgtEl>
                                              <p:spTgt spid="21"/>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6"/>
                                            </p:tgtEl>
                                            <p:attrNameLst>
                                              <p:attrName>fillcolor</p:attrName>
                                            </p:attrNameLst>
                                          </p:cBhvr>
                                          <p:to>
                                            <a:srgbClr val="45B0E1"/>
                                          </p:to>
                                        </p:animClr>
                                        <p:set>
                                          <p:cBhvr>
                                            <p:cTn id="64" dur="2000" fill="hold"/>
                                            <p:tgtEl>
                                              <p:spTgt spid="16"/>
                                            </p:tgtEl>
                                            <p:attrNameLst>
                                              <p:attrName>fill.type</p:attrName>
                                            </p:attrNameLst>
                                          </p:cBhvr>
                                          <p:to>
                                            <p:strVal val="solid"/>
                                          </p:to>
                                        </p:set>
                                        <p:set>
                                          <p:cBhvr>
                                            <p:cTn id="65" dur="2000" fill="hold"/>
                                            <p:tgtEl>
                                              <p:spTgt spid="16"/>
                                            </p:tgtEl>
                                            <p:attrNameLst>
                                              <p:attrName>fill.on</p:attrName>
                                            </p:attrNameLst>
                                          </p:cBhvr>
                                          <p:to>
                                            <p:strVal val="true"/>
                                          </p:to>
                                        </p:set>
                                      </p:childTnLst>
                                    </p:cTn>
                                  </p:par>
                                  <p:par>
                                    <p:cTn id="66" presetID="2" presetClass="entr" presetSubtype="8" fill="hold" grpId="0" nodeType="withEffect" p14:presetBounceEnd="48000">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14:bounceEnd="48000">
                                          <p:cBhvr additive="base">
                                            <p:cTn id="68" dur="2500" fill="hold"/>
                                            <p:tgtEl>
                                              <p:spTgt spid="4"/>
                                            </p:tgtEl>
                                            <p:attrNameLst>
                                              <p:attrName>ppt_x</p:attrName>
                                            </p:attrNameLst>
                                          </p:cBhvr>
                                          <p:tavLst>
                                            <p:tav tm="0">
                                              <p:val>
                                                <p:strVal val="0-#ppt_w/2"/>
                                              </p:val>
                                            </p:tav>
                                            <p:tav tm="100000">
                                              <p:val>
                                                <p:strVal val="#ppt_x"/>
                                              </p:val>
                                            </p:tav>
                                          </p:tavLst>
                                        </p:anim>
                                        <p:anim calcmode="lin" valueType="num" p14:bounceEnd="48000">
                                          <p:cBhvr additive="base">
                                            <p:cTn id="69" dur="2500" fill="hold"/>
                                            <p:tgtEl>
                                              <p:spTgt spid="4"/>
                                            </p:tgtEl>
                                            <p:attrNameLst>
                                              <p:attrName>ppt_y</p:attrName>
                                            </p:attrNameLst>
                                          </p:cBhvr>
                                          <p:tavLst>
                                            <p:tav tm="0">
                                              <p:val>
                                                <p:strVal val="#ppt_y"/>
                                              </p:val>
                                            </p:tav>
                                            <p:tav tm="100000">
                                              <p:val>
                                                <p:strVal val="#ppt_y"/>
                                              </p:val>
                                            </p:tav>
                                          </p:tavLst>
                                        </p:anim>
                                      </p:childTnLst>
                                    </p:cTn>
                                  </p:par>
                                  <p:par>
                                    <p:cTn id="70" presetID="3" presetClass="emph" presetSubtype="2" decel="100000" fill="hold" grpId="1" nodeType="withEffect">
                                      <p:stCondLst>
                                        <p:cond delay="0"/>
                                      </p:stCondLst>
                                      <p:childTnLst>
                                        <p:animClr clrSpc="rgb" dir="cw">
                                          <p:cBhvr override="childStyle">
                                            <p:cTn id="71" dur="2000" fill="hold"/>
                                            <p:tgtEl>
                                              <p:spTgt spid="4"/>
                                            </p:tgtEl>
                                            <p:attrNameLst>
                                              <p:attrName>style.color</p:attrName>
                                            </p:attrNameLst>
                                          </p:cBhvr>
                                          <p:to>
                                            <a:srgbClr val="3F3F3F"/>
                                          </p:to>
                                        </p:animClr>
                                      </p:childTnLst>
                                    </p:cTn>
                                  </p:par>
                                  <p:par>
                                    <p:cTn id="72" presetID="2" presetClass="entr" presetSubtype="8" fill="hold" grpId="0" nodeType="withEffect" p14:presetBounceEnd="48000">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14:bounceEnd="48000">
                                          <p:cBhvr additive="base">
                                            <p:cTn id="74" dur="2500" fill="hold"/>
                                            <p:tgtEl>
                                              <p:spTgt spid="5"/>
                                            </p:tgtEl>
                                            <p:attrNameLst>
                                              <p:attrName>ppt_x</p:attrName>
                                            </p:attrNameLst>
                                          </p:cBhvr>
                                          <p:tavLst>
                                            <p:tav tm="0">
                                              <p:val>
                                                <p:strVal val="0-#ppt_w/2"/>
                                              </p:val>
                                            </p:tav>
                                            <p:tav tm="100000">
                                              <p:val>
                                                <p:strVal val="#ppt_x"/>
                                              </p:val>
                                            </p:tav>
                                          </p:tavLst>
                                        </p:anim>
                                        <p:anim calcmode="lin" valueType="num" p14:bounceEnd="48000">
                                          <p:cBhvr additive="base">
                                            <p:cTn id="75" dur="2500" fill="hold"/>
                                            <p:tgtEl>
                                              <p:spTgt spid="5"/>
                                            </p:tgtEl>
                                            <p:attrNameLst>
                                              <p:attrName>ppt_y</p:attrName>
                                            </p:attrNameLst>
                                          </p:cBhvr>
                                          <p:tavLst>
                                            <p:tav tm="0">
                                              <p:val>
                                                <p:strVal val="#ppt_y"/>
                                              </p:val>
                                            </p:tav>
                                            <p:tav tm="100000">
                                              <p:val>
                                                <p:strVal val="#ppt_y"/>
                                              </p:val>
                                            </p:tav>
                                          </p:tavLst>
                                        </p:anim>
                                      </p:childTnLst>
                                    </p:cTn>
                                  </p:par>
                                  <p:par>
                                    <p:cTn id="76" presetID="3" presetClass="emph" presetSubtype="2" decel="100000" fill="hold" grpId="1" nodeType="withEffect">
                                      <p:stCondLst>
                                        <p:cond delay="0"/>
                                      </p:stCondLst>
                                      <p:childTnLst>
                                        <p:animClr clrSpc="rgb" dir="cw">
                                          <p:cBhvr override="childStyle">
                                            <p:cTn id="77" dur="2000" fill="hold"/>
                                            <p:tgtEl>
                                              <p:spTgt spid="5"/>
                                            </p:tgtEl>
                                            <p:attrNameLst>
                                              <p:attrName>style.color</p:attrName>
                                            </p:attrNameLst>
                                          </p:cBhvr>
                                          <p:to>
                                            <a:srgbClr val="3F3F3F"/>
                                          </p:to>
                                        </p:animClr>
                                      </p:childTnLst>
                                    </p:cTn>
                                  </p:par>
                                  <p:par>
                                    <p:cTn id="78" presetID="2" presetClass="entr" presetSubtype="8" fill="hold" grpId="0" nodeType="withEffect" p14:presetBounceEnd="48000">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14:bounceEnd="48000">
                                          <p:cBhvr additive="base">
                                            <p:cTn id="80" dur="2500" fill="hold"/>
                                            <p:tgtEl>
                                              <p:spTgt spid="2"/>
                                            </p:tgtEl>
                                            <p:attrNameLst>
                                              <p:attrName>ppt_x</p:attrName>
                                            </p:attrNameLst>
                                          </p:cBhvr>
                                          <p:tavLst>
                                            <p:tav tm="0">
                                              <p:val>
                                                <p:strVal val="0-#ppt_w/2"/>
                                              </p:val>
                                            </p:tav>
                                            <p:tav tm="100000">
                                              <p:val>
                                                <p:strVal val="#ppt_x"/>
                                              </p:val>
                                            </p:tav>
                                          </p:tavLst>
                                        </p:anim>
                                        <p:anim calcmode="lin" valueType="num" p14:bounceEnd="48000">
                                          <p:cBhvr additive="base">
                                            <p:cTn id="81" dur="2500" fill="hold"/>
                                            <p:tgtEl>
                                              <p:spTgt spid="2"/>
                                            </p:tgtEl>
                                            <p:attrNameLst>
                                              <p:attrName>ppt_y</p:attrName>
                                            </p:attrNameLst>
                                          </p:cBhvr>
                                          <p:tavLst>
                                            <p:tav tm="0">
                                              <p:val>
                                                <p:strVal val="#ppt_y"/>
                                              </p:val>
                                            </p:tav>
                                            <p:tav tm="100000">
                                              <p:val>
                                                <p:strVal val="#ppt_y"/>
                                              </p:val>
                                            </p:tav>
                                          </p:tavLst>
                                        </p:anim>
                                      </p:childTnLst>
                                    </p:cTn>
                                  </p:par>
                                  <p:par>
                                    <p:cTn id="82" presetID="3" presetClass="emph" presetSubtype="2" decel="100000" fill="hold" grpId="1" nodeType="withEffect">
                                      <p:stCondLst>
                                        <p:cond delay="0"/>
                                      </p:stCondLst>
                                      <p:childTnLst>
                                        <p:animClr clrSpc="rgb" dir="cw">
                                          <p:cBhvr override="childStyle">
                                            <p:cTn id="83" dur="2000" fill="hold"/>
                                            <p:tgtEl>
                                              <p:spTgt spid="2"/>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8" grpId="1" animBg="1"/>
          <p:bldP spid="19" grpId="0" animBg="1"/>
          <p:bldP spid="19" grpId="1" animBg="1"/>
          <p:bldP spid="21" grpId="0" animBg="1"/>
          <p:bldP spid="21" grpId="1" animBg="1"/>
          <p:bldP spid="22" grpId="0" animBg="1"/>
          <p:bldP spid="24" grpId="0" animBg="1"/>
          <p:bldP spid="25" grpId="0" animBg="1"/>
          <p:bldP spid="4" grpId="0"/>
          <p:bldP spid="4" grpId="1"/>
          <p:bldP spid="5" grpId="0"/>
          <p:bldP spid="5" grpId="1"/>
          <p:bldP spid="2" grpId="0"/>
          <p:bldP spid="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16"/>
                                            </p:tgtEl>
                                            <p:attrNameLst>
                                              <p:attrName>style.visibility</p:attrName>
                                            </p:attrNameLst>
                                          </p:cBhvr>
                                          <p:to>
                                            <p:strVal val="visible"/>
                                          </p:to>
                                        </p:set>
                                        <p:animEffect transition="in" filter="wipe(down)">
                                          <p:cBhvr>
                                            <p:cTn id="14" dur="500"/>
                                            <p:tgtEl>
                                              <p:spTgt spid="1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par>
                                    <p:cTn id="34" presetID="10" presetClass="entr" presetSubtype="0" fill="hold"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par>
                                    <p:cTn id="37" presetID="10"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par>
                                    <p:cTn id="43" presetID="8" presetClass="emph" presetSubtype="0" accel="11111" decel="55556" fill="hold" grpId="1" nodeType="withEffect">
                                      <p:stCondLst>
                                        <p:cond delay="0"/>
                                      </p:stCondLst>
                                      <p:childTnLst>
                                        <p:animRot by="32400000">
                                          <p:cBhvr>
                                            <p:cTn id="44" dur="4500" fill="hold"/>
                                            <p:tgtEl>
                                              <p:spTgt spid="18"/>
                                            </p:tgtEl>
                                            <p:attrNameLst>
                                              <p:attrName>r</p:attrName>
                                            </p:attrNameLst>
                                          </p:cBhvr>
                                        </p:animRot>
                                      </p:childTnLst>
                                    </p:cTn>
                                  </p:par>
                                  <p:par>
                                    <p:cTn id="45" presetID="8" presetClass="emph" presetSubtype="0" accel="11111" decel="55556" fill="hold" grpId="1" nodeType="withEffect">
                                      <p:stCondLst>
                                        <p:cond delay="0"/>
                                      </p:stCondLst>
                                      <p:childTnLst>
                                        <p:animRot by="-32400000">
                                          <p:cBhvr>
                                            <p:cTn id="46" dur="4500" fill="hold"/>
                                            <p:tgtEl>
                                              <p:spTgt spid="19"/>
                                            </p:tgtEl>
                                            <p:attrNameLst>
                                              <p:attrName>r</p:attrName>
                                            </p:attrNameLst>
                                          </p:cBhvr>
                                        </p:animRot>
                                      </p:childTnLst>
                                    </p:cTn>
                                  </p:par>
                                  <p:par>
                                    <p:cTn id="47" presetID="8" presetClass="emph" presetSubtype="0" accel="11111" decel="55556" fill="hold" grpId="1" nodeType="withEffect">
                                      <p:stCondLst>
                                        <p:cond delay="0"/>
                                      </p:stCondLst>
                                      <p:childTnLst>
                                        <p:animRot by="32400000">
                                          <p:cBhvr>
                                            <p:cTn id="48" dur="4500" fill="hold"/>
                                            <p:tgtEl>
                                              <p:spTgt spid="21"/>
                                            </p:tgtEl>
                                            <p:attrNameLst>
                                              <p:attrName>r</p:attrName>
                                            </p:attrNameLst>
                                          </p:cBhvr>
                                        </p:animRot>
                                      </p:childTnLst>
                                    </p:cTn>
                                  </p:par>
                                </p:childTnLst>
                              </p:cTn>
                            </p:par>
                            <p:par>
                              <p:cTn id="49" fill="hold">
                                <p:stCondLst>
                                  <p:cond delay="6500"/>
                                </p:stCondLst>
                                <p:childTnLst>
                                  <p:par>
                                    <p:cTn id="50" presetID="1" presetClass="emph" presetSubtype="2" decel="100000" fill="hold" nodeType="afterEffect">
                                      <p:stCondLst>
                                        <p:cond delay="0"/>
                                      </p:stCondLst>
                                      <p:childTnLst>
                                        <p:animClr clrSpc="rgb" dir="cw">
                                          <p:cBhvr>
                                            <p:cTn id="51" dur="2000" fill="hold"/>
                                            <p:tgtEl>
                                              <p:spTgt spid="18"/>
                                            </p:tgtEl>
                                            <p:attrNameLst>
                                              <p:attrName>fillcolor</p:attrName>
                                            </p:attrNameLst>
                                          </p:cBhvr>
                                          <p:to>
                                            <a:srgbClr val="45B0E1"/>
                                          </p:to>
                                        </p:animClr>
                                        <p:set>
                                          <p:cBhvr>
                                            <p:cTn id="52" dur="2000" fill="hold"/>
                                            <p:tgtEl>
                                              <p:spTgt spid="18"/>
                                            </p:tgtEl>
                                            <p:attrNameLst>
                                              <p:attrName>fill.type</p:attrName>
                                            </p:attrNameLst>
                                          </p:cBhvr>
                                          <p:to>
                                            <p:strVal val="solid"/>
                                          </p:to>
                                        </p:set>
                                        <p:set>
                                          <p:cBhvr>
                                            <p:cTn id="53" dur="2000" fill="hold"/>
                                            <p:tgtEl>
                                              <p:spTgt spid="18"/>
                                            </p:tgtEl>
                                            <p:attrNameLst>
                                              <p:attrName>fill.on</p:attrName>
                                            </p:attrNameLst>
                                          </p:cBhvr>
                                          <p:to>
                                            <p:strVal val="true"/>
                                          </p:to>
                                        </p:set>
                                      </p:childTnLst>
                                    </p:cTn>
                                  </p:par>
                                  <p:par>
                                    <p:cTn id="54" presetID="1" presetClass="emph" presetSubtype="2" decel="100000" fill="hold" nodeType="withEffect">
                                      <p:stCondLst>
                                        <p:cond delay="0"/>
                                      </p:stCondLst>
                                      <p:childTnLst>
                                        <p:animClr clrSpc="rgb" dir="cw">
                                          <p:cBhvr>
                                            <p:cTn id="55" dur="2000" fill="hold"/>
                                            <p:tgtEl>
                                              <p:spTgt spid="19"/>
                                            </p:tgtEl>
                                            <p:attrNameLst>
                                              <p:attrName>fillcolor</p:attrName>
                                            </p:attrNameLst>
                                          </p:cBhvr>
                                          <p:to>
                                            <a:srgbClr val="45B0E1"/>
                                          </p:to>
                                        </p:animClr>
                                        <p:set>
                                          <p:cBhvr>
                                            <p:cTn id="56" dur="2000" fill="hold"/>
                                            <p:tgtEl>
                                              <p:spTgt spid="19"/>
                                            </p:tgtEl>
                                            <p:attrNameLst>
                                              <p:attrName>fill.type</p:attrName>
                                            </p:attrNameLst>
                                          </p:cBhvr>
                                          <p:to>
                                            <p:strVal val="solid"/>
                                          </p:to>
                                        </p:set>
                                        <p:set>
                                          <p:cBhvr>
                                            <p:cTn id="57" dur="2000" fill="hold"/>
                                            <p:tgtEl>
                                              <p:spTgt spid="19"/>
                                            </p:tgtEl>
                                            <p:attrNameLst>
                                              <p:attrName>fill.on</p:attrName>
                                            </p:attrNameLst>
                                          </p:cBhvr>
                                          <p:to>
                                            <p:strVal val="true"/>
                                          </p:to>
                                        </p:set>
                                      </p:childTnLst>
                                    </p:cTn>
                                  </p:par>
                                  <p:par>
                                    <p:cTn id="58" presetID="1" presetClass="emph" presetSubtype="2" decel="100000" fill="hold" nodeType="withEffect">
                                      <p:stCondLst>
                                        <p:cond delay="0"/>
                                      </p:stCondLst>
                                      <p:childTnLst>
                                        <p:animClr clrSpc="rgb" dir="cw">
                                          <p:cBhvr>
                                            <p:cTn id="59" dur="2000" fill="hold"/>
                                            <p:tgtEl>
                                              <p:spTgt spid="21"/>
                                            </p:tgtEl>
                                            <p:attrNameLst>
                                              <p:attrName>fillcolor</p:attrName>
                                            </p:attrNameLst>
                                          </p:cBhvr>
                                          <p:to>
                                            <a:srgbClr val="45B0E1"/>
                                          </p:to>
                                        </p:animClr>
                                        <p:set>
                                          <p:cBhvr>
                                            <p:cTn id="60" dur="2000" fill="hold"/>
                                            <p:tgtEl>
                                              <p:spTgt spid="21"/>
                                            </p:tgtEl>
                                            <p:attrNameLst>
                                              <p:attrName>fill.type</p:attrName>
                                            </p:attrNameLst>
                                          </p:cBhvr>
                                          <p:to>
                                            <p:strVal val="solid"/>
                                          </p:to>
                                        </p:set>
                                        <p:set>
                                          <p:cBhvr>
                                            <p:cTn id="61" dur="2000" fill="hold"/>
                                            <p:tgtEl>
                                              <p:spTgt spid="21"/>
                                            </p:tgtEl>
                                            <p:attrNameLst>
                                              <p:attrName>fill.on</p:attrName>
                                            </p:attrNameLst>
                                          </p:cBhvr>
                                          <p:to>
                                            <p:strVal val="true"/>
                                          </p:to>
                                        </p:set>
                                      </p:childTnLst>
                                    </p:cTn>
                                  </p:par>
                                  <p:par>
                                    <p:cTn id="62" presetID="1" presetClass="emph" presetSubtype="2" fill="hold" nodeType="withEffect">
                                      <p:stCondLst>
                                        <p:cond delay="0"/>
                                      </p:stCondLst>
                                      <p:childTnLst>
                                        <p:animClr clrSpc="rgb" dir="cw">
                                          <p:cBhvr>
                                            <p:cTn id="63" dur="2000" fill="hold"/>
                                            <p:tgtEl>
                                              <p:spTgt spid="16"/>
                                            </p:tgtEl>
                                            <p:attrNameLst>
                                              <p:attrName>fillcolor</p:attrName>
                                            </p:attrNameLst>
                                          </p:cBhvr>
                                          <p:to>
                                            <a:srgbClr val="45B0E1"/>
                                          </p:to>
                                        </p:animClr>
                                        <p:set>
                                          <p:cBhvr>
                                            <p:cTn id="64" dur="2000" fill="hold"/>
                                            <p:tgtEl>
                                              <p:spTgt spid="16"/>
                                            </p:tgtEl>
                                            <p:attrNameLst>
                                              <p:attrName>fill.type</p:attrName>
                                            </p:attrNameLst>
                                          </p:cBhvr>
                                          <p:to>
                                            <p:strVal val="solid"/>
                                          </p:to>
                                        </p:set>
                                        <p:set>
                                          <p:cBhvr>
                                            <p:cTn id="65" dur="2000" fill="hold"/>
                                            <p:tgtEl>
                                              <p:spTgt spid="16"/>
                                            </p:tgtEl>
                                            <p:attrNameLst>
                                              <p:attrName>fill.on</p:attrName>
                                            </p:attrNameLst>
                                          </p:cBhvr>
                                          <p:to>
                                            <p:strVal val="true"/>
                                          </p:to>
                                        </p:set>
                                      </p:childTnLst>
                                    </p:cTn>
                                  </p:par>
                                  <p:par>
                                    <p:cTn id="66" presetID="2" presetClass="entr" presetSubtype="8" fill="hold" grpId="0" nodeType="with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additive="base">
                                            <p:cTn id="68" dur="2500" fill="hold"/>
                                            <p:tgtEl>
                                              <p:spTgt spid="4"/>
                                            </p:tgtEl>
                                            <p:attrNameLst>
                                              <p:attrName>ppt_x</p:attrName>
                                            </p:attrNameLst>
                                          </p:cBhvr>
                                          <p:tavLst>
                                            <p:tav tm="0">
                                              <p:val>
                                                <p:strVal val="0-#ppt_w/2"/>
                                              </p:val>
                                            </p:tav>
                                            <p:tav tm="100000">
                                              <p:val>
                                                <p:strVal val="#ppt_x"/>
                                              </p:val>
                                            </p:tav>
                                          </p:tavLst>
                                        </p:anim>
                                        <p:anim calcmode="lin" valueType="num">
                                          <p:cBhvr additive="base">
                                            <p:cTn id="69" dur="2500" fill="hold"/>
                                            <p:tgtEl>
                                              <p:spTgt spid="4"/>
                                            </p:tgtEl>
                                            <p:attrNameLst>
                                              <p:attrName>ppt_y</p:attrName>
                                            </p:attrNameLst>
                                          </p:cBhvr>
                                          <p:tavLst>
                                            <p:tav tm="0">
                                              <p:val>
                                                <p:strVal val="#ppt_y"/>
                                              </p:val>
                                            </p:tav>
                                            <p:tav tm="100000">
                                              <p:val>
                                                <p:strVal val="#ppt_y"/>
                                              </p:val>
                                            </p:tav>
                                          </p:tavLst>
                                        </p:anim>
                                      </p:childTnLst>
                                    </p:cTn>
                                  </p:par>
                                  <p:par>
                                    <p:cTn id="70" presetID="3" presetClass="emph" presetSubtype="2" decel="100000" fill="hold" grpId="1" nodeType="withEffect">
                                      <p:stCondLst>
                                        <p:cond delay="0"/>
                                      </p:stCondLst>
                                      <p:childTnLst>
                                        <p:animClr clrSpc="rgb" dir="cw">
                                          <p:cBhvr override="childStyle">
                                            <p:cTn id="71" dur="2000" fill="hold"/>
                                            <p:tgtEl>
                                              <p:spTgt spid="4"/>
                                            </p:tgtEl>
                                            <p:attrNameLst>
                                              <p:attrName>style.color</p:attrName>
                                            </p:attrNameLst>
                                          </p:cBhvr>
                                          <p:to>
                                            <a:srgbClr val="3F3F3F"/>
                                          </p:to>
                                        </p:animClr>
                                      </p:childTnLst>
                                    </p:cTn>
                                  </p:par>
                                  <p:par>
                                    <p:cTn id="72" presetID="2" presetClass="entr" presetSubtype="8"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 calcmode="lin" valueType="num">
                                          <p:cBhvr additive="base">
                                            <p:cTn id="74" dur="2500" fill="hold"/>
                                            <p:tgtEl>
                                              <p:spTgt spid="5"/>
                                            </p:tgtEl>
                                            <p:attrNameLst>
                                              <p:attrName>ppt_x</p:attrName>
                                            </p:attrNameLst>
                                          </p:cBhvr>
                                          <p:tavLst>
                                            <p:tav tm="0">
                                              <p:val>
                                                <p:strVal val="0-#ppt_w/2"/>
                                              </p:val>
                                            </p:tav>
                                            <p:tav tm="100000">
                                              <p:val>
                                                <p:strVal val="#ppt_x"/>
                                              </p:val>
                                            </p:tav>
                                          </p:tavLst>
                                        </p:anim>
                                        <p:anim calcmode="lin" valueType="num">
                                          <p:cBhvr additive="base">
                                            <p:cTn id="75" dur="2500" fill="hold"/>
                                            <p:tgtEl>
                                              <p:spTgt spid="5"/>
                                            </p:tgtEl>
                                            <p:attrNameLst>
                                              <p:attrName>ppt_y</p:attrName>
                                            </p:attrNameLst>
                                          </p:cBhvr>
                                          <p:tavLst>
                                            <p:tav tm="0">
                                              <p:val>
                                                <p:strVal val="#ppt_y"/>
                                              </p:val>
                                            </p:tav>
                                            <p:tav tm="100000">
                                              <p:val>
                                                <p:strVal val="#ppt_y"/>
                                              </p:val>
                                            </p:tav>
                                          </p:tavLst>
                                        </p:anim>
                                      </p:childTnLst>
                                    </p:cTn>
                                  </p:par>
                                  <p:par>
                                    <p:cTn id="76" presetID="3" presetClass="emph" presetSubtype="2" decel="100000" fill="hold" grpId="1" nodeType="withEffect">
                                      <p:stCondLst>
                                        <p:cond delay="0"/>
                                      </p:stCondLst>
                                      <p:childTnLst>
                                        <p:animClr clrSpc="rgb" dir="cw">
                                          <p:cBhvr override="childStyle">
                                            <p:cTn id="77" dur="2000" fill="hold"/>
                                            <p:tgtEl>
                                              <p:spTgt spid="5"/>
                                            </p:tgtEl>
                                            <p:attrNameLst>
                                              <p:attrName>style.color</p:attrName>
                                            </p:attrNameLst>
                                          </p:cBhvr>
                                          <p:to>
                                            <a:srgbClr val="3F3F3F"/>
                                          </p:to>
                                        </p:animClr>
                                      </p:childTnLst>
                                    </p:cTn>
                                  </p:par>
                                  <p:par>
                                    <p:cTn id="78" presetID="2" presetClass="entr" presetSubtype="8"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additive="base">
                                            <p:cTn id="80" dur="2500" fill="hold"/>
                                            <p:tgtEl>
                                              <p:spTgt spid="2"/>
                                            </p:tgtEl>
                                            <p:attrNameLst>
                                              <p:attrName>ppt_x</p:attrName>
                                            </p:attrNameLst>
                                          </p:cBhvr>
                                          <p:tavLst>
                                            <p:tav tm="0">
                                              <p:val>
                                                <p:strVal val="0-#ppt_w/2"/>
                                              </p:val>
                                            </p:tav>
                                            <p:tav tm="100000">
                                              <p:val>
                                                <p:strVal val="#ppt_x"/>
                                              </p:val>
                                            </p:tav>
                                          </p:tavLst>
                                        </p:anim>
                                        <p:anim calcmode="lin" valueType="num">
                                          <p:cBhvr additive="base">
                                            <p:cTn id="81" dur="2500" fill="hold"/>
                                            <p:tgtEl>
                                              <p:spTgt spid="2"/>
                                            </p:tgtEl>
                                            <p:attrNameLst>
                                              <p:attrName>ppt_y</p:attrName>
                                            </p:attrNameLst>
                                          </p:cBhvr>
                                          <p:tavLst>
                                            <p:tav tm="0">
                                              <p:val>
                                                <p:strVal val="#ppt_y"/>
                                              </p:val>
                                            </p:tav>
                                            <p:tav tm="100000">
                                              <p:val>
                                                <p:strVal val="#ppt_y"/>
                                              </p:val>
                                            </p:tav>
                                          </p:tavLst>
                                        </p:anim>
                                      </p:childTnLst>
                                    </p:cTn>
                                  </p:par>
                                  <p:par>
                                    <p:cTn id="82" presetID="3" presetClass="emph" presetSubtype="2" decel="100000" fill="hold" grpId="1" nodeType="withEffect">
                                      <p:stCondLst>
                                        <p:cond delay="0"/>
                                      </p:stCondLst>
                                      <p:childTnLst>
                                        <p:animClr clrSpc="rgb" dir="cw">
                                          <p:cBhvr override="childStyle">
                                            <p:cTn id="83" dur="2000" fill="hold"/>
                                            <p:tgtEl>
                                              <p:spTgt spid="2"/>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8" grpId="0" animBg="1"/>
          <p:bldP spid="18" grpId="1" animBg="1"/>
          <p:bldP spid="19" grpId="0" animBg="1"/>
          <p:bldP spid="19" grpId="1" animBg="1"/>
          <p:bldP spid="21" grpId="0" animBg="1"/>
          <p:bldP spid="21" grpId="1" animBg="1"/>
          <p:bldP spid="22" grpId="0" animBg="1"/>
          <p:bldP spid="24" grpId="0" animBg="1"/>
          <p:bldP spid="25" grpId="0" animBg="1"/>
          <p:bldP spid="4" grpId="0"/>
          <p:bldP spid="4" grpId="1"/>
          <p:bldP spid="5" grpId="0"/>
          <p:bldP spid="5" grpId="1"/>
          <p:bldP spid="2" grpId="0"/>
          <p:bldP spid="2" grpId="1"/>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79F3-2D18-2824-6154-7157BAA2C6F0}"/>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B6BDC3E0-287C-4F20-6FF9-BD48001E7DC1}"/>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6" name="Freeform: Shape 5">
            <a:extLst>
              <a:ext uri="{FF2B5EF4-FFF2-40B4-BE49-F238E27FC236}">
                <a16:creationId xmlns:a16="http://schemas.microsoft.com/office/drawing/2014/main" id="{ECD1E99E-3952-6472-4E3B-A9AC8E0E627A}"/>
              </a:ext>
            </a:extLst>
          </p:cNvPr>
          <p:cNvSpPr>
            <a:spLocks noGrp="1" noRot="1" noMove="1" noResize="1" noEditPoints="1" noAdjustHandles="1" noChangeArrowheads="1" noChangeShapeType="1"/>
          </p:cNvSpPr>
          <p:nvPr/>
        </p:nvSpPr>
        <p:spPr>
          <a:xfrm rot="2700000">
            <a:off x="2695103" y="1120551"/>
            <a:ext cx="6858944" cy="4616898"/>
          </a:xfrm>
          <a:custGeom>
            <a:avLst/>
            <a:gdLst>
              <a:gd name="connsiteX0" fmla="*/ 53502 w 6858944"/>
              <a:gd name="connsiteY0" fmla="*/ 835081 h 4616898"/>
              <a:gd name="connsiteX1" fmla="*/ 399277 w 6858944"/>
              <a:gd name="connsiteY1" fmla="*/ 489306 h 4616898"/>
              <a:gd name="connsiteX2" fmla="*/ 404455 w 6858944"/>
              <a:gd name="connsiteY2" fmla="*/ 494484 h 4616898"/>
              <a:gd name="connsiteX3" fmla="*/ 316750 w 6858944"/>
              <a:gd name="connsiteY3" fmla="*/ 600783 h 4616898"/>
              <a:gd name="connsiteX4" fmla="*/ 137160 w 6858944"/>
              <a:gd name="connsiteY4" fmla="*/ 1188720 h 4616898"/>
              <a:gd name="connsiteX5" fmla="*/ 1188720 w 6858944"/>
              <a:gd name="connsiteY5" fmla="*/ 2240280 h 4616898"/>
              <a:gd name="connsiteX6" fmla="*/ 2240280 w 6858944"/>
              <a:gd name="connsiteY6" fmla="*/ 1188720 h 4616898"/>
              <a:gd name="connsiteX7" fmla="*/ 2239524 w 6858944"/>
              <a:gd name="connsiteY7" fmla="*/ 1188720 h 4616898"/>
              <a:gd name="connsiteX8" fmla="*/ 3428244 w 6858944"/>
              <a:gd name="connsiteY8" fmla="*/ 0 h 4616898"/>
              <a:gd name="connsiteX9" fmla="*/ 4616964 w 6858944"/>
              <a:gd name="connsiteY9" fmla="*/ 1188720 h 4616898"/>
              <a:gd name="connsiteX10" fmla="*/ 3428244 w 6858944"/>
              <a:gd name="connsiteY10" fmla="*/ 2377440 h 4616898"/>
              <a:gd name="connsiteX11" fmla="*/ 3428244 w 6858944"/>
              <a:gd name="connsiteY11" fmla="*/ 2376742 h 4616898"/>
              <a:gd name="connsiteX12" fmla="*/ 3323184 w 6858944"/>
              <a:gd name="connsiteY12" fmla="*/ 2382047 h 4616898"/>
              <a:gd name="connsiteX13" fmla="*/ 2379140 w 6858944"/>
              <a:gd name="connsiteY13" fmla="*/ 3428178 h 4616898"/>
              <a:gd name="connsiteX14" fmla="*/ 3430700 w 6858944"/>
              <a:gd name="connsiteY14" fmla="*/ 4479738 h 4616898"/>
              <a:gd name="connsiteX15" fmla="*/ 4482260 w 6858944"/>
              <a:gd name="connsiteY15" fmla="*/ 3428178 h 4616898"/>
              <a:gd name="connsiteX16" fmla="*/ 4481504 w 6858944"/>
              <a:gd name="connsiteY16" fmla="*/ 3428178 h 4616898"/>
              <a:gd name="connsiteX17" fmla="*/ 5670224 w 6858944"/>
              <a:gd name="connsiteY17" fmla="*/ 2239458 h 4616898"/>
              <a:gd name="connsiteX18" fmla="*/ 6858944 w 6858944"/>
              <a:gd name="connsiteY18" fmla="*/ 3428178 h 4616898"/>
              <a:gd name="connsiteX19" fmla="*/ 6805502 w 6858944"/>
              <a:gd name="connsiteY19" fmla="*/ 3781667 h 4616898"/>
              <a:gd name="connsiteX20" fmla="*/ 6805443 w 6858944"/>
              <a:gd name="connsiteY20" fmla="*/ 3781817 h 4616898"/>
              <a:gd name="connsiteX21" fmla="*/ 6418615 w 6858944"/>
              <a:gd name="connsiteY21" fmla="*/ 4168645 h 4616898"/>
              <a:gd name="connsiteX22" fmla="*/ 6417372 w 6858944"/>
              <a:gd name="connsiteY22" fmla="*/ 4167402 h 4616898"/>
              <a:gd name="connsiteX23" fmla="*/ 6542194 w 6858944"/>
              <a:gd name="connsiteY23" fmla="*/ 4016115 h 4616898"/>
              <a:gd name="connsiteX24" fmla="*/ 6721784 w 6858944"/>
              <a:gd name="connsiteY24" fmla="*/ 3428178 h 4616898"/>
              <a:gd name="connsiteX25" fmla="*/ 5670224 w 6858944"/>
              <a:gd name="connsiteY25" fmla="*/ 2376618 h 4616898"/>
              <a:gd name="connsiteX26" fmla="*/ 4618664 w 6858944"/>
              <a:gd name="connsiteY26" fmla="*/ 3428178 h 4616898"/>
              <a:gd name="connsiteX27" fmla="*/ 4619420 w 6858944"/>
              <a:gd name="connsiteY27" fmla="*/ 3428178 h 4616898"/>
              <a:gd name="connsiteX28" fmla="*/ 3430700 w 6858944"/>
              <a:gd name="connsiteY28" fmla="*/ 4616898 h 4616898"/>
              <a:gd name="connsiteX29" fmla="*/ 2241980 w 6858944"/>
              <a:gd name="connsiteY29" fmla="*/ 3428178 h 4616898"/>
              <a:gd name="connsiteX30" fmla="*/ 3430700 w 6858944"/>
              <a:gd name="connsiteY30" fmla="*/ 2239458 h 4616898"/>
              <a:gd name="connsiteX31" fmla="*/ 3430700 w 6858944"/>
              <a:gd name="connsiteY31" fmla="*/ 2240156 h 4616898"/>
              <a:gd name="connsiteX32" fmla="*/ 3535760 w 6858944"/>
              <a:gd name="connsiteY32" fmla="*/ 2234851 h 4616898"/>
              <a:gd name="connsiteX33" fmla="*/ 4479804 w 6858944"/>
              <a:gd name="connsiteY33" fmla="*/ 1188720 h 4616898"/>
              <a:gd name="connsiteX34" fmla="*/ 3428244 w 6858944"/>
              <a:gd name="connsiteY34" fmla="*/ 137160 h 4616898"/>
              <a:gd name="connsiteX35" fmla="*/ 2376684 w 6858944"/>
              <a:gd name="connsiteY35" fmla="*/ 1188720 h 4616898"/>
              <a:gd name="connsiteX36" fmla="*/ 2377440 w 6858944"/>
              <a:gd name="connsiteY36" fmla="*/ 1188720 h 4616898"/>
              <a:gd name="connsiteX37" fmla="*/ 1188720 w 6858944"/>
              <a:gd name="connsiteY37" fmla="*/ 2377440 h 4616898"/>
              <a:gd name="connsiteX38" fmla="*/ 0 w 6858944"/>
              <a:gd name="connsiteY38" fmla="*/ 1188720 h 4616898"/>
              <a:gd name="connsiteX39" fmla="*/ 53443 w 6858944"/>
              <a:gd name="connsiteY39" fmla="*/ 835231 h 4616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858944" h="4616898">
                <a:moveTo>
                  <a:pt x="53502" y="835081"/>
                </a:moveTo>
                <a:lnTo>
                  <a:pt x="399277" y="489306"/>
                </a:lnTo>
                <a:lnTo>
                  <a:pt x="404455" y="494484"/>
                </a:lnTo>
                <a:lnTo>
                  <a:pt x="316750" y="600783"/>
                </a:lnTo>
                <a:cubicBezTo>
                  <a:pt x="203367" y="768613"/>
                  <a:pt x="137160" y="970935"/>
                  <a:pt x="137160" y="1188720"/>
                </a:cubicBezTo>
                <a:cubicBezTo>
                  <a:pt x="137161" y="1769481"/>
                  <a:pt x="607960" y="2240280"/>
                  <a:pt x="1188720" y="2240280"/>
                </a:cubicBezTo>
                <a:cubicBezTo>
                  <a:pt x="1769481" y="2240280"/>
                  <a:pt x="2240280" y="1769481"/>
                  <a:pt x="2240280" y="1188720"/>
                </a:cubicBezTo>
                <a:lnTo>
                  <a:pt x="2239524" y="1188720"/>
                </a:lnTo>
                <a:cubicBezTo>
                  <a:pt x="2239524" y="532208"/>
                  <a:pt x="2771732" y="0"/>
                  <a:pt x="3428244" y="0"/>
                </a:cubicBezTo>
                <a:cubicBezTo>
                  <a:pt x="4084756" y="0"/>
                  <a:pt x="4616964" y="532208"/>
                  <a:pt x="4616964" y="1188720"/>
                </a:cubicBezTo>
                <a:cubicBezTo>
                  <a:pt x="4616964" y="1845232"/>
                  <a:pt x="4084756" y="2377440"/>
                  <a:pt x="3428244" y="2377440"/>
                </a:cubicBezTo>
                <a:lnTo>
                  <a:pt x="3428244" y="2376742"/>
                </a:lnTo>
                <a:lnTo>
                  <a:pt x="3323184" y="2382047"/>
                </a:lnTo>
                <a:cubicBezTo>
                  <a:pt x="2792930" y="2435898"/>
                  <a:pt x="2379140" y="2883715"/>
                  <a:pt x="2379140" y="3428178"/>
                </a:cubicBezTo>
                <a:cubicBezTo>
                  <a:pt x="2379140" y="4008939"/>
                  <a:pt x="2849939" y="4479738"/>
                  <a:pt x="3430700" y="4479738"/>
                </a:cubicBezTo>
                <a:cubicBezTo>
                  <a:pt x="4011461" y="4479738"/>
                  <a:pt x="4482260" y="4008939"/>
                  <a:pt x="4482260" y="3428178"/>
                </a:cubicBezTo>
                <a:lnTo>
                  <a:pt x="4481504" y="3428178"/>
                </a:lnTo>
                <a:cubicBezTo>
                  <a:pt x="4481504" y="2771666"/>
                  <a:pt x="5013712" y="2239458"/>
                  <a:pt x="5670224" y="2239458"/>
                </a:cubicBezTo>
                <a:cubicBezTo>
                  <a:pt x="6326736" y="2239458"/>
                  <a:pt x="6858944" y="2771666"/>
                  <a:pt x="6858944" y="3428178"/>
                </a:cubicBezTo>
                <a:cubicBezTo>
                  <a:pt x="6858944" y="3551274"/>
                  <a:pt x="6840233" y="3670000"/>
                  <a:pt x="6805502" y="3781667"/>
                </a:cubicBezTo>
                <a:lnTo>
                  <a:pt x="6805443" y="3781817"/>
                </a:lnTo>
                <a:lnTo>
                  <a:pt x="6418615" y="4168645"/>
                </a:lnTo>
                <a:lnTo>
                  <a:pt x="6417372" y="4167402"/>
                </a:lnTo>
                <a:lnTo>
                  <a:pt x="6542194" y="4016115"/>
                </a:lnTo>
                <a:cubicBezTo>
                  <a:pt x="6655578" y="3848285"/>
                  <a:pt x="6721784" y="3645963"/>
                  <a:pt x="6721784" y="3428178"/>
                </a:cubicBezTo>
                <a:cubicBezTo>
                  <a:pt x="6721784" y="2847417"/>
                  <a:pt x="6250985" y="2376618"/>
                  <a:pt x="5670224" y="2376618"/>
                </a:cubicBezTo>
                <a:cubicBezTo>
                  <a:pt x="5089463" y="2376618"/>
                  <a:pt x="4618664" y="2847417"/>
                  <a:pt x="4618664" y="3428178"/>
                </a:cubicBezTo>
                <a:lnTo>
                  <a:pt x="4619420" y="3428178"/>
                </a:lnTo>
                <a:cubicBezTo>
                  <a:pt x="4619420" y="4084690"/>
                  <a:pt x="4087212" y="4616898"/>
                  <a:pt x="3430700" y="4616898"/>
                </a:cubicBezTo>
                <a:cubicBezTo>
                  <a:pt x="2774188" y="4616898"/>
                  <a:pt x="2241980" y="4084690"/>
                  <a:pt x="2241980" y="3428178"/>
                </a:cubicBezTo>
                <a:cubicBezTo>
                  <a:pt x="2241981" y="2771667"/>
                  <a:pt x="2774188" y="2239459"/>
                  <a:pt x="3430700" y="2239458"/>
                </a:cubicBezTo>
                <a:lnTo>
                  <a:pt x="3430700" y="2240156"/>
                </a:lnTo>
                <a:lnTo>
                  <a:pt x="3535760" y="2234851"/>
                </a:lnTo>
                <a:cubicBezTo>
                  <a:pt x="4066016" y="2181001"/>
                  <a:pt x="4479804" y="1733184"/>
                  <a:pt x="4479804" y="1188720"/>
                </a:cubicBezTo>
                <a:cubicBezTo>
                  <a:pt x="4479804" y="607959"/>
                  <a:pt x="4009005" y="137160"/>
                  <a:pt x="3428244" y="137160"/>
                </a:cubicBezTo>
                <a:cubicBezTo>
                  <a:pt x="2847484" y="137160"/>
                  <a:pt x="2376684" y="607959"/>
                  <a:pt x="2376684" y="1188720"/>
                </a:cubicBezTo>
                <a:lnTo>
                  <a:pt x="2377440" y="1188720"/>
                </a:lnTo>
                <a:cubicBezTo>
                  <a:pt x="2377440" y="1845232"/>
                  <a:pt x="1845232" y="2377440"/>
                  <a:pt x="1188720" y="2377440"/>
                </a:cubicBezTo>
                <a:cubicBezTo>
                  <a:pt x="532209" y="2377440"/>
                  <a:pt x="0" y="1845232"/>
                  <a:pt x="0" y="1188720"/>
                </a:cubicBezTo>
                <a:cubicBezTo>
                  <a:pt x="0" y="1065624"/>
                  <a:pt x="18711" y="946898"/>
                  <a:pt x="53443" y="835231"/>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14" name="Graphic 11" descr="Single gear with solid fill">
            <a:extLst>
              <a:ext uri="{FF2B5EF4-FFF2-40B4-BE49-F238E27FC236}">
                <a16:creationId xmlns:a16="http://schemas.microsoft.com/office/drawing/2014/main" id="{FFAA3A52-41BC-E347-5A7B-36443A4060EB}"/>
              </a:ext>
            </a:extLst>
          </p:cNvPr>
          <p:cNvSpPr>
            <a:spLocks noGrp="1" noRot="1" noMove="1" noResize="1" noEditPoints="1" noAdjustHandles="1" noChangeArrowheads="1" noChangeShapeType="1"/>
          </p:cNvSpPr>
          <p:nvPr/>
        </p:nvSpPr>
        <p:spPr>
          <a:xfrm>
            <a:off x="4435602" y="331470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5" name="Graphic 11" descr="Single gear with solid fill">
            <a:extLst>
              <a:ext uri="{FF2B5EF4-FFF2-40B4-BE49-F238E27FC236}">
                <a16:creationId xmlns:a16="http://schemas.microsoft.com/office/drawing/2014/main" id="{09E81E1B-7F04-7D4A-1E4C-AFA72F4C3459}"/>
              </a:ext>
            </a:extLst>
          </p:cNvPr>
          <p:cNvSpPr>
            <a:spLocks noGrp="1" noRot="1" noMove="1" noResize="1" noEditPoints="1" noAdjustHandles="1" noChangeArrowheads="1" noChangeShapeType="1"/>
          </p:cNvSpPr>
          <p:nvPr/>
        </p:nvSpPr>
        <p:spPr>
          <a:xfrm>
            <a:off x="5991225" y="1749552"/>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16" name="Circle: Hollow 15">
            <a:extLst>
              <a:ext uri="{FF2B5EF4-FFF2-40B4-BE49-F238E27FC236}">
                <a16:creationId xmlns:a16="http://schemas.microsoft.com/office/drawing/2014/main" id="{B3DC36FF-15A4-9F29-89A4-8452EF23FA04}"/>
              </a:ext>
            </a:extLst>
          </p:cNvPr>
          <p:cNvSpPr>
            <a:spLocks noGrp="1" noRot="1" noMove="1" noResize="1" noEditPoints="1" noAdjustHandles="1" noChangeArrowheads="1" noChangeShapeType="1"/>
          </p:cNvSpPr>
          <p:nvPr/>
        </p:nvSpPr>
        <p:spPr>
          <a:xfrm>
            <a:off x="6405499" y="2163826"/>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Circle: Hollow 16">
            <a:extLst>
              <a:ext uri="{FF2B5EF4-FFF2-40B4-BE49-F238E27FC236}">
                <a16:creationId xmlns:a16="http://schemas.microsoft.com/office/drawing/2014/main" id="{E0EE21A7-D21D-9FEF-2042-585F492C8EF4}"/>
              </a:ext>
            </a:extLst>
          </p:cNvPr>
          <p:cNvSpPr>
            <a:spLocks noGrp="1" noRot="1" noMove="1" noResize="1" noEditPoints="1" noAdjustHandles="1" noChangeArrowheads="1" noChangeShapeType="1"/>
          </p:cNvSpPr>
          <p:nvPr/>
        </p:nvSpPr>
        <p:spPr>
          <a:xfrm>
            <a:off x="4849876" y="372897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8" name="Graphic 17" descr="Lightbulb and gear with solid fill">
            <a:extLst>
              <a:ext uri="{FF2B5EF4-FFF2-40B4-BE49-F238E27FC236}">
                <a16:creationId xmlns:a16="http://schemas.microsoft.com/office/drawing/2014/main" id="{6CB8758A-EFDA-C85D-7E01-55E8DCDBF810}"/>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4826" y="3963924"/>
            <a:ext cx="457200" cy="457200"/>
          </a:xfrm>
          <a:prstGeom prst="rect">
            <a:avLst/>
          </a:prstGeom>
        </p:spPr>
      </p:pic>
      <p:pic>
        <p:nvPicPr>
          <p:cNvPr id="19" name="Graphic 18" descr="Dollar with solid fill">
            <a:extLst>
              <a:ext uri="{FF2B5EF4-FFF2-40B4-BE49-F238E27FC236}">
                <a16:creationId xmlns:a16="http://schemas.microsoft.com/office/drawing/2014/main" id="{1F3F8199-2512-9454-616E-3E6F1511AFC0}"/>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0449" y="2398776"/>
            <a:ext cx="457200" cy="457200"/>
          </a:xfrm>
          <a:prstGeom prst="rect">
            <a:avLst/>
          </a:prstGeom>
        </p:spPr>
      </p:pic>
      <p:sp>
        <p:nvSpPr>
          <p:cNvPr id="20" name="TextBox 19">
            <a:extLst>
              <a:ext uri="{FF2B5EF4-FFF2-40B4-BE49-F238E27FC236}">
                <a16:creationId xmlns:a16="http://schemas.microsoft.com/office/drawing/2014/main" id="{BC5B8C14-D3B5-19BD-0075-A88A197C58D5}"/>
              </a:ext>
            </a:extLst>
          </p:cNvPr>
          <p:cNvSpPr txBox="1">
            <a:spLocks/>
          </p:cNvSpPr>
          <p:nvPr/>
        </p:nvSpPr>
        <p:spPr>
          <a:xfrm>
            <a:off x="370669" y="946267"/>
            <a:ext cx="3799941" cy="892552"/>
          </a:xfrm>
          <a:prstGeom prst="rect">
            <a:avLst/>
          </a:prstGeom>
          <a:noFill/>
        </p:spPr>
        <p:txBody>
          <a:bodyPr wrap="square" rtlCol="0">
            <a:spAutoFit/>
          </a:bodyPr>
          <a:lstStyle/>
          <a:p>
            <a:pPr algn="ctr"/>
            <a:r>
              <a:rPr lang="en-US" sz="2400" b="1" dirty="0">
                <a:solidFill>
                  <a:schemeClr val="tx2"/>
                </a:solidFill>
              </a:rPr>
              <a:t>RECOMMENDATIONS:</a:t>
            </a:r>
          </a:p>
          <a:p>
            <a:pPr algn="ctr"/>
            <a:r>
              <a:rPr lang="en-US" sz="1400" dirty="0">
                <a:solidFill>
                  <a:schemeClr val="tx2"/>
                </a:solidFill>
              </a:rPr>
              <a:t>Based on the findings, the following strategies are recommended</a:t>
            </a:r>
          </a:p>
        </p:txBody>
      </p:sp>
      <p:sp>
        <p:nvSpPr>
          <p:cNvPr id="21" name="TextBox 20">
            <a:extLst>
              <a:ext uri="{FF2B5EF4-FFF2-40B4-BE49-F238E27FC236}">
                <a16:creationId xmlns:a16="http://schemas.microsoft.com/office/drawing/2014/main" id="{FFFBC9AA-DA3D-7022-3FAB-9E848C4BB1E2}"/>
              </a:ext>
            </a:extLst>
          </p:cNvPr>
          <p:cNvSpPr txBox="1">
            <a:spLocks/>
          </p:cNvSpPr>
          <p:nvPr/>
        </p:nvSpPr>
        <p:spPr>
          <a:xfrm>
            <a:off x="447702" y="2352262"/>
            <a:ext cx="3645876" cy="1169551"/>
          </a:xfrm>
          <a:prstGeom prst="rect">
            <a:avLst/>
          </a:prstGeom>
          <a:noFill/>
        </p:spPr>
        <p:txBody>
          <a:bodyPr wrap="square" rtlCol="0">
            <a:spAutoFit/>
          </a:bodyPr>
          <a:lstStyle/>
          <a:p>
            <a:pPr algn="ctr"/>
            <a:r>
              <a:rPr lang="en-US" sz="1400" dirty="0">
                <a:solidFill>
                  <a:schemeClr val="tx2"/>
                </a:solidFill>
              </a:rPr>
              <a:t>1. Leverage Peak Sales Months (June, October, December) and introduce targeted promotions and stock replenishment strategies leading up to these months to maximize sales (could consider a quarterly subscription model)</a:t>
            </a:r>
            <a:endParaRPr lang="en-US" sz="1400" b="1" dirty="0">
              <a:solidFill>
                <a:schemeClr val="tx2"/>
              </a:solidFill>
            </a:endParaRPr>
          </a:p>
        </p:txBody>
      </p:sp>
      <p:sp>
        <p:nvSpPr>
          <p:cNvPr id="22" name="Graphic 11" descr="Single gear with solid fill">
            <a:extLst>
              <a:ext uri="{FF2B5EF4-FFF2-40B4-BE49-F238E27FC236}">
                <a16:creationId xmlns:a16="http://schemas.microsoft.com/office/drawing/2014/main" id="{319E8975-7D14-09A5-5279-ED95D52688AD}"/>
              </a:ext>
            </a:extLst>
          </p:cNvPr>
          <p:cNvSpPr>
            <a:spLocks noGrp="1" noRot="1" noMove="1" noResize="1" noEditPoints="1" noAdjustHandles="1" noChangeArrowheads="1" noChangeShapeType="1"/>
          </p:cNvSpPr>
          <p:nvPr/>
        </p:nvSpPr>
        <p:spPr>
          <a:xfrm>
            <a:off x="4355157" y="184404"/>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3" name="Graphic 11" descr="Single gear with solid fill">
            <a:extLst>
              <a:ext uri="{FF2B5EF4-FFF2-40B4-BE49-F238E27FC236}">
                <a16:creationId xmlns:a16="http://schemas.microsoft.com/office/drawing/2014/main" id="{90E88B43-FDC7-D870-C036-1C9256315ACE}"/>
              </a:ext>
            </a:extLst>
          </p:cNvPr>
          <p:cNvSpPr>
            <a:spLocks noGrp="1" noRot="1" noMove="1" noResize="1" noEditPoints="1" noAdjustHandles="1" noChangeArrowheads="1" noChangeShapeType="1"/>
          </p:cNvSpPr>
          <p:nvPr/>
        </p:nvSpPr>
        <p:spPr>
          <a:xfrm>
            <a:off x="6021041" y="4936019"/>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3" name="TextBox 2">
            <a:extLst>
              <a:ext uri="{FF2B5EF4-FFF2-40B4-BE49-F238E27FC236}">
                <a16:creationId xmlns:a16="http://schemas.microsoft.com/office/drawing/2014/main" id="{AF69EE72-2614-282F-9383-5109C3D9D204}"/>
              </a:ext>
            </a:extLst>
          </p:cNvPr>
          <p:cNvSpPr txBox="1">
            <a:spLocks/>
          </p:cNvSpPr>
          <p:nvPr/>
        </p:nvSpPr>
        <p:spPr>
          <a:xfrm>
            <a:off x="447702" y="4051792"/>
            <a:ext cx="3645876" cy="1815882"/>
          </a:xfrm>
          <a:prstGeom prst="rect">
            <a:avLst/>
          </a:prstGeom>
          <a:noFill/>
        </p:spPr>
        <p:txBody>
          <a:bodyPr wrap="square" rtlCol="0">
            <a:spAutoFit/>
          </a:bodyPr>
          <a:lstStyle/>
          <a:p>
            <a:pPr algn="ctr"/>
            <a:r>
              <a:rPr lang="en-US" sz="1400" dirty="0">
                <a:solidFill>
                  <a:schemeClr val="tx2"/>
                </a:solidFill>
              </a:rPr>
              <a:t>2. Boost underperforming states and segments. Ondo has the least revenue but is highly profitable so increased market penetration there with minimal cost could boost revenue and profit.</a:t>
            </a:r>
          </a:p>
          <a:p>
            <a:pPr algn="ctr"/>
            <a:r>
              <a:rPr lang="en-US" sz="1400" dirty="0">
                <a:solidFill>
                  <a:schemeClr val="tx2"/>
                </a:solidFill>
              </a:rPr>
              <a:t>Channel partners should be incentivized to increase their contribution possibly through better commissions or bulk discounts.</a:t>
            </a:r>
          </a:p>
        </p:txBody>
      </p:sp>
      <p:sp>
        <p:nvSpPr>
          <p:cNvPr id="4" name="TextBox 3">
            <a:extLst>
              <a:ext uri="{FF2B5EF4-FFF2-40B4-BE49-F238E27FC236}">
                <a16:creationId xmlns:a16="http://schemas.microsoft.com/office/drawing/2014/main" id="{DC05AE9B-856F-14F7-AC8A-B4F9AEEF68BC}"/>
              </a:ext>
            </a:extLst>
          </p:cNvPr>
          <p:cNvSpPr txBox="1">
            <a:spLocks/>
          </p:cNvSpPr>
          <p:nvPr/>
        </p:nvSpPr>
        <p:spPr>
          <a:xfrm>
            <a:off x="8358960" y="2271200"/>
            <a:ext cx="3645876" cy="1384995"/>
          </a:xfrm>
          <a:prstGeom prst="rect">
            <a:avLst/>
          </a:prstGeom>
          <a:noFill/>
        </p:spPr>
        <p:txBody>
          <a:bodyPr wrap="square" rtlCol="0">
            <a:spAutoFit/>
          </a:bodyPr>
          <a:lstStyle/>
          <a:p>
            <a:pPr algn="ctr"/>
            <a:r>
              <a:rPr lang="en-US" sz="1400" dirty="0">
                <a:solidFill>
                  <a:schemeClr val="tx2"/>
                </a:solidFill>
              </a:rPr>
              <a:t>3. Biro (best selling product) and A4 papers (best profit margin) should remain the flagship products with continuous availability and minimal price fluctuations, while Staplers should be considered for discontinuation or repositioning as premium products.</a:t>
            </a:r>
          </a:p>
        </p:txBody>
      </p:sp>
      <p:sp>
        <p:nvSpPr>
          <p:cNvPr id="5" name="TextBox 4">
            <a:extLst>
              <a:ext uri="{FF2B5EF4-FFF2-40B4-BE49-F238E27FC236}">
                <a16:creationId xmlns:a16="http://schemas.microsoft.com/office/drawing/2014/main" id="{4610A77E-0AFD-14A5-00D0-E61A523EF926}"/>
              </a:ext>
            </a:extLst>
          </p:cNvPr>
          <p:cNvSpPr txBox="1">
            <a:spLocks/>
          </p:cNvSpPr>
          <p:nvPr/>
        </p:nvSpPr>
        <p:spPr>
          <a:xfrm>
            <a:off x="8367702" y="4071298"/>
            <a:ext cx="3645876" cy="1384995"/>
          </a:xfrm>
          <a:prstGeom prst="rect">
            <a:avLst/>
          </a:prstGeom>
          <a:noFill/>
        </p:spPr>
        <p:txBody>
          <a:bodyPr wrap="square" rtlCol="0">
            <a:spAutoFit/>
          </a:bodyPr>
          <a:lstStyle/>
          <a:p>
            <a:pPr algn="ctr"/>
            <a:r>
              <a:rPr lang="en-US" sz="1400" dirty="0">
                <a:solidFill>
                  <a:schemeClr val="tx2"/>
                </a:solidFill>
              </a:rPr>
              <a:t>4. Oyo and Lagos generate high revenue but are not the most profitable. Reduce unnecessary discounts or operational costs in these states and evaluate whether discounts are reducing profits disproportionately and adjust accordingly.</a:t>
            </a:r>
          </a:p>
        </p:txBody>
      </p:sp>
      <p:pic>
        <p:nvPicPr>
          <p:cNvPr id="7" name="Picture 6">
            <a:extLst>
              <a:ext uri="{FF2B5EF4-FFF2-40B4-BE49-F238E27FC236}">
                <a16:creationId xmlns:a16="http://schemas.microsoft.com/office/drawing/2014/main" id="{C045F5D7-AFBA-80DB-E476-4F9597A706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81898" y="0"/>
            <a:ext cx="1981302" cy="787440"/>
          </a:xfrm>
          <a:prstGeom prst="rect">
            <a:avLst/>
          </a:prstGeom>
        </p:spPr>
      </p:pic>
    </p:spTree>
    <p:extLst>
      <p:ext uri="{BB962C8B-B14F-4D97-AF65-F5344CB8AC3E}">
        <p14:creationId xmlns:p14="http://schemas.microsoft.com/office/powerpoint/2010/main" val="238405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accel="11111" decel="55556" fill="hold" grpId="1" nodeType="withEffect">
                                      <p:stCondLst>
                                        <p:cond delay="0"/>
                                      </p:stCondLst>
                                      <p:childTnLst>
                                        <p:animRot by="-32400000">
                                          <p:cBhvr>
                                            <p:cTn id="41" dur="4500" fill="hold"/>
                                            <p:tgtEl>
                                              <p:spTgt spid="14"/>
                                            </p:tgtEl>
                                            <p:attrNameLst>
                                              <p:attrName>r</p:attrName>
                                            </p:attrNameLst>
                                          </p:cBhvr>
                                        </p:animRot>
                                      </p:childTnLst>
                                    </p:cTn>
                                  </p:par>
                                  <p:par>
                                    <p:cTn id="42" presetID="8" presetClass="emph" presetSubtype="0" accel="11111" decel="55556" fill="hold" grpId="1" nodeType="withEffect">
                                      <p:stCondLst>
                                        <p:cond delay="0"/>
                                      </p:stCondLst>
                                      <p:childTnLst>
                                        <p:animRot by="32400000">
                                          <p:cBhvr>
                                            <p:cTn id="43" dur="4500" fill="hold"/>
                                            <p:tgtEl>
                                              <p:spTgt spid="15"/>
                                            </p:tgtEl>
                                            <p:attrNameLst>
                                              <p:attrName>r</p:attrName>
                                            </p:attrNameLst>
                                          </p:cBhvr>
                                        </p:animRot>
                                      </p:childTnLst>
                                    </p:cTn>
                                  </p:par>
                                  <p:par>
                                    <p:cTn id="44" presetID="8" presetClass="emph" presetSubtype="0" accel="11111" decel="55556" fill="hold" grpId="1" nodeType="withEffect">
                                      <p:stCondLst>
                                        <p:cond delay="0"/>
                                      </p:stCondLst>
                                      <p:childTnLst>
                                        <p:animRot by="32400000">
                                          <p:cBhvr>
                                            <p:cTn id="45" dur="4500" fill="hold"/>
                                            <p:tgtEl>
                                              <p:spTgt spid="23"/>
                                            </p:tgtEl>
                                            <p:attrNameLst>
                                              <p:attrName>r</p:attrName>
                                            </p:attrNameLst>
                                          </p:cBhvr>
                                        </p:animRot>
                                      </p:childTnLst>
                                    </p:cTn>
                                  </p:par>
                                  <p:par>
                                    <p:cTn id="46" presetID="8" presetClass="emph" presetSubtype="0" accel="11111" decel="55556" fill="hold" grpId="1" nodeType="withEffect">
                                      <p:stCondLst>
                                        <p:cond delay="0"/>
                                      </p:stCondLst>
                                      <p:childTnLst>
                                        <p:animRot by="-32400000">
                                          <p:cBhvr>
                                            <p:cTn id="47" dur="4500" fill="hold"/>
                                            <p:tgtEl>
                                              <p:spTgt spid="22"/>
                                            </p:tgtEl>
                                            <p:attrNameLst>
                                              <p:attrName>r</p:attrName>
                                            </p:attrNameLst>
                                          </p:cBhvr>
                                        </p:animRot>
                                      </p:childTnLst>
                                    </p:cTn>
                                  </p:par>
                                  <p:par>
                                    <p:cTn id="48" presetID="2" presetClass="entr" presetSubtype="8" fill="hold" grpId="0" nodeType="withEffect" p14:presetBounceEnd="48000">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14:bounceEnd="48000">
                                          <p:cBhvr additive="base">
                                            <p:cTn id="50" dur="2500" fill="hold"/>
                                            <p:tgtEl>
                                              <p:spTgt spid="20"/>
                                            </p:tgtEl>
                                            <p:attrNameLst>
                                              <p:attrName>ppt_x</p:attrName>
                                            </p:attrNameLst>
                                          </p:cBhvr>
                                          <p:tavLst>
                                            <p:tav tm="0">
                                              <p:val>
                                                <p:strVal val="0-#ppt_w/2"/>
                                              </p:val>
                                            </p:tav>
                                            <p:tav tm="100000">
                                              <p:val>
                                                <p:strVal val="#ppt_x"/>
                                              </p:val>
                                            </p:tav>
                                          </p:tavLst>
                                        </p:anim>
                                        <p:anim calcmode="lin" valueType="num" p14:bounceEnd="48000">
                                          <p:cBhvr additive="base">
                                            <p:cTn id="51" dur="2500" fill="hold"/>
                                            <p:tgtEl>
                                              <p:spTgt spid="2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14:presetBounceEnd="48000">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14:bounceEnd="48000">
                                          <p:cBhvr additive="base">
                                            <p:cTn id="54" dur="2500" fill="hold"/>
                                            <p:tgtEl>
                                              <p:spTgt spid="21"/>
                                            </p:tgtEl>
                                            <p:attrNameLst>
                                              <p:attrName>ppt_x</p:attrName>
                                            </p:attrNameLst>
                                          </p:cBhvr>
                                          <p:tavLst>
                                            <p:tav tm="0">
                                              <p:val>
                                                <p:strVal val="1+#ppt_w/2"/>
                                              </p:val>
                                            </p:tav>
                                            <p:tav tm="100000">
                                              <p:val>
                                                <p:strVal val="#ppt_x"/>
                                              </p:val>
                                            </p:tav>
                                          </p:tavLst>
                                        </p:anim>
                                        <p:anim calcmode="lin" valueType="num" p14:bounceEnd="48000">
                                          <p:cBhvr additive="base">
                                            <p:cTn id="55" dur="2500" fill="hold"/>
                                            <p:tgtEl>
                                              <p:spTgt spid="21"/>
                                            </p:tgtEl>
                                            <p:attrNameLst>
                                              <p:attrName>ppt_y</p:attrName>
                                            </p:attrNameLst>
                                          </p:cBhvr>
                                          <p:tavLst>
                                            <p:tav tm="0">
                                              <p:val>
                                                <p:strVal val="#ppt_y"/>
                                              </p:val>
                                            </p:tav>
                                            <p:tav tm="100000">
                                              <p:val>
                                                <p:strVal val="#ppt_y"/>
                                              </p:val>
                                            </p:tav>
                                          </p:tavLst>
                                        </p:anim>
                                      </p:childTnLst>
                                    </p:cTn>
                                  </p:par>
                                </p:childTnLst>
                              </p:cTn>
                            </p:par>
                            <p:par>
                              <p:cTn id="56" fill="hold">
                                <p:stCondLst>
                                  <p:cond delay="6500"/>
                                </p:stCondLst>
                                <p:childTnLst>
                                  <p:par>
                                    <p:cTn id="57" presetID="1" presetClass="emph" presetSubtype="2" decel="100000" fill="hold" nodeType="afterEffect">
                                      <p:stCondLst>
                                        <p:cond delay="0"/>
                                      </p:stCondLst>
                                      <p:childTnLst>
                                        <p:animClr clrSpc="rgb" dir="cw">
                                          <p:cBhvr>
                                            <p:cTn id="58" dur="2000" fill="hold"/>
                                            <p:tgtEl>
                                              <p:spTgt spid="14"/>
                                            </p:tgtEl>
                                            <p:attrNameLst>
                                              <p:attrName>fillcolor</p:attrName>
                                            </p:attrNameLst>
                                          </p:cBhvr>
                                          <p:to>
                                            <a:srgbClr val="45B0E1"/>
                                          </p:to>
                                        </p:animClr>
                                        <p:set>
                                          <p:cBhvr>
                                            <p:cTn id="59" dur="2000" fill="hold"/>
                                            <p:tgtEl>
                                              <p:spTgt spid="14"/>
                                            </p:tgtEl>
                                            <p:attrNameLst>
                                              <p:attrName>fill.type</p:attrName>
                                            </p:attrNameLst>
                                          </p:cBhvr>
                                          <p:to>
                                            <p:strVal val="solid"/>
                                          </p:to>
                                        </p:set>
                                        <p:set>
                                          <p:cBhvr>
                                            <p:cTn id="60" dur="2000" fill="hold"/>
                                            <p:tgtEl>
                                              <p:spTgt spid="14"/>
                                            </p:tgtEl>
                                            <p:attrNameLst>
                                              <p:attrName>fill.on</p:attrName>
                                            </p:attrNameLst>
                                          </p:cBhvr>
                                          <p:to>
                                            <p:strVal val="true"/>
                                          </p:to>
                                        </p:set>
                                      </p:childTnLst>
                                    </p:cTn>
                                  </p:par>
                                  <p:par>
                                    <p:cTn id="61" presetID="1" presetClass="emph" presetSubtype="2" decel="100000" fill="hold" nodeType="withEffect">
                                      <p:stCondLst>
                                        <p:cond delay="0"/>
                                      </p:stCondLst>
                                      <p:childTnLst>
                                        <p:animClr clrSpc="rgb" dir="cw">
                                          <p:cBhvr>
                                            <p:cTn id="62" dur="2000" fill="hold"/>
                                            <p:tgtEl>
                                              <p:spTgt spid="15"/>
                                            </p:tgtEl>
                                            <p:attrNameLst>
                                              <p:attrName>fillcolor</p:attrName>
                                            </p:attrNameLst>
                                          </p:cBhvr>
                                          <p:to>
                                            <a:srgbClr val="45B0E1"/>
                                          </p:to>
                                        </p:animClr>
                                        <p:set>
                                          <p:cBhvr>
                                            <p:cTn id="63" dur="2000" fill="hold"/>
                                            <p:tgtEl>
                                              <p:spTgt spid="15"/>
                                            </p:tgtEl>
                                            <p:attrNameLst>
                                              <p:attrName>fill.type</p:attrName>
                                            </p:attrNameLst>
                                          </p:cBhvr>
                                          <p:to>
                                            <p:strVal val="solid"/>
                                          </p:to>
                                        </p:set>
                                        <p:set>
                                          <p:cBhvr>
                                            <p:cTn id="64" dur="2000" fill="hold"/>
                                            <p:tgtEl>
                                              <p:spTgt spid="15"/>
                                            </p:tgtEl>
                                            <p:attrNameLst>
                                              <p:attrName>fill.on</p:attrName>
                                            </p:attrNameLst>
                                          </p:cBhvr>
                                          <p:to>
                                            <p:strVal val="true"/>
                                          </p:to>
                                        </p:set>
                                      </p:childTnLst>
                                    </p:cTn>
                                  </p:par>
                                  <p:par>
                                    <p:cTn id="65" presetID="3" presetClass="emph" presetSubtype="2" decel="100000" fill="hold" grpId="1" nodeType="withEffect">
                                      <p:stCondLst>
                                        <p:cond delay="0"/>
                                      </p:stCondLst>
                                      <p:childTnLst>
                                        <p:animClr clrSpc="rgb" dir="cw">
                                          <p:cBhvr override="childStyle">
                                            <p:cTn id="66" dur="2000" fill="hold"/>
                                            <p:tgtEl>
                                              <p:spTgt spid="20"/>
                                            </p:tgtEl>
                                            <p:attrNameLst>
                                              <p:attrName>style.color</p:attrName>
                                            </p:attrNameLst>
                                          </p:cBhvr>
                                          <p:to>
                                            <a:srgbClr val="3F3F3F"/>
                                          </p:to>
                                        </p:animClr>
                                      </p:childTnLst>
                                    </p:cTn>
                                  </p:par>
                                  <p:par>
                                    <p:cTn id="67" presetID="3" presetClass="emph" presetSubtype="2" decel="100000" fill="hold" grpId="1" nodeType="withEffect">
                                      <p:stCondLst>
                                        <p:cond delay="0"/>
                                      </p:stCondLst>
                                      <p:childTnLst>
                                        <p:animClr clrSpc="rgb" dir="cw">
                                          <p:cBhvr override="childStyle">
                                            <p:cTn id="68" dur="2000" fill="hold"/>
                                            <p:tgtEl>
                                              <p:spTgt spid="21"/>
                                            </p:tgtEl>
                                            <p:attrNameLst>
                                              <p:attrName>style.color</p:attrName>
                                            </p:attrNameLst>
                                          </p:cBhvr>
                                          <p:to>
                                            <a:srgbClr val="3F3F3F"/>
                                          </p:to>
                                        </p:animClr>
                                      </p:childTnLst>
                                    </p:cTn>
                                  </p:par>
                                  <p:par>
                                    <p:cTn id="69" presetID="1" presetClass="emph" presetSubtype="2" fill="hold" nodeType="withEffect">
                                      <p:stCondLst>
                                        <p:cond delay="0"/>
                                      </p:stCondLst>
                                      <p:childTnLst>
                                        <p:animClr clrSpc="rgb" dir="cw">
                                          <p:cBhvr>
                                            <p:cTn id="70" dur="2000" fill="hold"/>
                                            <p:tgtEl>
                                              <p:spTgt spid="6"/>
                                            </p:tgtEl>
                                            <p:attrNameLst>
                                              <p:attrName>fillcolor</p:attrName>
                                            </p:attrNameLst>
                                          </p:cBhvr>
                                          <p:to>
                                            <a:srgbClr val="45B0E1"/>
                                          </p:to>
                                        </p:animClr>
                                        <p:set>
                                          <p:cBhvr>
                                            <p:cTn id="71" dur="2000" fill="hold"/>
                                            <p:tgtEl>
                                              <p:spTgt spid="6"/>
                                            </p:tgtEl>
                                            <p:attrNameLst>
                                              <p:attrName>fill.type</p:attrName>
                                            </p:attrNameLst>
                                          </p:cBhvr>
                                          <p:to>
                                            <p:strVal val="solid"/>
                                          </p:to>
                                        </p:set>
                                        <p:set>
                                          <p:cBhvr>
                                            <p:cTn id="72" dur="2000" fill="hold"/>
                                            <p:tgtEl>
                                              <p:spTgt spid="6"/>
                                            </p:tgtEl>
                                            <p:attrNameLst>
                                              <p:attrName>fill.on</p:attrName>
                                            </p:attrNameLst>
                                          </p:cBhvr>
                                          <p:to>
                                            <p:strVal val="true"/>
                                          </p:to>
                                        </p:set>
                                      </p:childTnLst>
                                    </p:cTn>
                                  </p:par>
                                  <p:par>
                                    <p:cTn id="73" presetID="2" presetClass="entr" presetSubtype="2" fill="hold" grpId="0" nodeType="withEffect" p14:presetBounceEnd="48000">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14:bounceEnd="48000">
                                          <p:cBhvr additive="base">
                                            <p:cTn id="75" dur="2500" fill="hold"/>
                                            <p:tgtEl>
                                              <p:spTgt spid="3"/>
                                            </p:tgtEl>
                                            <p:attrNameLst>
                                              <p:attrName>ppt_x</p:attrName>
                                            </p:attrNameLst>
                                          </p:cBhvr>
                                          <p:tavLst>
                                            <p:tav tm="0">
                                              <p:val>
                                                <p:strVal val="1+#ppt_w/2"/>
                                              </p:val>
                                            </p:tav>
                                            <p:tav tm="100000">
                                              <p:val>
                                                <p:strVal val="#ppt_x"/>
                                              </p:val>
                                            </p:tav>
                                          </p:tavLst>
                                        </p:anim>
                                        <p:anim calcmode="lin" valueType="num" p14:bounceEnd="48000">
                                          <p:cBhvr additive="base">
                                            <p:cTn id="76" dur="2500" fill="hold"/>
                                            <p:tgtEl>
                                              <p:spTgt spid="3"/>
                                            </p:tgtEl>
                                            <p:attrNameLst>
                                              <p:attrName>ppt_y</p:attrName>
                                            </p:attrNameLst>
                                          </p:cBhvr>
                                          <p:tavLst>
                                            <p:tav tm="0">
                                              <p:val>
                                                <p:strVal val="#ppt_y"/>
                                              </p:val>
                                            </p:tav>
                                            <p:tav tm="100000">
                                              <p:val>
                                                <p:strVal val="#ppt_y"/>
                                              </p:val>
                                            </p:tav>
                                          </p:tavLst>
                                        </p:anim>
                                      </p:childTnLst>
                                    </p:cTn>
                                  </p:par>
                                  <p:par>
                                    <p:cTn id="77" presetID="3" presetClass="emph" presetSubtype="2" decel="100000" fill="hold" grpId="1" nodeType="withEffect">
                                      <p:stCondLst>
                                        <p:cond delay="0"/>
                                      </p:stCondLst>
                                      <p:childTnLst>
                                        <p:animClr clrSpc="rgb" dir="cw">
                                          <p:cBhvr override="childStyle">
                                            <p:cTn id="78" dur="2000" fill="hold"/>
                                            <p:tgtEl>
                                              <p:spTgt spid="3"/>
                                            </p:tgtEl>
                                            <p:attrNameLst>
                                              <p:attrName>style.color</p:attrName>
                                            </p:attrNameLst>
                                          </p:cBhvr>
                                          <p:to>
                                            <a:srgbClr val="3F3F3F"/>
                                          </p:to>
                                        </p:animClr>
                                      </p:childTnLst>
                                    </p:cTn>
                                  </p:par>
                                  <p:par>
                                    <p:cTn id="79" presetID="2" presetClass="entr" presetSubtype="2" fill="hold" grpId="0" nodeType="withEffect" p14:presetBounceEnd="48000">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14:bounceEnd="48000">
                                          <p:cBhvr additive="base">
                                            <p:cTn id="81" dur="2500" fill="hold"/>
                                            <p:tgtEl>
                                              <p:spTgt spid="4"/>
                                            </p:tgtEl>
                                            <p:attrNameLst>
                                              <p:attrName>ppt_x</p:attrName>
                                            </p:attrNameLst>
                                          </p:cBhvr>
                                          <p:tavLst>
                                            <p:tav tm="0">
                                              <p:val>
                                                <p:strVal val="1+#ppt_w/2"/>
                                              </p:val>
                                            </p:tav>
                                            <p:tav tm="100000">
                                              <p:val>
                                                <p:strVal val="#ppt_x"/>
                                              </p:val>
                                            </p:tav>
                                          </p:tavLst>
                                        </p:anim>
                                        <p:anim calcmode="lin" valueType="num" p14:bounceEnd="48000">
                                          <p:cBhvr additive="base">
                                            <p:cTn id="82" dur="2500" fill="hold"/>
                                            <p:tgtEl>
                                              <p:spTgt spid="4"/>
                                            </p:tgtEl>
                                            <p:attrNameLst>
                                              <p:attrName>ppt_y</p:attrName>
                                            </p:attrNameLst>
                                          </p:cBhvr>
                                          <p:tavLst>
                                            <p:tav tm="0">
                                              <p:val>
                                                <p:strVal val="#ppt_y"/>
                                              </p:val>
                                            </p:tav>
                                            <p:tav tm="100000">
                                              <p:val>
                                                <p:strVal val="#ppt_y"/>
                                              </p:val>
                                            </p:tav>
                                          </p:tavLst>
                                        </p:anim>
                                      </p:childTnLst>
                                    </p:cTn>
                                  </p:par>
                                  <p:par>
                                    <p:cTn id="83" presetID="3" presetClass="emph" presetSubtype="2" decel="100000" fill="hold" grpId="1" nodeType="withEffect">
                                      <p:stCondLst>
                                        <p:cond delay="0"/>
                                      </p:stCondLst>
                                      <p:childTnLst>
                                        <p:animClr clrSpc="rgb" dir="cw">
                                          <p:cBhvr override="childStyle">
                                            <p:cTn id="84" dur="2000" fill="hold"/>
                                            <p:tgtEl>
                                              <p:spTgt spid="4"/>
                                            </p:tgtEl>
                                            <p:attrNameLst>
                                              <p:attrName>style.color</p:attrName>
                                            </p:attrNameLst>
                                          </p:cBhvr>
                                          <p:to>
                                            <a:srgbClr val="3F3F3F"/>
                                          </p:to>
                                        </p:animClr>
                                      </p:childTnLst>
                                    </p:cTn>
                                  </p:par>
                                  <p:par>
                                    <p:cTn id="85" presetID="2" presetClass="entr" presetSubtype="2" fill="hold" grpId="0" nodeType="withEffect" p14:presetBounceEnd="48000">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14:bounceEnd="48000">
                                          <p:cBhvr additive="base">
                                            <p:cTn id="87" dur="2500" fill="hold"/>
                                            <p:tgtEl>
                                              <p:spTgt spid="5"/>
                                            </p:tgtEl>
                                            <p:attrNameLst>
                                              <p:attrName>ppt_x</p:attrName>
                                            </p:attrNameLst>
                                          </p:cBhvr>
                                          <p:tavLst>
                                            <p:tav tm="0">
                                              <p:val>
                                                <p:strVal val="1+#ppt_w/2"/>
                                              </p:val>
                                            </p:tav>
                                            <p:tav tm="100000">
                                              <p:val>
                                                <p:strVal val="#ppt_x"/>
                                              </p:val>
                                            </p:tav>
                                          </p:tavLst>
                                        </p:anim>
                                        <p:anim calcmode="lin" valueType="num" p14:bounceEnd="48000">
                                          <p:cBhvr additive="base">
                                            <p:cTn id="88" dur="2500" fill="hold"/>
                                            <p:tgtEl>
                                              <p:spTgt spid="5"/>
                                            </p:tgtEl>
                                            <p:attrNameLst>
                                              <p:attrName>ppt_y</p:attrName>
                                            </p:attrNameLst>
                                          </p:cBhvr>
                                          <p:tavLst>
                                            <p:tav tm="0">
                                              <p:val>
                                                <p:strVal val="#ppt_y"/>
                                              </p:val>
                                            </p:tav>
                                            <p:tav tm="100000">
                                              <p:val>
                                                <p:strVal val="#ppt_y"/>
                                              </p:val>
                                            </p:tav>
                                          </p:tavLst>
                                        </p:anim>
                                      </p:childTnLst>
                                    </p:cTn>
                                  </p:par>
                                  <p:par>
                                    <p:cTn id="89" presetID="3" presetClass="emph" presetSubtype="2" decel="100000" fill="hold" grpId="1" nodeType="withEffect">
                                      <p:stCondLst>
                                        <p:cond delay="0"/>
                                      </p:stCondLst>
                                      <p:childTnLst>
                                        <p:animClr clrSpc="rgb" dir="cw">
                                          <p:cBhvr override="childStyle">
                                            <p:cTn id="90" dur="2000" fill="hold"/>
                                            <p:tgtEl>
                                              <p:spTgt spid="5"/>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14" grpId="0" animBg="1"/>
          <p:bldP spid="14" grpId="1" animBg="1"/>
          <p:bldP spid="15" grpId="0" animBg="1"/>
          <p:bldP spid="15" grpId="1" animBg="1"/>
          <p:bldP spid="16" grpId="0" animBg="1"/>
          <p:bldP spid="17" grpId="0" animBg="1"/>
          <p:bldP spid="20" grpId="0"/>
          <p:bldP spid="20" grpId="1"/>
          <p:bldP spid="21" grpId="0"/>
          <p:bldP spid="21" grpId="1"/>
          <p:bldP spid="22" grpId="0" animBg="1"/>
          <p:bldP spid="22" grpId="1" animBg="1"/>
          <p:bldP spid="23" grpId="0" animBg="1"/>
          <p:bldP spid="23" grpId="1" animBg="1"/>
          <p:bldP spid="3" grpId="0"/>
          <p:bldP spid="3" grpId="1"/>
          <p:bldP spid="4" grpId="0"/>
          <p:bldP spid="4" grpId="1"/>
          <p:bldP spid="5" grpId="0"/>
          <p:bldP spid="5" grpId="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4" fill="hold" grpId="0" nodeType="with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8" presetClass="emph" presetSubtype="0" accel="11111" decel="55556" fill="hold" grpId="1" nodeType="withEffect">
                                      <p:stCondLst>
                                        <p:cond delay="0"/>
                                      </p:stCondLst>
                                      <p:childTnLst>
                                        <p:animRot by="-32400000">
                                          <p:cBhvr>
                                            <p:cTn id="41" dur="4500" fill="hold"/>
                                            <p:tgtEl>
                                              <p:spTgt spid="14"/>
                                            </p:tgtEl>
                                            <p:attrNameLst>
                                              <p:attrName>r</p:attrName>
                                            </p:attrNameLst>
                                          </p:cBhvr>
                                        </p:animRot>
                                      </p:childTnLst>
                                    </p:cTn>
                                  </p:par>
                                  <p:par>
                                    <p:cTn id="42" presetID="8" presetClass="emph" presetSubtype="0" accel="11111" decel="55556" fill="hold" grpId="1" nodeType="withEffect">
                                      <p:stCondLst>
                                        <p:cond delay="0"/>
                                      </p:stCondLst>
                                      <p:childTnLst>
                                        <p:animRot by="32400000">
                                          <p:cBhvr>
                                            <p:cTn id="43" dur="4500" fill="hold"/>
                                            <p:tgtEl>
                                              <p:spTgt spid="15"/>
                                            </p:tgtEl>
                                            <p:attrNameLst>
                                              <p:attrName>r</p:attrName>
                                            </p:attrNameLst>
                                          </p:cBhvr>
                                        </p:animRot>
                                      </p:childTnLst>
                                    </p:cTn>
                                  </p:par>
                                  <p:par>
                                    <p:cTn id="44" presetID="8" presetClass="emph" presetSubtype="0" accel="11111" decel="55556" fill="hold" grpId="1" nodeType="withEffect">
                                      <p:stCondLst>
                                        <p:cond delay="0"/>
                                      </p:stCondLst>
                                      <p:childTnLst>
                                        <p:animRot by="32400000">
                                          <p:cBhvr>
                                            <p:cTn id="45" dur="4500" fill="hold"/>
                                            <p:tgtEl>
                                              <p:spTgt spid="23"/>
                                            </p:tgtEl>
                                            <p:attrNameLst>
                                              <p:attrName>r</p:attrName>
                                            </p:attrNameLst>
                                          </p:cBhvr>
                                        </p:animRot>
                                      </p:childTnLst>
                                    </p:cTn>
                                  </p:par>
                                  <p:par>
                                    <p:cTn id="46" presetID="8" presetClass="emph" presetSubtype="0" accel="11111" decel="55556" fill="hold" grpId="1" nodeType="withEffect">
                                      <p:stCondLst>
                                        <p:cond delay="0"/>
                                      </p:stCondLst>
                                      <p:childTnLst>
                                        <p:animRot by="-32400000">
                                          <p:cBhvr>
                                            <p:cTn id="47" dur="4500" fill="hold"/>
                                            <p:tgtEl>
                                              <p:spTgt spid="22"/>
                                            </p:tgtEl>
                                            <p:attrNameLst>
                                              <p:attrName>r</p:attrName>
                                            </p:attrNameLst>
                                          </p:cBhvr>
                                        </p:animRot>
                                      </p:childTnLst>
                                    </p:cTn>
                                  </p:par>
                                  <p:par>
                                    <p:cTn id="48" presetID="2" presetClass="entr" presetSubtype="8"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calcmode="lin" valueType="num">
                                          <p:cBhvr additive="base">
                                            <p:cTn id="50" dur="2500" fill="hold"/>
                                            <p:tgtEl>
                                              <p:spTgt spid="20"/>
                                            </p:tgtEl>
                                            <p:attrNameLst>
                                              <p:attrName>ppt_x</p:attrName>
                                            </p:attrNameLst>
                                          </p:cBhvr>
                                          <p:tavLst>
                                            <p:tav tm="0">
                                              <p:val>
                                                <p:strVal val="0-#ppt_w/2"/>
                                              </p:val>
                                            </p:tav>
                                            <p:tav tm="100000">
                                              <p:val>
                                                <p:strVal val="#ppt_x"/>
                                              </p:val>
                                            </p:tav>
                                          </p:tavLst>
                                        </p:anim>
                                        <p:anim calcmode="lin" valueType="num">
                                          <p:cBhvr additive="base">
                                            <p:cTn id="51" dur="2500" fill="hold"/>
                                            <p:tgtEl>
                                              <p:spTgt spid="20"/>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additive="base">
                                            <p:cTn id="54" dur="2500" fill="hold"/>
                                            <p:tgtEl>
                                              <p:spTgt spid="21"/>
                                            </p:tgtEl>
                                            <p:attrNameLst>
                                              <p:attrName>ppt_x</p:attrName>
                                            </p:attrNameLst>
                                          </p:cBhvr>
                                          <p:tavLst>
                                            <p:tav tm="0">
                                              <p:val>
                                                <p:strVal val="1+#ppt_w/2"/>
                                              </p:val>
                                            </p:tav>
                                            <p:tav tm="100000">
                                              <p:val>
                                                <p:strVal val="#ppt_x"/>
                                              </p:val>
                                            </p:tav>
                                          </p:tavLst>
                                        </p:anim>
                                        <p:anim calcmode="lin" valueType="num">
                                          <p:cBhvr additive="base">
                                            <p:cTn id="55" dur="2500" fill="hold"/>
                                            <p:tgtEl>
                                              <p:spTgt spid="21"/>
                                            </p:tgtEl>
                                            <p:attrNameLst>
                                              <p:attrName>ppt_y</p:attrName>
                                            </p:attrNameLst>
                                          </p:cBhvr>
                                          <p:tavLst>
                                            <p:tav tm="0">
                                              <p:val>
                                                <p:strVal val="#ppt_y"/>
                                              </p:val>
                                            </p:tav>
                                            <p:tav tm="100000">
                                              <p:val>
                                                <p:strVal val="#ppt_y"/>
                                              </p:val>
                                            </p:tav>
                                          </p:tavLst>
                                        </p:anim>
                                      </p:childTnLst>
                                    </p:cTn>
                                  </p:par>
                                </p:childTnLst>
                              </p:cTn>
                            </p:par>
                            <p:par>
                              <p:cTn id="56" fill="hold">
                                <p:stCondLst>
                                  <p:cond delay="6500"/>
                                </p:stCondLst>
                                <p:childTnLst>
                                  <p:par>
                                    <p:cTn id="57" presetID="1" presetClass="emph" presetSubtype="2" decel="100000" fill="hold" nodeType="afterEffect">
                                      <p:stCondLst>
                                        <p:cond delay="0"/>
                                      </p:stCondLst>
                                      <p:childTnLst>
                                        <p:animClr clrSpc="rgb" dir="cw">
                                          <p:cBhvr>
                                            <p:cTn id="58" dur="2000" fill="hold"/>
                                            <p:tgtEl>
                                              <p:spTgt spid="14"/>
                                            </p:tgtEl>
                                            <p:attrNameLst>
                                              <p:attrName>fillcolor</p:attrName>
                                            </p:attrNameLst>
                                          </p:cBhvr>
                                          <p:to>
                                            <a:srgbClr val="45B0E1"/>
                                          </p:to>
                                        </p:animClr>
                                        <p:set>
                                          <p:cBhvr>
                                            <p:cTn id="59" dur="2000" fill="hold"/>
                                            <p:tgtEl>
                                              <p:spTgt spid="14"/>
                                            </p:tgtEl>
                                            <p:attrNameLst>
                                              <p:attrName>fill.type</p:attrName>
                                            </p:attrNameLst>
                                          </p:cBhvr>
                                          <p:to>
                                            <p:strVal val="solid"/>
                                          </p:to>
                                        </p:set>
                                        <p:set>
                                          <p:cBhvr>
                                            <p:cTn id="60" dur="2000" fill="hold"/>
                                            <p:tgtEl>
                                              <p:spTgt spid="14"/>
                                            </p:tgtEl>
                                            <p:attrNameLst>
                                              <p:attrName>fill.on</p:attrName>
                                            </p:attrNameLst>
                                          </p:cBhvr>
                                          <p:to>
                                            <p:strVal val="true"/>
                                          </p:to>
                                        </p:set>
                                      </p:childTnLst>
                                    </p:cTn>
                                  </p:par>
                                  <p:par>
                                    <p:cTn id="61" presetID="1" presetClass="emph" presetSubtype="2" decel="100000" fill="hold" nodeType="withEffect">
                                      <p:stCondLst>
                                        <p:cond delay="0"/>
                                      </p:stCondLst>
                                      <p:childTnLst>
                                        <p:animClr clrSpc="rgb" dir="cw">
                                          <p:cBhvr>
                                            <p:cTn id="62" dur="2000" fill="hold"/>
                                            <p:tgtEl>
                                              <p:spTgt spid="15"/>
                                            </p:tgtEl>
                                            <p:attrNameLst>
                                              <p:attrName>fillcolor</p:attrName>
                                            </p:attrNameLst>
                                          </p:cBhvr>
                                          <p:to>
                                            <a:srgbClr val="45B0E1"/>
                                          </p:to>
                                        </p:animClr>
                                        <p:set>
                                          <p:cBhvr>
                                            <p:cTn id="63" dur="2000" fill="hold"/>
                                            <p:tgtEl>
                                              <p:spTgt spid="15"/>
                                            </p:tgtEl>
                                            <p:attrNameLst>
                                              <p:attrName>fill.type</p:attrName>
                                            </p:attrNameLst>
                                          </p:cBhvr>
                                          <p:to>
                                            <p:strVal val="solid"/>
                                          </p:to>
                                        </p:set>
                                        <p:set>
                                          <p:cBhvr>
                                            <p:cTn id="64" dur="2000" fill="hold"/>
                                            <p:tgtEl>
                                              <p:spTgt spid="15"/>
                                            </p:tgtEl>
                                            <p:attrNameLst>
                                              <p:attrName>fill.on</p:attrName>
                                            </p:attrNameLst>
                                          </p:cBhvr>
                                          <p:to>
                                            <p:strVal val="true"/>
                                          </p:to>
                                        </p:set>
                                      </p:childTnLst>
                                    </p:cTn>
                                  </p:par>
                                  <p:par>
                                    <p:cTn id="65" presetID="3" presetClass="emph" presetSubtype="2" decel="100000" fill="hold" grpId="1" nodeType="withEffect">
                                      <p:stCondLst>
                                        <p:cond delay="0"/>
                                      </p:stCondLst>
                                      <p:childTnLst>
                                        <p:animClr clrSpc="rgb" dir="cw">
                                          <p:cBhvr override="childStyle">
                                            <p:cTn id="66" dur="2000" fill="hold"/>
                                            <p:tgtEl>
                                              <p:spTgt spid="20"/>
                                            </p:tgtEl>
                                            <p:attrNameLst>
                                              <p:attrName>style.color</p:attrName>
                                            </p:attrNameLst>
                                          </p:cBhvr>
                                          <p:to>
                                            <a:srgbClr val="3F3F3F"/>
                                          </p:to>
                                        </p:animClr>
                                      </p:childTnLst>
                                    </p:cTn>
                                  </p:par>
                                  <p:par>
                                    <p:cTn id="67" presetID="3" presetClass="emph" presetSubtype="2" decel="100000" fill="hold" grpId="1" nodeType="withEffect">
                                      <p:stCondLst>
                                        <p:cond delay="0"/>
                                      </p:stCondLst>
                                      <p:childTnLst>
                                        <p:animClr clrSpc="rgb" dir="cw">
                                          <p:cBhvr override="childStyle">
                                            <p:cTn id="68" dur="2000" fill="hold"/>
                                            <p:tgtEl>
                                              <p:spTgt spid="21"/>
                                            </p:tgtEl>
                                            <p:attrNameLst>
                                              <p:attrName>style.color</p:attrName>
                                            </p:attrNameLst>
                                          </p:cBhvr>
                                          <p:to>
                                            <a:srgbClr val="3F3F3F"/>
                                          </p:to>
                                        </p:animClr>
                                      </p:childTnLst>
                                    </p:cTn>
                                  </p:par>
                                  <p:par>
                                    <p:cTn id="69" presetID="1" presetClass="emph" presetSubtype="2" fill="hold" nodeType="withEffect">
                                      <p:stCondLst>
                                        <p:cond delay="0"/>
                                      </p:stCondLst>
                                      <p:childTnLst>
                                        <p:animClr clrSpc="rgb" dir="cw">
                                          <p:cBhvr>
                                            <p:cTn id="70" dur="2000" fill="hold"/>
                                            <p:tgtEl>
                                              <p:spTgt spid="6"/>
                                            </p:tgtEl>
                                            <p:attrNameLst>
                                              <p:attrName>fillcolor</p:attrName>
                                            </p:attrNameLst>
                                          </p:cBhvr>
                                          <p:to>
                                            <a:srgbClr val="45B0E1"/>
                                          </p:to>
                                        </p:animClr>
                                        <p:set>
                                          <p:cBhvr>
                                            <p:cTn id="71" dur="2000" fill="hold"/>
                                            <p:tgtEl>
                                              <p:spTgt spid="6"/>
                                            </p:tgtEl>
                                            <p:attrNameLst>
                                              <p:attrName>fill.type</p:attrName>
                                            </p:attrNameLst>
                                          </p:cBhvr>
                                          <p:to>
                                            <p:strVal val="solid"/>
                                          </p:to>
                                        </p:set>
                                        <p:set>
                                          <p:cBhvr>
                                            <p:cTn id="72" dur="2000" fill="hold"/>
                                            <p:tgtEl>
                                              <p:spTgt spid="6"/>
                                            </p:tgtEl>
                                            <p:attrNameLst>
                                              <p:attrName>fill.on</p:attrName>
                                            </p:attrNameLst>
                                          </p:cBhvr>
                                          <p:to>
                                            <p:strVal val="true"/>
                                          </p:to>
                                        </p:set>
                                      </p:childTnLst>
                                    </p:cTn>
                                  </p:par>
                                  <p:par>
                                    <p:cTn id="73" presetID="2" presetClass="entr" presetSubtype="2" fill="hold" grpId="0"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2500" fill="hold"/>
                                            <p:tgtEl>
                                              <p:spTgt spid="3"/>
                                            </p:tgtEl>
                                            <p:attrNameLst>
                                              <p:attrName>ppt_x</p:attrName>
                                            </p:attrNameLst>
                                          </p:cBhvr>
                                          <p:tavLst>
                                            <p:tav tm="0">
                                              <p:val>
                                                <p:strVal val="1+#ppt_w/2"/>
                                              </p:val>
                                            </p:tav>
                                            <p:tav tm="100000">
                                              <p:val>
                                                <p:strVal val="#ppt_x"/>
                                              </p:val>
                                            </p:tav>
                                          </p:tavLst>
                                        </p:anim>
                                        <p:anim calcmode="lin" valueType="num">
                                          <p:cBhvr additive="base">
                                            <p:cTn id="76" dur="2500" fill="hold"/>
                                            <p:tgtEl>
                                              <p:spTgt spid="3"/>
                                            </p:tgtEl>
                                            <p:attrNameLst>
                                              <p:attrName>ppt_y</p:attrName>
                                            </p:attrNameLst>
                                          </p:cBhvr>
                                          <p:tavLst>
                                            <p:tav tm="0">
                                              <p:val>
                                                <p:strVal val="#ppt_y"/>
                                              </p:val>
                                            </p:tav>
                                            <p:tav tm="100000">
                                              <p:val>
                                                <p:strVal val="#ppt_y"/>
                                              </p:val>
                                            </p:tav>
                                          </p:tavLst>
                                        </p:anim>
                                      </p:childTnLst>
                                    </p:cTn>
                                  </p:par>
                                  <p:par>
                                    <p:cTn id="77" presetID="3" presetClass="emph" presetSubtype="2" decel="100000" fill="hold" grpId="1" nodeType="withEffect">
                                      <p:stCondLst>
                                        <p:cond delay="0"/>
                                      </p:stCondLst>
                                      <p:childTnLst>
                                        <p:animClr clrSpc="rgb" dir="cw">
                                          <p:cBhvr override="childStyle">
                                            <p:cTn id="78" dur="2000" fill="hold"/>
                                            <p:tgtEl>
                                              <p:spTgt spid="3"/>
                                            </p:tgtEl>
                                            <p:attrNameLst>
                                              <p:attrName>style.color</p:attrName>
                                            </p:attrNameLst>
                                          </p:cBhvr>
                                          <p:to>
                                            <a:srgbClr val="3F3F3F"/>
                                          </p:to>
                                        </p:animClr>
                                      </p:childTnLst>
                                    </p:cTn>
                                  </p:par>
                                  <p:par>
                                    <p:cTn id="79" presetID="2" presetClass="entr" presetSubtype="2" fill="hold" grpId="0" nodeType="with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2500" fill="hold"/>
                                            <p:tgtEl>
                                              <p:spTgt spid="4"/>
                                            </p:tgtEl>
                                            <p:attrNameLst>
                                              <p:attrName>ppt_x</p:attrName>
                                            </p:attrNameLst>
                                          </p:cBhvr>
                                          <p:tavLst>
                                            <p:tav tm="0">
                                              <p:val>
                                                <p:strVal val="1+#ppt_w/2"/>
                                              </p:val>
                                            </p:tav>
                                            <p:tav tm="100000">
                                              <p:val>
                                                <p:strVal val="#ppt_x"/>
                                              </p:val>
                                            </p:tav>
                                          </p:tavLst>
                                        </p:anim>
                                        <p:anim calcmode="lin" valueType="num">
                                          <p:cBhvr additive="base">
                                            <p:cTn id="82" dur="2500" fill="hold"/>
                                            <p:tgtEl>
                                              <p:spTgt spid="4"/>
                                            </p:tgtEl>
                                            <p:attrNameLst>
                                              <p:attrName>ppt_y</p:attrName>
                                            </p:attrNameLst>
                                          </p:cBhvr>
                                          <p:tavLst>
                                            <p:tav tm="0">
                                              <p:val>
                                                <p:strVal val="#ppt_y"/>
                                              </p:val>
                                            </p:tav>
                                            <p:tav tm="100000">
                                              <p:val>
                                                <p:strVal val="#ppt_y"/>
                                              </p:val>
                                            </p:tav>
                                          </p:tavLst>
                                        </p:anim>
                                      </p:childTnLst>
                                    </p:cTn>
                                  </p:par>
                                  <p:par>
                                    <p:cTn id="83" presetID="3" presetClass="emph" presetSubtype="2" decel="100000" fill="hold" grpId="1" nodeType="withEffect">
                                      <p:stCondLst>
                                        <p:cond delay="0"/>
                                      </p:stCondLst>
                                      <p:childTnLst>
                                        <p:animClr clrSpc="rgb" dir="cw">
                                          <p:cBhvr override="childStyle">
                                            <p:cTn id="84" dur="2000" fill="hold"/>
                                            <p:tgtEl>
                                              <p:spTgt spid="4"/>
                                            </p:tgtEl>
                                            <p:attrNameLst>
                                              <p:attrName>style.color</p:attrName>
                                            </p:attrNameLst>
                                          </p:cBhvr>
                                          <p:to>
                                            <a:srgbClr val="3F3F3F"/>
                                          </p:to>
                                        </p:animClr>
                                      </p:childTnLst>
                                    </p:cTn>
                                  </p:par>
                                  <p:par>
                                    <p:cTn id="85" presetID="2" presetClass="entr" presetSubtype="2" fill="hold" grpId="0" nodeType="withEffect">
                                      <p:stCondLst>
                                        <p:cond delay="0"/>
                                      </p:stCondLst>
                                      <p:childTnLst>
                                        <p:set>
                                          <p:cBhvr>
                                            <p:cTn id="86" dur="1" fill="hold">
                                              <p:stCondLst>
                                                <p:cond delay="0"/>
                                              </p:stCondLst>
                                            </p:cTn>
                                            <p:tgtEl>
                                              <p:spTgt spid="5"/>
                                            </p:tgtEl>
                                            <p:attrNameLst>
                                              <p:attrName>style.visibility</p:attrName>
                                            </p:attrNameLst>
                                          </p:cBhvr>
                                          <p:to>
                                            <p:strVal val="visible"/>
                                          </p:to>
                                        </p:set>
                                        <p:anim calcmode="lin" valueType="num">
                                          <p:cBhvr additive="base">
                                            <p:cTn id="87" dur="2500" fill="hold"/>
                                            <p:tgtEl>
                                              <p:spTgt spid="5"/>
                                            </p:tgtEl>
                                            <p:attrNameLst>
                                              <p:attrName>ppt_x</p:attrName>
                                            </p:attrNameLst>
                                          </p:cBhvr>
                                          <p:tavLst>
                                            <p:tav tm="0">
                                              <p:val>
                                                <p:strVal val="1+#ppt_w/2"/>
                                              </p:val>
                                            </p:tav>
                                            <p:tav tm="100000">
                                              <p:val>
                                                <p:strVal val="#ppt_x"/>
                                              </p:val>
                                            </p:tav>
                                          </p:tavLst>
                                        </p:anim>
                                        <p:anim calcmode="lin" valueType="num">
                                          <p:cBhvr additive="base">
                                            <p:cTn id="88" dur="2500" fill="hold"/>
                                            <p:tgtEl>
                                              <p:spTgt spid="5"/>
                                            </p:tgtEl>
                                            <p:attrNameLst>
                                              <p:attrName>ppt_y</p:attrName>
                                            </p:attrNameLst>
                                          </p:cBhvr>
                                          <p:tavLst>
                                            <p:tav tm="0">
                                              <p:val>
                                                <p:strVal val="#ppt_y"/>
                                              </p:val>
                                            </p:tav>
                                            <p:tav tm="100000">
                                              <p:val>
                                                <p:strVal val="#ppt_y"/>
                                              </p:val>
                                            </p:tav>
                                          </p:tavLst>
                                        </p:anim>
                                      </p:childTnLst>
                                    </p:cTn>
                                  </p:par>
                                  <p:par>
                                    <p:cTn id="89" presetID="3" presetClass="emph" presetSubtype="2" decel="100000" fill="hold" grpId="1" nodeType="withEffect">
                                      <p:stCondLst>
                                        <p:cond delay="0"/>
                                      </p:stCondLst>
                                      <p:childTnLst>
                                        <p:animClr clrSpc="rgb" dir="cw">
                                          <p:cBhvr override="childStyle">
                                            <p:cTn id="90" dur="2000" fill="hold"/>
                                            <p:tgtEl>
                                              <p:spTgt spid="5"/>
                                            </p:tgtEl>
                                            <p:attrNameLst>
                                              <p:attrName>style.color</p:attrName>
                                            </p:attrNameLst>
                                          </p:cBhvr>
                                          <p:to>
                                            <a:srgbClr val="3F3F3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14" grpId="0" animBg="1"/>
          <p:bldP spid="14" grpId="1" animBg="1"/>
          <p:bldP spid="15" grpId="0" animBg="1"/>
          <p:bldP spid="15" grpId="1" animBg="1"/>
          <p:bldP spid="16" grpId="0" animBg="1"/>
          <p:bldP spid="17" grpId="0" animBg="1"/>
          <p:bldP spid="20" grpId="0"/>
          <p:bldP spid="20" grpId="1"/>
          <p:bldP spid="21" grpId="0"/>
          <p:bldP spid="21" grpId="1"/>
          <p:bldP spid="22" grpId="0" animBg="1"/>
          <p:bldP spid="22" grpId="1" animBg="1"/>
          <p:bldP spid="23" grpId="0" animBg="1"/>
          <p:bldP spid="23" grpId="1" animBg="1"/>
          <p:bldP spid="3" grpId="0"/>
          <p:bldP spid="3" grpId="1"/>
          <p:bldP spid="4" grpId="0"/>
          <p:bldP spid="4" grpId="1"/>
          <p:bldP spid="5" grpId="0"/>
          <p:bldP spid="5" grpId="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A0F47-0F33-3B34-2476-D7FB8CA0CC18}"/>
            </a:ext>
          </a:extLst>
        </p:cNvPr>
        <p:cNvGrpSpPr/>
        <p:nvPr/>
      </p:nvGrpSpPr>
      <p:grpSpPr>
        <a:xfrm>
          <a:off x="0" y="0"/>
          <a:ext cx="0" cy="0"/>
          <a:chOff x="0" y="0"/>
          <a:chExt cx="0" cy="0"/>
        </a:xfrm>
      </p:grpSpPr>
      <p:sp>
        <p:nvSpPr>
          <p:cNvPr id="12" name="Freeform: Shape 11" hidden="1">
            <a:extLst>
              <a:ext uri="{FF2B5EF4-FFF2-40B4-BE49-F238E27FC236}">
                <a16:creationId xmlns:a16="http://schemas.microsoft.com/office/drawing/2014/main" id="{9D20D6BC-4739-16C4-F046-6F0D8D110385}"/>
              </a:ext>
            </a:extLst>
          </p:cNvPr>
          <p:cNvSpPr/>
          <p:nvPr/>
        </p:nvSpPr>
        <p:spPr>
          <a:xfrm rot="5400000">
            <a:off x="1976552" y="-4564"/>
            <a:ext cx="8238898" cy="6857999"/>
          </a:xfrm>
          <a:custGeom>
            <a:avLst/>
            <a:gdLst>
              <a:gd name="connsiteX0" fmla="*/ 4054957 w 8238898"/>
              <a:gd name="connsiteY0" fmla="*/ 5669279 h 6857999"/>
              <a:gd name="connsiteX1" fmla="*/ 5243677 w 8238898"/>
              <a:gd name="connsiteY1" fmla="*/ 4480559 h 6857999"/>
              <a:gd name="connsiteX2" fmla="*/ 6295237 w 8238898"/>
              <a:gd name="connsiteY2" fmla="*/ 3428999 h 6857999"/>
              <a:gd name="connsiteX3" fmla="*/ 5243677 w 8238898"/>
              <a:gd name="connsiteY3" fmla="*/ 2377439 h 6857999"/>
              <a:gd name="connsiteX4" fmla="*/ 4192117 w 8238898"/>
              <a:gd name="connsiteY4" fmla="*/ 3428999 h 6857999"/>
              <a:gd name="connsiteX5" fmla="*/ 4054957 w 8238898"/>
              <a:gd name="connsiteY5" fmla="*/ 3428999 h 6857999"/>
              <a:gd name="connsiteX6" fmla="*/ 5243677 w 8238898"/>
              <a:gd name="connsiteY6" fmla="*/ 2240279 h 6857999"/>
              <a:gd name="connsiteX7" fmla="*/ 6432397 w 8238898"/>
              <a:gd name="connsiteY7" fmla="*/ 3428999 h 6857999"/>
              <a:gd name="connsiteX8" fmla="*/ 5243677 w 8238898"/>
              <a:gd name="connsiteY8" fmla="*/ 4617719 h 6857999"/>
              <a:gd name="connsiteX9" fmla="*/ 4192117 w 8238898"/>
              <a:gd name="connsiteY9" fmla="*/ 5669279 h 6857999"/>
              <a:gd name="connsiteX10" fmla="*/ 5243677 w 8238898"/>
              <a:gd name="connsiteY10" fmla="*/ 6720839 h 6857999"/>
              <a:gd name="connsiteX11" fmla="*/ 6289808 w 8238898"/>
              <a:gd name="connsiteY11" fmla="*/ 5776795 h 6857999"/>
              <a:gd name="connsiteX12" fmla="*/ 6294738 w 8238898"/>
              <a:gd name="connsiteY12" fmla="*/ 5679148 h 6857999"/>
              <a:gd name="connsiteX13" fmla="*/ 6293572 w 8238898"/>
              <a:gd name="connsiteY13" fmla="*/ 5679148 h 6857999"/>
              <a:gd name="connsiteX14" fmla="*/ 7482270 w 8238898"/>
              <a:gd name="connsiteY14" fmla="*/ 4490451 h 6857999"/>
              <a:gd name="connsiteX15" fmla="*/ 8238393 w 8238898"/>
              <a:gd name="connsiteY15" fmla="*/ 4761892 h 6857999"/>
              <a:gd name="connsiteX16" fmla="*/ 8238898 w 8238898"/>
              <a:gd name="connsiteY16" fmla="*/ 4762351 h 6857999"/>
              <a:gd name="connsiteX17" fmla="*/ 8210149 w 8238898"/>
              <a:gd name="connsiteY17" fmla="*/ 4832436 h 6857999"/>
              <a:gd name="connsiteX18" fmla="*/ 8174690 w 8238898"/>
              <a:gd name="connsiteY18" fmla="*/ 4908161 h 6857999"/>
              <a:gd name="connsiteX19" fmla="*/ 8063806 w 8238898"/>
              <a:gd name="connsiteY19" fmla="*/ 4816673 h 6857999"/>
              <a:gd name="connsiteX20" fmla="*/ 7482270 w 8238898"/>
              <a:gd name="connsiteY20" fmla="*/ 4639038 h 6857999"/>
              <a:gd name="connsiteX21" fmla="*/ 6442159 w 8238898"/>
              <a:gd name="connsiteY21" fmla="*/ 5679148 h 6857999"/>
              <a:gd name="connsiteX22" fmla="*/ 6431898 w 8238898"/>
              <a:gd name="connsiteY22" fmla="*/ 5679148 h 6857999"/>
              <a:gd name="connsiteX23" fmla="*/ 6426260 w 8238898"/>
              <a:gd name="connsiteY23" fmla="*/ 5790819 h 6857999"/>
              <a:gd name="connsiteX24" fmla="*/ 5243677 w 8238898"/>
              <a:gd name="connsiteY24" fmla="*/ 6857999 h 6857999"/>
              <a:gd name="connsiteX25" fmla="*/ 4054957 w 8238898"/>
              <a:gd name="connsiteY25" fmla="*/ 5669279 h 6857999"/>
              <a:gd name="connsiteX26" fmla="*/ 0 w 8238898"/>
              <a:gd name="connsiteY26" fmla="*/ 2087353 h 6857999"/>
              <a:gd name="connsiteX27" fmla="*/ 9214 w 8238898"/>
              <a:gd name="connsiteY27" fmla="*/ 2076451 h 6857999"/>
              <a:gd name="connsiteX28" fmla="*/ 73846 w 8238898"/>
              <a:gd name="connsiteY28" fmla="*/ 1996463 h 6857999"/>
              <a:gd name="connsiteX29" fmla="*/ 96067 w 8238898"/>
              <a:gd name="connsiteY29" fmla="*/ 1968594 h 6857999"/>
              <a:gd name="connsiteX30" fmla="*/ 184221 w 8238898"/>
              <a:gd name="connsiteY30" fmla="*/ 2041328 h 6857999"/>
              <a:gd name="connsiteX31" fmla="*/ 765757 w 8238898"/>
              <a:gd name="connsiteY31" fmla="*/ 2218963 h 6857999"/>
              <a:gd name="connsiteX32" fmla="*/ 1805868 w 8238898"/>
              <a:gd name="connsiteY32" fmla="*/ 1178853 h 6857999"/>
              <a:gd name="connsiteX33" fmla="*/ 1816129 w 8238898"/>
              <a:gd name="connsiteY33" fmla="*/ 1178853 h 6857999"/>
              <a:gd name="connsiteX34" fmla="*/ 1821767 w 8238898"/>
              <a:gd name="connsiteY34" fmla="*/ 1067182 h 6857999"/>
              <a:gd name="connsiteX35" fmla="*/ 3004350 w 8238898"/>
              <a:gd name="connsiteY35" fmla="*/ 0 h 6857999"/>
              <a:gd name="connsiteX36" fmla="*/ 4193070 w 8238898"/>
              <a:gd name="connsiteY36" fmla="*/ 1188721 h 6857999"/>
              <a:gd name="connsiteX37" fmla="*/ 3004350 w 8238898"/>
              <a:gd name="connsiteY37" fmla="*/ 2377441 h 6857999"/>
              <a:gd name="connsiteX38" fmla="*/ 3004350 w 8238898"/>
              <a:gd name="connsiteY38" fmla="*/ 2377440 h 6857999"/>
              <a:gd name="connsiteX39" fmla="*/ 1952790 w 8238898"/>
              <a:gd name="connsiteY39" fmla="*/ 3429000 h 6857999"/>
              <a:gd name="connsiteX40" fmla="*/ 3004350 w 8238898"/>
              <a:gd name="connsiteY40" fmla="*/ 4480560 h 6857999"/>
              <a:gd name="connsiteX41" fmla="*/ 4055910 w 8238898"/>
              <a:gd name="connsiteY41" fmla="*/ 3429000 h 6857999"/>
              <a:gd name="connsiteX42" fmla="*/ 4193070 w 8238898"/>
              <a:gd name="connsiteY42" fmla="*/ 3429000 h 6857999"/>
              <a:gd name="connsiteX43" fmla="*/ 3004350 w 8238898"/>
              <a:gd name="connsiteY43" fmla="*/ 4617720 h 6857999"/>
              <a:gd name="connsiteX44" fmla="*/ 1815630 w 8238898"/>
              <a:gd name="connsiteY44" fmla="*/ 3429000 h 6857999"/>
              <a:gd name="connsiteX45" fmla="*/ 3004350 w 8238898"/>
              <a:gd name="connsiteY45" fmla="*/ 2240280 h 6857999"/>
              <a:gd name="connsiteX46" fmla="*/ 3004350 w 8238898"/>
              <a:gd name="connsiteY46" fmla="*/ 2240281 h 6857999"/>
              <a:gd name="connsiteX47" fmla="*/ 4055910 w 8238898"/>
              <a:gd name="connsiteY47" fmla="*/ 1188721 h 6857999"/>
              <a:gd name="connsiteX48" fmla="*/ 3004350 w 8238898"/>
              <a:gd name="connsiteY48" fmla="*/ 137161 h 6857999"/>
              <a:gd name="connsiteX49" fmla="*/ 1958219 w 8238898"/>
              <a:gd name="connsiteY49" fmla="*/ 1081206 h 6857999"/>
              <a:gd name="connsiteX50" fmla="*/ 1953288 w 8238898"/>
              <a:gd name="connsiteY50" fmla="*/ 1178853 h 6857999"/>
              <a:gd name="connsiteX51" fmla="*/ 1954455 w 8238898"/>
              <a:gd name="connsiteY51" fmla="*/ 1178853 h 6857999"/>
              <a:gd name="connsiteX52" fmla="*/ 765757 w 8238898"/>
              <a:gd name="connsiteY52" fmla="*/ 2367550 h 6857999"/>
              <a:gd name="connsiteX53" fmla="*/ 9635 w 8238898"/>
              <a:gd name="connsiteY53" fmla="*/ 209610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238898" h="6857999">
                <a:moveTo>
                  <a:pt x="4054957" y="5669279"/>
                </a:moveTo>
                <a:cubicBezTo>
                  <a:pt x="4054957" y="5012767"/>
                  <a:pt x="4587165" y="4480559"/>
                  <a:pt x="5243677" y="4480559"/>
                </a:cubicBezTo>
                <a:cubicBezTo>
                  <a:pt x="5824438" y="4480559"/>
                  <a:pt x="6295237" y="4009760"/>
                  <a:pt x="6295237" y="3428999"/>
                </a:cubicBezTo>
                <a:cubicBezTo>
                  <a:pt x="6295237" y="2848238"/>
                  <a:pt x="5824438" y="2377439"/>
                  <a:pt x="5243677" y="2377439"/>
                </a:cubicBezTo>
                <a:cubicBezTo>
                  <a:pt x="4662916" y="2377439"/>
                  <a:pt x="4192117" y="2848238"/>
                  <a:pt x="4192117" y="3428999"/>
                </a:cubicBezTo>
                <a:lnTo>
                  <a:pt x="4054957" y="3428999"/>
                </a:lnTo>
                <a:cubicBezTo>
                  <a:pt x="4054957" y="2772487"/>
                  <a:pt x="4587165" y="2240279"/>
                  <a:pt x="5243677" y="2240279"/>
                </a:cubicBezTo>
                <a:cubicBezTo>
                  <a:pt x="5900189" y="2240279"/>
                  <a:pt x="6432397" y="2772487"/>
                  <a:pt x="6432397" y="3428999"/>
                </a:cubicBezTo>
                <a:cubicBezTo>
                  <a:pt x="6432397" y="4085511"/>
                  <a:pt x="5900189" y="4617719"/>
                  <a:pt x="5243677" y="4617719"/>
                </a:cubicBezTo>
                <a:cubicBezTo>
                  <a:pt x="4662916" y="4617719"/>
                  <a:pt x="4192117" y="5088518"/>
                  <a:pt x="4192117" y="5669279"/>
                </a:cubicBezTo>
                <a:cubicBezTo>
                  <a:pt x="4192117" y="6250040"/>
                  <a:pt x="4662916" y="6720839"/>
                  <a:pt x="5243677" y="6720839"/>
                </a:cubicBezTo>
                <a:cubicBezTo>
                  <a:pt x="5788140" y="6720839"/>
                  <a:pt x="6235957" y="6307051"/>
                  <a:pt x="6289808" y="5776795"/>
                </a:cubicBezTo>
                <a:lnTo>
                  <a:pt x="6294738" y="5679148"/>
                </a:lnTo>
                <a:lnTo>
                  <a:pt x="6293572" y="5679148"/>
                </a:lnTo>
                <a:cubicBezTo>
                  <a:pt x="6293572" y="5022649"/>
                  <a:pt x="6825771" y="4490451"/>
                  <a:pt x="7482270" y="4490451"/>
                </a:cubicBezTo>
                <a:cubicBezTo>
                  <a:pt x="7769489" y="4490451"/>
                  <a:pt x="8032915" y="4592317"/>
                  <a:pt x="8238393" y="4761892"/>
                </a:cubicBezTo>
                <a:lnTo>
                  <a:pt x="8238898" y="4762351"/>
                </a:lnTo>
                <a:lnTo>
                  <a:pt x="8210149" y="4832436"/>
                </a:lnTo>
                <a:lnTo>
                  <a:pt x="8174690" y="4908161"/>
                </a:lnTo>
                <a:lnTo>
                  <a:pt x="8063806" y="4816673"/>
                </a:lnTo>
                <a:cubicBezTo>
                  <a:pt x="7897803" y="4704524"/>
                  <a:pt x="7697684" y="4639038"/>
                  <a:pt x="7482270" y="4639038"/>
                </a:cubicBezTo>
                <a:cubicBezTo>
                  <a:pt x="6907833" y="4639038"/>
                  <a:pt x="6442159" y="5104712"/>
                  <a:pt x="6442159" y="5679148"/>
                </a:cubicBezTo>
                <a:lnTo>
                  <a:pt x="6431898" y="5679148"/>
                </a:lnTo>
                <a:lnTo>
                  <a:pt x="6426260" y="5790819"/>
                </a:lnTo>
                <a:cubicBezTo>
                  <a:pt x="6365385" y="6390238"/>
                  <a:pt x="5859157" y="6857999"/>
                  <a:pt x="5243677" y="6857999"/>
                </a:cubicBezTo>
                <a:cubicBezTo>
                  <a:pt x="4587165" y="6857999"/>
                  <a:pt x="4054957" y="6325791"/>
                  <a:pt x="4054957" y="5669279"/>
                </a:cubicBezTo>
                <a:close/>
                <a:moveTo>
                  <a:pt x="0" y="2087353"/>
                </a:moveTo>
                <a:lnTo>
                  <a:pt x="9214" y="2076451"/>
                </a:lnTo>
                <a:cubicBezTo>
                  <a:pt x="32520" y="2047767"/>
                  <a:pt x="54027" y="2021146"/>
                  <a:pt x="73846" y="1996463"/>
                </a:cubicBezTo>
                <a:lnTo>
                  <a:pt x="96067" y="1968594"/>
                </a:lnTo>
                <a:lnTo>
                  <a:pt x="184221" y="2041328"/>
                </a:lnTo>
                <a:cubicBezTo>
                  <a:pt x="350224" y="2153478"/>
                  <a:pt x="550343" y="2218963"/>
                  <a:pt x="765757" y="2218963"/>
                </a:cubicBezTo>
                <a:cubicBezTo>
                  <a:pt x="1340194" y="2218963"/>
                  <a:pt x="1805868" y="1753290"/>
                  <a:pt x="1805868" y="1178853"/>
                </a:cubicBezTo>
                <a:lnTo>
                  <a:pt x="1816129" y="1178853"/>
                </a:lnTo>
                <a:lnTo>
                  <a:pt x="1821767" y="1067182"/>
                </a:lnTo>
                <a:cubicBezTo>
                  <a:pt x="1882642" y="467762"/>
                  <a:pt x="2388870" y="0"/>
                  <a:pt x="3004350" y="0"/>
                </a:cubicBezTo>
                <a:cubicBezTo>
                  <a:pt x="3660862" y="0"/>
                  <a:pt x="4193070" y="532209"/>
                  <a:pt x="4193070" y="1188721"/>
                </a:cubicBezTo>
                <a:cubicBezTo>
                  <a:pt x="4193070" y="1845233"/>
                  <a:pt x="3660862" y="2377441"/>
                  <a:pt x="3004350" y="2377441"/>
                </a:cubicBezTo>
                <a:lnTo>
                  <a:pt x="3004350" y="2377440"/>
                </a:lnTo>
                <a:cubicBezTo>
                  <a:pt x="2423589" y="2377440"/>
                  <a:pt x="1952790" y="2848239"/>
                  <a:pt x="1952790" y="3429000"/>
                </a:cubicBezTo>
                <a:cubicBezTo>
                  <a:pt x="1952790" y="4009761"/>
                  <a:pt x="2423589" y="4480560"/>
                  <a:pt x="3004350" y="4480560"/>
                </a:cubicBezTo>
                <a:cubicBezTo>
                  <a:pt x="3585111" y="4480560"/>
                  <a:pt x="4055910" y="4009761"/>
                  <a:pt x="4055910" y="3429000"/>
                </a:cubicBezTo>
                <a:lnTo>
                  <a:pt x="4193070" y="3429000"/>
                </a:lnTo>
                <a:cubicBezTo>
                  <a:pt x="4193070" y="4085512"/>
                  <a:pt x="3660862" y="4617720"/>
                  <a:pt x="3004350" y="4617720"/>
                </a:cubicBezTo>
                <a:cubicBezTo>
                  <a:pt x="2347838" y="4617720"/>
                  <a:pt x="1815630" y="4085512"/>
                  <a:pt x="1815630" y="3429000"/>
                </a:cubicBezTo>
                <a:cubicBezTo>
                  <a:pt x="1815630" y="2772488"/>
                  <a:pt x="2347838" y="2240280"/>
                  <a:pt x="3004350" y="2240280"/>
                </a:cubicBezTo>
                <a:lnTo>
                  <a:pt x="3004350" y="2240281"/>
                </a:lnTo>
                <a:cubicBezTo>
                  <a:pt x="3585111" y="2240281"/>
                  <a:pt x="4055910" y="1769482"/>
                  <a:pt x="4055910" y="1188721"/>
                </a:cubicBezTo>
                <a:cubicBezTo>
                  <a:pt x="4055910" y="607961"/>
                  <a:pt x="3585111" y="137161"/>
                  <a:pt x="3004350" y="137161"/>
                </a:cubicBezTo>
                <a:cubicBezTo>
                  <a:pt x="2459887" y="137161"/>
                  <a:pt x="2012070" y="550950"/>
                  <a:pt x="1958219" y="1081206"/>
                </a:cubicBezTo>
                <a:lnTo>
                  <a:pt x="1953288" y="1178853"/>
                </a:lnTo>
                <a:lnTo>
                  <a:pt x="1954455" y="1178853"/>
                </a:lnTo>
                <a:cubicBezTo>
                  <a:pt x="1954455" y="1835352"/>
                  <a:pt x="1422256" y="2367550"/>
                  <a:pt x="765757" y="2367550"/>
                </a:cubicBezTo>
                <a:cubicBezTo>
                  <a:pt x="478538" y="2367550"/>
                  <a:pt x="215112" y="2265684"/>
                  <a:pt x="9635" y="2096109"/>
                </a:cubicBezTo>
                <a:close/>
              </a:path>
            </a:pathLst>
          </a:custGeom>
          <a:solidFill>
            <a:srgbClr val="000000"/>
          </a:solidFill>
          <a:ln w="18256" cap="flat">
            <a:noFill/>
            <a:prstDash val="solid"/>
            <a:miter/>
          </a:ln>
          <a:effectLst>
            <a:outerShdw blurRad="203200" sx="102000" sy="102000" algn="ctr" rotWithShape="0">
              <a:srgbClr val="5A24FD"/>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sp>
        <p:nvSpPr>
          <p:cNvPr id="23" name="Freeform: Shape 22">
            <a:extLst>
              <a:ext uri="{FF2B5EF4-FFF2-40B4-BE49-F238E27FC236}">
                <a16:creationId xmlns:a16="http://schemas.microsoft.com/office/drawing/2014/main" id="{A8279DF2-5BEA-02B9-1517-348E8BF83263}"/>
              </a:ext>
            </a:extLst>
          </p:cNvPr>
          <p:cNvSpPr>
            <a:spLocks noGrp="1" noRot="1" noMove="1" noResize="1" noEditPoints="1" noAdjustHandles="1" noChangeArrowheads="1" noChangeShapeType="1"/>
          </p:cNvSpPr>
          <p:nvPr/>
        </p:nvSpPr>
        <p:spPr>
          <a:xfrm rot="18900000">
            <a:off x="1268597" y="-477985"/>
            <a:ext cx="9652293" cy="9645428"/>
          </a:xfrm>
          <a:custGeom>
            <a:avLst/>
            <a:gdLst>
              <a:gd name="connsiteX0" fmla="*/ 9283170 w 9652293"/>
              <a:gd name="connsiteY0" fmla="*/ 5118419 h 9645428"/>
              <a:gd name="connsiteX1" fmla="*/ 9652293 w 9652293"/>
              <a:gd name="connsiteY1" fmla="*/ 6009563 h 9645428"/>
              <a:gd name="connsiteX2" fmla="*/ 8646014 w 9652293"/>
              <a:gd name="connsiteY2" fmla="*/ 7244224 h 9645428"/>
              <a:gd name="connsiteX3" fmla="*/ 8399086 w 9652293"/>
              <a:gd name="connsiteY3" fmla="*/ 7269117 h 9645428"/>
              <a:gd name="connsiteX4" fmla="*/ 8399086 w 9652293"/>
              <a:gd name="connsiteY4" fmla="*/ 7270310 h 9645428"/>
              <a:gd name="connsiteX5" fmla="*/ 7284235 w 9652293"/>
              <a:gd name="connsiteY5" fmla="*/ 8385161 h 9645428"/>
              <a:gd name="connsiteX6" fmla="*/ 8399086 w 9652293"/>
              <a:gd name="connsiteY6" fmla="*/ 9500013 h 9645428"/>
              <a:gd name="connsiteX7" fmla="*/ 8730609 w 9652293"/>
              <a:gd name="connsiteY7" fmla="*/ 9449892 h 9645428"/>
              <a:gd name="connsiteX8" fmla="*/ 8850467 w 9652293"/>
              <a:gd name="connsiteY8" fmla="*/ 9402666 h 9645428"/>
              <a:gd name="connsiteX9" fmla="*/ 8631575 w 9652293"/>
              <a:gd name="connsiteY9" fmla="*/ 9621559 h 9645428"/>
              <a:gd name="connsiteX10" fmla="*/ 8591012 w 9652293"/>
              <a:gd name="connsiteY10" fmla="*/ 9630907 h 9645428"/>
              <a:gd name="connsiteX11" fmla="*/ 8399086 w 9652293"/>
              <a:gd name="connsiteY11" fmla="*/ 9645428 h 9645428"/>
              <a:gd name="connsiteX12" fmla="*/ 7138820 w 9652293"/>
              <a:gd name="connsiteY12" fmla="*/ 8385161 h 9645428"/>
              <a:gd name="connsiteX13" fmla="*/ 8145099 w 9652293"/>
              <a:gd name="connsiteY13" fmla="*/ 7150498 h 9645428"/>
              <a:gd name="connsiteX14" fmla="*/ 8392027 w 9652293"/>
              <a:gd name="connsiteY14" fmla="*/ 7125606 h 9645428"/>
              <a:gd name="connsiteX15" fmla="*/ 8392028 w 9652293"/>
              <a:gd name="connsiteY15" fmla="*/ 7124414 h 9645428"/>
              <a:gd name="connsiteX16" fmla="*/ 9506879 w 9652293"/>
              <a:gd name="connsiteY16" fmla="*/ 6009562 h 9645428"/>
              <a:gd name="connsiteX17" fmla="*/ 8392027 w 9652293"/>
              <a:gd name="connsiteY17" fmla="*/ 4894711 h 9645428"/>
              <a:gd name="connsiteX18" fmla="*/ 7277176 w 9652293"/>
              <a:gd name="connsiteY18" fmla="*/ 6009562 h 9645428"/>
              <a:gd name="connsiteX19" fmla="*/ 7277977 w 9652293"/>
              <a:gd name="connsiteY19" fmla="*/ 6009562 h 9645428"/>
              <a:gd name="connsiteX20" fmla="*/ 6017711 w 9652293"/>
              <a:gd name="connsiteY20" fmla="*/ 7269829 h 9645428"/>
              <a:gd name="connsiteX21" fmla="*/ 4757444 w 9652293"/>
              <a:gd name="connsiteY21" fmla="*/ 6009562 h 9645428"/>
              <a:gd name="connsiteX22" fmla="*/ 5888856 w 9652293"/>
              <a:gd name="connsiteY22" fmla="*/ 4755803 h 9645428"/>
              <a:gd name="connsiteX23" fmla="*/ 6012694 w 9652293"/>
              <a:gd name="connsiteY23" fmla="*/ 4749548 h 9645428"/>
              <a:gd name="connsiteX24" fmla="*/ 6012694 w 9652293"/>
              <a:gd name="connsiteY24" fmla="*/ 4748080 h 9645428"/>
              <a:gd name="connsiteX25" fmla="*/ 7127546 w 9652293"/>
              <a:gd name="connsiteY25" fmla="*/ 3633228 h 9645428"/>
              <a:gd name="connsiteX26" fmla="*/ 6012695 w 9652293"/>
              <a:gd name="connsiteY26" fmla="*/ 2518377 h 9645428"/>
              <a:gd name="connsiteX27" fmla="*/ 4897844 w 9652293"/>
              <a:gd name="connsiteY27" fmla="*/ 3633228 h 9645428"/>
              <a:gd name="connsiteX28" fmla="*/ 4898645 w 9652293"/>
              <a:gd name="connsiteY28" fmla="*/ 3633228 h 9645428"/>
              <a:gd name="connsiteX29" fmla="*/ 3638379 w 9652293"/>
              <a:gd name="connsiteY29" fmla="*/ 4893495 h 9645428"/>
              <a:gd name="connsiteX30" fmla="*/ 2378113 w 9652293"/>
              <a:gd name="connsiteY30" fmla="*/ 3633228 h 9645428"/>
              <a:gd name="connsiteX31" fmla="*/ 3638379 w 9652293"/>
              <a:gd name="connsiteY31" fmla="*/ 2372962 h 9645428"/>
              <a:gd name="connsiteX32" fmla="*/ 3638379 w 9652293"/>
              <a:gd name="connsiteY32" fmla="*/ 2374991 h 9645428"/>
              <a:gd name="connsiteX33" fmla="*/ 3749841 w 9652293"/>
              <a:gd name="connsiteY33" fmla="*/ 2369363 h 9645428"/>
              <a:gd name="connsiteX34" fmla="*/ 4750704 w 9652293"/>
              <a:gd name="connsiteY34" fmla="*/ 1260268 h 9645428"/>
              <a:gd name="connsiteX35" fmla="*/ 3635852 w 9652293"/>
              <a:gd name="connsiteY35" fmla="*/ 145416 h 9645428"/>
              <a:gd name="connsiteX36" fmla="*/ 2521001 w 9652293"/>
              <a:gd name="connsiteY36" fmla="*/ 1260267 h 9645428"/>
              <a:gd name="connsiteX37" fmla="*/ 2520180 w 9652293"/>
              <a:gd name="connsiteY37" fmla="*/ 1260268 h 9645428"/>
              <a:gd name="connsiteX38" fmla="*/ 2494929 w 9652293"/>
              <a:gd name="connsiteY38" fmla="*/ 1510754 h 9645428"/>
              <a:gd name="connsiteX39" fmla="*/ 1260266 w 9652293"/>
              <a:gd name="connsiteY39" fmla="*/ 2517032 h 9645428"/>
              <a:gd name="connsiteX40" fmla="*/ 0 w 9652293"/>
              <a:gd name="connsiteY40" fmla="*/ 1256765 h 9645428"/>
              <a:gd name="connsiteX41" fmla="*/ 25468 w 9652293"/>
              <a:gd name="connsiteY41" fmla="*/ 1004126 h 9645428"/>
              <a:gd name="connsiteX42" fmla="*/ 264183 w 9652293"/>
              <a:gd name="connsiteY42" fmla="*/ 765410 h 9645428"/>
              <a:gd name="connsiteX43" fmla="*/ 233025 w 9652293"/>
              <a:gd name="connsiteY43" fmla="*/ 822815 h 9645428"/>
              <a:gd name="connsiteX44" fmla="*/ 145415 w 9652293"/>
              <a:gd name="connsiteY44" fmla="*/ 1256765 h 9645428"/>
              <a:gd name="connsiteX45" fmla="*/ 1260266 w 9652293"/>
              <a:gd name="connsiteY45" fmla="*/ 2371617 h 9645428"/>
              <a:gd name="connsiteX46" fmla="*/ 2375117 w 9652293"/>
              <a:gd name="connsiteY46" fmla="*/ 1256765 h 9645428"/>
              <a:gd name="connsiteX47" fmla="*/ 2375939 w 9652293"/>
              <a:gd name="connsiteY47" fmla="*/ 1256765 h 9645428"/>
              <a:gd name="connsiteX48" fmla="*/ 2401191 w 9652293"/>
              <a:gd name="connsiteY48" fmla="*/ 1006280 h 9645428"/>
              <a:gd name="connsiteX49" fmla="*/ 3635852 w 9652293"/>
              <a:gd name="connsiteY49" fmla="*/ 1 h 9645428"/>
              <a:gd name="connsiteX50" fmla="*/ 4896119 w 9652293"/>
              <a:gd name="connsiteY50" fmla="*/ 1260267 h 9645428"/>
              <a:gd name="connsiteX51" fmla="*/ 3635853 w 9652293"/>
              <a:gd name="connsiteY51" fmla="*/ 2520534 h 9645428"/>
              <a:gd name="connsiteX52" fmla="*/ 3635853 w 9652293"/>
              <a:gd name="connsiteY52" fmla="*/ 2518506 h 9645428"/>
              <a:gd name="connsiteX53" fmla="*/ 3524393 w 9652293"/>
              <a:gd name="connsiteY53" fmla="*/ 2524133 h 9645428"/>
              <a:gd name="connsiteX54" fmla="*/ 2523529 w 9652293"/>
              <a:gd name="connsiteY54" fmla="*/ 3633230 h 9645428"/>
              <a:gd name="connsiteX55" fmla="*/ 3638379 w 9652293"/>
              <a:gd name="connsiteY55" fmla="*/ 4748080 h 9645428"/>
              <a:gd name="connsiteX56" fmla="*/ 4753230 w 9652293"/>
              <a:gd name="connsiteY56" fmla="*/ 3633228 h 9645428"/>
              <a:gd name="connsiteX57" fmla="*/ 4752429 w 9652293"/>
              <a:gd name="connsiteY57" fmla="*/ 3633229 h 9645428"/>
              <a:gd name="connsiteX58" fmla="*/ 6012695 w 9652293"/>
              <a:gd name="connsiteY58" fmla="*/ 2372962 h 9645428"/>
              <a:gd name="connsiteX59" fmla="*/ 7272961 w 9652293"/>
              <a:gd name="connsiteY59" fmla="*/ 3633228 h 9645428"/>
              <a:gd name="connsiteX60" fmla="*/ 6141550 w 9652293"/>
              <a:gd name="connsiteY60" fmla="*/ 4886988 h 9645428"/>
              <a:gd name="connsiteX61" fmla="*/ 6017711 w 9652293"/>
              <a:gd name="connsiteY61" fmla="*/ 4893242 h 9645428"/>
              <a:gd name="connsiteX62" fmla="*/ 6017710 w 9652293"/>
              <a:gd name="connsiteY62" fmla="*/ 4894710 h 9645428"/>
              <a:gd name="connsiteX63" fmla="*/ 4902859 w 9652293"/>
              <a:gd name="connsiteY63" fmla="*/ 6009562 h 9645428"/>
              <a:gd name="connsiteX64" fmla="*/ 6017711 w 9652293"/>
              <a:gd name="connsiteY64" fmla="*/ 7124414 h 9645428"/>
              <a:gd name="connsiteX65" fmla="*/ 7132561 w 9652293"/>
              <a:gd name="connsiteY65" fmla="*/ 6009562 h 9645428"/>
              <a:gd name="connsiteX66" fmla="*/ 7131760 w 9652293"/>
              <a:gd name="connsiteY66" fmla="*/ 6009562 h 9645428"/>
              <a:gd name="connsiteX67" fmla="*/ 8392027 w 9652293"/>
              <a:gd name="connsiteY67" fmla="*/ 4749296 h 9645428"/>
              <a:gd name="connsiteX68" fmla="*/ 9283170 w 9652293"/>
              <a:gd name="connsiteY68" fmla="*/ 5118419 h 9645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9652293" h="9645428">
                <a:moveTo>
                  <a:pt x="9283170" y="5118419"/>
                </a:moveTo>
                <a:cubicBezTo>
                  <a:pt x="9511233" y="5346483"/>
                  <a:pt x="9652293" y="5661549"/>
                  <a:pt x="9652293" y="6009563"/>
                </a:cubicBezTo>
                <a:cubicBezTo>
                  <a:pt x="9652293" y="6618585"/>
                  <a:pt x="9220296" y="7126708"/>
                  <a:pt x="8646014" y="7244224"/>
                </a:cubicBezTo>
                <a:lnTo>
                  <a:pt x="8399086" y="7269117"/>
                </a:lnTo>
                <a:lnTo>
                  <a:pt x="8399086" y="7270310"/>
                </a:lnTo>
                <a:cubicBezTo>
                  <a:pt x="7783370" y="7270310"/>
                  <a:pt x="7284235" y="7769445"/>
                  <a:pt x="7284235" y="8385161"/>
                </a:cubicBezTo>
                <a:cubicBezTo>
                  <a:pt x="7284235" y="9000877"/>
                  <a:pt x="7783370" y="9500013"/>
                  <a:pt x="8399086" y="9500013"/>
                </a:cubicBezTo>
                <a:cubicBezTo>
                  <a:pt x="8514533" y="9500013"/>
                  <a:pt x="8625881" y="9482465"/>
                  <a:pt x="8730609" y="9449892"/>
                </a:cubicBezTo>
                <a:lnTo>
                  <a:pt x="8850467" y="9402666"/>
                </a:lnTo>
                <a:lnTo>
                  <a:pt x="8631575" y="9621559"/>
                </a:lnTo>
                <a:lnTo>
                  <a:pt x="8591012" y="9630907"/>
                </a:lnTo>
                <a:cubicBezTo>
                  <a:pt x="8528432" y="9640469"/>
                  <a:pt x="8464339" y="9645428"/>
                  <a:pt x="8399086" y="9645428"/>
                </a:cubicBezTo>
                <a:cubicBezTo>
                  <a:pt x="7703061" y="9645428"/>
                  <a:pt x="7138820" y="9081187"/>
                  <a:pt x="7138820" y="8385161"/>
                </a:cubicBezTo>
                <a:cubicBezTo>
                  <a:pt x="7138820" y="7776139"/>
                  <a:pt x="7570815" y="7268013"/>
                  <a:pt x="8145099" y="7150498"/>
                </a:cubicBezTo>
                <a:lnTo>
                  <a:pt x="8392027" y="7125606"/>
                </a:lnTo>
                <a:lnTo>
                  <a:pt x="8392028" y="7124414"/>
                </a:lnTo>
                <a:cubicBezTo>
                  <a:pt x="9007742" y="7124413"/>
                  <a:pt x="9506878" y="6625278"/>
                  <a:pt x="9506879" y="6009562"/>
                </a:cubicBezTo>
                <a:cubicBezTo>
                  <a:pt x="9506879" y="5393846"/>
                  <a:pt x="9007742" y="4894710"/>
                  <a:pt x="8392027" y="4894711"/>
                </a:cubicBezTo>
                <a:cubicBezTo>
                  <a:pt x="7776311" y="4894711"/>
                  <a:pt x="7277176" y="5393846"/>
                  <a:pt x="7277176" y="6009562"/>
                </a:cubicBezTo>
                <a:lnTo>
                  <a:pt x="7277977" y="6009562"/>
                </a:lnTo>
                <a:cubicBezTo>
                  <a:pt x="7277977" y="6705588"/>
                  <a:pt x="6713736" y="7269828"/>
                  <a:pt x="6017711" y="7269829"/>
                </a:cubicBezTo>
                <a:cubicBezTo>
                  <a:pt x="5321684" y="7269829"/>
                  <a:pt x="4757444" y="6705588"/>
                  <a:pt x="4757444" y="6009562"/>
                </a:cubicBezTo>
                <a:cubicBezTo>
                  <a:pt x="4757444" y="5357037"/>
                  <a:pt x="5253358" y="4820340"/>
                  <a:pt x="5888856" y="4755803"/>
                </a:cubicBezTo>
                <a:lnTo>
                  <a:pt x="6012694" y="4749548"/>
                </a:lnTo>
                <a:lnTo>
                  <a:pt x="6012694" y="4748080"/>
                </a:lnTo>
                <a:cubicBezTo>
                  <a:pt x="6628411" y="4748080"/>
                  <a:pt x="7127546" y="4248944"/>
                  <a:pt x="7127546" y="3633228"/>
                </a:cubicBezTo>
                <a:cubicBezTo>
                  <a:pt x="7127546" y="3017512"/>
                  <a:pt x="6628410" y="2518377"/>
                  <a:pt x="6012695" y="2518377"/>
                </a:cubicBezTo>
                <a:cubicBezTo>
                  <a:pt x="5396979" y="2518377"/>
                  <a:pt x="4897844" y="3017513"/>
                  <a:pt x="4897844" y="3633228"/>
                </a:cubicBezTo>
                <a:lnTo>
                  <a:pt x="4898645" y="3633228"/>
                </a:lnTo>
                <a:cubicBezTo>
                  <a:pt x="4898645" y="4329254"/>
                  <a:pt x="4334404" y="4893494"/>
                  <a:pt x="3638379" y="4893495"/>
                </a:cubicBezTo>
                <a:cubicBezTo>
                  <a:pt x="2942352" y="4893495"/>
                  <a:pt x="2378114" y="4329255"/>
                  <a:pt x="2378113" y="3633228"/>
                </a:cubicBezTo>
                <a:cubicBezTo>
                  <a:pt x="2378112" y="2937203"/>
                  <a:pt x="2942353" y="2372962"/>
                  <a:pt x="3638379" y="2372962"/>
                </a:cubicBezTo>
                <a:lnTo>
                  <a:pt x="3638379" y="2374991"/>
                </a:lnTo>
                <a:lnTo>
                  <a:pt x="3749841" y="2369363"/>
                </a:lnTo>
                <a:cubicBezTo>
                  <a:pt x="4312012" y="2312273"/>
                  <a:pt x="4750703" y="1837500"/>
                  <a:pt x="4750704" y="1260268"/>
                </a:cubicBezTo>
                <a:cubicBezTo>
                  <a:pt x="4750703" y="644552"/>
                  <a:pt x="4251568" y="145416"/>
                  <a:pt x="3635852" y="145416"/>
                </a:cubicBezTo>
                <a:cubicBezTo>
                  <a:pt x="3020137" y="145416"/>
                  <a:pt x="2521001" y="644551"/>
                  <a:pt x="2521001" y="1260267"/>
                </a:cubicBezTo>
                <a:lnTo>
                  <a:pt x="2520180" y="1260268"/>
                </a:lnTo>
                <a:lnTo>
                  <a:pt x="2494929" y="1510754"/>
                </a:lnTo>
                <a:cubicBezTo>
                  <a:pt x="2377414" y="2085035"/>
                  <a:pt x="1869289" y="2517032"/>
                  <a:pt x="1260266" y="2517032"/>
                </a:cubicBezTo>
                <a:cubicBezTo>
                  <a:pt x="564240" y="2517032"/>
                  <a:pt x="0" y="1952792"/>
                  <a:pt x="0" y="1256765"/>
                </a:cubicBezTo>
                <a:lnTo>
                  <a:pt x="25468" y="1004126"/>
                </a:lnTo>
                <a:lnTo>
                  <a:pt x="264183" y="765410"/>
                </a:lnTo>
                <a:lnTo>
                  <a:pt x="233025" y="822815"/>
                </a:lnTo>
                <a:cubicBezTo>
                  <a:pt x="176611" y="956194"/>
                  <a:pt x="145415" y="1102836"/>
                  <a:pt x="145415" y="1256765"/>
                </a:cubicBezTo>
                <a:cubicBezTo>
                  <a:pt x="145415" y="1872481"/>
                  <a:pt x="644550" y="2371617"/>
                  <a:pt x="1260266" y="2371617"/>
                </a:cubicBezTo>
                <a:cubicBezTo>
                  <a:pt x="1875982" y="2371617"/>
                  <a:pt x="2375117" y="1872481"/>
                  <a:pt x="2375117" y="1256765"/>
                </a:cubicBezTo>
                <a:lnTo>
                  <a:pt x="2375939" y="1256765"/>
                </a:lnTo>
                <a:lnTo>
                  <a:pt x="2401191" y="1006280"/>
                </a:lnTo>
                <a:cubicBezTo>
                  <a:pt x="2518706" y="431997"/>
                  <a:pt x="3026830" y="0"/>
                  <a:pt x="3635852" y="1"/>
                </a:cubicBezTo>
                <a:cubicBezTo>
                  <a:pt x="4331879" y="1"/>
                  <a:pt x="4896119" y="564241"/>
                  <a:pt x="4896119" y="1260267"/>
                </a:cubicBezTo>
                <a:cubicBezTo>
                  <a:pt x="4896119" y="1956293"/>
                  <a:pt x="4331879" y="2520534"/>
                  <a:pt x="3635853" y="2520534"/>
                </a:cubicBezTo>
                <a:lnTo>
                  <a:pt x="3635853" y="2518506"/>
                </a:lnTo>
                <a:lnTo>
                  <a:pt x="3524393" y="2524133"/>
                </a:lnTo>
                <a:cubicBezTo>
                  <a:pt x="2962222" y="2581225"/>
                  <a:pt x="2523528" y="3055995"/>
                  <a:pt x="2523529" y="3633230"/>
                </a:cubicBezTo>
                <a:cubicBezTo>
                  <a:pt x="2523529" y="4248945"/>
                  <a:pt x="3022662" y="4748079"/>
                  <a:pt x="3638379" y="4748080"/>
                </a:cubicBezTo>
                <a:cubicBezTo>
                  <a:pt x="4254094" y="4748079"/>
                  <a:pt x="4753229" y="4248944"/>
                  <a:pt x="4753230" y="3633228"/>
                </a:cubicBezTo>
                <a:lnTo>
                  <a:pt x="4752429" y="3633229"/>
                </a:lnTo>
                <a:cubicBezTo>
                  <a:pt x="4752428" y="2937202"/>
                  <a:pt x="5316668" y="2372961"/>
                  <a:pt x="6012695" y="2372962"/>
                </a:cubicBezTo>
                <a:cubicBezTo>
                  <a:pt x="6708721" y="2372962"/>
                  <a:pt x="7272961" y="2937202"/>
                  <a:pt x="7272961" y="3633228"/>
                </a:cubicBezTo>
                <a:cubicBezTo>
                  <a:pt x="7272961" y="4285753"/>
                  <a:pt x="6777046" y="4822450"/>
                  <a:pt x="6141550" y="4886988"/>
                </a:cubicBezTo>
                <a:lnTo>
                  <a:pt x="6017711" y="4893242"/>
                </a:lnTo>
                <a:lnTo>
                  <a:pt x="6017710" y="4894710"/>
                </a:lnTo>
                <a:cubicBezTo>
                  <a:pt x="5401994" y="4894710"/>
                  <a:pt x="4902859" y="5393846"/>
                  <a:pt x="4902859" y="6009562"/>
                </a:cubicBezTo>
                <a:cubicBezTo>
                  <a:pt x="4902859" y="6625278"/>
                  <a:pt x="5401995" y="7124414"/>
                  <a:pt x="6017711" y="7124414"/>
                </a:cubicBezTo>
                <a:cubicBezTo>
                  <a:pt x="6633426" y="7124413"/>
                  <a:pt x="7132561" y="6625278"/>
                  <a:pt x="7132561" y="6009562"/>
                </a:cubicBezTo>
                <a:lnTo>
                  <a:pt x="7131760" y="6009562"/>
                </a:lnTo>
                <a:cubicBezTo>
                  <a:pt x="7131760" y="5313536"/>
                  <a:pt x="7696001" y="4749296"/>
                  <a:pt x="8392027" y="4749296"/>
                </a:cubicBezTo>
                <a:cubicBezTo>
                  <a:pt x="8740040" y="4749296"/>
                  <a:pt x="9055106" y="4890356"/>
                  <a:pt x="9283170" y="5118419"/>
                </a:cubicBezTo>
                <a:close/>
              </a:path>
            </a:pathLst>
          </a:custGeom>
          <a:solidFill>
            <a:schemeClr val="accent1">
              <a:lumMod val="50000"/>
            </a:schemeClr>
          </a:solidFill>
          <a:ln w="18256" cap="flat">
            <a:noFill/>
            <a:prstDash val="solid"/>
            <a:miter/>
          </a:ln>
          <a:effectLst>
            <a:outerShdw blurRad="127000" sx="102000" sy="102000" algn="ctr" rotWithShape="0">
              <a:prstClr val="black">
                <a:alpha val="40000"/>
              </a:prstClr>
            </a:outerShdw>
          </a:effectLst>
        </p:spPr>
        <p:txBody>
          <a:bodyPr rtlCol="0" anchor="ctr"/>
          <a:lstStyle/>
          <a:p>
            <a:endParaRPr lang="en-US" dirty="0"/>
          </a:p>
        </p:txBody>
      </p:sp>
      <p:sp>
        <p:nvSpPr>
          <p:cNvPr id="26" name="Graphic 11" descr="Single gear with solid fill">
            <a:extLst>
              <a:ext uri="{FF2B5EF4-FFF2-40B4-BE49-F238E27FC236}">
                <a16:creationId xmlns:a16="http://schemas.microsoft.com/office/drawing/2014/main" id="{D0BDA506-6F4B-2CDA-DE28-5388D3AE28DB}"/>
              </a:ext>
            </a:extLst>
          </p:cNvPr>
          <p:cNvSpPr>
            <a:spLocks noGrp="1" noRot="1" noMove="1" noResize="1" noEditPoints="1" noAdjustHandles="1" noChangeArrowheads="1" noChangeShapeType="1"/>
          </p:cNvSpPr>
          <p:nvPr/>
        </p:nvSpPr>
        <p:spPr>
          <a:xfrm>
            <a:off x="1863102" y="1775986"/>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7" name="Graphic 11" descr="Single gear with solid fill">
            <a:extLst>
              <a:ext uri="{FF2B5EF4-FFF2-40B4-BE49-F238E27FC236}">
                <a16:creationId xmlns:a16="http://schemas.microsoft.com/office/drawing/2014/main" id="{DCB2AD99-3E05-8CFA-CB17-251C51EFCFFA}"/>
              </a:ext>
            </a:extLst>
          </p:cNvPr>
          <p:cNvSpPr>
            <a:spLocks noGrp="1" noRot="1" noMove="1" noResize="1" noEditPoints="1" noAdjustHandles="1" noChangeArrowheads="1" noChangeShapeType="1"/>
          </p:cNvSpPr>
          <p:nvPr/>
        </p:nvSpPr>
        <p:spPr>
          <a:xfrm>
            <a:off x="3581093" y="3494263"/>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8" name="Graphic 11" descr="Single gear with solid fill">
            <a:extLst>
              <a:ext uri="{FF2B5EF4-FFF2-40B4-BE49-F238E27FC236}">
                <a16:creationId xmlns:a16="http://schemas.microsoft.com/office/drawing/2014/main" id="{1CB12946-3A74-F3CE-CA4A-F131E34D12E7}"/>
              </a:ext>
            </a:extLst>
          </p:cNvPr>
          <p:cNvSpPr>
            <a:spLocks noGrp="1" noRot="1" noMove="1" noResize="1" noEditPoints="1" noAdjustHandles="1" noChangeArrowheads="1" noChangeShapeType="1"/>
          </p:cNvSpPr>
          <p:nvPr/>
        </p:nvSpPr>
        <p:spPr>
          <a:xfrm>
            <a:off x="5234334" y="1775986"/>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29" name="Graphic 11" descr="Single gear with solid fill">
            <a:extLst>
              <a:ext uri="{FF2B5EF4-FFF2-40B4-BE49-F238E27FC236}">
                <a16:creationId xmlns:a16="http://schemas.microsoft.com/office/drawing/2014/main" id="{94B9DB6F-223A-F2B7-98A0-FB895DA9D80C}"/>
              </a:ext>
            </a:extLst>
          </p:cNvPr>
          <p:cNvSpPr>
            <a:spLocks noGrp="1" noRot="1" noMove="1" noResize="1" noEditPoints="1" noAdjustHandles="1" noChangeArrowheads="1" noChangeShapeType="1"/>
          </p:cNvSpPr>
          <p:nvPr/>
        </p:nvSpPr>
        <p:spPr>
          <a:xfrm>
            <a:off x="8605566" y="1775986"/>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30" name="Circle: Hollow 29">
            <a:extLst>
              <a:ext uri="{FF2B5EF4-FFF2-40B4-BE49-F238E27FC236}">
                <a16:creationId xmlns:a16="http://schemas.microsoft.com/office/drawing/2014/main" id="{C20FE183-6982-9E59-48E6-9FB2A0B2DA44}"/>
              </a:ext>
            </a:extLst>
          </p:cNvPr>
          <p:cNvSpPr>
            <a:spLocks noGrp="1" noRot="1" noMove="1" noResize="1" noEditPoints="1" noAdjustHandles="1" noChangeArrowheads="1" noChangeShapeType="1"/>
          </p:cNvSpPr>
          <p:nvPr/>
        </p:nvSpPr>
        <p:spPr>
          <a:xfrm>
            <a:off x="9019840" y="2190260"/>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Circle: Hollow 30">
            <a:extLst>
              <a:ext uri="{FF2B5EF4-FFF2-40B4-BE49-F238E27FC236}">
                <a16:creationId xmlns:a16="http://schemas.microsoft.com/office/drawing/2014/main" id="{0FFCEB79-D6AD-5D71-CB1E-314C46229A6A}"/>
              </a:ext>
            </a:extLst>
          </p:cNvPr>
          <p:cNvSpPr>
            <a:spLocks noGrp="1" noRot="1" noMove="1" noResize="1" noEditPoints="1" noAdjustHandles="1" noChangeArrowheads="1" noChangeShapeType="1"/>
          </p:cNvSpPr>
          <p:nvPr/>
        </p:nvSpPr>
        <p:spPr>
          <a:xfrm>
            <a:off x="5648608" y="2190260"/>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Circle: Hollow 31">
            <a:extLst>
              <a:ext uri="{FF2B5EF4-FFF2-40B4-BE49-F238E27FC236}">
                <a16:creationId xmlns:a16="http://schemas.microsoft.com/office/drawing/2014/main" id="{08312895-7466-CFFE-FF2E-83E6420F2284}"/>
              </a:ext>
            </a:extLst>
          </p:cNvPr>
          <p:cNvSpPr>
            <a:spLocks noGrp="1" noRot="1" noMove="1" noResize="1" noEditPoints="1" noAdjustHandles="1" noChangeArrowheads="1" noChangeShapeType="1"/>
          </p:cNvSpPr>
          <p:nvPr/>
        </p:nvSpPr>
        <p:spPr>
          <a:xfrm>
            <a:off x="3995367" y="3908537"/>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3" name="Circle: Hollow 32">
            <a:extLst>
              <a:ext uri="{FF2B5EF4-FFF2-40B4-BE49-F238E27FC236}">
                <a16:creationId xmlns:a16="http://schemas.microsoft.com/office/drawing/2014/main" id="{A4D5013D-F57B-9D1E-284A-5FADD0E31A3E}"/>
              </a:ext>
            </a:extLst>
          </p:cNvPr>
          <p:cNvSpPr>
            <a:spLocks noGrp="1" noRot="1" noMove="1" noResize="1" noEditPoints="1" noAdjustHandles="1" noChangeArrowheads="1" noChangeShapeType="1"/>
          </p:cNvSpPr>
          <p:nvPr/>
        </p:nvSpPr>
        <p:spPr>
          <a:xfrm>
            <a:off x="2277376" y="2190260"/>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4" name="Graphic 33" descr="Lightbulb and gear with solid fill">
            <a:extLst>
              <a:ext uri="{FF2B5EF4-FFF2-40B4-BE49-F238E27FC236}">
                <a16:creationId xmlns:a16="http://schemas.microsoft.com/office/drawing/2014/main" id="{64F21BB0-CABC-082C-C4A8-39D9AE81727E}"/>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2326" y="2425210"/>
            <a:ext cx="457200" cy="457200"/>
          </a:xfrm>
          <a:prstGeom prst="rect">
            <a:avLst/>
          </a:prstGeom>
        </p:spPr>
      </p:pic>
      <p:pic>
        <p:nvPicPr>
          <p:cNvPr id="35" name="Graphic 34" descr="Bar graph with upward trend with solid fill">
            <a:extLst>
              <a:ext uri="{FF2B5EF4-FFF2-40B4-BE49-F238E27FC236}">
                <a16:creationId xmlns:a16="http://schemas.microsoft.com/office/drawing/2014/main" id="{532D6A14-469B-25D8-3605-54BD9A13496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30317" y="4143487"/>
            <a:ext cx="457200" cy="457200"/>
          </a:xfrm>
          <a:prstGeom prst="rect">
            <a:avLst/>
          </a:prstGeom>
        </p:spPr>
      </p:pic>
      <p:pic>
        <p:nvPicPr>
          <p:cNvPr id="36" name="Graphic 35" descr="Single gear with solid fill">
            <a:extLst>
              <a:ext uri="{FF2B5EF4-FFF2-40B4-BE49-F238E27FC236}">
                <a16:creationId xmlns:a16="http://schemas.microsoft.com/office/drawing/2014/main" id="{E652EFEB-A797-CB47-6738-716B92F0CF83}"/>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83558" y="2425210"/>
            <a:ext cx="457200" cy="457200"/>
          </a:xfrm>
          <a:prstGeom prst="rect">
            <a:avLst/>
          </a:prstGeom>
        </p:spPr>
      </p:pic>
      <p:pic>
        <p:nvPicPr>
          <p:cNvPr id="37" name="Graphic 36" descr="Dollar with solid fill">
            <a:extLst>
              <a:ext uri="{FF2B5EF4-FFF2-40B4-BE49-F238E27FC236}">
                <a16:creationId xmlns:a16="http://schemas.microsoft.com/office/drawing/2014/main" id="{43D464A7-7DEB-CA23-0D7A-5448E984A481}"/>
              </a:ext>
            </a:extLst>
          </p:cNvPr>
          <p:cNvPicPr>
            <a:picLocks noGrp="1" noRot="1" noChangeAspect="1" noMove="1" noResize="1" noEditPoints="1" noAdjustHandles="1" noChangeArrowheads="1" noChangeShapeType="1" noCrop="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54790" y="2425210"/>
            <a:ext cx="457200" cy="457200"/>
          </a:xfrm>
          <a:prstGeom prst="rect">
            <a:avLst/>
          </a:prstGeom>
        </p:spPr>
      </p:pic>
      <p:sp>
        <p:nvSpPr>
          <p:cNvPr id="38" name="TextBox 37">
            <a:extLst>
              <a:ext uri="{FF2B5EF4-FFF2-40B4-BE49-F238E27FC236}">
                <a16:creationId xmlns:a16="http://schemas.microsoft.com/office/drawing/2014/main" id="{54C087DA-7075-0EC8-EAEE-B686FBDE659C}"/>
              </a:ext>
            </a:extLst>
          </p:cNvPr>
          <p:cNvSpPr txBox="1">
            <a:spLocks/>
          </p:cNvSpPr>
          <p:nvPr/>
        </p:nvSpPr>
        <p:spPr>
          <a:xfrm>
            <a:off x="2720671" y="71091"/>
            <a:ext cx="6991319" cy="1292662"/>
          </a:xfrm>
          <a:prstGeom prst="rect">
            <a:avLst/>
          </a:prstGeom>
          <a:noFill/>
        </p:spPr>
        <p:txBody>
          <a:bodyPr wrap="square" rtlCol="0">
            <a:spAutoFit/>
          </a:bodyPr>
          <a:lstStyle/>
          <a:p>
            <a:pPr algn="ctr"/>
            <a:r>
              <a:rPr lang="en-GB" b="1" dirty="0">
                <a:solidFill>
                  <a:srgbClr val="44546A"/>
                </a:solidFill>
              </a:rPr>
              <a:t>CONCLUSION</a:t>
            </a:r>
          </a:p>
          <a:p>
            <a:pPr algn="ctr"/>
            <a:r>
              <a:rPr lang="en-GB" sz="1400" dirty="0">
                <a:solidFill>
                  <a:srgbClr val="44546A"/>
                </a:solidFill>
              </a:rPr>
              <a:t>This Sales Data Analysis Report provides critical insights into products, revenue trends and regional performance. By implementing the recommendations, Capstone Stationeries can enhance sales strategies, improve customer engagement, and drive sustained revenue growth</a:t>
            </a:r>
            <a:r>
              <a:rPr lang="en-GB" dirty="0">
                <a:solidFill>
                  <a:srgbClr val="44546A"/>
                </a:solidFill>
              </a:rPr>
              <a:t>.</a:t>
            </a:r>
          </a:p>
        </p:txBody>
      </p:sp>
      <p:sp>
        <p:nvSpPr>
          <p:cNvPr id="43" name="Graphic 11" descr="Single gear with solid fill">
            <a:extLst>
              <a:ext uri="{FF2B5EF4-FFF2-40B4-BE49-F238E27FC236}">
                <a16:creationId xmlns:a16="http://schemas.microsoft.com/office/drawing/2014/main" id="{A21F1E6A-7CF9-3ADE-94D9-B2C14838D637}"/>
              </a:ext>
            </a:extLst>
          </p:cNvPr>
          <p:cNvSpPr>
            <a:spLocks noGrp="1" noRot="1" noMove="1" noResize="1" noEditPoints="1" noAdjustHandles="1" noChangeArrowheads="1" noChangeShapeType="1"/>
          </p:cNvSpPr>
          <p:nvPr/>
        </p:nvSpPr>
        <p:spPr>
          <a:xfrm>
            <a:off x="6919950" y="3429000"/>
            <a:ext cx="1755648" cy="1755648"/>
          </a:xfrm>
          <a:custGeom>
            <a:avLst/>
            <a:gdLst>
              <a:gd name="connsiteX0" fmla="*/ 621792 w 1245412"/>
              <a:gd name="connsiteY0" fmla="*/ 841248 h 1243584"/>
              <a:gd name="connsiteX1" fmla="*/ 402336 w 1245412"/>
              <a:gd name="connsiteY1" fmla="*/ 621792 h 1243584"/>
              <a:gd name="connsiteX2" fmla="*/ 621792 w 1245412"/>
              <a:gd name="connsiteY2" fmla="*/ 402336 h 1243584"/>
              <a:gd name="connsiteX3" fmla="*/ 841248 w 1245412"/>
              <a:gd name="connsiteY3" fmla="*/ 621792 h 1243584"/>
              <a:gd name="connsiteX4" fmla="*/ 621792 w 1245412"/>
              <a:gd name="connsiteY4" fmla="*/ 841248 h 1243584"/>
              <a:gd name="connsiteX5" fmla="*/ 1115568 w 1245412"/>
              <a:gd name="connsiteY5" fmla="*/ 484632 h 1243584"/>
              <a:gd name="connsiteX6" fmla="*/ 1068019 w 1245412"/>
              <a:gd name="connsiteY6" fmla="*/ 371246 h 1243584"/>
              <a:gd name="connsiteX7" fmla="*/ 1113739 w 1245412"/>
              <a:gd name="connsiteY7" fmla="*/ 234086 h 1243584"/>
              <a:gd name="connsiteX8" fmla="*/ 1009498 w 1245412"/>
              <a:gd name="connsiteY8" fmla="*/ 129845 h 1243584"/>
              <a:gd name="connsiteX9" fmla="*/ 872338 w 1245412"/>
              <a:gd name="connsiteY9" fmla="*/ 175565 h 1243584"/>
              <a:gd name="connsiteX10" fmla="*/ 757123 w 1245412"/>
              <a:gd name="connsiteY10" fmla="*/ 128016 h 1243584"/>
              <a:gd name="connsiteX11" fmla="*/ 694944 w 1245412"/>
              <a:gd name="connsiteY11" fmla="*/ 0 h 1243584"/>
              <a:gd name="connsiteX12" fmla="*/ 548640 w 1245412"/>
              <a:gd name="connsiteY12" fmla="*/ 0 h 1243584"/>
              <a:gd name="connsiteX13" fmla="*/ 484632 w 1245412"/>
              <a:gd name="connsiteY13" fmla="*/ 128016 h 1243584"/>
              <a:gd name="connsiteX14" fmla="*/ 371246 w 1245412"/>
              <a:gd name="connsiteY14" fmla="*/ 175565 h 1243584"/>
              <a:gd name="connsiteX15" fmla="*/ 234086 w 1245412"/>
              <a:gd name="connsiteY15" fmla="*/ 129845 h 1243584"/>
              <a:gd name="connsiteX16" fmla="*/ 129845 w 1245412"/>
              <a:gd name="connsiteY16" fmla="*/ 234086 h 1243584"/>
              <a:gd name="connsiteX17" fmla="*/ 175565 w 1245412"/>
              <a:gd name="connsiteY17" fmla="*/ 371246 h 1243584"/>
              <a:gd name="connsiteX18" fmla="*/ 128016 w 1245412"/>
              <a:gd name="connsiteY18" fmla="*/ 486461 h 1243584"/>
              <a:gd name="connsiteX19" fmla="*/ 0 w 1245412"/>
              <a:gd name="connsiteY19" fmla="*/ 548640 h 1243584"/>
              <a:gd name="connsiteX20" fmla="*/ 0 w 1245412"/>
              <a:gd name="connsiteY20" fmla="*/ 694944 h 1243584"/>
              <a:gd name="connsiteX21" fmla="*/ 128016 w 1245412"/>
              <a:gd name="connsiteY21" fmla="*/ 758952 h 1243584"/>
              <a:gd name="connsiteX22" fmla="*/ 175565 w 1245412"/>
              <a:gd name="connsiteY22" fmla="*/ 872338 h 1243584"/>
              <a:gd name="connsiteX23" fmla="*/ 129845 w 1245412"/>
              <a:gd name="connsiteY23" fmla="*/ 1009498 h 1243584"/>
              <a:gd name="connsiteX24" fmla="*/ 234086 w 1245412"/>
              <a:gd name="connsiteY24" fmla="*/ 1113739 h 1243584"/>
              <a:gd name="connsiteX25" fmla="*/ 371246 w 1245412"/>
              <a:gd name="connsiteY25" fmla="*/ 1068019 h 1243584"/>
              <a:gd name="connsiteX26" fmla="*/ 486461 w 1245412"/>
              <a:gd name="connsiteY26" fmla="*/ 1115568 h 1243584"/>
              <a:gd name="connsiteX27" fmla="*/ 550469 w 1245412"/>
              <a:gd name="connsiteY27" fmla="*/ 1243584 h 1243584"/>
              <a:gd name="connsiteX28" fmla="*/ 696773 w 1245412"/>
              <a:gd name="connsiteY28" fmla="*/ 1243584 h 1243584"/>
              <a:gd name="connsiteX29" fmla="*/ 760781 w 1245412"/>
              <a:gd name="connsiteY29" fmla="*/ 1115568 h 1243584"/>
              <a:gd name="connsiteX30" fmla="*/ 874166 w 1245412"/>
              <a:gd name="connsiteY30" fmla="*/ 1068019 h 1243584"/>
              <a:gd name="connsiteX31" fmla="*/ 1011326 w 1245412"/>
              <a:gd name="connsiteY31" fmla="*/ 1113739 h 1243584"/>
              <a:gd name="connsiteX32" fmla="*/ 1115568 w 1245412"/>
              <a:gd name="connsiteY32" fmla="*/ 1009498 h 1243584"/>
              <a:gd name="connsiteX33" fmla="*/ 1069848 w 1245412"/>
              <a:gd name="connsiteY33" fmla="*/ 872338 h 1243584"/>
              <a:gd name="connsiteX34" fmla="*/ 1117397 w 1245412"/>
              <a:gd name="connsiteY34" fmla="*/ 757123 h 1243584"/>
              <a:gd name="connsiteX35" fmla="*/ 1245413 w 1245412"/>
              <a:gd name="connsiteY35" fmla="*/ 693115 h 1243584"/>
              <a:gd name="connsiteX36" fmla="*/ 1245413 w 1245412"/>
              <a:gd name="connsiteY36" fmla="*/ 546811 h 1243584"/>
              <a:gd name="connsiteX37" fmla="*/ 1115568 w 1245412"/>
              <a:gd name="connsiteY37" fmla="*/ 484632 h 1243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45412" h="1243584">
                <a:moveTo>
                  <a:pt x="621792" y="841248"/>
                </a:moveTo>
                <a:cubicBezTo>
                  <a:pt x="501091" y="841248"/>
                  <a:pt x="402336" y="742493"/>
                  <a:pt x="402336" y="621792"/>
                </a:cubicBezTo>
                <a:cubicBezTo>
                  <a:pt x="402336" y="501091"/>
                  <a:pt x="501091" y="402336"/>
                  <a:pt x="621792" y="402336"/>
                </a:cubicBezTo>
                <a:cubicBezTo>
                  <a:pt x="742493" y="402336"/>
                  <a:pt x="841248" y="501091"/>
                  <a:pt x="841248" y="621792"/>
                </a:cubicBezTo>
                <a:cubicBezTo>
                  <a:pt x="841248" y="742493"/>
                  <a:pt x="742493" y="841248"/>
                  <a:pt x="621792" y="841248"/>
                </a:cubicBezTo>
                <a:close/>
                <a:moveTo>
                  <a:pt x="1115568" y="484632"/>
                </a:moveTo>
                <a:cubicBezTo>
                  <a:pt x="1104595" y="444398"/>
                  <a:pt x="1088136" y="405994"/>
                  <a:pt x="1068019" y="371246"/>
                </a:cubicBezTo>
                <a:lnTo>
                  <a:pt x="1113739" y="234086"/>
                </a:lnTo>
                <a:lnTo>
                  <a:pt x="1009498" y="129845"/>
                </a:lnTo>
                <a:lnTo>
                  <a:pt x="872338" y="175565"/>
                </a:lnTo>
                <a:cubicBezTo>
                  <a:pt x="835762" y="155448"/>
                  <a:pt x="797357" y="138989"/>
                  <a:pt x="757123" y="128016"/>
                </a:cubicBezTo>
                <a:lnTo>
                  <a:pt x="694944" y="0"/>
                </a:lnTo>
                <a:lnTo>
                  <a:pt x="548640" y="0"/>
                </a:lnTo>
                <a:lnTo>
                  <a:pt x="484632" y="128016"/>
                </a:lnTo>
                <a:cubicBezTo>
                  <a:pt x="444398" y="138989"/>
                  <a:pt x="405994" y="155448"/>
                  <a:pt x="371246" y="175565"/>
                </a:cubicBezTo>
                <a:lnTo>
                  <a:pt x="234086" y="129845"/>
                </a:lnTo>
                <a:lnTo>
                  <a:pt x="129845" y="234086"/>
                </a:lnTo>
                <a:lnTo>
                  <a:pt x="175565" y="371246"/>
                </a:lnTo>
                <a:cubicBezTo>
                  <a:pt x="155448" y="407822"/>
                  <a:pt x="138989" y="446227"/>
                  <a:pt x="128016" y="486461"/>
                </a:cubicBezTo>
                <a:lnTo>
                  <a:pt x="0" y="548640"/>
                </a:lnTo>
                <a:lnTo>
                  <a:pt x="0" y="694944"/>
                </a:lnTo>
                <a:lnTo>
                  <a:pt x="128016" y="758952"/>
                </a:lnTo>
                <a:cubicBezTo>
                  <a:pt x="138989" y="799186"/>
                  <a:pt x="155448" y="837590"/>
                  <a:pt x="175565" y="872338"/>
                </a:cubicBezTo>
                <a:lnTo>
                  <a:pt x="129845" y="1009498"/>
                </a:lnTo>
                <a:lnTo>
                  <a:pt x="234086" y="1113739"/>
                </a:lnTo>
                <a:lnTo>
                  <a:pt x="371246" y="1068019"/>
                </a:lnTo>
                <a:cubicBezTo>
                  <a:pt x="407822" y="1088136"/>
                  <a:pt x="446227" y="1104595"/>
                  <a:pt x="486461" y="1115568"/>
                </a:cubicBezTo>
                <a:lnTo>
                  <a:pt x="550469" y="1243584"/>
                </a:lnTo>
                <a:lnTo>
                  <a:pt x="696773" y="1243584"/>
                </a:lnTo>
                <a:lnTo>
                  <a:pt x="760781" y="1115568"/>
                </a:lnTo>
                <a:cubicBezTo>
                  <a:pt x="801014" y="1104595"/>
                  <a:pt x="839419" y="1088136"/>
                  <a:pt x="874166" y="1068019"/>
                </a:cubicBezTo>
                <a:lnTo>
                  <a:pt x="1011326" y="1113739"/>
                </a:lnTo>
                <a:lnTo>
                  <a:pt x="1115568" y="1009498"/>
                </a:lnTo>
                <a:lnTo>
                  <a:pt x="1069848" y="872338"/>
                </a:lnTo>
                <a:cubicBezTo>
                  <a:pt x="1089965" y="835762"/>
                  <a:pt x="1106424" y="797357"/>
                  <a:pt x="1117397" y="757123"/>
                </a:cubicBezTo>
                <a:lnTo>
                  <a:pt x="1245413" y="693115"/>
                </a:lnTo>
                <a:lnTo>
                  <a:pt x="1245413" y="546811"/>
                </a:lnTo>
                <a:lnTo>
                  <a:pt x="1115568" y="484632"/>
                </a:lnTo>
                <a:close/>
              </a:path>
            </a:pathLst>
          </a:custGeom>
          <a:solidFill>
            <a:schemeClr val="tx2">
              <a:lumMod val="75000"/>
              <a:lumOff val="25000"/>
            </a:schemeClr>
          </a:solidFill>
          <a:ln w="18256" cap="flat">
            <a:noFill/>
            <a:prstDash val="solid"/>
            <a:miter/>
          </a:ln>
          <a:effectLst>
            <a:innerShdw blurRad="571500">
              <a:schemeClr val="tx1"/>
            </a:innerShdw>
          </a:effectLst>
        </p:spPr>
        <p:txBody>
          <a:bodyPr rtlCol="0" anchor="ctr"/>
          <a:lstStyle/>
          <a:p>
            <a:endParaRPr lang="en-US" dirty="0"/>
          </a:p>
        </p:txBody>
      </p:sp>
      <p:sp>
        <p:nvSpPr>
          <p:cNvPr id="44" name="Circle: Hollow 43">
            <a:extLst>
              <a:ext uri="{FF2B5EF4-FFF2-40B4-BE49-F238E27FC236}">
                <a16:creationId xmlns:a16="http://schemas.microsoft.com/office/drawing/2014/main" id="{968DD7DE-2F76-C20D-3C99-B2F6FA0AE34F}"/>
              </a:ext>
            </a:extLst>
          </p:cNvPr>
          <p:cNvSpPr>
            <a:spLocks noGrp="1" noRot="1" noMove="1" noResize="1" noEditPoints="1" noAdjustHandles="1" noChangeArrowheads="1" noChangeShapeType="1"/>
          </p:cNvSpPr>
          <p:nvPr/>
        </p:nvSpPr>
        <p:spPr>
          <a:xfrm>
            <a:off x="7334224" y="3843274"/>
            <a:ext cx="927100" cy="927100"/>
          </a:xfrm>
          <a:prstGeom prst="donut">
            <a:avLst>
              <a:gd name="adj" fmla="val 13771"/>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5" name="Graphic 44" descr="Bank with solid fill">
            <a:extLst>
              <a:ext uri="{FF2B5EF4-FFF2-40B4-BE49-F238E27FC236}">
                <a16:creationId xmlns:a16="http://schemas.microsoft.com/office/drawing/2014/main" id="{58FCCBA3-FB30-EDFF-26B2-081E81140295}"/>
              </a:ext>
            </a:extLst>
          </p:cNvPr>
          <p:cNvPicPr>
            <a:picLocks noGrp="1" noRot="1" noChangeAspect="1" noMove="1" noResize="1" noEditPoints="1" noAdjustHandles="1" noChangeArrowheads="1" noChangeShapeType="1" noCrop="1"/>
          </p:cNvPicPr>
          <p:nvPr/>
        </p:nvPicPr>
        <p:blipFill>
          <a:blip r:embed="rId11">
            <a:extLst>
              <a:ext uri="{96DAC541-7B7A-43D3-8B79-37D633B846F1}">
                <asvg:svgBlip xmlns:asvg="http://schemas.microsoft.com/office/drawing/2016/SVG/main" r:embed="rId12"/>
              </a:ext>
            </a:extLst>
          </a:blip>
          <a:srcRect/>
          <a:stretch/>
        </p:blipFill>
        <p:spPr>
          <a:xfrm>
            <a:off x="7569174" y="4078224"/>
            <a:ext cx="457200" cy="457200"/>
          </a:xfrm>
          <a:prstGeom prst="rect">
            <a:avLst/>
          </a:prstGeom>
        </p:spPr>
      </p:pic>
      <p:pic>
        <p:nvPicPr>
          <p:cNvPr id="2" name="Picture 1">
            <a:extLst>
              <a:ext uri="{FF2B5EF4-FFF2-40B4-BE49-F238E27FC236}">
                <a16:creationId xmlns:a16="http://schemas.microsoft.com/office/drawing/2014/main" id="{40CA9738-3D30-63CA-1D2F-5E652758424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25679" y="5735622"/>
            <a:ext cx="1981302" cy="787440"/>
          </a:xfrm>
          <a:prstGeom prst="rect">
            <a:avLst/>
          </a:prstGeom>
        </p:spPr>
      </p:pic>
    </p:spTree>
    <p:extLst>
      <p:ext uri="{BB962C8B-B14F-4D97-AF65-F5344CB8AC3E}">
        <p14:creationId xmlns:p14="http://schemas.microsoft.com/office/powerpoint/2010/main" val="795678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8" fill="hold" grpId="0" nodeType="withEffect">
                                      <p:stCondLst>
                                        <p:cond delay="50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1000"/>
                                            <p:tgtEl>
                                              <p:spTgt spid="23"/>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2" presetClass="entr" presetSubtype="8" fill="hold" grpId="0" nodeType="withEffect" p14:presetBounceEnd="48000">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14:bounceEnd="48000">
                                          <p:cBhvr additive="base">
                                            <p:cTn id="63" dur="2500" fill="hold"/>
                                            <p:tgtEl>
                                              <p:spTgt spid="38"/>
                                            </p:tgtEl>
                                            <p:attrNameLst>
                                              <p:attrName>ppt_x</p:attrName>
                                            </p:attrNameLst>
                                          </p:cBhvr>
                                          <p:tavLst>
                                            <p:tav tm="0">
                                              <p:val>
                                                <p:strVal val="0-#ppt_w/2"/>
                                              </p:val>
                                            </p:tav>
                                            <p:tav tm="100000">
                                              <p:val>
                                                <p:strVal val="#ppt_x"/>
                                              </p:val>
                                            </p:tav>
                                          </p:tavLst>
                                        </p:anim>
                                        <p:anim calcmode="lin" valueType="num" p14:bounceEnd="48000">
                                          <p:cBhvr additive="base">
                                            <p:cTn id="64" dur="2500" fill="hold"/>
                                            <p:tgtEl>
                                              <p:spTgt spid="38"/>
                                            </p:tgtEl>
                                            <p:attrNameLst>
                                              <p:attrName>ppt_y</p:attrName>
                                            </p:attrNameLst>
                                          </p:cBhvr>
                                          <p:tavLst>
                                            <p:tav tm="0">
                                              <p:val>
                                                <p:strVal val="#ppt_y"/>
                                              </p:val>
                                            </p:tav>
                                            <p:tav tm="100000">
                                              <p:val>
                                                <p:strVal val="#ppt_y"/>
                                              </p:val>
                                            </p:tav>
                                          </p:tavLst>
                                        </p:anim>
                                      </p:childTnLst>
                                    </p:cTn>
                                  </p:par>
                                  <p:par>
                                    <p:cTn id="65" presetID="8" presetClass="emph" presetSubtype="0" accel="11111" decel="55556" fill="hold" grpId="1" nodeType="withEffect">
                                      <p:stCondLst>
                                        <p:cond delay="0"/>
                                      </p:stCondLst>
                                      <p:childTnLst>
                                        <p:animRot by="32400000">
                                          <p:cBhvr>
                                            <p:cTn id="66" dur="4500" fill="hold"/>
                                            <p:tgtEl>
                                              <p:spTgt spid="26"/>
                                            </p:tgtEl>
                                            <p:attrNameLst>
                                              <p:attrName>r</p:attrName>
                                            </p:attrNameLst>
                                          </p:cBhvr>
                                        </p:animRot>
                                      </p:childTnLst>
                                    </p:cTn>
                                  </p:par>
                                  <p:par>
                                    <p:cTn id="67" presetID="8" presetClass="emph" presetSubtype="0" accel="11111" decel="55556" fill="hold" grpId="1" nodeType="withEffect">
                                      <p:stCondLst>
                                        <p:cond delay="0"/>
                                      </p:stCondLst>
                                      <p:childTnLst>
                                        <p:animRot by="-32400000">
                                          <p:cBhvr>
                                            <p:cTn id="68" dur="4500" fill="hold"/>
                                            <p:tgtEl>
                                              <p:spTgt spid="43"/>
                                            </p:tgtEl>
                                            <p:attrNameLst>
                                              <p:attrName>r</p:attrName>
                                            </p:attrNameLst>
                                          </p:cBhvr>
                                        </p:animRot>
                                      </p:childTnLst>
                                    </p:cTn>
                                  </p:par>
                                  <p:par>
                                    <p:cTn id="69" presetID="8" presetClass="emph" presetSubtype="0" accel="11111" decel="55556" fill="hold" grpId="1" nodeType="withEffect">
                                      <p:stCondLst>
                                        <p:cond delay="0"/>
                                      </p:stCondLst>
                                      <p:childTnLst>
                                        <p:animRot by="-32400000">
                                          <p:cBhvr>
                                            <p:cTn id="70" dur="4500" fill="hold"/>
                                            <p:tgtEl>
                                              <p:spTgt spid="27"/>
                                            </p:tgtEl>
                                            <p:attrNameLst>
                                              <p:attrName>r</p:attrName>
                                            </p:attrNameLst>
                                          </p:cBhvr>
                                        </p:animRot>
                                      </p:childTnLst>
                                    </p:cTn>
                                  </p:par>
                                  <p:par>
                                    <p:cTn id="71" presetID="8" presetClass="emph" presetSubtype="0" accel="11111" decel="55556" fill="hold" grpId="1" nodeType="withEffect">
                                      <p:stCondLst>
                                        <p:cond delay="0"/>
                                      </p:stCondLst>
                                      <p:childTnLst>
                                        <p:animRot by="32400000">
                                          <p:cBhvr>
                                            <p:cTn id="72" dur="4500" fill="hold"/>
                                            <p:tgtEl>
                                              <p:spTgt spid="28"/>
                                            </p:tgtEl>
                                            <p:attrNameLst>
                                              <p:attrName>r</p:attrName>
                                            </p:attrNameLst>
                                          </p:cBhvr>
                                        </p:animRot>
                                      </p:childTnLst>
                                    </p:cTn>
                                  </p:par>
                                  <p:par>
                                    <p:cTn id="73" presetID="8" presetClass="emph" presetSubtype="0" accel="11111" decel="55556" fill="hold" grpId="1" nodeType="withEffect">
                                      <p:stCondLst>
                                        <p:cond delay="0"/>
                                      </p:stCondLst>
                                      <p:childTnLst>
                                        <p:animRot by="32400000">
                                          <p:cBhvr>
                                            <p:cTn id="74" dur="4500" fill="hold"/>
                                            <p:tgtEl>
                                              <p:spTgt spid="29"/>
                                            </p:tgtEl>
                                            <p:attrNameLst>
                                              <p:attrName>r</p:attrName>
                                            </p:attrNameLst>
                                          </p:cBhvr>
                                        </p:animRot>
                                      </p:childTnLst>
                                    </p:cTn>
                                  </p:par>
                                </p:childTnLst>
                              </p:cTn>
                            </p:par>
                            <p:par>
                              <p:cTn id="75" fill="hold">
                                <p:stCondLst>
                                  <p:cond delay="6500"/>
                                </p:stCondLst>
                                <p:childTnLst>
                                  <p:par>
                                    <p:cTn id="76" presetID="1" presetClass="emph" presetSubtype="2" decel="100000" fill="hold" nodeType="afterEffect">
                                      <p:stCondLst>
                                        <p:cond delay="0"/>
                                      </p:stCondLst>
                                      <p:childTnLst>
                                        <p:animClr clrSpc="rgb" dir="cw">
                                          <p:cBhvr>
                                            <p:cTn id="77" dur="2000" fill="hold"/>
                                            <p:tgtEl>
                                              <p:spTgt spid="26"/>
                                            </p:tgtEl>
                                            <p:attrNameLst>
                                              <p:attrName>fillcolor</p:attrName>
                                            </p:attrNameLst>
                                          </p:cBhvr>
                                          <p:to>
                                            <a:srgbClr val="45B0E1"/>
                                          </p:to>
                                        </p:animClr>
                                        <p:set>
                                          <p:cBhvr>
                                            <p:cTn id="78" dur="2000" fill="hold"/>
                                            <p:tgtEl>
                                              <p:spTgt spid="26"/>
                                            </p:tgtEl>
                                            <p:attrNameLst>
                                              <p:attrName>fill.type</p:attrName>
                                            </p:attrNameLst>
                                          </p:cBhvr>
                                          <p:to>
                                            <p:strVal val="solid"/>
                                          </p:to>
                                        </p:set>
                                        <p:set>
                                          <p:cBhvr>
                                            <p:cTn id="79" dur="2000" fill="hold"/>
                                            <p:tgtEl>
                                              <p:spTgt spid="26"/>
                                            </p:tgtEl>
                                            <p:attrNameLst>
                                              <p:attrName>fill.on</p:attrName>
                                            </p:attrNameLst>
                                          </p:cBhvr>
                                          <p:to>
                                            <p:strVal val="true"/>
                                          </p:to>
                                        </p:set>
                                      </p:childTnLst>
                                    </p:cTn>
                                  </p:par>
                                  <p:par>
                                    <p:cTn id="80" presetID="1" presetClass="emph" presetSubtype="2" decel="100000" fill="hold" nodeType="withEffect">
                                      <p:stCondLst>
                                        <p:cond delay="0"/>
                                      </p:stCondLst>
                                      <p:childTnLst>
                                        <p:animClr clrSpc="rgb" dir="cw">
                                          <p:cBhvr>
                                            <p:cTn id="81" dur="2000" fill="hold"/>
                                            <p:tgtEl>
                                              <p:spTgt spid="27"/>
                                            </p:tgtEl>
                                            <p:attrNameLst>
                                              <p:attrName>fillcolor</p:attrName>
                                            </p:attrNameLst>
                                          </p:cBhvr>
                                          <p:to>
                                            <a:srgbClr val="45B0E1"/>
                                          </p:to>
                                        </p:animClr>
                                        <p:set>
                                          <p:cBhvr>
                                            <p:cTn id="82" dur="2000" fill="hold"/>
                                            <p:tgtEl>
                                              <p:spTgt spid="27"/>
                                            </p:tgtEl>
                                            <p:attrNameLst>
                                              <p:attrName>fill.type</p:attrName>
                                            </p:attrNameLst>
                                          </p:cBhvr>
                                          <p:to>
                                            <p:strVal val="solid"/>
                                          </p:to>
                                        </p:set>
                                        <p:set>
                                          <p:cBhvr>
                                            <p:cTn id="83" dur="2000" fill="hold"/>
                                            <p:tgtEl>
                                              <p:spTgt spid="27"/>
                                            </p:tgtEl>
                                            <p:attrNameLst>
                                              <p:attrName>fill.on</p:attrName>
                                            </p:attrNameLst>
                                          </p:cBhvr>
                                          <p:to>
                                            <p:strVal val="true"/>
                                          </p:to>
                                        </p:set>
                                      </p:childTnLst>
                                    </p:cTn>
                                  </p:par>
                                  <p:par>
                                    <p:cTn id="84" presetID="1" presetClass="emph" presetSubtype="2" decel="100000" fill="hold" nodeType="withEffect">
                                      <p:stCondLst>
                                        <p:cond delay="0"/>
                                      </p:stCondLst>
                                      <p:childTnLst>
                                        <p:animClr clrSpc="rgb" dir="cw">
                                          <p:cBhvr>
                                            <p:cTn id="85" dur="2000" fill="hold"/>
                                            <p:tgtEl>
                                              <p:spTgt spid="28"/>
                                            </p:tgtEl>
                                            <p:attrNameLst>
                                              <p:attrName>fillcolor</p:attrName>
                                            </p:attrNameLst>
                                          </p:cBhvr>
                                          <p:to>
                                            <a:srgbClr val="45B0E1"/>
                                          </p:to>
                                        </p:animClr>
                                        <p:set>
                                          <p:cBhvr>
                                            <p:cTn id="86" dur="2000" fill="hold"/>
                                            <p:tgtEl>
                                              <p:spTgt spid="28"/>
                                            </p:tgtEl>
                                            <p:attrNameLst>
                                              <p:attrName>fill.type</p:attrName>
                                            </p:attrNameLst>
                                          </p:cBhvr>
                                          <p:to>
                                            <p:strVal val="solid"/>
                                          </p:to>
                                        </p:set>
                                        <p:set>
                                          <p:cBhvr>
                                            <p:cTn id="87" dur="2000" fill="hold"/>
                                            <p:tgtEl>
                                              <p:spTgt spid="28"/>
                                            </p:tgtEl>
                                            <p:attrNameLst>
                                              <p:attrName>fill.on</p:attrName>
                                            </p:attrNameLst>
                                          </p:cBhvr>
                                          <p:to>
                                            <p:strVal val="true"/>
                                          </p:to>
                                        </p:set>
                                      </p:childTnLst>
                                    </p:cTn>
                                  </p:par>
                                  <p:par>
                                    <p:cTn id="88" presetID="1" presetClass="emph" presetSubtype="2" decel="100000" fill="hold" nodeType="withEffect">
                                      <p:stCondLst>
                                        <p:cond delay="0"/>
                                      </p:stCondLst>
                                      <p:childTnLst>
                                        <p:animClr clrSpc="rgb" dir="cw">
                                          <p:cBhvr>
                                            <p:cTn id="89" dur="2000" fill="hold"/>
                                            <p:tgtEl>
                                              <p:spTgt spid="43"/>
                                            </p:tgtEl>
                                            <p:attrNameLst>
                                              <p:attrName>fillcolor</p:attrName>
                                            </p:attrNameLst>
                                          </p:cBhvr>
                                          <p:to>
                                            <a:srgbClr val="45B0E1"/>
                                          </p:to>
                                        </p:animClr>
                                        <p:set>
                                          <p:cBhvr>
                                            <p:cTn id="90" dur="2000" fill="hold"/>
                                            <p:tgtEl>
                                              <p:spTgt spid="43"/>
                                            </p:tgtEl>
                                            <p:attrNameLst>
                                              <p:attrName>fill.type</p:attrName>
                                            </p:attrNameLst>
                                          </p:cBhvr>
                                          <p:to>
                                            <p:strVal val="solid"/>
                                          </p:to>
                                        </p:set>
                                        <p:set>
                                          <p:cBhvr>
                                            <p:cTn id="91" dur="2000" fill="hold"/>
                                            <p:tgtEl>
                                              <p:spTgt spid="43"/>
                                            </p:tgtEl>
                                            <p:attrNameLst>
                                              <p:attrName>fill.on</p:attrName>
                                            </p:attrNameLst>
                                          </p:cBhvr>
                                          <p:to>
                                            <p:strVal val="true"/>
                                          </p:to>
                                        </p:set>
                                      </p:childTnLst>
                                    </p:cTn>
                                  </p:par>
                                  <p:par>
                                    <p:cTn id="92" presetID="1" presetClass="emph" presetSubtype="2" decel="100000" fill="hold" nodeType="withEffect">
                                      <p:stCondLst>
                                        <p:cond delay="0"/>
                                      </p:stCondLst>
                                      <p:childTnLst>
                                        <p:animClr clrSpc="rgb" dir="cw">
                                          <p:cBhvr>
                                            <p:cTn id="93" dur="2000" fill="hold"/>
                                            <p:tgtEl>
                                              <p:spTgt spid="29"/>
                                            </p:tgtEl>
                                            <p:attrNameLst>
                                              <p:attrName>fillcolor</p:attrName>
                                            </p:attrNameLst>
                                          </p:cBhvr>
                                          <p:to>
                                            <a:srgbClr val="45B0E1"/>
                                          </p:to>
                                        </p:animClr>
                                        <p:set>
                                          <p:cBhvr>
                                            <p:cTn id="94" dur="2000" fill="hold"/>
                                            <p:tgtEl>
                                              <p:spTgt spid="29"/>
                                            </p:tgtEl>
                                            <p:attrNameLst>
                                              <p:attrName>fill.type</p:attrName>
                                            </p:attrNameLst>
                                          </p:cBhvr>
                                          <p:to>
                                            <p:strVal val="solid"/>
                                          </p:to>
                                        </p:set>
                                        <p:set>
                                          <p:cBhvr>
                                            <p:cTn id="95" dur="2000" fill="hold"/>
                                            <p:tgtEl>
                                              <p:spTgt spid="29"/>
                                            </p:tgtEl>
                                            <p:attrNameLst>
                                              <p:attrName>fill.on</p:attrName>
                                            </p:attrNameLst>
                                          </p:cBhvr>
                                          <p:to>
                                            <p:strVal val="true"/>
                                          </p:to>
                                        </p:set>
                                      </p:childTnLst>
                                    </p:cTn>
                                  </p:par>
                                  <p:par>
                                    <p:cTn id="96" presetID="3" presetClass="emph" presetSubtype="2" decel="100000" fill="hold" grpId="1" nodeType="withEffect">
                                      <p:stCondLst>
                                        <p:cond delay="0"/>
                                      </p:stCondLst>
                                      <p:childTnLst>
                                        <p:animClr clrSpc="rgb" dir="cw">
                                          <p:cBhvr override="childStyle">
                                            <p:cTn id="97" dur="2000" fill="hold"/>
                                            <p:tgtEl>
                                              <p:spTgt spid="38"/>
                                            </p:tgtEl>
                                            <p:attrNameLst>
                                              <p:attrName>style.color</p:attrName>
                                            </p:attrNameLst>
                                          </p:cBhvr>
                                          <p:to>
                                            <a:srgbClr val="3F3F3F"/>
                                          </p:to>
                                        </p:animClr>
                                      </p:childTnLst>
                                    </p:cTn>
                                  </p:par>
                                  <p:par>
                                    <p:cTn id="98" presetID="1" presetClass="emph" presetSubtype="2" fill="hold" nodeType="withEffect">
                                      <p:stCondLst>
                                        <p:cond delay="0"/>
                                      </p:stCondLst>
                                      <p:childTnLst>
                                        <p:animClr clrSpc="rgb" dir="cw">
                                          <p:cBhvr>
                                            <p:cTn id="99" dur="2000" fill="hold"/>
                                            <p:tgtEl>
                                              <p:spTgt spid="23"/>
                                            </p:tgtEl>
                                            <p:attrNameLst>
                                              <p:attrName>fillcolor</p:attrName>
                                            </p:attrNameLst>
                                          </p:cBhvr>
                                          <p:to>
                                            <a:srgbClr val="45B0E1"/>
                                          </p:to>
                                        </p:animClr>
                                        <p:set>
                                          <p:cBhvr>
                                            <p:cTn id="100" dur="2000" fill="hold"/>
                                            <p:tgtEl>
                                              <p:spTgt spid="23"/>
                                            </p:tgtEl>
                                            <p:attrNameLst>
                                              <p:attrName>fill.type</p:attrName>
                                            </p:attrNameLst>
                                          </p:cBhvr>
                                          <p:to>
                                            <p:strVal val="solid"/>
                                          </p:to>
                                        </p:set>
                                        <p:set>
                                          <p:cBhvr>
                                            <p:cTn id="101" dur="20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animBg="1"/>
          <p:bldP spid="38" grpId="0"/>
          <p:bldP spid="38" grpId="1"/>
          <p:bldP spid="43" grpId="0" animBg="1"/>
          <p:bldP spid="43" grpId="1" animBg="1"/>
          <p:bldP spid="4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1" presetClass="emph" presetSubtype="2" decel="100000" fill="hold" nodeType="withEffect">
                                      <p:stCondLst>
                                        <p:cond delay="0"/>
                                      </p:stCondLst>
                                      <p:childTnLst>
                                        <p:animClr clrSpc="rgb" dir="cw">
                                          <p:cBhvr>
                                            <p:cTn id="9" dur="2000" fill="hold"/>
                                            <p:tgtEl>
                                              <p:spTgt spid="12"/>
                                            </p:tgtEl>
                                            <p:attrNameLst>
                                              <p:attrName>fillcolor</p:attrName>
                                            </p:attrNameLst>
                                          </p:cBhvr>
                                          <p:to>
                                            <a:srgbClr val="FFFFFF"/>
                                          </p:to>
                                        </p:animClr>
                                        <p:set>
                                          <p:cBhvr>
                                            <p:cTn id="10" dur="2000" fill="hold"/>
                                            <p:tgtEl>
                                              <p:spTgt spid="12"/>
                                            </p:tgtEl>
                                            <p:attrNameLst>
                                              <p:attrName>fill.type</p:attrName>
                                            </p:attrNameLst>
                                          </p:cBhvr>
                                          <p:to>
                                            <p:strVal val="solid"/>
                                          </p:to>
                                        </p:set>
                                        <p:set>
                                          <p:cBhvr>
                                            <p:cTn id="11" dur="2000" fill="hold"/>
                                            <p:tgtEl>
                                              <p:spTgt spid="12"/>
                                            </p:tgtEl>
                                            <p:attrNameLst>
                                              <p:attrName>fill.on</p:attrName>
                                            </p:attrNameLst>
                                          </p:cBhvr>
                                          <p:to>
                                            <p:strVal val="true"/>
                                          </p:to>
                                        </p:set>
                                      </p:childTnLst>
                                    </p:cTn>
                                  </p:par>
                                  <p:par>
                                    <p:cTn id="12" presetID="22" presetClass="entr" presetSubtype="8" fill="hold" grpId="0" nodeType="withEffect">
                                      <p:stCondLst>
                                        <p:cond delay="500"/>
                                      </p:stCondLst>
                                      <p:childTnLst>
                                        <p:set>
                                          <p:cBhvr>
                                            <p:cTn id="13" dur="1" fill="hold">
                                              <p:stCondLst>
                                                <p:cond delay="0"/>
                                              </p:stCondLst>
                                            </p:cTn>
                                            <p:tgtEl>
                                              <p:spTgt spid="23"/>
                                            </p:tgtEl>
                                            <p:attrNameLst>
                                              <p:attrName>style.visibility</p:attrName>
                                            </p:attrNameLst>
                                          </p:cBhvr>
                                          <p:to>
                                            <p:strVal val="visible"/>
                                          </p:to>
                                        </p:set>
                                        <p:animEffect transition="in" filter="wipe(left)">
                                          <p:cBhvr>
                                            <p:cTn id="14" dur="1000"/>
                                            <p:tgtEl>
                                              <p:spTgt spid="23"/>
                                            </p:tgtEl>
                                          </p:cBhvr>
                                        </p:animEffect>
                                      </p:childTnLst>
                                    </p:cTn>
                                  </p:par>
                                </p:childTnLst>
                              </p:cTn>
                            </p:par>
                            <p:par>
                              <p:cTn id="15" fill="hold">
                                <p:stCondLst>
                                  <p:cond delay="2000"/>
                                </p:stCondLst>
                                <p:childTnLst>
                                  <p:par>
                                    <p:cTn id="16" presetID="10" presetClass="entr" presetSubtype="0" fill="hold" grpId="0"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fade">
                                          <p:cBhvr>
                                            <p:cTn id="30" dur="500"/>
                                            <p:tgtEl>
                                              <p:spTgt spid="3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500"/>
                                            <p:tgtEl>
                                              <p:spTgt spid="3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fill="hold" nodeType="withEffect">
                                      <p:stCondLst>
                                        <p:cond delay="0"/>
                                      </p:stCondLst>
                                      <p:childTnLst>
                                        <p:set>
                                          <p:cBhvr>
                                            <p:cTn id="53" dur="1" fill="hold">
                                              <p:stCondLst>
                                                <p:cond delay="0"/>
                                              </p:stCondLst>
                                            </p:cTn>
                                            <p:tgtEl>
                                              <p:spTgt spid="45"/>
                                            </p:tgtEl>
                                            <p:attrNameLst>
                                              <p:attrName>style.visibility</p:attrName>
                                            </p:attrNameLst>
                                          </p:cBhvr>
                                          <p:to>
                                            <p:strVal val="visible"/>
                                          </p:to>
                                        </p:set>
                                        <p:animEffect transition="in" filter="fade">
                                          <p:cBhvr>
                                            <p:cTn id="54" dur="500"/>
                                            <p:tgtEl>
                                              <p:spTgt spid="4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par>
                                    <p:cTn id="58" presetID="10"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500"/>
                                            <p:tgtEl>
                                              <p:spTgt spid="37"/>
                                            </p:tgtEl>
                                          </p:cBhvr>
                                        </p:animEffect>
                                      </p:childTnLst>
                                    </p:cTn>
                                  </p:par>
                                  <p:par>
                                    <p:cTn id="61" presetID="2" presetClass="entr" presetSubtype="8"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2500" fill="hold"/>
                                            <p:tgtEl>
                                              <p:spTgt spid="38"/>
                                            </p:tgtEl>
                                            <p:attrNameLst>
                                              <p:attrName>ppt_x</p:attrName>
                                            </p:attrNameLst>
                                          </p:cBhvr>
                                          <p:tavLst>
                                            <p:tav tm="0">
                                              <p:val>
                                                <p:strVal val="0-#ppt_w/2"/>
                                              </p:val>
                                            </p:tav>
                                            <p:tav tm="100000">
                                              <p:val>
                                                <p:strVal val="#ppt_x"/>
                                              </p:val>
                                            </p:tav>
                                          </p:tavLst>
                                        </p:anim>
                                        <p:anim calcmode="lin" valueType="num">
                                          <p:cBhvr additive="base">
                                            <p:cTn id="64" dur="2500" fill="hold"/>
                                            <p:tgtEl>
                                              <p:spTgt spid="38"/>
                                            </p:tgtEl>
                                            <p:attrNameLst>
                                              <p:attrName>ppt_y</p:attrName>
                                            </p:attrNameLst>
                                          </p:cBhvr>
                                          <p:tavLst>
                                            <p:tav tm="0">
                                              <p:val>
                                                <p:strVal val="#ppt_y"/>
                                              </p:val>
                                            </p:tav>
                                            <p:tav tm="100000">
                                              <p:val>
                                                <p:strVal val="#ppt_y"/>
                                              </p:val>
                                            </p:tav>
                                          </p:tavLst>
                                        </p:anim>
                                      </p:childTnLst>
                                    </p:cTn>
                                  </p:par>
                                  <p:par>
                                    <p:cTn id="65" presetID="8" presetClass="emph" presetSubtype="0" accel="11111" decel="55556" fill="hold" grpId="1" nodeType="withEffect">
                                      <p:stCondLst>
                                        <p:cond delay="0"/>
                                      </p:stCondLst>
                                      <p:childTnLst>
                                        <p:animRot by="32400000">
                                          <p:cBhvr>
                                            <p:cTn id="66" dur="4500" fill="hold"/>
                                            <p:tgtEl>
                                              <p:spTgt spid="26"/>
                                            </p:tgtEl>
                                            <p:attrNameLst>
                                              <p:attrName>r</p:attrName>
                                            </p:attrNameLst>
                                          </p:cBhvr>
                                        </p:animRot>
                                      </p:childTnLst>
                                    </p:cTn>
                                  </p:par>
                                  <p:par>
                                    <p:cTn id="67" presetID="8" presetClass="emph" presetSubtype="0" accel="11111" decel="55556" fill="hold" grpId="1" nodeType="withEffect">
                                      <p:stCondLst>
                                        <p:cond delay="0"/>
                                      </p:stCondLst>
                                      <p:childTnLst>
                                        <p:animRot by="-32400000">
                                          <p:cBhvr>
                                            <p:cTn id="68" dur="4500" fill="hold"/>
                                            <p:tgtEl>
                                              <p:spTgt spid="43"/>
                                            </p:tgtEl>
                                            <p:attrNameLst>
                                              <p:attrName>r</p:attrName>
                                            </p:attrNameLst>
                                          </p:cBhvr>
                                        </p:animRot>
                                      </p:childTnLst>
                                    </p:cTn>
                                  </p:par>
                                  <p:par>
                                    <p:cTn id="69" presetID="8" presetClass="emph" presetSubtype="0" accel="11111" decel="55556" fill="hold" grpId="1" nodeType="withEffect">
                                      <p:stCondLst>
                                        <p:cond delay="0"/>
                                      </p:stCondLst>
                                      <p:childTnLst>
                                        <p:animRot by="-32400000">
                                          <p:cBhvr>
                                            <p:cTn id="70" dur="4500" fill="hold"/>
                                            <p:tgtEl>
                                              <p:spTgt spid="27"/>
                                            </p:tgtEl>
                                            <p:attrNameLst>
                                              <p:attrName>r</p:attrName>
                                            </p:attrNameLst>
                                          </p:cBhvr>
                                        </p:animRot>
                                      </p:childTnLst>
                                    </p:cTn>
                                  </p:par>
                                  <p:par>
                                    <p:cTn id="71" presetID="8" presetClass="emph" presetSubtype="0" accel="11111" decel="55556" fill="hold" grpId="1" nodeType="withEffect">
                                      <p:stCondLst>
                                        <p:cond delay="0"/>
                                      </p:stCondLst>
                                      <p:childTnLst>
                                        <p:animRot by="32400000">
                                          <p:cBhvr>
                                            <p:cTn id="72" dur="4500" fill="hold"/>
                                            <p:tgtEl>
                                              <p:spTgt spid="28"/>
                                            </p:tgtEl>
                                            <p:attrNameLst>
                                              <p:attrName>r</p:attrName>
                                            </p:attrNameLst>
                                          </p:cBhvr>
                                        </p:animRot>
                                      </p:childTnLst>
                                    </p:cTn>
                                  </p:par>
                                  <p:par>
                                    <p:cTn id="73" presetID="8" presetClass="emph" presetSubtype="0" accel="11111" decel="55556" fill="hold" grpId="1" nodeType="withEffect">
                                      <p:stCondLst>
                                        <p:cond delay="0"/>
                                      </p:stCondLst>
                                      <p:childTnLst>
                                        <p:animRot by="32400000">
                                          <p:cBhvr>
                                            <p:cTn id="74" dur="4500" fill="hold"/>
                                            <p:tgtEl>
                                              <p:spTgt spid="29"/>
                                            </p:tgtEl>
                                            <p:attrNameLst>
                                              <p:attrName>r</p:attrName>
                                            </p:attrNameLst>
                                          </p:cBhvr>
                                        </p:animRot>
                                      </p:childTnLst>
                                    </p:cTn>
                                  </p:par>
                                </p:childTnLst>
                              </p:cTn>
                            </p:par>
                            <p:par>
                              <p:cTn id="75" fill="hold">
                                <p:stCondLst>
                                  <p:cond delay="6500"/>
                                </p:stCondLst>
                                <p:childTnLst>
                                  <p:par>
                                    <p:cTn id="76" presetID="1" presetClass="emph" presetSubtype="2" decel="100000" fill="hold" nodeType="afterEffect">
                                      <p:stCondLst>
                                        <p:cond delay="0"/>
                                      </p:stCondLst>
                                      <p:childTnLst>
                                        <p:animClr clrSpc="rgb" dir="cw">
                                          <p:cBhvr>
                                            <p:cTn id="77" dur="2000" fill="hold"/>
                                            <p:tgtEl>
                                              <p:spTgt spid="26"/>
                                            </p:tgtEl>
                                            <p:attrNameLst>
                                              <p:attrName>fillcolor</p:attrName>
                                            </p:attrNameLst>
                                          </p:cBhvr>
                                          <p:to>
                                            <a:srgbClr val="45B0E1"/>
                                          </p:to>
                                        </p:animClr>
                                        <p:set>
                                          <p:cBhvr>
                                            <p:cTn id="78" dur="2000" fill="hold"/>
                                            <p:tgtEl>
                                              <p:spTgt spid="26"/>
                                            </p:tgtEl>
                                            <p:attrNameLst>
                                              <p:attrName>fill.type</p:attrName>
                                            </p:attrNameLst>
                                          </p:cBhvr>
                                          <p:to>
                                            <p:strVal val="solid"/>
                                          </p:to>
                                        </p:set>
                                        <p:set>
                                          <p:cBhvr>
                                            <p:cTn id="79" dur="2000" fill="hold"/>
                                            <p:tgtEl>
                                              <p:spTgt spid="26"/>
                                            </p:tgtEl>
                                            <p:attrNameLst>
                                              <p:attrName>fill.on</p:attrName>
                                            </p:attrNameLst>
                                          </p:cBhvr>
                                          <p:to>
                                            <p:strVal val="true"/>
                                          </p:to>
                                        </p:set>
                                      </p:childTnLst>
                                    </p:cTn>
                                  </p:par>
                                  <p:par>
                                    <p:cTn id="80" presetID="1" presetClass="emph" presetSubtype="2" decel="100000" fill="hold" nodeType="withEffect">
                                      <p:stCondLst>
                                        <p:cond delay="0"/>
                                      </p:stCondLst>
                                      <p:childTnLst>
                                        <p:animClr clrSpc="rgb" dir="cw">
                                          <p:cBhvr>
                                            <p:cTn id="81" dur="2000" fill="hold"/>
                                            <p:tgtEl>
                                              <p:spTgt spid="27"/>
                                            </p:tgtEl>
                                            <p:attrNameLst>
                                              <p:attrName>fillcolor</p:attrName>
                                            </p:attrNameLst>
                                          </p:cBhvr>
                                          <p:to>
                                            <a:srgbClr val="45B0E1"/>
                                          </p:to>
                                        </p:animClr>
                                        <p:set>
                                          <p:cBhvr>
                                            <p:cTn id="82" dur="2000" fill="hold"/>
                                            <p:tgtEl>
                                              <p:spTgt spid="27"/>
                                            </p:tgtEl>
                                            <p:attrNameLst>
                                              <p:attrName>fill.type</p:attrName>
                                            </p:attrNameLst>
                                          </p:cBhvr>
                                          <p:to>
                                            <p:strVal val="solid"/>
                                          </p:to>
                                        </p:set>
                                        <p:set>
                                          <p:cBhvr>
                                            <p:cTn id="83" dur="2000" fill="hold"/>
                                            <p:tgtEl>
                                              <p:spTgt spid="27"/>
                                            </p:tgtEl>
                                            <p:attrNameLst>
                                              <p:attrName>fill.on</p:attrName>
                                            </p:attrNameLst>
                                          </p:cBhvr>
                                          <p:to>
                                            <p:strVal val="true"/>
                                          </p:to>
                                        </p:set>
                                      </p:childTnLst>
                                    </p:cTn>
                                  </p:par>
                                  <p:par>
                                    <p:cTn id="84" presetID="1" presetClass="emph" presetSubtype="2" decel="100000" fill="hold" nodeType="withEffect">
                                      <p:stCondLst>
                                        <p:cond delay="0"/>
                                      </p:stCondLst>
                                      <p:childTnLst>
                                        <p:animClr clrSpc="rgb" dir="cw">
                                          <p:cBhvr>
                                            <p:cTn id="85" dur="2000" fill="hold"/>
                                            <p:tgtEl>
                                              <p:spTgt spid="28"/>
                                            </p:tgtEl>
                                            <p:attrNameLst>
                                              <p:attrName>fillcolor</p:attrName>
                                            </p:attrNameLst>
                                          </p:cBhvr>
                                          <p:to>
                                            <a:srgbClr val="45B0E1"/>
                                          </p:to>
                                        </p:animClr>
                                        <p:set>
                                          <p:cBhvr>
                                            <p:cTn id="86" dur="2000" fill="hold"/>
                                            <p:tgtEl>
                                              <p:spTgt spid="28"/>
                                            </p:tgtEl>
                                            <p:attrNameLst>
                                              <p:attrName>fill.type</p:attrName>
                                            </p:attrNameLst>
                                          </p:cBhvr>
                                          <p:to>
                                            <p:strVal val="solid"/>
                                          </p:to>
                                        </p:set>
                                        <p:set>
                                          <p:cBhvr>
                                            <p:cTn id="87" dur="2000" fill="hold"/>
                                            <p:tgtEl>
                                              <p:spTgt spid="28"/>
                                            </p:tgtEl>
                                            <p:attrNameLst>
                                              <p:attrName>fill.on</p:attrName>
                                            </p:attrNameLst>
                                          </p:cBhvr>
                                          <p:to>
                                            <p:strVal val="true"/>
                                          </p:to>
                                        </p:set>
                                      </p:childTnLst>
                                    </p:cTn>
                                  </p:par>
                                  <p:par>
                                    <p:cTn id="88" presetID="1" presetClass="emph" presetSubtype="2" decel="100000" fill="hold" nodeType="withEffect">
                                      <p:stCondLst>
                                        <p:cond delay="0"/>
                                      </p:stCondLst>
                                      <p:childTnLst>
                                        <p:animClr clrSpc="rgb" dir="cw">
                                          <p:cBhvr>
                                            <p:cTn id="89" dur="2000" fill="hold"/>
                                            <p:tgtEl>
                                              <p:spTgt spid="43"/>
                                            </p:tgtEl>
                                            <p:attrNameLst>
                                              <p:attrName>fillcolor</p:attrName>
                                            </p:attrNameLst>
                                          </p:cBhvr>
                                          <p:to>
                                            <a:srgbClr val="45B0E1"/>
                                          </p:to>
                                        </p:animClr>
                                        <p:set>
                                          <p:cBhvr>
                                            <p:cTn id="90" dur="2000" fill="hold"/>
                                            <p:tgtEl>
                                              <p:spTgt spid="43"/>
                                            </p:tgtEl>
                                            <p:attrNameLst>
                                              <p:attrName>fill.type</p:attrName>
                                            </p:attrNameLst>
                                          </p:cBhvr>
                                          <p:to>
                                            <p:strVal val="solid"/>
                                          </p:to>
                                        </p:set>
                                        <p:set>
                                          <p:cBhvr>
                                            <p:cTn id="91" dur="2000" fill="hold"/>
                                            <p:tgtEl>
                                              <p:spTgt spid="43"/>
                                            </p:tgtEl>
                                            <p:attrNameLst>
                                              <p:attrName>fill.on</p:attrName>
                                            </p:attrNameLst>
                                          </p:cBhvr>
                                          <p:to>
                                            <p:strVal val="true"/>
                                          </p:to>
                                        </p:set>
                                      </p:childTnLst>
                                    </p:cTn>
                                  </p:par>
                                  <p:par>
                                    <p:cTn id="92" presetID="1" presetClass="emph" presetSubtype="2" decel="100000" fill="hold" nodeType="withEffect">
                                      <p:stCondLst>
                                        <p:cond delay="0"/>
                                      </p:stCondLst>
                                      <p:childTnLst>
                                        <p:animClr clrSpc="rgb" dir="cw">
                                          <p:cBhvr>
                                            <p:cTn id="93" dur="2000" fill="hold"/>
                                            <p:tgtEl>
                                              <p:spTgt spid="29"/>
                                            </p:tgtEl>
                                            <p:attrNameLst>
                                              <p:attrName>fillcolor</p:attrName>
                                            </p:attrNameLst>
                                          </p:cBhvr>
                                          <p:to>
                                            <a:srgbClr val="45B0E1"/>
                                          </p:to>
                                        </p:animClr>
                                        <p:set>
                                          <p:cBhvr>
                                            <p:cTn id="94" dur="2000" fill="hold"/>
                                            <p:tgtEl>
                                              <p:spTgt spid="29"/>
                                            </p:tgtEl>
                                            <p:attrNameLst>
                                              <p:attrName>fill.type</p:attrName>
                                            </p:attrNameLst>
                                          </p:cBhvr>
                                          <p:to>
                                            <p:strVal val="solid"/>
                                          </p:to>
                                        </p:set>
                                        <p:set>
                                          <p:cBhvr>
                                            <p:cTn id="95" dur="2000" fill="hold"/>
                                            <p:tgtEl>
                                              <p:spTgt spid="29"/>
                                            </p:tgtEl>
                                            <p:attrNameLst>
                                              <p:attrName>fill.on</p:attrName>
                                            </p:attrNameLst>
                                          </p:cBhvr>
                                          <p:to>
                                            <p:strVal val="true"/>
                                          </p:to>
                                        </p:set>
                                      </p:childTnLst>
                                    </p:cTn>
                                  </p:par>
                                  <p:par>
                                    <p:cTn id="96" presetID="3" presetClass="emph" presetSubtype="2" decel="100000" fill="hold" grpId="1" nodeType="withEffect">
                                      <p:stCondLst>
                                        <p:cond delay="0"/>
                                      </p:stCondLst>
                                      <p:childTnLst>
                                        <p:animClr clrSpc="rgb" dir="cw">
                                          <p:cBhvr override="childStyle">
                                            <p:cTn id="97" dur="2000" fill="hold"/>
                                            <p:tgtEl>
                                              <p:spTgt spid="38"/>
                                            </p:tgtEl>
                                            <p:attrNameLst>
                                              <p:attrName>style.color</p:attrName>
                                            </p:attrNameLst>
                                          </p:cBhvr>
                                          <p:to>
                                            <a:srgbClr val="3F3F3F"/>
                                          </p:to>
                                        </p:animClr>
                                      </p:childTnLst>
                                    </p:cTn>
                                  </p:par>
                                  <p:par>
                                    <p:cTn id="98" presetID="1" presetClass="emph" presetSubtype="2" fill="hold" nodeType="withEffect">
                                      <p:stCondLst>
                                        <p:cond delay="0"/>
                                      </p:stCondLst>
                                      <p:childTnLst>
                                        <p:animClr clrSpc="rgb" dir="cw">
                                          <p:cBhvr>
                                            <p:cTn id="99" dur="2000" fill="hold"/>
                                            <p:tgtEl>
                                              <p:spTgt spid="23"/>
                                            </p:tgtEl>
                                            <p:attrNameLst>
                                              <p:attrName>fillcolor</p:attrName>
                                            </p:attrNameLst>
                                          </p:cBhvr>
                                          <p:to>
                                            <a:srgbClr val="45B0E1"/>
                                          </p:to>
                                        </p:animClr>
                                        <p:set>
                                          <p:cBhvr>
                                            <p:cTn id="100" dur="2000" fill="hold"/>
                                            <p:tgtEl>
                                              <p:spTgt spid="23"/>
                                            </p:tgtEl>
                                            <p:attrNameLst>
                                              <p:attrName>fill.type</p:attrName>
                                            </p:attrNameLst>
                                          </p:cBhvr>
                                          <p:to>
                                            <p:strVal val="solid"/>
                                          </p:to>
                                        </p:set>
                                        <p:set>
                                          <p:cBhvr>
                                            <p:cTn id="101" dur="2000" fill="hold"/>
                                            <p:tgtEl>
                                              <p:spTgt spid="2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26" grpId="0" animBg="1"/>
          <p:bldP spid="26" grpId="1" animBg="1"/>
          <p:bldP spid="27" grpId="0" animBg="1"/>
          <p:bldP spid="27" grpId="1" animBg="1"/>
          <p:bldP spid="28" grpId="0" animBg="1"/>
          <p:bldP spid="28" grpId="1" animBg="1"/>
          <p:bldP spid="29" grpId="0" animBg="1"/>
          <p:bldP spid="29" grpId="1" animBg="1"/>
          <p:bldP spid="30" grpId="0" animBg="1"/>
          <p:bldP spid="31" grpId="0" animBg="1"/>
          <p:bldP spid="32" grpId="0" animBg="1"/>
          <p:bldP spid="33" grpId="0" animBg="1"/>
          <p:bldP spid="38" grpId="0"/>
          <p:bldP spid="38" grpId="1"/>
          <p:bldP spid="43" grpId="0" animBg="1"/>
          <p:bldP spid="43" grpId="1" animBg="1"/>
          <p:bldP spid="44" grpId="0" animBg="1"/>
        </p:bldLst>
      </p:timing>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1144</TotalTime>
  <Words>549</Words>
  <Application>Microsoft Office PowerPoint</Application>
  <PresentationFormat>Widescreen</PresentationFormat>
  <Paragraphs>46</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Emmanuel</dc:creator>
  <cp:lastModifiedBy>Dr Emmanuel</cp:lastModifiedBy>
  <cp:revision>11</cp:revision>
  <dcterms:created xsi:type="dcterms:W3CDTF">2025-02-13T03:44:04Z</dcterms:created>
  <dcterms:modified xsi:type="dcterms:W3CDTF">2025-02-23T09:44:44Z</dcterms:modified>
</cp:coreProperties>
</file>