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7" r:id="rId2"/>
    <p:sldId id="374" r:id="rId3"/>
    <p:sldId id="375" r:id="rId4"/>
    <p:sldId id="408" r:id="rId5"/>
    <p:sldId id="409" r:id="rId6"/>
    <p:sldId id="376" r:id="rId7"/>
    <p:sldId id="377" r:id="rId8"/>
    <p:sldId id="402" r:id="rId9"/>
    <p:sldId id="403" r:id="rId10"/>
    <p:sldId id="404" r:id="rId11"/>
    <p:sldId id="405" r:id="rId12"/>
    <p:sldId id="406" r:id="rId13"/>
    <p:sldId id="407" r:id="rId14"/>
    <p:sldId id="378" r:id="rId15"/>
    <p:sldId id="379" r:id="rId16"/>
    <p:sldId id="396" r:id="rId17"/>
    <p:sldId id="397" r:id="rId18"/>
    <p:sldId id="410" r:id="rId19"/>
    <p:sldId id="411" r:id="rId20"/>
    <p:sldId id="412" r:id="rId21"/>
    <p:sldId id="413" r:id="rId22"/>
    <p:sldId id="380" r:id="rId23"/>
    <p:sldId id="398" r:id="rId24"/>
    <p:sldId id="381" r:id="rId25"/>
    <p:sldId id="400" r:id="rId26"/>
    <p:sldId id="399" r:id="rId27"/>
    <p:sldId id="415" r:id="rId28"/>
    <p:sldId id="416" r:id="rId29"/>
    <p:sldId id="417" r:id="rId30"/>
    <p:sldId id="418" r:id="rId31"/>
    <p:sldId id="419" r:id="rId32"/>
    <p:sldId id="420" r:id="rId33"/>
    <p:sldId id="421" r:id="rId34"/>
    <p:sldId id="422" r:id="rId35"/>
    <p:sldId id="42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9C527A-8DA8-48E4-95AC-D5D0C45E3519}" type="datetimeFigureOut">
              <a:rPr lang="en-US" smtClean="0"/>
              <a:pPr/>
              <a:t>9/2/2016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D57D33-5277-4B4E-8B27-ED52D047C9C1}" type="slidenum">
              <a:rPr lang="en-US" smtClean="0"/>
              <a:pPr/>
              <a:t>‹#›</a:t>
            </a:fld>
            <a:endParaRPr lang="en-US"/>
          </a:p>
        </p:txBody>
      </p:sp>
    </p:spTree>
    <p:extLst>
      <p:ext uri="{BB962C8B-B14F-4D97-AF65-F5344CB8AC3E}">
        <p14:creationId xmlns:p14="http://schemas.microsoft.com/office/powerpoint/2010/main" xmlns="" val="635832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F40A83-2CA9-4431-A80C-9D8DEE99CDA4}" type="datetimeFigureOut">
              <a:rPr lang="en-US" smtClean="0"/>
              <a:pPr/>
              <a:t>9/2/2016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364C0-DCFA-4DBA-B60E-782FDAB3410D}" type="slidenum">
              <a:rPr lang="en-US" smtClean="0"/>
              <a:pPr/>
              <a:t>‹#›</a:t>
            </a:fld>
            <a:endParaRPr lang="en-US"/>
          </a:p>
        </p:txBody>
      </p:sp>
    </p:spTree>
    <p:extLst>
      <p:ext uri="{BB962C8B-B14F-4D97-AF65-F5344CB8AC3E}">
        <p14:creationId xmlns:p14="http://schemas.microsoft.com/office/powerpoint/2010/main" xmlns="" val="330940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705CD-CD80-49B0-A8B9-D0C1E0E7F305}" type="slidenum">
              <a:rPr lang="en-US" smtClean="0"/>
              <a:pPr fontAlgn="base">
                <a:spcBef>
                  <a:spcPct val="0"/>
                </a:spcBef>
                <a:spcAft>
                  <a:spcPct val="0"/>
                </a:spcAft>
                <a:defRPr/>
              </a:pPr>
              <a:t>1</a:t>
            </a:fld>
            <a:endParaRPr lang="en-US" dirty="0" smtClean="0"/>
          </a:p>
        </p:txBody>
      </p:sp>
    </p:spTree>
    <p:extLst>
      <p:ext uri="{BB962C8B-B14F-4D97-AF65-F5344CB8AC3E}">
        <p14:creationId xmlns:p14="http://schemas.microsoft.com/office/powerpoint/2010/main" xmlns="" val="232121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22</a:t>
            </a:fld>
            <a:endParaRPr lang="en-US" dirty="0" smtClean="0"/>
          </a:p>
        </p:txBody>
      </p:sp>
    </p:spTree>
    <p:extLst>
      <p:ext uri="{BB962C8B-B14F-4D97-AF65-F5344CB8AC3E}">
        <p14:creationId xmlns:p14="http://schemas.microsoft.com/office/powerpoint/2010/main" xmlns="" val="220867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23</a:t>
            </a:fld>
            <a:endParaRPr lang="en-US" dirty="0" smtClean="0"/>
          </a:p>
        </p:txBody>
      </p:sp>
    </p:spTree>
    <p:extLst>
      <p:ext uri="{BB962C8B-B14F-4D97-AF65-F5344CB8AC3E}">
        <p14:creationId xmlns:p14="http://schemas.microsoft.com/office/powerpoint/2010/main" xmlns="" val="3697669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24</a:t>
            </a:fld>
            <a:endParaRPr lang="en-US" dirty="0" smtClean="0"/>
          </a:p>
        </p:txBody>
      </p:sp>
    </p:spTree>
    <p:extLst>
      <p:ext uri="{BB962C8B-B14F-4D97-AF65-F5344CB8AC3E}">
        <p14:creationId xmlns:p14="http://schemas.microsoft.com/office/powerpoint/2010/main" xmlns="" val="102015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25</a:t>
            </a:fld>
            <a:endParaRPr lang="en-US" dirty="0" smtClean="0"/>
          </a:p>
        </p:txBody>
      </p:sp>
    </p:spTree>
    <p:extLst>
      <p:ext uri="{BB962C8B-B14F-4D97-AF65-F5344CB8AC3E}">
        <p14:creationId xmlns:p14="http://schemas.microsoft.com/office/powerpoint/2010/main" xmlns="" val="398433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26</a:t>
            </a:fld>
            <a:endParaRPr lang="en-US" dirty="0" smtClean="0"/>
          </a:p>
        </p:txBody>
      </p:sp>
    </p:spTree>
    <p:extLst>
      <p:ext uri="{BB962C8B-B14F-4D97-AF65-F5344CB8AC3E}">
        <p14:creationId xmlns:p14="http://schemas.microsoft.com/office/powerpoint/2010/main" xmlns="" val="323350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2</a:t>
            </a:fld>
            <a:endParaRPr lang="en-US" dirty="0" smtClean="0"/>
          </a:p>
        </p:txBody>
      </p:sp>
    </p:spTree>
    <p:extLst>
      <p:ext uri="{BB962C8B-B14F-4D97-AF65-F5344CB8AC3E}">
        <p14:creationId xmlns:p14="http://schemas.microsoft.com/office/powerpoint/2010/main" xmlns="" val="104820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xmlns="" val="284507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xmlns="" val="25945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xmlns="" val="195574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14</a:t>
            </a:fld>
            <a:endParaRPr lang="en-US" dirty="0" smtClean="0"/>
          </a:p>
        </p:txBody>
      </p:sp>
    </p:spTree>
    <p:extLst>
      <p:ext uri="{BB962C8B-B14F-4D97-AF65-F5344CB8AC3E}">
        <p14:creationId xmlns:p14="http://schemas.microsoft.com/office/powerpoint/2010/main" xmlns="" val="157212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15</a:t>
            </a:fld>
            <a:endParaRPr lang="en-US" dirty="0" smtClean="0"/>
          </a:p>
        </p:txBody>
      </p:sp>
    </p:spTree>
    <p:extLst>
      <p:ext uri="{BB962C8B-B14F-4D97-AF65-F5344CB8AC3E}">
        <p14:creationId xmlns:p14="http://schemas.microsoft.com/office/powerpoint/2010/main" xmlns="" val="17936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16</a:t>
            </a:fld>
            <a:endParaRPr lang="en-US" dirty="0" smtClean="0"/>
          </a:p>
        </p:txBody>
      </p:sp>
    </p:spTree>
    <p:extLst>
      <p:ext uri="{BB962C8B-B14F-4D97-AF65-F5344CB8AC3E}">
        <p14:creationId xmlns:p14="http://schemas.microsoft.com/office/powerpoint/2010/main" xmlns="" val="342858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F9C1F-9467-4248-A8DB-5DDE59663ADE}" type="slidenum">
              <a:rPr lang="en-US" smtClean="0"/>
              <a:pPr fontAlgn="base">
                <a:spcBef>
                  <a:spcPct val="0"/>
                </a:spcBef>
                <a:spcAft>
                  <a:spcPct val="0"/>
                </a:spcAft>
                <a:defRPr/>
              </a:pPr>
              <a:t>17</a:t>
            </a:fld>
            <a:endParaRPr lang="en-US" dirty="0" smtClean="0"/>
          </a:p>
        </p:txBody>
      </p:sp>
    </p:spTree>
    <p:extLst>
      <p:ext uri="{BB962C8B-B14F-4D97-AF65-F5344CB8AC3E}">
        <p14:creationId xmlns:p14="http://schemas.microsoft.com/office/powerpoint/2010/main" xmlns="" val="248088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9" name="Straight Connector 8"/>
          <p:cNvCxnSpPr/>
          <p:nvPr userDrawn="1"/>
        </p:nvCxnSpPr>
        <p:spPr>
          <a:xfrm>
            <a:off x="381000" y="6248400"/>
            <a:ext cx="8305800"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694612" y="56356"/>
            <a:ext cx="1423988" cy="804863"/>
          </a:xfrm>
          <a:prstGeom prst="rect">
            <a:avLst/>
          </a:prstGeom>
        </p:spPr>
      </p:pic>
      <p:pic>
        <p:nvPicPr>
          <p:cNvPr id="1026" name="Picture 2"/>
          <p:cNvPicPr>
            <a:picLocks noChangeAspect="1" noChangeArrowheads="1"/>
          </p:cNvPicPr>
          <p:nvPr userDrawn="1"/>
        </p:nvPicPr>
        <p:blipFill>
          <a:blip r:embed="rId14" cstate="print"/>
          <a:srcRect/>
          <a:stretch>
            <a:fillRect/>
          </a:stretch>
        </p:blipFill>
        <p:spPr bwMode="auto">
          <a:xfrm>
            <a:off x="25758" y="64395"/>
            <a:ext cx="1066800" cy="838199"/>
          </a:xfrm>
          <a:prstGeom prst="rect">
            <a:avLst/>
          </a:prstGeom>
          <a:noFill/>
          <a:ln w="9525">
            <a:noFill/>
            <a:miter lim="800000"/>
            <a:headEnd/>
            <a:tailEnd/>
          </a:ln>
          <a:effectLst/>
        </p:spPr>
      </p:pic>
      <p:grpSp>
        <p:nvGrpSpPr>
          <p:cNvPr id="7" name="Group 10"/>
          <p:cNvGrpSpPr>
            <a:grpSpLocks/>
          </p:cNvGrpSpPr>
          <p:nvPr userDrawn="1"/>
        </p:nvGrpSpPr>
        <p:grpSpPr bwMode="auto">
          <a:xfrm>
            <a:off x="418563" y="914400"/>
            <a:ext cx="8305800" cy="37564"/>
            <a:chOff x="291921" y="637188"/>
            <a:chExt cx="8305800" cy="37470"/>
          </a:xfrm>
        </p:grpSpPr>
        <p:cxnSp>
          <p:nvCxnSpPr>
            <p:cNvPr id="8" name="Straight Connector 7"/>
            <p:cNvCxnSpPr/>
            <p:nvPr/>
          </p:nvCxnSpPr>
          <p:spPr>
            <a:xfrm>
              <a:off x="291921" y="637188"/>
              <a:ext cx="8305800" cy="1583"/>
            </a:xfrm>
            <a:prstGeom prst="line">
              <a:avLst/>
            </a:prstGeom>
            <a:ln w="1905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91921" y="673075"/>
              <a:ext cx="8305800" cy="1583"/>
            </a:xfrm>
            <a:prstGeom prst="line">
              <a:avLst/>
            </a:prstGeom>
            <a:ln w="28575"/>
          </p:spPr>
          <p:style>
            <a:lnRef idx="3">
              <a:schemeClr val="dk1"/>
            </a:lnRef>
            <a:fillRef idx="0">
              <a:schemeClr val="dk1"/>
            </a:fillRef>
            <a:effectRef idx="2">
              <a:schemeClr val="dk1"/>
            </a:effectRef>
            <a:fontRef idx="minor">
              <a:schemeClr val="tx1"/>
            </a:fontRef>
          </p:style>
        </p:cxnSp>
      </p:grpSp>
      <p:cxnSp>
        <p:nvCxnSpPr>
          <p:cNvPr id="14" name="Straight Connector 13"/>
          <p:cNvCxnSpPr/>
          <p:nvPr userDrawn="1"/>
        </p:nvCxnSpPr>
        <p:spPr>
          <a:xfrm>
            <a:off x="457200" y="6248400"/>
            <a:ext cx="82296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Rectangle 5"/>
          <p:cNvSpPr txBox="1">
            <a:spLocks noChangeArrowheads="1"/>
          </p:cNvSpPr>
          <p:nvPr userDrawn="1"/>
        </p:nvSpPr>
        <p:spPr bwMode="auto">
          <a:xfrm>
            <a:off x="3352800" y="6273084"/>
            <a:ext cx="258006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新細明體"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smtClean="0">
                <a:ln>
                  <a:noFill/>
                </a:ln>
                <a:solidFill>
                  <a:srgbClr val="C00000"/>
                </a:solidFill>
                <a:effectLst/>
                <a:uLnTx/>
                <a:uFillTx/>
                <a:latin typeface="+mj-lt"/>
                <a:ea typeface="新細明體" charset="-120"/>
                <a:cs typeface="+mn-cs"/>
              </a:rPr>
              <a:t>Big Data Technologies</a:t>
            </a:r>
            <a:endParaRPr kumimoji="0" lang="en-US" altLang="zh-TW" sz="1200" b="0" i="0" u="none" strike="noStrike" kern="1200" cap="none" spc="0" normalizeH="0" baseline="0" noProof="0" dirty="0">
              <a:ln>
                <a:noFill/>
              </a:ln>
              <a:solidFill>
                <a:srgbClr val="C00000"/>
              </a:solidFill>
              <a:effectLst/>
              <a:uLnTx/>
              <a:uFillTx/>
              <a:latin typeface="+mj-lt"/>
              <a:ea typeface="新細明體" charset="-120"/>
              <a:cs typeface="+mn-cs"/>
            </a:endParaRPr>
          </a:p>
        </p:txBody>
      </p:sp>
      <p:sp>
        <p:nvSpPr>
          <p:cNvPr id="17" name="Rectangle 5"/>
          <p:cNvSpPr txBox="1">
            <a:spLocks noChangeArrowheads="1"/>
          </p:cNvSpPr>
          <p:nvPr userDrawn="1"/>
        </p:nvSpPr>
        <p:spPr bwMode="auto">
          <a:xfrm>
            <a:off x="6324600" y="6248400"/>
            <a:ext cx="2438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新細明體"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smtClean="0">
                <a:ln>
                  <a:noFill/>
                </a:ln>
                <a:solidFill>
                  <a:schemeClr val="accent1">
                    <a:lumMod val="50000"/>
                  </a:schemeClr>
                </a:solidFill>
                <a:effectLst/>
                <a:uLnTx/>
                <a:uFillTx/>
                <a:latin typeface="+mj-lt"/>
                <a:ea typeface="新細明體" charset="-120"/>
                <a:cs typeface="+mn-cs"/>
              </a:rPr>
              <a:t>By: Suresh Pokharel</a:t>
            </a:r>
            <a:endParaRPr kumimoji="0" lang="en-US" altLang="zh-TW" sz="1200" b="0" i="0" u="none" strike="noStrike" kern="1200" cap="none" spc="0" normalizeH="0" baseline="0" noProof="0" dirty="0">
              <a:ln>
                <a:noFill/>
              </a:ln>
              <a:solidFill>
                <a:schemeClr val="accent1">
                  <a:lumMod val="50000"/>
                </a:schemeClr>
              </a:solidFill>
              <a:effectLst/>
              <a:uLnTx/>
              <a:uFillTx/>
              <a:latin typeface="+mj-lt"/>
              <a:ea typeface="新細明體" charset="-120"/>
              <a:cs typeface="+mn-cs"/>
            </a:endParaRPr>
          </a:p>
        </p:txBody>
      </p:sp>
      <p:sp>
        <p:nvSpPr>
          <p:cNvPr id="18" name="Rectangle 5"/>
          <p:cNvSpPr txBox="1">
            <a:spLocks noChangeArrowheads="1"/>
          </p:cNvSpPr>
          <p:nvPr userDrawn="1"/>
        </p:nvSpPr>
        <p:spPr bwMode="auto">
          <a:xfrm>
            <a:off x="457200" y="6248400"/>
            <a:ext cx="2438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新細明體"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smtClean="0">
                <a:ln>
                  <a:noFill/>
                </a:ln>
                <a:solidFill>
                  <a:schemeClr val="accent1">
                    <a:lumMod val="50000"/>
                  </a:schemeClr>
                </a:solidFill>
                <a:effectLst/>
                <a:uLnTx/>
                <a:uFillTx/>
                <a:latin typeface="+mj-lt"/>
                <a:ea typeface="新細明體" charset="-120"/>
                <a:cs typeface="+mn-cs"/>
              </a:rPr>
              <a:t>Slide | </a:t>
            </a:r>
            <a:fld id="{9139C11B-877C-4B5F-B556-7CA394396553}" type="slidenum">
              <a:rPr kumimoji="0" lang="en-US" altLang="zh-TW" sz="1200" b="1" i="0" u="none" strike="noStrike" kern="1200" cap="none" spc="0" normalizeH="0" baseline="0" noProof="0" smtClean="0">
                <a:ln>
                  <a:noFill/>
                </a:ln>
                <a:solidFill>
                  <a:schemeClr val="accent1">
                    <a:lumMod val="50000"/>
                  </a:schemeClr>
                </a:solidFill>
                <a:effectLst/>
                <a:uLnTx/>
                <a:uFillTx/>
                <a:latin typeface="+mj-lt"/>
                <a:ea typeface="新細明體"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altLang="zh-TW" sz="1200" b="0" i="0" u="none" strike="noStrike" kern="1200" cap="none" spc="0" normalizeH="0" baseline="0" noProof="0" dirty="0">
              <a:ln>
                <a:noFill/>
              </a:ln>
              <a:solidFill>
                <a:schemeClr val="accent1">
                  <a:lumMod val="50000"/>
                </a:schemeClr>
              </a:solidFill>
              <a:effectLst/>
              <a:uLnTx/>
              <a:uFillTx/>
              <a:latin typeface="+mj-lt"/>
              <a:ea typeface="新細明體" charset="-12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3200" b="1"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martinsights.com/social-media-marketing/social-media-platforms/title-chart-day/attachment/chartoftheday_5358_twitters_user_growth_in_perspective_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archcloudcomputing.techtarget.com/definition/Hadoop" TargetMode="External"/><Relationship Id="rId2" Type="http://schemas.openxmlformats.org/officeDocument/2006/relationships/hyperlink" Target="http://searchdatamanagement.techtarget.com/definition/NoSQL-Not-Only-SQL" TargetMode="External"/><Relationship Id="rId1" Type="http://schemas.openxmlformats.org/officeDocument/2006/relationships/slideLayout" Target="../slideLayouts/slideLayout2.xml"/><Relationship Id="rId5" Type="http://schemas.openxmlformats.org/officeDocument/2006/relationships/hyperlink" Target="http://searchsqlserver.techtarget.com/definition/data-warehouse" TargetMode="External"/><Relationship Id="rId4" Type="http://schemas.openxmlformats.org/officeDocument/2006/relationships/hyperlink" Target="http://searchcloudcomputing.techtarget.com/definition/MapReduce"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smartinsights.com/social-media-marketing/social-media-platforms/title-chart-day/attachment/chartoftheday_5358_twitters_user_growth_in_perspective_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martinsights.com/social-media-marketing/social-media-platforms/title-chart-day/attachment/chartoftheday_5358_twitters_user_growth_in_perspective_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11660" y="76200"/>
            <a:ext cx="762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 y="76200"/>
            <a:ext cx="533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81000" y="152400"/>
            <a:ext cx="838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Big Data Technologies</a:t>
            </a:r>
            <a:endParaRPr lang="en-US" sz="3600" b="1" dirty="0">
              <a:solidFill>
                <a:schemeClr val="bg1"/>
              </a:solidFill>
            </a:endParaRPr>
          </a:p>
        </p:txBody>
      </p:sp>
      <p:sp>
        <p:nvSpPr>
          <p:cNvPr id="16" name="Rectangle 15"/>
          <p:cNvSpPr/>
          <p:nvPr/>
        </p:nvSpPr>
        <p:spPr>
          <a:xfrm>
            <a:off x="1524000" y="1143000"/>
            <a:ext cx="5943600" cy="4585871"/>
          </a:xfrm>
          <a:prstGeom prst="rect">
            <a:avLst/>
          </a:prstGeom>
        </p:spPr>
        <p:txBody>
          <a:bodyPr wrap="square">
            <a:spAutoFit/>
          </a:bodyPr>
          <a:lstStyle/>
          <a:p>
            <a:pPr algn="ctr"/>
            <a:r>
              <a:rPr lang="en-US" sz="2400" b="1" dirty="0" smtClean="0"/>
              <a:t>Chapter 1</a:t>
            </a:r>
          </a:p>
          <a:p>
            <a:pPr algn="ctr"/>
            <a:endParaRPr lang="en-US" sz="2400" b="1" dirty="0" smtClean="0"/>
          </a:p>
          <a:p>
            <a:pPr algn="ctr"/>
            <a:endParaRPr lang="en-US" sz="2400" b="1" dirty="0" smtClean="0"/>
          </a:p>
          <a:p>
            <a:pPr algn="ctr"/>
            <a:endParaRPr lang="en-US" sz="2400" b="1" dirty="0" smtClean="0"/>
          </a:p>
          <a:p>
            <a:pPr algn="ctr"/>
            <a:r>
              <a:rPr lang="en-US" sz="2800" dirty="0" smtClean="0">
                <a:solidFill>
                  <a:schemeClr val="accent2">
                    <a:lumMod val="75000"/>
                  </a:schemeClr>
                </a:solidFill>
              </a:rPr>
              <a:t>Introduction</a:t>
            </a:r>
          </a:p>
          <a:p>
            <a:pPr algn="ctr"/>
            <a:r>
              <a:rPr lang="en-US" sz="2800" dirty="0">
                <a:solidFill>
                  <a:schemeClr val="accent2">
                    <a:lumMod val="75000"/>
                  </a:schemeClr>
                </a:solidFill>
              </a:rPr>
              <a:t>T</a:t>
            </a:r>
            <a:r>
              <a:rPr lang="en-US" sz="2800" dirty="0" smtClean="0">
                <a:solidFill>
                  <a:schemeClr val="accent2">
                    <a:lumMod val="75000"/>
                  </a:schemeClr>
                </a:solidFill>
              </a:rPr>
              <a:t>o</a:t>
            </a:r>
          </a:p>
          <a:p>
            <a:pPr algn="ctr"/>
            <a:r>
              <a:rPr lang="en-US" sz="2800" dirty="0" smtClean="0">
                <a:solidFill>
                  <a:schemeClr val="accent2">
                    <a:lumMod val="75000"/>
                  </a:schemeClr>
                </a:solidFill>
              </a:rPr>
              <a:t>Big Data</a:t>
            </a:r>
          </a:p>
          <a:p>
            <a:pPr algn="ctr"/>
            <a:endParaRPr lang="en-US" sz="2400" b="1" dirty="0" smtClean="0"/>
          </a:p>
          <a:p>
            <a:pPr algn="ctr"/>
            <a:endParaRPr lang="en-US" sz="2400" b="1" dirty="0" smtClean="0"/>
          </a:p>
          <a:p>
            <a:pPr algn="ctr"/>
            <a:endParaRPr lang="en-US" b="1" dirty="0" smtClean="0"/>
          </a:p>
          <a:p>
            <a:pPr algn="ctr"/>
            <a:endParaRPr lang="en-US" b="1" dirty="0" smtClean="0"/>
          </a:p>
          <a:p>
            <a:pPr algn="ctr"/>
            <a:r>
              <a:rPr lang="en-US" sz="2800" dirty="0" smtClean="0"/>
              <a:t>Instructor: </a:t>
            </a:r>
            <a:r>
              <a:rPr lang="en-US" sz="2800" dirty="0" smtClean="0">
                <a:solidFill>
                  <a:schemeClr val="accent5">
                    <a:lumMod val="50000"/>
                  </a:schemeClr>
                </a:solidFill>
              </a:rPr>
              <a:t>Suresh Pokharel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akash Bhatt\Desktop\BIG_DATA\2_BIG_DATA.png"/>
          <p:cNvPicPr>
            <a:picLocks noGrp="1" noChangeAspect="1" noChangeArrowheads="1"/>
          </p:cNvPicPr>
          <p:nvPr>
            <p:ph idx="1"/>
          </p:nvPr>
        </p:nvPicPr>
        <p:blipFill>
          <a:blip r:embed="rId2"/>
          <a:stretch>
            <a:fillRect/>
          </a:stretch>
        </p:blipFill>
        <p:spPr bwMode="auto">
          <a:xfrm>
            <a:off x="903981" y="1481138"/>
            <a:ext cx="7336038" cy="4525962"/>
          </a:xfrm>
          <a:prstGeom prst="rect">
            <a:avLst/>
          </a:prstGeom>
          <a:noFill/>
        </p:spPr>
      </p:pic>
      <p:sp>
        <p:nvSpPr>
          <p:cNvPr id="2" name="Title 1"/>
          <p:cNvSpPr>
            <a:spLocks noGrp="1"/>
          </p:cNvSpPr>
          <p:nvPr>
            <p:ph type="title"/>
          </p:nvPr>
        </p:nvSpPr>
        <p:spPr/>
        <p:txBody>
          <a:bodyPr/>
          <a:lstStyle/>
          <a:p>
            <a:r>
              <a:rPr lang="en-US" dirty="0" smtClean="0"/>
              <a:t>Introduction to Big Data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Comes Under Big Data?</a:t>
            </a:r>
            <a:endParaRPr lang="en-US" b="1" dirty="0"/>
          </a:p>
        </p:txBody>
      </p:sp>
      <p:sp>
        <p:nvSpPr>
          <p:cNvPr id="4" name="Rectangle 3"/>
          <p:cNvSpPr/>
          <p:nvPr/>
        </p:nvSpPr>
        <p:spPr>
          <a:xfrm>
            <a:off x="838200" y="1219200"/>
            <a:ext cx="7848600" cy="4939814"/>
          </a:xfrm>
          <a:prstGeom prst="rect">
            <a:avLst/>
          </a:prstGeom>
        </p:spPr>
        <p:txBody>
          <a:bodyPr wrap="square">
            <a:spAutoFit/>
          </a:bodyPr>
          <a:lstStyle/>
          <a:p>
            <a:r>
              <a:rPr lang="en-US" sz="2100" b="1" dirty="0" smtClean="0"/>
              <a:t>Black Box Data</a:t>
            </a:r>
            <a:r>
              <a:rPr lang="en-US" sz="2100" dirty="0" smtClean="0"/>
              <a:t> : It is a component of helicopter, airplanes, and jets, etc. It captures voices of the flight crew, recordings of microphones and earphones, and the performance information of the aircraft.</a:t>
            </a:r>
          </a:p>
          <a:p>
            <a:r>
              <a:rPr lang="en-US" sz="2100" b="1" dirty="0" smtClean="0"/>
              <a:t>Social Media Data</a:t>
            </a:r>
            <a:r>
              <a:rPr lang="en-US" sz="2100" dirty="0" smtClean="0"/>
              <a:t> : Social media such as </a:t>
            </a:r>
            <a:r>
              <a:rPr lang="en-US" sz="2100" dirty="0" err="1" smtClean="0"/>
              <a:t>Facebook</a:t>
            </a:r>
            <a:r>
              <a:rPr lang="en-US" sz="2100" dirty="0" smtClean="0"/>
              <a:t> and Twitter hold information and the views posted by millions of people across the globe.</a:t>
            </a:r>
          </a:p>
          <a:p>
            <a:r>
              <a:rPr lang="en-US" sz="2100" b="1" dirty="0" smtClean="0"/>
              <a:t>Stock Exchange Data</a:t>
            </a:r>
            <a:r>
              <a:rPr lang="en-US" sz="2100" dirty="0" smtClean="0"/>
              <a:t> : The stock exchange data holds information about the ‘buy’ and ‘sell’ decisions made on a share of different companies made by the customers.</a:t>
            </a:r>
          </a:p>
          <a:p>
            <a:r>
              <a:rPr lang="en-US" sz="2100" b="1" dirty="0" smtClean="0"/>
              <a:t>Power Grid Data</a:t>
            </a:r>
            <a:r>
              <a:rPr lang="en-US" sz="2100" dirty="0" smtClean="0"/>
              <a:t> : The power grid data holds information consumed by a particular node with respect to a base station.</a:t>
            </a:r>
          </a:p>
          <a:p>
            <a:r>
              <a:rPr lang="en-US" sz="2100" b="1" dirty="0" smtClean="0"/>
              <a:t>Transport Data</a:t>
            </a:r>
            <a:r>
              <a:rPr lang="en-US" sz="2100" dirty="0" smtClean="0"/>
              <a:t> : Transport data includes model, capacity, distance and availability of a vehicle.</a:t>
            </a:r>
          </a:p>
          <a:p>
            <a:r>
              <a:rPr lang="en-US" sz="2100" b="1" dirty="0" smtClean="0"/>
              <a:t>Search Engine Data</a:t>
            </a:r>
            <a:r>
              <a:rPr lang="en-US" sz="2100" dirty="0" smtClean="0"/>
              <a:t> : Search engines retrieve lots of data from different databases.</a:t>
            </a:r>
            <a:endParaRPr lang="en-US" sz="2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Comes Under Big Data?</a:t>
            </a:r>
            <a:endParaRPr lang="en-US" b="1" dirty="0"/>
          </a:p>
        </p:txBody>
      </p:sp>
      <p:sp>
        <p:nvSpPr>
          <p:cNvPr id="4" name="Rectangle 3"/>
          <p:cNvSpPr/>
          <p:nvPr/>
        </p:nvSpPr>
        <p:spPr>
          <a:xfrm>
            <a:off x="838200" y="1447800"/>
            <a:ext cx="7848600" cy="1200329"/>
          </a:xfrm>
          <a:prstGeom prst="rect">
            <a:avLst/>
          </a:prstGeom>
        </p:spPr>
        <p:txBody>
          <a:bodyPr wrap="square">
            <a:spAutoFit/>
          </a:bodyPr>
          <a:lstStyle/>
          <a:p>
            <a:pPr>
              <a:buFont typeface="Wingdings" pitchFamily="2" charset="2"/>
              <a:buChar char="§"/>
            </a:pPr>
            <a:r>
              <a:rPr lang="en-US" sz="2400" b="1" dirty="0" smtClean="0"/>
              <a:t>Structured data</a:t>
            </a:r>
            <a:r>
              <a:rPr lang="en-US" sz="2400" dirty="0" smtClean="0"/>
              <a:t> : Relational data.</a:t>
            </a:r>
          </a:p>
          <a:p>
            <a:pPr>
              <a:buFont typeface="Wingdings" pitchFamily="2" charset="2"/>
              <a:buChar char="§"/>
            </a:pPr>
            <a:r>
              <a:rPr lang="en-US" sz="2400" b="1" dirty="0" smtClean="0"/>
              <a:t>Semi Structured data</a:t>
            </a:r>
            <a:r>
              <a:rPr lang="en-US" sz="2400" dirty="0" smtClean="0"/>
              <a:t> : XML data.</a:t>
            </a:r>
          </a:p>
          <a:p>
            <a:pPr>
              <a:buFont typeface="Wingdings" pitchFamily="2" charset="2"/>
              <a:buChar char="§"/>
            </a:pPr>
            <a:r>
              <a:rPr lang="en-US" sz="2400" b="1" dirty="0" smtClean="0"/>
              <a:t>Unstructured data</a:t>
            </a:r>
            <a:r>
              <a:rPr lang="en-US" sz="2400" dirty="0" smtClean="0"/>
              <a:t> : Word, PDF, Text, Media Logs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Produced</a:t>
            </a:r>
            <a:endParaRPr lang="en-US" b="1" dirty="0"/>
          </a:p>
        </p:txBody>
      </p:sp>
      <p:sp>
        <p:nvSpPr>
          <p:cNvPr id="256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hlinkClick r:id="rId2"/>
              </a:rPr>
              <a:t>  </a:t>
            </a:r>
            <a:endParaRPr kumimoji="0" lang="en-US" sz="800" b="1"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Q3. Which is the most engaging social network?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3500" b="0" i="0" u="none" strike="noStrike" cap="none" normalizeH="0" baseline="0" smtClean="0">
              <a:ln>
                <a:noFill/>
              </a:ln>
              <a:solidFill>
                <a:schemeClr val="tx1"/>
              </a:solidFill>
              <a:effectLst/>
              <a:latin typeface="Arial" charset="0"/>
              <a:cs typeface="Arial" charset="0"/>
            </a:endParaRPr>
          </a:p>
        </p:txBody>
      </p:sp>
      <p:sp>
        <p:nvSpPr>
          <p:cNvPr id="25602" name="AutoShape 2" descr="Twitter growth">
            <a:hlinkClick r:id="rId2"/>
          </p:cNvPr>
          <p:cNvSpPr>
            <a:spLocks noChangeAspect="1" noChangeArrowheads="1"/>
          </p:cNvSpPr>
          <p:nvPr/>
        </p:nvSpPr>
        <p:spPr bwMode="auto">
          <a:xfrm>
            <a:off x="155575" y="-1760538"/>
            <a:ext cx="5238750" cy="3733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3" name="Picture 3"/>
          <p:cNvPicPr>
            <a:picLocks noChangeAspect="1" noChangeArrowheads="1"/>
          </p:cNvPicPr>
          <p:nvPr/>
        </p:nvPicPr>
        <p:blipFill>
          <a:blip r:embed="rId3"/>
          <a:srcRect/>
          <a:stretch>
            <a:fillRect/>
          </a:stretch>
        </p:blipFill>
        <p:spPr bwMode="auto">
          <a:xfrm>
            <a:off x="1371600" y="1076408"/>
            <a:ext cx="7149133" cy="5095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sp>
        <p:nvSpPr>
          <p:cNvPr id="6" name="TextBox 5"/>
          <p:cNvSpPr txBox="1"/>
          <p:nvPr/>
        </p:nvSpPr>
        <p:spPr>
          <a:xfrm>
            <a:off x="914400" y="1143000"/>
            <a:ext cx="7772400" cy="2677656"/>
          </a:xfrm>
          <a:prstGeom prst="rect">
            <a:avLst/>
          </a:prstGeom>
          <a:noFill/>
          <a:ln>
            <a:solidFill>
              <a:schemeClr val="tx2"/>
            </a:solidFill>
          </a:ln>
        </p:spPr>
        <p:txBody>
          <a:bodyPr wrap="square" rtlCol="0">
            <a:spAutoFit/>
          </a:bodyPr>
          <a:lstStyle/>
          <a:p>
            <a:r>
              <a:rPr lang="en-US" sz="2400" b="1" dirty="0"/>
              <a:t>Big data has brought both </a:t>
            </a:r>
            <a:r>
              <a:rPr lang="en-US" sz="2400" b="1" dirty="0" smtClean="0"/>
              <a:t>great </a:t>
            </a:r>
            <a:r>
              <a:rPr lang="en-US" sz="2400" b="1" dirty="0"/>
              <a:t>opportunity and change to the technological industry. Data Scientists traditionally look at the existing V's, the ones that have classically been </a:t>
            </a:r>
            <a:r>
              <a:rPr lang="en-US" sz="2400" b="1" dirty="0" smtClean="0"/>
              <a:t>unitized </a:t>
            </a:r>
            <a:r>
              <a:rPr lang="en-US" sz="2400" b="1" dirty="0"/>
              <a:t>to understand key variables of any data </a:t>
            </a:r>
            <a:r>
              <a:rPr lang="en-US" sz="2400" b="1" dirty="0" smtClean="0"/>
              <a:t>set.</a:t>
            </a:r>
            <a:endParaRPr lang="en-US" sz="2400" b="1" dirty="0"/>
          </a:p>
          <a:p>
            <a:pPr marL="342900" indent="-342900">
              <a:buFont typeface="Wingdings" panose="05000000000000000000" pitchFamily="2" charset="2"/>
              <a:buChar char="§"/>
            </a:pPr>
            <a:r>
              <a:rPr lang="en-US" sz="2400" b="1" dirty="0" smtClean="0"/>
              <a:t>Volume</a:t>
            </a:r>
          </a:p>
          <a:p>
            <a:pPr marL="342900" indent="-342900">
              <a:buFont typeface="Wingdings" panose="05000000000000000000" pitchFamily="2" charset="2"/>
              <a:buChar char="§"/>
            </a:pPr>
            <a:r>
              <a:rPr lang="en-US" sz="2400" b="1" dirty="0" smtClean="0"/>
              <a:t>Velocity</a:t>
            </a:r>
          </a:p>
          <a:p>
            <a:pPr marL="342900" indent="-342900">
              <a:buFont typeface="Wingdings" panose="05000000000000000000" pitchFamily="2" charset="2"/>
              <a:buChar char="§"/>
            </a:pPr>
            <a:r>
              <a:rPr lang="en-US" sz="2400" b="1" dirty="0" smtClean="0"/>
              <a:t>Variety</a:t>
            </a:r>
            <a:endParaRPr lang="en-US" sz="2400" b="1" dirty="0"/>
          </a:p>
        </p:txBody>
      </p:sp>
    </p:spTree>
    <p:custDataLst>
      <p:tags r:id="rId1"/>
    </p:custDataLst>
    <p:extLst>
      <p:ext uri="{BB962C8B-B14F-4D97-AF65-F5344CB8AC3E}">
        <p14:creationId xmlns:p14="http://schemas.microsoft.com/office/powerpoint/2010/main" xmlns="" val="25387392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:Volume</a:t>
            </a:r>
          </a:p>
        </p:txBody>
      </p:sp>
      <p:sp>
        <p:nvSpPr>
          <p:cNvPr id="2" name="Rectangle 1"/>
          <p:cNvSpPr/>
          <p:nvPr/>
        </p:nvSpPr>
        <p:spPr>
          <a:xfrm>
            <a:off x="570931" y="988423"/>
            <a:ext cx="8229600" cy="646331"/>
          </a:xfrm>
          <a:prstGeom prst="rect">
            <a:avLst/>
          </a:prstGeom>
        </p:spPr>
        <p:txBody>
          <a:bodyPr wrap="square">
            <a:spAutoFit/>
          </a:bodyPr>
          <a:lstStyle/>
          <a:p>
            <a:r>
              <a:rPr lang="en-US" b="1" dirty="0"/>
              <a:t>Every mouse click, phone call, text message, web search, purchase </a:t>
            </a:r>
            <a:r>
              <a:rPr lang="en-US" b="1" dirty="0" smtClean="0"/>
              <a:t>transaction, </a:t>
            </a:r>
            <a:r>
              <a:rPr lang="en-US" b="1" dirty="0"/>
              <a:t>and like on a social network is catalogued and stored in the cloud of big data.</a:t>
            </a:r>
          </a:p>
        </p:txBody>
      </p:sp>
      <p:pic>
        <p:nvPicPr>
          <p:cNvPr id="3" name="Picture 2"/>
          <p:cNvPicPr>
            <a:picLocks noChangeAspect="1"/>
          </p:cNvPicPr>
          <p:nvPr/>
        </p:nvPicPr>
        <p:blipFill>
          <a:blip r:embed="rId4"/>
          <a:stretch>
            <a:fillRect/>
          </a:stretch>
        </p:blipFill>
        <p:spPr>
          <a:xfrm>
            <a:off x="1141863" y="1789331"/>
            <a:ext cx="7087737" cy="4139271"/>
          </a:xfrm>
          <a:prstGeom prst="rect">
            <a:avLst/>
          </a:prstGeom>
        </p:spPr>
      </p:pic>
    </p:spTree>
    <p:custDataLst>
      <p:tags r:id="rId1"/>
    </p:custDataLst>
    <p:extLst>
      <p:ext uri="{BB962C8B-B14F-4D97-AF65-F5344CB8AC3E}">
        <p14:creationId xmlns:p14="http://schemas.microsoft.com/office/powerpoint/2010/main" xmlns="" val="17919856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 Variety</a:t>
            </a:r>
          </a:p>
        </p:txBody>
      </p:sp>
      <p:sp>
        <p:nvSpPr>
          <p:cNvPr id="2" name="Rectangle 1"/>
          <p:cNvSpPr/>
          <p:nvPr/>
        </p:nvSpPr>
        <p:spPr>
          <a:xfrm>
            <a:off x="570931" y="988423"/>
            <a:ext cx="8229600" cy="923330"/>
          </a:xfrm>
          <a:prstGeom prst="rect">
            <a:avLst/>
          </a:prstGeom>
        </p:spPr>
        <p:txBody>
          <a:bodyPr wrap="square">
            <a:spAutoFit/>
          </a:bodyPr>
          <a:lstStyle/>
          <a:p>
            <a:r>
              <a:rPr lang="en-US" b="1" dirty="0"/>
              <a:t>In today's multi-faceted Internet culture, the </a:t>
            </a:r>
            <a:r>
              <a:rPr lang="en-US" b="1" dirty="0" smtClean="0"/>
              <a:t>great </a:t>
            </a:r>
            <a:r>
              <a:rPr lang="en-US" b="1" dirty="0"/>
              <a:t>volume of data is also extremely varied in its form. So many variables can be thrown at a company that the true value of information can often be lost in the sea of data</a:t>
            </a:r>
          </a:p>
        </p:txBody>
      </p:sp>
      <p:pic>
        <p:nvPicPr>
          <p:cNvPr id="4" name="Picture 3"/>
          <p:cNvPicPr>
            <a:picLocks noChangeAspect="1"/>
          </p:cNvPicPr>
          <p:nvPr/>
        </p:nvPicPr>
        <p:blipFill>
          <a:blip r:embed="rId4"/>
          <a:stretch>
            <a:fillRect/>
          </a:stretch>
        </p:blipFill>
        <p:spPr>
          <a:xfrm>
            <a:off x="842962" y="1911753"/>
            <a:ext cx="7741700" cy="4108047"/>
          </a:xfrm>
          <a:prstGeom prst="rect">
            <a:avLst/>
          </a:prstGeom>
        </p:spPr>
      </p:pic>
    </p:spTree>
    <p:custDataLst>
      <p:tags r:id="rId1"/>
    </p:custDataLst>
    <p:extLst>
      <p:ext uri="{BB962C8B-B14F-4D97-AF65-F5344CB8AC3E}">
        <p14:creationId xmlns:p14="http://schemas.microsoft.com/office/powerpoint/2010/main" xmlns="" val="3778218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 Velocity</a:t>
            </a:r>
          </a:p>
        </p:txBody>
      </p:sp>
      <p:sp>
        <p:nvSpPr>
          <p:cNvPr id="2" name="Rectangle 1"/>
          <p:cNvSpPr/>
          <p:nvPr/>
        </p:nvSpPr>
        <p:spPr>
          <a:xfrm>
            <a:off x="570931" y="988423"/>
            <a:ext cx="8229600" cy="646331"/>
          </a:xfrm>
          <a:prstGeom prst="rect">
            <a:avLst/>
          </a:prstGeom>
        </p:spPr>
        <p:txBody>
          <a:bodyPr wrap="square">
            <a:spAutoFit/>
          </a:bodyPr>
          <a:lstStyle/>
          <a:p>
            <a:r>
              <a:rPr lang="en-US" b="1" dirty="0"/>
              <a:t>Information is being created at a faster pace than ever before. The varied channels of big data are each increasing their output of content, daily.</a:t>
            </a:r>
          </a:p>
        </p:txBody>
      </p:sp>
      <p:pic>
        <p:nvPicPr>
          <p:cNvPr id="3" name="Picture 2"/>
          <p:cNvPicPr>
            <a:picLocks noChangeAspect="1"/>
          </p:cNvPicPr>
          <p:nvPr/>
        </p:nvPicPr>
        <p:blipFill>
          <a:blip r:embed="rId4"/>
          <a:stretch>
            <a:fillRect/>
          </a:stretch>
        </p:blipFill>
        <p:spPr>
          <a:xfrm>
            <a:off x="605050" y="1634754"/>
            <a:ext cx="7395950" cy="4550925"/>
          </a:xfrm>
          <a:prstGeom prst="rect">
            <a:avLst/>
          </a:prstGeom>
        </p:spPr>
      </p:pic>
    </p:spTree>
    <p:custDataLst>
      <p:tags r:id="rId1"/>
    </p:custDataLst>
    <p:extLst>
      <p:ext uri="{BB962C8B-B14F-4D97-AF65-F5344CB8AC3E}">
        <p14:creationId xmlns:p14="http://schemas.microsoft.com/office/powerpoint/2010/main" xmlns="" val="369814181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Big Data Challenges</a:t>
            </a:r>
            <a:endParaRPr lang="en-US" b="1" dirty="0"/>
          </a:p>
        </p:txBody>
      </p:sp>
      <p:sp>
        <p:nvSpPr>
          <p:cNvPr id="4" name="Rectangle 3"/>
          <p:cNvSpPr/>
          <p:nvPr/>
        </p:nvSpPr>
        <p:spPr>
          <a:xfrm>
            <a:off x="838200" y="1447800"/>
            <a:ext cx="7848600" cy="3046988"/>
          </a:xfrm>
          <a:prstGeom prst="rect">
            <a:avLst/>
          </a:prstGeom>
        </p:spPr>
        <p:txBody>
          <a:bodyPr wrap="square">
            <a:spAutoFit/>
          </a:bodyPr>
          <a:lstStyle/>
          <a:p>
            <a:pPr>
              <a:buFont typeface="Wingdings" pitchFamily="2" charset="2"/>
              <a:buChar char="§"/>
            </a:pPr>
            <a:r>
              <a:rPr lang="en-US" sz="2400" dirty="0" smtClean="0"/>
              <a:t>Capturing data</a:t>
            </a:r>
          </a:p>
          <a:p>
            <a:pPr>
              <a:buFont typeface="Wingdings" pitchFamily="2" charset="2"/>
              <a:buChar char="§"/>
            </a:pPr>
            <a:r>
              <a:rPr lang="en-US" sz="2400" dirty="0" err="1" smtClean="0"/>
              <a:t>Curation</a:t>
            </a:r>
            <a:endParaRPr lang="en-US" sz="2400" dirty="0" smtClean="0"/>
          </a:p>
          <a:p>
            <a:pPr>
              <a:buFont typeface="Wingdings" pitchFamily="2" charset="2"/>
              <a:buChar char="§"/>
            </a:pPr>
            <a:r>
              <a:rPr lang="en-US" sz="2400" dirty="0" smtClean="0"/>
              <a:t>Storage</a:t>
            </a:r>
          </a:p>
          <a:p>
            <a:pPr>
              <a:buFont typeface="Wingdings" pitchFamily="2" charset="2"/>
              <a:buChar char="§"/>
            </a:pPr>
            <a:r>
              <a:rPr lang="en-US" sz="2400" dirty="0" smtClean="0"/>
              <a:t>Searching</a:t>
            </a:r>
          </a:p>
          <a:p>
            <a:pPr>
              <a:buFont typeface="Wingdings" pitchFamily="2" charset="2"/>
              <a:buChar char="§"/>
            </a:pPr>
            <a:r>
              <a:rPr lang="en-US" sz="2400" dirty="0" smtClean="0"/>
              <a:t>Sharing</a:t>
            </a:r>
          </a:p>
          <a:p>
            <a:pPr>
              <a:buFont typeface="Wingdings" pitchFamily="2" charset="2"/>
              <a:buChar char="§"/>
            </a:pPr>
            <a:r>
              <a:rPr lang="en-US" sz="2400" dirty="0" smtClean="0"/>
              <a:t>Transfer</a:t>
            </a:r>
          </a:p>
          <a:p>
            <a:pPr>
              <a:buFont typeface="Wingdings" pitchFamily="2" charset="2"/>
              <a:buChar char="§"/>
            </a:pPr>
            <a:r>
              <a:rPr lang="en-US" sz="2400" dirty="0" smtClean="0"/>
              <a:t>Analysis</a:t>
            </a:r>
          </a:p>
          <a:p>
            <a:pPr>
              <a:buFont typeface="Wingdings" pitchFamily="2" charset="2"/>
              <a:buChar char="§"/>
            </a:pPr>
            <a:r>
              <a:rPr lang="en-US" sz="2400" dirty="0" smtClean="0"/>
              <a:t>Presentation</a:t>
            </a:r>
            <a:endParaRPr lang="en-US" sz="24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18</a:t>
            </a:fld>
            <a:endParaRPr 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r>
              <a:rPr lang="en-US" smtClean="0"/>
              <a:t>Big Data Technology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Traditional Approach</a:t>
            </a:r>
            <a:endParaRPr lang="en-US" b="1" dirty="0"/>
          </a:p>
        </p:txBody>
      </p:sp>
      <p:pic>
        <p:nvPicPr>
          <p:cNvPr id="18434" name="Picture 2" descr="Big Data Traditional Approach"/>
          <p:cNvPicPr>
            <a:picLocks noChangeAspect="1" noChangeArrowheads="1"/>
          </p:cNvPicPr>
          <p:nvPr/>
        </p:nvPicPr>
        <p:blipFill>
          <a:blip r:embed="rId2"/>
          <a:srcRect/>
          <a:stretch>
            <a:fillRect/>
          </a:stretch>
        </p:blipFill>
        <p:spPr bwMode="auto">
          <a:xfrm>
            <a:off x="1066800" y="1828800"/>
            <a:ext cx="6789959" cy="1905000"/>
          </a:xfrm>
          <a:prstGeom prst="rect">
            <a:avLst/>
          </a:prstGeom>
          <a:noFill/>
        </p:spPr>
      </p:pic>
      <p:sp>
        <p:nvSpPr>
          <p:cNvPr id="5" name="Rectangle 4"/>
          <p:cNvSpPr/>
          <p:nvPr/>
        </p:nvSpPr>
        <p:spPr>
          <a:xfrm>
            <a:off x="1066800" y="5257800"/>
            <a:ext cx="1691938" cy="369332"/>
          </a:xfrm>
          <a:prstGeom prst="rect">
            <a:avLst/>
          </a:prstGeom>
        </p:spPr>
        <p:txBody>
          <a:bodyPr wrap="none">
            <a:spAutoFit/>
          </a:bodyPr>
          <a:lstStyle/>
          <a:p>
            <a:r>
              <a:rPr lang="en-US" b="1" dirty="0" smtClean="0"/>
              <a:t>Limitation?????</a:t>
            </a:r>
            <a:endParaRPr lang="en-US" b="1"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19</a:t>
            </a:fld>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r>
              <a:rPr lang="en-US" smtClean="0"/>
              <a:t>Big Data Technology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pic>
        <p:nvPicPr>
          <p:cNvPr id="2" name="Picture 1"/>
          <p:cNvPicPr>
            <a:picLocks noChangeAspect="1"/>
          </p:cNvPicPr>
          <p:nvPr/>
        </p:nvPicPr>
        <p:blipFill>
          <a:blip r:embed="rId4"/>
          <a:stretch>
            <a:fillRect/>
          </a:stretch>
        </p:blipFill>
        <p:spPr>
          <a:xfrm>
            <a:off x="152399" y="1214437"/>
            <a:ext cx="8686801" cy="4500563"/>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Big data: Google’s Solution</a:t>
            </a:r>
            <a:endParaRPr lang="en-US" b="1" dirty="0"/>
          </a:p>
        </p:txBody>
      </p:sp>
      <p:pic>
        <p:nvPicPr>
          <p:cNvPr id="23554" name="Picture 2" descr="Google MapReduce"/>
          <p:cNvPicPr>
            <a:picLocks noChangeAspect="1" noChangeArrowheads="1"/>
          </p:cNvPicPr>
          <p:nvPr/>
        </p:nvPicPr>
        <p:blipFill>
          <a:blip r:embed="rId2"/>
          <a:srcRect/>
          <a:stretch>
            <a:fillRect/>
          </a:stretch>
        </p:blipFill>
        <p:spPr bwMode="auto">
          <a:xfrm>
            <a:off x="1600200" y="1600200"/>
            <a:ext cx="5791200" cy="4375259"/>
          </a:xfrm>
          <a:prstGeom prst="rect">
            <a:avLst/>
          </a:prstGeom>
          <a:noFill/>
        </p:spPr>
      </p:pic>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20</a:t>
            </a:fld>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r>
              <a:rPr lang="en-US" smtClean="0"/>
              <a:t>Big Data Technology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Big Data : Application</a:t>
            </a:r>
            <a:endParaRPr lang="en-US" b="1" dirty="0"/>
          </a:p>
        </p:txBody>
      </p:sp>
      <p:pic>
        <p:nvPicPr>
          <p:cNvPr id="7" name="Picture 3" descr="C:\Users\Prakash Bhatt\Desktop\BIG_DATA\5_BIG_DATA.png"/>
          <p:cNvPicPr>
            <a:picLocks noGrp="1" noChangeAspect="1" noChangeArrowheads="1"/>
          </p:cNvPicPr>
          <p:nvPr>
            <p:ph idx="1"/>
          </p:nvPr>
        </p:nvPicPr>
        <p:blipFill>
          <a:blip r:embed="rId2"/>
          <a:stretch>
            <a:fillRect/>
          </a:stretch>
        </p:blipFill>
        <p:spPr bwMode="auto">
          <a:xfrm>
            <a:off x="1524000" y="1600200"/>
            <a:ext cx="6068594" cy="452596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pic>
        <p:nvPicPr>
          <p:cNvPr id="2" name="Picture 1"/>
          <p:cNvPicPr>
            <a:picLocks noChangeAspect="1"/>
          </p:cNvPicPr>
          <p:nvPr/>
        </p:nvPicPr>
        <p:blipFill>
          <a:blip r:embed="rId4"/>
          <a:stretch>
            <a:fillRect/>
          </a:stretch>
        </p:blipFill>
        <p:spPr>
          <a:xfrm>
            <a:off x="890587" y="1066800"/>
            <a:ext cx="7210425" cy="5000625"/>
          </a:xfrm>
          <a:prstGeom prst="rect">
            <a:avLst/>
          </a:prstGeom>
        </p:spPr>
      </p:pic>
    </p:spTree>
    <p:custDataLst>
      <p:tags r:id="rId1"/>
    </p:custDataLst>
    <p:extLst>
      <p:ext uri="{BB962C8B-B14F-4D97-AF65-F5344CB8AC3E}">
        <p14:creationId xmlns:p14="http://schemas.microsoft.com/office/powerpoint/2010/main" xmlns="" val="278290095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Background </a:t>
            </a:r>
            <a:r>
              <a:rPr lang="en-US" sz="3200" b="1" dirty="0">
                <a:solidFill>
                  <a:schemeClr val="tx2">
                    <a:lumMod val="75000"/>
                  </a:schemeClr>
                </a:solidFill>
                <a:latin typeface="+mj-lt"/>
                <a:ea typeface="+mj-ea"/>
                <a:cs typeface="+mj-cs"/>
              </a:rPr>
              <a:t>of Data Analytics</a:t>
            </a:r>
            <a:endParaRPr lang="en-US" sz="3200" b="1" dirty="0" smtClean="0">
              <a:solidFill>
                <a:schemeClr val="tx2">
                  <a:lumMod val="75000"/>
                </a:schemeClr>
              </a:solidFill>
              <a:latin typeface="+mj-lt"/>
              <a:ea typeface="+mj-ea"/>
              <a:cs typeface="+mj-cs"/>
            </a:endParaRPr>
          </a:p>
        </p:txBody>
      </p:sp>
      <p:sp>
        <p:nvSpPr>
          <p:cNvPr id="6" name="TextBox 5"/>
          <p:cNvSpPr txBox="1"/>
          <p:nvPr/>
        </p:nvSpPr>
        <p:spPr>
          <a:xfrm>
            <a:off x="914400" y="1143000"/>
            <a:ext cx="7772400" cy="2677656"/>
          </a:xfrm>
          <a:prstGeom prst="rect">
            <a:avLst/>
          </a:prstGeom>
          <a:noFill/>
          <a:ln>
            <a:solidFill>
              <a:schemeClr val="tx2"/>
            </a:solidFill>
          </a:ln>
        </p:spPr>
        <p:txBody>
          <a:bodyPr wrap="square" rtlCol="0">
            <a:spAutoFit/>
          </a:bodyPr>
          <a:lstStyle/>
          <a:p>
            <a:r>
              <a:rPr lang="en-US" sz="2400" b="1" dirty="0"/>
              <a:t>Big data has brought both </a:t>
            </a:r>
            <a:r>
              <a:rPr lang="en-US" sz="2400" b="1" dirty="0" smtClean="0"/>
              <a:t>great </a:t>
            </a:r>
            <a:r>
              <a:rPr lang="en-US" sz="2400" b="1" dirty="0"/>
              <a:t>opportunity and change to the technological industry. Data Scientists traditionally look at the existing V's, the ones that have classically been </a:t>
            </a:r>
            <a:r>
              <a:rPr lang="en-US" sz="2400" b="1" dirty="0" smtClean="0"/>
              <a:t>unitized </a:t>
            </a:r>
            <a:r>
              <a:rPr lang="en-US" sz="2400" b="1" dirty="0"/>
              <a:t>to understand key variables of any data </a:t>
            </a:r>
            <a:r>
              <a:rPr lang="en-US" sz="2400" b="1" dirty="0" smtClean="0"/>
              <a:t>set.</a:t>
            </a:r>
            <a:endParaRPr lang="en-US" sz="2400" b="1" dirty="0"/>
          </a:p>
          <a:p>
            <a:pPr marL="342900" indent="-342900">
              <a:buFont typeface="Wingdings" panose="05000000000000000000" pitchFamily="2" charset="2"/>
              <a:buChar char="§"/>
            </a:pPr>
            <a:r>
              <a:rPr lang="en-US" sz="2400" b="1" dirty="0" smtClean="0"/>
              <a:t>Volume</a:t>
            </a:r>
          </a:p>
          <a:p>
            <a:pPr marL="342900" indent="-342900">
              <a:buFont typeface="Wingdings" panose="05000000000000000000" pitchFamily="2" charset="2"/>
              <a:buChar char="§"/>
            </a:pPr>
            <a:r>
              <a:rPr lang="en-US" sz="2400" b="1" dirty="0" smtClean="0"/>
              <a:t>Velocity</a:t>
            </a:r>
          </a:p>
          <a:p>
            <a:pPr marL="342900" indent="-342900">
              <a:buFont typeface="Wingdings" panose="05000000000000000000" pitchFamily="2" charset="2"/>
              <a:buChar char="§"/>
            </a:pPr>
            <a:r>
              <a:rPr lang="en-US" sz="2400" b="1" dirty="0" smtClean="0"/>
              <a:t>Variety</a:t>
            </a:r>
            <a:endParaRPr lang="en-US" sz="2400" b="1" dirty="0"/>
          </a:p>
        </p:txBody>
      </p:sp>
    </p:spTree>
    <p:custDataLst>
      <p:tags r:id="rId1"/>
    </p:custDataLst>
    <p:extLst>
      <p:ext uri="{BB962C8B-B14F-4D97-AF65-F5344CB8AC3E}">
        <p14:creationId xmlns:p14="http://schemas.microsoft.com/office/powerpoint/2010/main" xmlns="" val="386429091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Role </a:t>
            </a:r>
            <a:r>
              <a:rPr lang="en-US" sz="3200" b="1" dirty="0">
                <a:solidFill>
                  <a:schemeClr val="tx2">
                    <a:lumMod val="75000"/>
                  </a:schemeClr>
                </a:solidFill>
                <a:latin typeface="+mj-lt"/>
                <a:ea typeface="+mj-ea"/>
                <a:cs typeface="+mj-cs"/>
              </a:rPr>
              <a:t>of Distributed System in Big Data </a:t>
            </a:r>
            <a:endParaRPr lang="en-US" sz="3200" b="1" dirty="0" smtClean="0">
              <a:solidFill>
                <a:schemeClr val="tx2">
                  <a:lumMod val="75000"/>
                </a:schemeClr>
              </a:solidFill>
              <a:latin typeface="+mj-lt"/>
              <a:ea typeface="+mj-ea"/>
              <a:cs typeface="+mj-cs"/>
            </a:endParaRPr>
          </a:p>
        </p:txBody>
      </p:sp>
      <p:sp>
        <p:nvSpPr>
          <p:cNvPr id="6" name="TextBox 5"/>
          <p:cNvSpPr txBox="1"/>
          <p:nvPr/>
        </p:nvSpPr>
        <p:spPr>
          <a:xfrm>
            <a:off x="914400" y="1143000"/>
            <a:ext cx="7772400" cy="2677656"/>
          </a:xfrm>
          <a:prstGeom prst="rect">
            <a:avLst/>
          </a:prstGeom>
          <a:noFill/>
          <a:ln>
            <a:solidFill>
              <a:schemeClr val="tx2"/>
            </a:solidFill>
          </a:ln>
        </p:spPr>
        <p:txBody>
          <a:bodyPr wrap="square" rtlCol="0">
            <a:spAutoFit/>
          </a:bodyPr>
          <a:lstStyle/>
          <a:p>
            <a:r>
              <a:rPr lang="en-US" sz="2400" b="1" dirty="0"/>
              <a:t>Big data has brought both </a:t>
            </a:r>
            <a:r>
              <a:rPr lang="en-US" sz="2400" b="1" dirty="0" smtClean="0"/>
              <a:t>great </a:t>
            </a:r>
            <a:r>
              <a:rPr lang="en-US" sz="2400" b="1" dirty="0"/>
              <a:t>opportunity and change to the technological industry. Data Scientists traditionally look at the existing V's, the ones that have classically been </a:t>
            </a:r>
            <a:r>
              <a:rPr lang="en-US" sz="2400" b="1" dirty="0" smtClean="0"/>
              <a:t>unitized </a:t>
            </a:r>
            <a:r>
              <a:rPr lang="en-US" sz="2400" b="1" dirty="0"/>
              <a:t>to understand key variables of any data </a:t>
            </a:r>
            <a:r>
              <a:rPr lang="en-US" sz="2400" b="1" dirty="0" smtClean="0"/>
              <a:t>set.</a:t>
            </a:r>
            <a:endParaRPr lang="en-US" sz="2400" b="1" dirty="0"/>
          </a:p>
          <a:p>
            <a:pPr marL="342900" indent="-342900">
              <a:buFont typeface="Wingdings" panose="05000000000000000000" pitchFamily="2" charset="2"/>
              <a:buChar char="§"/>
            </a:pPr>
            <a:r>
              <a:rPr lang="en-US" sz="2400" b="1" dirty="0" smtClean="0"/>
              <a:t>Volume</a:t>
            </a:r>
          </a:p>
          <a:p>
            <a:pPr marL="342900" indent="-342900">
              <a:buFont typeface="Wingdings" panose="05000000000000000000" pitchFamily="2" charset="2"/>
              <a:buChar char="§"/>
            </a:pPr>
            <a:r>
              <a:rPr lang="en-US" sz="2400" b="1" dirty="0" smtClean="0"/>
              <a:t>Velocity</a:t>
            </a:r>
          </a:p>
          <a:p>
            <a:pPr marL="342900" indent="-342900">
              <a:buFont typeface="Wingdings" panose="05000000000000000000" pitchFamily="2" charset="2"/>
              <a:buChar char="§"/>
            </a:pPr>
            <a:r>
              <a:rPr lang="en-US" sz="2400" b="1" dirty="0" smtClean="0"/>
              <a:t>Variety</a:t>
            </a:r>
            <a:endParaRPr lang="en-US" sz="2400" b="1" dirty="0"/>
          </a:p>
        </p:txBody>
      </p:sp>
    </p:spTree>
    <p:custDataLst>
      <p:tags r:id="rId1"/>
    </p:custDataLst>
    <p:extLst>
      <p:ext uri="{BB962C8B-B14F-4D97-AF65-F5344CB8AC3E}">
        <p14:creationId xmlns:p14="http://schemas.microsoft.com/office/powerpoint/2010/main" xmlns="" val="22754744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Role </a:t>
            </a:r>
            <a:r>
              <a:rPr lang="en-US" sz="3200" b="1" dirty="0">
                <a:solidFill>
                  <a:schemeClr val="tx2">
                    <a:lumMod val="75000"/>
                  </a:schemeClr>
                </a:solidFill>
                <a:latin typeface="+mj-lt"/>
                <a:ea typeface="+mj-ea"/>
                <a:cs typeface="+mj-cs"/>
              </a:rPr>
              <a:t>of Data Scientist </a:t>
            </a:r>
            <a:endParaRPr lang="en-US" sz="3200" b="1" dirty="0" smtClean="0">
              <a:solidFill>
                <a:schemeClr val="tx2">
                  <a:lumMod val="75000"/>
                </a:schemeClr>
              </a:solidFill>
              <a:latin typeface="+mj-lt"/>
              <a:ea typeface="+mj-ea"/>
              <a:cs typeface="+mj-cs"/>
            </a:endParaRPr>
          </a:p>
        </p:txBody>
      </p:sp>
      <p:pic>
        <p:nvPicPr>
          <p:cNvPr id="2050" name="Picture 2" descr="https://cdn.infoq.com/statics_s1_20160823-0357/resource/articles/role-of-a-data-scientist-in-2016/en/resources/62.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19400" y="1206787"/>
            <a:ext cx="3810000"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2741730" y="5181600"/>
            <a:ext cx="3508140" cy="369332"/>
          </a:xfrm>
          <a:prstGeom prst="rect">
            <a:avLst/>
          </a:prstGeom>
          <a:noFill/>
        </p:spPr>
        <p:txBody>
          <a:bodyPr wrap="none" rtlCol="0">
            <a:spAutoFit/>
          </a:bodyPr>
          <a:lstStyle/>
          <a:p>
            <a:r>
              <a:rPr lang="en-US" dirty="0"/>
              <a:t>Figure : Focus area of Data </a:t>
            </a:r>
            <a:r>
              <a:rPr lang="en-US" dirty="0" smtClean="0"/>
              <a:t>Scientist</a:t>
            </a:r>
            <a:endParaRPr lang="en-US" dirty="0"/>
          </a:p>
        </p:txBody>
      </p:sp>
    </p:spTree>
    <p:custDataLst>
      <p:tags r:id="rId1"/>
    </p:custDataLst>
    <p:extLst>
      <p:ext uri="{BB962C8B-B14F-4D97-AF65-F5344CB8AC3E}">
        <p14:creationId xmlns:p14="http://schemas.microsoft.com/office/powerpoint/2010/main" xmlns="" val="182128293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Role </a:t>
            </a:r>
            <a:r>
              <a:rPr lang="en-US" sz="3200" b="1" dirty="0">
                <a:solidFill>
                  <a:schemeClr val="tx2">
                    <a:lumMod val="75000"/>
                  </a:schemeClr>
                </a:solidFill>
                <a:latin typeface="+mj-lt"/>
                <a:ea typeface="+mj-ea"/>
                <a:cs typeface="+mj-cs"/>
              </a:rPr>
              <a:t>of Data Scientist </a:t>
            </a:r>
            <a:endParaRPr lang="en-US" sz="3200" b="1" dirty="0" smtClean="0">
              <a:solidFill>
                <a:schemeClr val="tx2">
                  <a:lumMod val="75000"/>
                </a:schemeClr>
              </a:solidFill>
              <a:latin typeface="+mj-lt"/>
              <a:ea typeface="+mj-ea"/>
              <a:cs typeface="+mj-cs"/>
            </a:endParaRPr>
          </a:p>
        </p:txBody>
      </p:sp>
      <p:pic>
        <p:nvPicPr>
          <p:cNvPr id="1026" name="Picture 2" descr="https://cdn.infoq.com/statics_s1_20160823-0357/resource/articles/role-of-a-data-scientist-in-2016/en/resources/21.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5000" y="1109725"/>
            <a:ext cx="4724400" cy="43818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743200" y="5603292"/>
            <a:ext cx="2948821" cy="369332"/>
          </a:xfrm>
          <a:prstGeom prst="rect">
            <a:avLst/>
          </a:prstGeom>
          <a:noFill/>
        </p:spPr>
        <p:txBody>
          <a:bodyPr wrap="none" rtlCol="0">
            <a:spAutoFit/>
          </a:bodyPr>
          <a:lstStyle/>
          <a:p>
            <a:r>
              <a:rPr lang="en-US" dirty="0"/>
              <a:t>Figure : </a:t>
            </a:r>
            <a:r>
              <a:rPr lang="en-US" dirty="0" smtClean="0"/>
              <a:t>Data Scientist skill set</a:t>
            </a:r>
            <a:endParaRPr lang="en-US" dirty="0"/>
          </a:p>
        </p:txBody>
      </p:sp>
    </p:spTree>
    <p:custDataLst>
      <p:tags r:id="rId1"/>
    </p:custDataLst>
    <p:extLst>
      <p:ext uri="{BB962C8B-B14F-4D97-AF65-F5344CB8AC3E}">
        <p14:creationId xmlns:p14="http://schemas.microsoft.com/office/powerpoint/2010/main" xmlns="" val="17043898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latin typeface="Aparajita" pitchFamily="34" charset="0"/>
                <a:cs typeface="Aparajita" pitchFamily="34" charset="0"/>
              </a:rPr>
              <a:t>Big data analytics can be done with the software tools commonly used as part of advanced analytics disciplines.</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 such as </a:t>
            </a:r>
            <a:r>
              <a:rPr lang="en-US" sz="2400" b="1" dirty="0" smtClean="0">
                <a:latin typeface="Aparajita" pitchFamily="34" charset="0"/>
                <a:cs typeface="Aparajita" pitchFamily="34" charset="0"/>
              </a:rPr>
              <a:t>predictive analysis</a:t>
            </a:r>
            <a:r>
              <a:rPr lang="en-US" sz="2400" dirty="0" smtClean="0">
                <a:latin typeface="Aparajita" pitchFamily="34" charset="0"/>
                <a:cs typeface="Aparajita" pitchFamily="34" charset="0"/>
              </a:rPr>
              <a:t> and </a:t>
            </a:r>
            <a:r>
              <a:rPr lang="en-US" sz="2400" b="1" dirty="0" smtClean="0">
                <a:latin typeface="Aparajita" pitchFamily="34" charset="0"/>
                <a:cs typeface="Aparajita" pitchFamily="34" charset="0"/>
              </a:rPr>
              <a:t>data mining</a:t>
            </a:r>
            <a:r>
              <a:rPr lang="en-US" sz="2400" dirty="0" smtClean="0">
                <a:latin typeface="Aparajita" pitchFamily="34" charset="0"/>
                <a:cs typeface="Aparajita" pitchFamily="34" charset="0"/>
              </a:rPr>
              <a:t>.</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But the unstructured data sources used for big data analytics may not fit in traditional data warehouses. </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Traditional data warehouses may not be able to handle the processing demands posed by big data. </a:t>
            </a:r>
          </a:p>
          <a:p>
            <a:endParaRPr lang="en-US" sz="2400" dirty="0" smtClean="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i="1" dirty="0" smtClean="0">
                <a:latin typeface="Aparajita" pitchFamily="34" charset="0"/>
                <a:cs typeface="Aparajita" pitchFamily="34" charset="0"/>
              </a:rPr>
              <a:t>The technologies associated with big data analytics include </a:t>
            </a:r>
            <a:r>
              <a:rPr lang="en-US" sz="2800" i="1" dirty="0" err="1" smtClean="0">
                <a:latin typeface="Aparajita" pitchFamily="34" charset="0"/>
                <a:cs typeface="Aparajita" pitchFamily="34" charset="0"/>
                <a:hlinkClick r:id="rId2"/>
              </a:rPr>
              <a:t>NoSQL</a:t>
            </a:r>
            <a:r>
              <a:rPr lang="en-US" sz="2800" i="1" dirty="0" smtClean="0">
                <a:latin typeface="Aparajita" pitchFamily="34" charset="0"/>
                <a:cs typeface="Aparajita" pitchFamily="34" charset="0"/>
              </a:rPr>
              <a:t> databases,  </a:t>
            </a:r>
            <a:r>
              <a:rPr lang="en-US" sz="2800" i="1" dirty="0" err="1" smtClean="0">
                <a:latin typeface="Aparajita" pitchFamily="34" charset="0"/>
                <a:cs typeface="Aparajita" pitchFamily="34" charset="0"/>
                <a:hlinkClick r:id="rId3"/>
              </a:rPr>
              <a:t>Hadoop</a:t>
            </a:r>
            <a:r>
              <a:rPr lang="en-US" sz="2800" i="1" dirty="0" smtClean="0">
                <a:latin typeface="Aparajita" pitchFamily="34" charset="0"/>
                <a:cs typeface="Aparajita" pitchFamily="34" charset="0"/>
              </a:rPr>
              <a:t> and </a:t>
            </a:r>
            <a:r>
              <a:rPr lang="en-US" sz="2800" i="1" dirty="0" err="1" smtClean="0">
                <a:latin typeface="Aparajita" pitchFamily="34" charset="0"/>
                <a:cs typeface="Aparajita" pitchFamily="34" charset="0"/>
                <a:hlinkClick r:id="rId4"/>
              </a:rPr>
              <a:t>MapReduce</a:t>
            </a:r>
            <a:r>
              <a:rPr lang="en-US" sz="2800" i="1" dirty="0" smtClean="0">
                <a:latin typeface="Aparajita" pitchFamily="34" charset="0"/>
                <a:cs typeface="Aparajita" pitchFamily="34" charset="0"/>
              </a:rPr>
              <a:t>.</a:t>
            </a:r>
          </a:p>
          <a:p>
            <a:endParaRPr lang="en-US" sz="2800" i="1" dirty="0" smtClean="0">
              <a:latin typeface="Aparajita" pitchFamily="34" charset="0"/>
              <a:cs typeface="Aparajita" pitchFamily="34" charset="0"/>
            </a:endParaRPr>
          </a:p>
          <a:p>
            <a:r>
              <a:rPr lang="en-US" sz="2800" i="1" dirty="0" smtClean="0">
                <a:latin typeface="Aparajita" pitchFamily="34" charset="0"/>
                <a:cs typeface="Aparajita" pitchFamily="34" charset="0"/>
              </a:rPr>
              <a:t> Known about these technologies form the core of an open source software framework that supports the processing of large data sets across clustered systems.</a:t>
            </a:r>
          </a:p>
          <a:p>
            <a:r>
              <a:rPr lang="en-US" sz="2800" i="1" dirty="0" smtClean="0">
                <a:latin typeface="Aparajita" pitchFamily="34" charset="0"/>
                <a:cs typeface="Aparajita" pitchFamily="34" charset="0"/>
              </a:rPr>
              <a:t>big data analytics initiatives include </a:t>
            </a:r>
          </a:p>
          <a:p>
            <a:pPr lvl="1"/>
            <a:r>
              <a:rPr lang="en-US" sz="2400" i="1" dirty="0" smtClean="0">
                <a:latin typeface="Aparajita" pitchFamily="34" charset="0"/>
                <a:cs typeface="Aparajita" pitchFamily="34" charset="0"/>
              </a:rPr>
              <a:t> internal data analytics skills</a:t>
            </a:r>
          </a:p>
          <a:p>
            <a:pPr lvl="1"/>
            <a:r>
              <a:rPr lang="en-US" sz="2400" i="1" dirty="0" smtClean="0">
                <a:latin typeface="Aparajita" pitchFamily="34" charset="0"/>
                <a:cs typeface="Aparajita" pitchFamily="34" charset="0"/>
              </a:rPr>
              <a:t>high cost of hiring experienced analytics professionals,</a:t>
            </a:r>
          </a:p>
          <a:p>
            <a:pPr lvl="1"/>
            <a:r>
              <a:rPr lang="en-US" sz="2400" i="1" dirty="0" smtClean="0">
                <a:latin typeface="Aparajita" pitchFamily="34" charset="0"/>
                <a:cs typeface="Aparajita" pitchFamily="34" charset="0"/>
              </a:rPr>
              <a:t>challenges in integrating </a:t>
            </a:r>
            <a:r>
              <a:rPr lang="en-US" sz="2400" i="1" dirty="0" err="1" smtClean="0">
                <a:latin typeface="Aparajita" pitchFamily="34" charset="0"/>
                <a:cs typeface="Aparajita" pitchFamily="34" charset="0"/>
              </a:rPr>
              <a:t>Hadoop</a:t>
            </a:r>
            <a:r>
              <a:rPr lang="en-US" sz="2400" i="1" dirty="0" smtClean="0">
                <a:latin typeface="Aparajita" pitchFamily="34" charset="0"/>
                <a:cs typeface="Aparajita" pitchFamily="34" charset="0"/>
              </a:rPr>
              <a:t> systems and </a:t>
            </a:r>
            <a:r>
              <a:rPr lang="en-US" sz="2400" i="1" dirty="0" smtClean="0">
                <a:latin typeface="Aparajita" pitchFamily="34" charset="0"/>
                <a:cs typeface="Aparajita" pitchFamily="34" charset="0"/>
                <a:hlinkClick r:id="rId5"/>
              </a:rPr>
              <a:t>data warehouses</a:t>
            </a:r>
            <a:endParaRPr lang="en-US" sz="2400" i="1" dirty="0" smtClean="0">
              <a:latin typeface="Aparajita" pitchFamily="34" charset="0"/>
              <a:cs typeface="Aparajita" pitchFamily="34" charset="0"/>
            </a:endParaRPr>
          </a:p>
          <a:p>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The Process of Analytics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90222" y="1481138"/>
            <a:ext cx="7363556"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sp>
        <p:nvSpPr>
          <p:cNvPr id="4" name="TextBox 3"/>
          <p:cNvSpPr txBox="1"/>
          <p:nvPr/>
        </p:nvSpPr>
        <p:spPr>
          <a:xfrm>
            <a:off x="1981200" y="2394635"/>
            <a:ext cx="4420377" cy="3046988"/>
          </a:xfrm>
          <a:prstGeom prst="rect">
            <a:avLst/>
          </a:prstGeom>
          <a:noFill/>
        </p:spPr>
        <p:txBody>
          <a:bodyPr wrap="none" rtlCol="0">
            <a:spAutoFit/>
          </a:bodyPr>
          <a:lstStyle/>
          <a:p>
            <a:r>
              <a:rPr lang="en-US" sz="2400" b="1" dirty="0" smtClean="0">
                <a:solidFill>
                  <a:schemeClr val="accent2">
                    <a:lumMod val="75000"/>
                  </a:schemeClr>
                </a:solidFill>
              </a:rPr>
              <a:t>1024 byte </a:t>
            </a:r>
            <a:r>
              <a:rPr lang="en-US" sz="2400" dirty="0" smtClean="0"/>
              <a:t>	= 1 Kilobyte (KB)</a:t>
            </a:r>
          </a:p>
          <a:p>
            <a:r>
              <a:rPr lang="en-US" sz="2400" b="1" dirty="0" smtClean="0">
                <a:solidFill>
                  <a:schemeClr val="accent2">
                    <a:lumMod val="75000"/>
                  </a:schemeClr>
                </a:solidFill>
              </a:rPr>
              <a:t>1024 KB </a:t>
            </a:r>
            <a:r>
              <a:rPr lang="en-US" sz="2400" dirty="0" smtClean="0"/>
              <a:t>	= 1 Megabyte (MB)</a:t>
            </a:r>
          </a:p>
          <a:p>
            <a:r>
              <a:rPr lang="en-US" sz="2400" b="1" dirty="0" smtClean="0">
                <a:solidFill>
                  <a:schemeClr val="accent2">
                    <a:lumMod val="75000"/>
                  </a:schemeClr>
                </a:solidFill>
              </a:rPr>
              <a:t>1024 MB </a:t>
            </a:r>
            <a:r>
              <a:rPr lang="en-US" sz="2400" dirty="0" smtClean="0"/>
              <a:t>	= 1 Gigabyte (GB)</a:t>
            </a:r>
          </a:p>
          <a:p>
            <a:r>
              <a:rPr lang="en-US" sz="2400" b="1" dirty="0" smtClean="0">
                <a:solidFill>
                  <a:schemeClr val="accent2">
                    <a:lumMod val="75000"/>
                  </a:schemeClr>
                </a:solidFill>
              </a:rPr>
              <a:t>1024 GB </a:t>
            </a:r>
            <a:r>
              <a:rPr lang="en-US" sz="2400" dirty="0" smtClean="0"/>
              <a:t>	= 1 Terabyte (TB)</a:t>
            </a:r>
          </a:p>
          <a:p>
            <a:r>
              <a:rPr lang="en-US" sz="2400" b="1" dirty="0" smtClean="0">
                <a:solidFill>
                  <a:schemeClr val="accent2">
                    <a:lumMod val="75000"/>
                  </a:schemeClr>
                </a:solidFill>
              </a:rPr>
              <a:t>1024 TB </a:t>
            </a:r>
            <a:r>
              <a:rPr lang="en-US" sz="2400" dirty="0" smtClean="0"/>
              <a:t>	= 1 Petabyte (PB)</a:t>
            </a:r>
          </a:p>
          <a:p>
            <a:r>
              <a:rPr lang="en-US" sz="2400" b="1" dirty="0" smtClean="0">
                <a:solidFill>
                  <a:schemeClr val="accent2">
                    <a:lumMod val="75000"/>
                  </a:schemeClr>
                </a:solidFill>
              </a:rPr>
              <a:t>1024 PB </a:t>
            </a:r>
            <a:r>
              <a:rPr lang="en-US" sz="2400" dirty="0" smtClean="0"/>
              <a:t>	= 1 Exabyte (EB)</a:t>
            </a:r>
          </a:p>
          <a:p>
            <a:r>
              <a:rPr lang="en-US" sz="2400" b="1" dirty="0" smtClean="0">
                <a:solidFill>
                  <a:schemeClr val="accent2">
                    <a:lumMod val="75000"/>
                  </a:schemeClr>
                </a:solidFill>
              </a:rPr>
              <a:t>1024 EB </a:t>
            </a:r>
            <a:r>
              <a:rPr lang="en-US" sz="2400" dirty="0" smtClean="0"/>
              <a:t>	= 1 Zettabyte (ZB)</a:t>
            </a:r>
          </a:p>
          <a:p>
            <a:r>
              <a:rPr lang="en-US" sz="2400" b="1" dirty="0" smtClean="0">
                <a:solidFill>
                  <a:schemeClr val="accent2">
                    <a:lumMod val="75000"/>
                  </a:schemeClr>
                </a:solidFill>
              </a:rPr>
              <a:t>1024 ZB </a:t>
            </a:r>
            <a:r>
              <a:rPr lang="en-US" sz="2400" dirty="0" smtClean="0"/>
              <a:t>	= 1 </a:t>
            </a:r>
            <a:r>
              <a:rPr lang="en-US" sz="2400" dirty="0"/>
              <a:t>Y</a:t>
            </a:r>
            <a:r>
              <a:rPr lang="en-US" sz="2400" dirty="0" smtClean="0"/>
              <a:t>ottabyte (YB)</a:t>
            </a:r>
          </a:p>
        </p:txBody>
      </p:sp>
      <p:sp>
        <p:nvSpPr>
          <p:cNvPr id="5" name="TextBox 4"/>
          <p:cNvSpPr txBox="1"/>
          <p:nvPr/>
        </p:nvSpPr>
        <p:spPr>
          <a:xfrm>
            <a:off x="1584515" y="5638800"/>
            <a:ext cx="6102953" cy="461665"/>
          </a:xfrm>
          <a:prstGeom prst="rect">
            <a:avLst/>
          </a:prstGeom>
          <a:noFill/>
          <a:ln>
            <a:solidFill>
              <a:schemeClr val="tx2"/>
            </a:solidFill>
          </a:ln>
        </p:spPr>
        <p:txBody>
          <a:bodyPr wrap="none" rtlCol="0">
            <a:spAutoFit/>
          </a:bodyPr>
          <a:lstStyle/>
          <a:p>
            <a:r>
              <a:rPr lang="en-US" sz="2400" b="1" dirty="0" smtClean="0"/>
              <a:t>1 YB = </a:t>
            </a:r>
            <a:r>
              <a:rPr lang="en-US" sz="2400" b="1" dirty="0"/>
              <a:t>9,671,406,556,917,033,397,649,408 bits</a:t>
            </a:r>
          </a:p>
        </p:txBody>
      </p:sp>
      <p:sp>
        <p:nvSpPr>
          <p:cNvPr id="6" name="Rectangle 5"/>
          <p:cNvSpPr/>
          <p:nvPr/>
        </p:nvSpPr>
        <p:spPr>
          <a:xfrm>
            <a:off x="685800" y="1124396"/>
            <a:ext cx="7924800" cy="1200329"/>
          </a:xfrm>
          <a:prstGeom prst="rect">
            <a:avLst/>
          </a:prstGeom>
        </p:spPr>
        <p:txBody>
          <a:bodyPr wrap="square">
            <a:spAutoFit/>
          </a:bodyPr>
          <a:lstStyle/>
          <a:p>
            <a:pPr fontAlgn="base"/>
            <a:r>
              <a:rPr lang="en-US" b="1" dirty="0">
                <a:latin typeface="Source Sans Pro"/>
              </a:rPr>
              <a:t>A byte is a sequence of 8 bits (enough to represent one alphanumeric character) processed as a single unit of information. A single letter or character would use one byte of memory (8 bits), two characters would use two bytes (16 bits).</a:t>
            </a:r>
            <a:endParaRPr lang="en-US" b="1" i="0" dirty="0">
              <a:effectLst/>
              <a:latin typeface="Source Sans Pro"/>
            </a:endParaRPr>
          </a:p>
        </p:txBody>
      </p:sp>
    </p:spTree>
    <p:custDataLst>
      <p:tags r:id="rId1"/>
    </p:custDataLst>
    <p:extLst>
      <p:ext uri="{BB962C8B-B14F-4D97-AF65-F5344CB8AC3E}">
        <p14:creationId xmlns:p14="http://schemas.microsoft.com/office/powerpoint/2010/main" xmlns="" val="9457134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Analytics : KDD</a:t>
            </a:r>
            <a:endParaRPr lang="en-US" b="1"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30</a:t>
            </a:fld>
            <a:endParaRPr 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r>
              <a:rPr lang="en-US" smtClean="0"/>
              <a:t>Big Data Technology</a:t>
            </a:r>
            <a:endParaRPr lang="en-US"/>
          </a:p>
        </p:txBody>
      </p:sp>
      <p:pic>
        <p:nvPicPr>
          <p:cNvPr id="8" name="Picture 7" descr="KDD.png"/>
          <p:cNvPicPr>
            <a:picLocks noChangeAspect="1"/>
          </p:cNvPicPr>
          <p:nvPr/>
        </p:nvPicPr>
        <p:blipFill>
          <a:blip r:embed="rId2"/>
          <a:stretch>
            <a:fillRect/>
          </a:stretch>
        </p:blipFill>
        <p:spPr>
          <a:xfrm>
            <a:off x="1905000" y="1524000"/>
            <a:ext cx="5486400" cy="41095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Data Scientist</a:t>
            </a:r>
            <a:endParaRPr lang="en-US" b="1" dirty="0"/>
          </a:p>
        </p:txBody>
      </p:sp>
      <p:pic>
        <p:nvPicPr>
          <p:cNvPr id="7" name="Picture 6" descr="data-scientist-infographic.jpg"/>
          <p:cNvPicPr>
            <a:picLocks noChangeAspect="1"/>
          </p:cNvPicPr>
          <p:nvPr/>
        </p:nvPicPr>
        <p:blipFill>
          <a:blip r:embed="rId2"/>
          <a:stretch>
            <a:fillRect/>
          </a:stretch>
        </p:blipFill>
        <p:spPr>
          <a:xfrm>
            <a:off x="990600" y="1828800"/>
            <a:ext cx="7246807" cy="3505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Scientist : Skill</a:t>
            </a:r>
            <a:endParaRPr lang="en-US" b="1" dirty="0"/>
          </a:p>
        </p:txBody>
      </p:sp>
      <p:sp>
        <p:nvSpPr>
          <p:cNvPr id="8" name="Rectangle 7"/>
          <p:cNvSpPr/>
          <p:nvPr/>
        </p:nvSpPr>
        <p:spPr>
          <a:xfrm>
            <a:off x="838200" y="1017687"/>
            <a:ext cx="7848600" cy="5078313"/>
          </a:xfrm>
          <a:prstGeom prst="rect">
            <a:avLst/>
          </a:prstGeom>
        </p:spPr>
        <p:txBody>
          <a:bodyPr wrap="square">
            <a:spAutoFit/>
          </a:bodyPr>
          <a:lstStyle/>
          <a:p>
            <a:r>
              <a:rPr lang="en-US" b="1" dirty="0" smtClean="0">
                <a:solidFill>
                  <a:schemeClr val="accent6">
                    <a:lumMod val="50000"/>
                  </a:schemeClr>
                </a:solidFill>
              </a:rPr>
              <a:t>Technical Skills</a:t>
            </a:r>
          </a:p>
          <a:p>
            <a:pPr>
              <a:buFont typeface="Wingdings" pitchFamily="2" charset="2"/>
              <a:buChar char="§"/>
            </a:pPr>
            <a:r>
              <a:rPr lang="en-US" dirty="0" smtClean="0"/>
              <a:t>Programming: Python/ Java/other</a:t>
            </a:r>
          </a:p>
          <a:p>
            <a:pPr>
              <a:buFont typeface="Wingdings" pitchFamily="2" charset="2"/>
              <a:buChar char="§"/>
            </a:pPr>
            <a:r>
              <a:rPr lang="en-US" dirty="0" smtClean="0"/>
              <a:t>Machine Learning and Data Mining</a:t>
            </a:r>
          </a:p>
          <a:p>
            <a:pPr>
              <a:buFont typeface="Wingdings" pitchFamily="2" charset="2"/>
              <a:buChar char="§"/>
            </a:pPr>
            <a:r>
              <a:rPr lang="en-US" dirty="0" smtClean="0"/>
              <a:t>R/SAS/</a:t>
            </a:r>
            <a:r>
              <a:rPr lang="en-US" dirty="0" err="1" smtClean="0"/>
              <a:t>Matlab</a:t>
            </a:r>
            <a:endParaRPr lang="en-US" dirty="0" smtClean="0"/>
          </a:p>
          <a:p>
            <a:pPr>
              <a:buFont typeface="Wingdings" pitchFamily="2" charset="2"/>
              <a:buChar char="§"/>
            </a:pPr>
            <a:r>
              <a:rPr lang="en-US" dirty="0" smtClean="0"/>
              <a:t>Big Data</a:t>
            </a:r>
          </a:p>
          <a:p>
            <a:pPr>
              <a:buFont typeface="Wingdings" pitchFamily="2" charset="2"/>
              <a:buChar char="§"/>
            </a:pPr>
            <a:r>
              <a:rPr lang="en-US" dirty="0" err="1" smtClean="0"/>
              <a:t>Hadoop</a:t>
            </a:r>
            <a:endParaRPr lang="en-US" dirty="0" smtClean="0"/>
          </a:p>
          <a:p>
            <a:pPr>
              <a:buFont typeface="Wingdings" pitchFamily="2" charset="2"/>
              <a:buChar char="§"/>
            </a:pPr>
            <a:r>
              <a:rPr lang="en-US" dirty="0" smtClean="0"/>
              <a:t>SQL</a:t>
            </a:r>
          </a:p>
          <a:p>
            <a:pPr>
              <a:buFont typeface="Wingdings" pitchFamily="2" charset="2"/>
              <a:buChar char="§"/>
            </a:pPr>
            <a:r>
              <a:rPr lang="en-US" dirty="0" smtClean="0"/>
              <a:t>Mathematics: Statistics/Probability</a:t>
            </a:r>
          </a:p>
          <a:p>
            <a:pPr>
              <a:buFont typeface="Wingdings" pitchFamily="2" charset="2"/>
              <a:buChar char="§"/>
            </a:pPr>
            <a:r>
              <a:rPr lang="en-US" dirty="0" smtClean="0"/>
              <a:t>Fundamentals of Software Engineering</a:t>
            </a:r>
          </a:p>
          <a:p>
            <a:pPr>
              <a:buFont typeface="Wingdings" pitchFamily="2" charset="2"/>
              <a:buChar char="§"/>
            </a:pPr>
            <a:r>
              <a:rPr lang="en-US" dirty="0" smtClean="0"/>
              <a:t>Algorithms/Data Structure</a:t>
            </a:r>
          </a:p>
          <a:p>
            <a:pPr>
              <a:buFont typeface="Wingdings" pitchFamily="2" charset="2"/>
              <a:buChar char="§"/>
            </a:pPr>
            <a:r>
              <a:rPr lang="en-US" dirty="0" smtClean="0"/>
              <a:t>Data Visualization</a:t>
            </a:r>
          </a:p>
          <a:p>
            <a:r>
              <a:rPr lang="en-US" b="1" dirty="0" smtClean="0">
                <a:solidFill>
                  <a:schemeClr val="accent6">
                    <a:lumMod val="50000"/>
                  </a:schemeClr>
                </a:solidFill>
              </a:rPr>
              <a:t>Non Technical Skills</a:t>
            </a:r>
          </a:p>
          <a:p>
            <a:pPr>
              <a:buFont typeface="Wingdings" pitchFamily="2" charset="2"/>
              <a:buChar char="§"/>
            </a:pPr>
            <a:r>
              <a:rPr lang="en-US" dirty="0" smtClean="0"/>
              <a:t>Story Teller</a:t>
            </a:r>
          </a:p>
          <a:p>
            <a:pPr>
              <a:buFont typeface="Wingdings" pitchFamily="2" charset="2"/>
              <a:buChar char="§"/>
            </a:pPr>
            <a:r>
              <a:rPr lang="en-US" dirty="0" smtClean="0"/>
              <a:t>Data enthusiastic</a:t>
            </a:r>
          </a:p>
          <a:p>
            <a:pPr>
              <a:buFont typeface="Wingdings" pitchFamily="2" charset="2"/>
              <a:buChar char="§"/>
            </a:pPr>
            <a:r>
              <a:rPr lang="en-US" dirty="0" smtClean="0"/>
              <a:t>Business wisdom</a:t>
            </a:r>
          </a:p>
          <a:p>
            <a:pPr>
              <a:buFont typeface="Wingdings" pitchFamily="2" charset="2"/>
              <a:buChar char="§"/>
            </a:pPr>
            <a:r>
              <a:rPr lang="en-US" dirty="0" smtClean="0"/>
              <a:t>Communication Skills</a:t>
            </a:r>
          </a:p>
          <a:p>
            <a:pPr>
              <a:buFont typeface="Wingdings" pitchFamily="2" charset="2"/>
              <a:buChar char="§"/>
            </a:pPr>
            <a:r>
              <a:rPr lang="en-US" dirty="0" smtClean="0"/>
              <a:t>Analytic Problem-Solving</a:t>
            </a:r>
          </a:p>
          <a:p>
            <a:pPr>
              <a:buFont typeface="Wingdings" pitchFamily="2" charset="2"/>
              <a:buChar char="§"/>
            </a:pPr>
            <a:r>
              <a:rPr lang="en-US" dirty="0" smtClean="0"/>
              <a:t>Self-Motivation</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Role of Data Scientist (job)</a:t>
            </a:r>
            <a:endParaRPr lang="en-US" b="1" dirty="0"/>
          </a:p>
        </p:txBody>
      </p:sp>
      <p:sp>
        <p:nvSpPr>
          <p:cNvPr id="8" name="Rectangle 7"/>
          <p:cNvSpPr/>
          <p:nvPr/>
        </p:nvSpPr>
        <p:spPr>
          <a:xfrm>
            <a:off x="609600" y="859334"/>
            <a:ext cx="8382000" cy="5693866"/>
          </a:xfrm>
          <a:prstGeom prst="rect">
            <a:avLst/>
          </a:prstGeom>
        </p:spPr>
        <p:txBody>
          <a:bodyPr wrap="square">
            <a:spAutoFit/>
          </a:bodyPr>
          <a:lstStyle/>
          <a:p>
            <a:r>
              <a:rPr lang="en-US" sz="1400" b="1" dirty="0" smtClean="0"/>
              <a:t>Data Scientist Roles &amp; Responsibilities:</a:t>
            </a:r>
            <a:r>
              <a:rPr lang="en-US" sz="1400" dirty="0" smtClean="0"/>
              <a:t/>
            </a:r>
            <a:br>
              <a:rPr lang="en-US" sz="1400" dirty="0" smtClean="0"/>
            </a:br>
            <a:r>
              <a:rPr lang="en-US" sz="1400" dirty="0" smtClean="0"/>
              <a:t>The Data Scientist will be responsible for designing and implementing processes and layouts for complex, large-scale data sets used for modeling, data mining, and research purposes.  This individual is also responsible for business case development, planning, coordination/collaboration with various internal and vendor teams, project managing the lifecycle of an analysis project, and interface with business sponsors to provide periodic updates. The role will require working on multiple projects simultaneously.</a:t>
            </a:r>
            <a:r>
              <a:rPr lang="en-US" sz="1400" b="1" dirty="0" smtClean="0"/>
              <a:t> </a:t>
            </a:r>
            <a:endParaRPr lang="en-US" sz="1400" dirty="0" smtClean="0"/>
          </a:p>
          <a:p>
            <a:r>
              <a:rPr lang="en-US" sz="1400" b="1" dirty="0" smtClean="0"/>
              <a:t>Responsibilities:</a:t>
            </a:r>
            <a:endParaRPr lang="en-US" sz="1400" dirty="0" smtClean="0"/>
          </a:p>
          <a:p>
            <a:pPr>
              <a:buFont typeface="Wingdings" pitchFamily="2" charset="2"/>
              <a:buChar char="§"/>
            </a:pPr>
            <a:r>
              <a:rPr lang="en-US" sz="1400" dirty="0" smtClean="0"/>
              <a:t>Develop and plan required analytic projects in response to business needs.</a:t>
            </a:r>
          </a:p>
          <a:p>
            <a:pPr>
              <a:buFont typeface="Wingdings" pitchFamily="2" charset="2"/>
              <a:buChar char="§"/>
            </a:pPr>
            <a:r>
              <a:rPr lang="en-US" sz="1400" dirty="0" smtClean="0"/>
              <a:t>In conjunction with data owners and department managers, contribute to the development of data models and protocols for mining production databases.</a:t>
            </a:r>
          </a:p>
          <a:p>
            <a:pPr>
              <a:buFont typeface="Wingdings" pitchFamily="2" charset="2"/>
              <a:buChar char="§"/>
            </a:pPr>
            <a:r>
              <a:rPr lang="en-US" sz="1400" dirty="0" smtClean="0"/>
              <a:t>Develop new analytical methods and/or tools as required.</a:t>
            </a:r>
          </a:p>
          <a:p>
            <a:pPr>
              <a:buFont typeface="Wingdings" pitchFamily="2" charset="2"/>
              <a:buChar char="§"/>
            </a:pPr>
            <a:r>
              <a:rPr lang="en-US" sz="1400" dirty="0" smtClean="0"/>
              <a:t>Contribute to data mining architectures, modeling standards, reporting, and data analysis methodologies.</a:t>
            </a:r>
          </a:p>
          <a:p>
            <a:pPr>
              <a:buFont typeface="Wingdings" pitchFamily="2" charset="2"/>
              <a:buChar char="§"/>
            </a:pPr>
            <a:r>
              <a:rPr lang="en-US" sz="1400" dirty="0" smtClean="0"/>
              <a:t>Conduct research and make recommendations on data mining products, services, protocols, and standards in support of procurement and development efforts.</a:t>
            </a:r>
          </a:p>
          <a:p>
            <a:pPr>
              <a:buFont typeface="Wingdings" pitchFamily="2" charset="2"/>
              <a:buChar char="§"/>
            </a:pPr>
            <a:r>
              <a:rPr lang="en-US" sz="1400" dirty="0" smtClean="0"/>
              <a:t>Work with application developers to extract data relevant for analysis.</a:t>
            </a:r>
          </a:p>
          <a:p>
            <a:pPr>
              <a:buFont typeface="Wingdings" pitchFamily="2" charset="2"/>
              <a:buChar char="§"/>
            </a:pPr>
            <a:r>
              <a:rPr lang="en-US" sz="1400" dirty="0" smtClean="0"/>
              <a:t>Collaborate with unit managers, end users, development staff, and other stakeholders to integrate data mining results with existing systems.</a:t>
            </a:r>
          </a:p>
          <a:p>
            <a:pPr>
              <a:buFont typeface="Wingdings" pitchFamily="2" charset="2"/>
              <a:buChar char="§"/>
            </a:pPr>
            <a:r>
              <a:rPr lang="en-US" sz="1400" dirty="0" smtClean="0"/>
              <a:t>Provide and apply quality assurance best practices for data mining/analysis services.</a:t>
            </a:r>
          </a:p>
          <a:p>
            <a:pPr>
              <a:buFont typeface="Wingdings" pitchFamily="2" charset="2"/>
              <a:buChar char="§"/>
            </a:pPr>
            <a:r>
              <a:rPr lang="en-US" sz="1400" dirty="0" smtClean="0"/>
              <a:t>Adhere to change control and testing processes for modifications to analytical models.</a:t>
            </a:r>
          </a:p>
          <a:p>
            <a:pPr>
              <a:buFont typeface="Wingdings" pitchFamily="2" charset="2"/>
              <a:buChar char="§"/>
            </a:pPr>
            <a:r>
              <a:rPr lang="en-US" sz="1400" dirty="0" smtClean="0"/>
              <a:t>Create data definitions for new database file/table development and/or changes to existing ones as needed for analysis.</a:t>
            </a:r>
          </a:p>
          <a:p>
            <a:pPr>
              <a:buFont typeface="Wingdings" pitchFamily="2" charset="2"/>
              <a:buChar char="§"/>
            </a:pPr>
            <a:r>
              <a:rPr lang="en-US" sz="1400" dirty="0" smtClean="0"/>
              <a:t>Determine required network components to ensure data access, as well as data consistency and integrity.</a:t>
            </a:r>
          </a:p>
          <a:p>
            <a:pPr>
              <a:buFont typeface="Wingdings" pitchFamily="2" charset="2"/>
              <a:buChar char="§"/>
            </a:pPr>
            <a:r>
              <a:rPr lang="en-US" sz="1400" dirty="0" smtClean="0"/>
              <a:t>Respond to and resolve data mining performance issues. Monitor data mining system performance and implement efficiency improvements.</a:t>
            </a:r>
          </a:p>
          <a:p>
            <a:pPr>
              <a:buFont typeface="Wingdings" pitchFamily="2" charset="2"/>
              <a:buChar char="§"/>
            </a:pPr>
            <a:r>
              <a:rPr lang="en-US" sz="1400" dirty="0" smtClean="0"/>
              <a:t>Manage and/or provide guidance to junior members of the team.</a:t>
            </a:r>
            <a:endParaRPr 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Scientist : Salary</a:t>
            </a:r>
            <a:endParaRPr lang="en-US" b="1" dirty="0"/>
          </a:p>
        </p:txBody>
      </p:sp>
      <p:pic>
        <p:nvPicPr>
          <p:cNvPr id="31746" name="Picture 2"/>
          <p:cNvPicPr>
            <a:picLocks noChangeAspect="1" noChangeArrowheads="1"/>
          </p:cNvPicPr>
          <p:nvPr/>
        </p:nvPicPr>
        <p:blipFill>
          <a:blip r:embed="rId2"/>
          <a:srcRect/>
          <a:stretch>
            <a:fillRect/>
          </a:stretch>
        </p:blipFill>
        <p:spPr bwMode="auto">
          <a:xfrm>
            <a:off x="457200" y="1188079"/>
            <a:ext cx="7620000" cy="51365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ndex.jpg"/>
          <p:cNvPicPr>
            <a:picLocks noChangeAspect="1"/>
          </p:cNvPicPr>
          <p:nvPr/>
        </p:nvPicPr>
        <p:blipFill>
          <a:blip r:embed="rId2"/>
          <a:stretch>
            <a:fillRect/>
          </a:stretch>
        </p:blipFill>
        <p:spPr>
          <a:xfrm>
            <a:off x="1905000" y="1447800"/>
            <a:ext cx="4953000" cy="370996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Produced: </a:t>
            </a:r>
            <a:r>
              <a:rPr lang="en-US" b="1" dirty="0" err="1" smtClean="0"/>
              <a:t>Facebook</a:t>
            </a:r>
            <a:r>
              <a:rPr lang="en-US" b="1" dirty="0" smtClean="0"/>
              <a:t> (each day)</a:t>
            </a:r>
            <a:endParaRPr lang="en-US" b="1" dirty="0"/>
          </a:p>
        </p:txBody>
      </p:sp>
      <p:sp>
        <p:nvSpPr>
          <p:cNvPr id="256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hlinkClick r:id="rId2"/>
              </a:rPr>
              <a:t>  </a:t>
            </a:r>
            <a:endParaRPr kumimoji="0" lang="en-US" sz="800" b="1"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Q3. Which is the most engaging social network?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3500" b="0" i="0" u="none" strike="noStrike" cap="none" normalizeH="0" baseline="0" smtClean="0">
              <a:ln>
                <a:noFill/>
              </a:ln>
              <a:solidFill>
                <a:schemeClr val="tx1"/>
              </a:solidFill>
              <a:effectLst/>
              <a:latin typeface="Arial" charset="0"/>
              <a:cs typeface="Arial" charset="0"/>
            </a:endParaRPr>
          </a:p>
        </p:txBody>
      </p:sp>
      <p:sp>
        <p:nvSpPr>
          <p:cNvPr id="25602" name="AutoShape 2" descr="Twitter growth">
            <a:hlinkClick r:id="rId2"/>
          </p:cNvPr>
          <p:cNvSpPr>
            <a:spLocks noChangeAspect="1" noChangeArrowheads="1"/>
          </p:cNvSpPr>
          <p:nvPr/>
        </p:nvSpPr>
        <p:spPr bwMode="auto">
          <a:xfrm>
            <a:off x="155575" y="-1760538"/>
            <a:ext cx="5238750" cy="3733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facebook-big-data.jpg"/>
          <p:cNvPicPr>
            <a:picLocks noChangeAspect="1"/>
          </p:cNvPicPr>
          <p:nvPr/>
        </p:nvPicPr>
        <p:blipFill>
          <a:blip r:embed="rId3"/>
          <a:stretch>
            <a:fillRect/>
          </a:stretch>
        </p:blipFill>
        <p:spPr>
          <a:xfrm>
            <a:off x="609600" y="1295400"/>
            <a:ext cx="7010400" cy="4085749"/>
          </a:xfrm>
          <a:prstGeom prst="rect">
            <a:avLst/>
          </a:prstGeom>
        </p:spPr>
      </p:pic>
      <p:sp>
        <p:nvSpPr>
          <p:cNvPr id="8" name="Rectangle 7"/>
          <p:cNvSpPr/>
          <p:nvPr/>
        </p:nvSpPr>
        <p:spPr>
          <a:xfrm>
            <a:off x="609600" y="5562600"/>
            <a:ext cx="3278526" cy="369332"/>
          </a:xfrm>
          <a:prstGeom prst="rect">
            <a:avLst/>
          </a:prstGeom>
        </p:spPr>
        <p:txBody>
          <a:bodyPr wrap="none">
            <a:spAutoFit/>
          </a:bodyPr>
          <a:lstStyle/>
          <a:p>
            <a:r>
              <a:rPr lang="en-US" dirty="0" smtClean="0"/>
              <a:t>Source = https://techcrunch.com</a:t>
            </a:r>
            <a:endParaRPr lang="en-US" dirty="0"/>
          </a:p>
        </p:txBody>
      </p:sp>
      <p:sp>
        <p:nvSpPr>
          <p:cNvPr id="10" name="Slide Number Placeholder 9"/>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Produced: Twitter</a:t>
            </a:r>
            <a:endParaRPr lang="en-US" b="1" dirty="0"/>
          </a:p>
        </p:txBody>
      </p:sp>
      <p:sp>
        <p:nvSpPr>
          <p:cNvPr id="2560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hlinkClick r:id="rId2"/>
              </a:rPr>
              <a:t>  </a:t>
            </a:r>
            <a:endParaRPr kumimoji="0" lang="en-US" sz="800" b="1"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Q3. Which is the most engaging social network?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3500" b="0" i="0" u="none" strike="noStrike" cap="none" normalizeH="0" baseline="0" smtClean="0">
              <a:ln>
                <a:noFill/>
              </a:ln>
              <a:solidFill>
                <a:schemeClr val="tx1"/>
              </a:solidFill>
              <a:effectLst/>
              <a:latin typeface="Arial" charset="0"/>
              <a:cs typeface="Arial" charset="0"/>
            </a:endParaRPr>
          </a:p>
        </p:txBody>
      </p:sp>
      <p:sp>
        <p:nvSpPr>
          <p:cNvPr id="25602" name="AutoShape 2" descr="Twitter growth">
            <a:hlinkClick r:id="rId2"/>
          </p:cNvPr>
          <p:cNvSpPr>
            <a:spLocks noChangeAspect="1" noChangeArrowheads="1"/>
          </p:cNvSpPr>
          <p:nvPr/>
        </p:nvSpPr>
        <p:spPr bwMode="auto">
          <a:xfrm>
            <a:off x="155575" y="-1760538"/>
            <a:ext cx="5238750" cy="3733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838200" y="1447800"/>
            <a:ext cx="7848600" cy="830997"/>
          </a:xfrm>
          <a:prstGeom prst="rect">
            <a:avLst/>
          </a:prstGeom>
        </p:spPr>
        <p:txBody>
          <a:bodyPr wrap="square">
            <a:spAutoFit/>
          </a:bodyPr>
          <a:lstStyle/>
          <a:p>
            <a:pPr>
              <a:buFont typeface="Wingdings" pitchFamily="2" charset="2"/>
              <a:buChar char="§"/>
            </a:pPr>
            <a:r>
              <a:rPr lang="en-US" sz="2400" dirty="0" smtClean="0"/>
              <a:t> 100 million tweets per day </a:t>
            </a:r>
          </a:p>
          <a:p>
            <a:pPr>
              <a:buFont typeface="Wingdings" pitchFamily="2" charset="2"/>
              <a:buChar char="§"/>
            </a:pPr>
            <a:r>
              <a:rPr lang="en-US" sz="2400" dirty="0" smtClean="0"/>
              <a:t>Twitter generates 8TB of data every day</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sp>
        <p:nvSpPr>
          <p:cNvPr id="5" name="TextBox 4"/>
          <p:cNvSpPr txBox="1"/>
          <p:nvPr/>
        </p:nvSpPr>
        <p:spPr>
          <a:xfrm>
            <a:off x="914400" y="1143000"/>
            <a:ext cx="7772400" cy="1938992"/>
          </a:xfrm>
          <a:prstGeom prst="rect">
            <a:avLst/>
          </a:prstGeom>
          <a:noFill/>
          <a:ln>
            <a:solidFill>
              <a:schemeClr val="tx2"/>
            </a:solidFill>
          </a:ln>
        </p:spPr>
        <p:txBody>
          <a:bodyPr wrap="square" rtlCol="0">
            <a:spAutoFit/>
          </a:bodyPr>
          <a:lstStyle/>
          <a:p>
            <a:r>
              <a:rPr lang="en-US" sz="2400" b="1" dirty="0" smtClean="0"/>
              <a:t>According </a:t>
            </a:r>
            <a:r>
              <a:rPr lang="en-US" sz="2400" b="1" dirty="0"/>
              <a:t>to Internet Live Stats, a website of the international Real Time Statistics </a:t>
            </a:r>
            <a:r>
              <a:rPr lang="en-US" sz="2400" b="1" dirty="0" smtClean="0"/>
              <a:t>Project, In One Second:</a:t>
            </a:r>
          </a:p>
          <a:p>
            <a:pPr marL="342900" indent="-342900">
              <a:buFont typeface="Wingdings" panose="05000000000000000000" pitchFamily="2" charset="2"/>
              <a:buChar char="§"/>
            </a:pPr>
            <a:r>
              <a:rPr lang="en-US" sz="2400" b="1" dirty="0" smtClean="0"/>
              <a:t>6,000 </a:t>
            </a:r>
            <a:r>
              <a:rPr lang="en-US" sz="2400" b="1" dirty="0"/>
              <a:t>tweets are </a:t>
            </a:r>
            <a:r>
              <a:rPr lang="en-US" sz="2400" b="1" dirty="0" smtClean="0"/>
              <a:t>tweeted</a:t>
            </a:r>
          </a:p>
          <a:p>
            <a:pPr marL="342900" indent="-342900">
              <a:buFont typeface="Wingdings" panose="05000000000000000000" pitchFamily="2" charset="2"/>
              <a:buChar char="§"/>
            </a:pPr>
            <a:r>
              <a:rPr lang="en-US" sz="2400" b="1" dirty="0"/>
              <a:t>40,000 Google queries are </a:t>
            </a:r>
            <a:r>
              <a:rPr lang="en-US" sz="2400" b="1" dirty="0" smtClean="0"/>
              <a:t>searched</a:t>
            </a:r>
          </a:p>
          <a:p>
            <a:pPr marL="342900" indent="-342900">
              <a:buFont typeface="Wingdings" panose="05000000000000000000" pitchFamily="2" charset="2"/>
              <a:buChar char="§"/>
            </a:pPr>
            <a:r>
              <a:rPr lang="en-US" sz="2400" b="1" dirty="0"/>
              <a:t>more than 2 million emails are </a:t>
            </a:r>
            <a:r>
              <a:rPr lang="en-US" sz="2400" b="1" dirty="0" smtClean="0"/>
              <a:t>sent</a:t>
            </a:r>
            <a:endParaRPr lang="en-US" sz="2400" b="1" dirty="0"/>
          </a:p>
        </p:txBody>
      </p:sp>
      <p:sp>
        <p:nvSpPr>
          <p:cNvPr id="4" name="TextBox 3"/>
          <p:cNvSpPr txBox="1"/>
          <p:nvPr/>
        </p:nvSpPr>
        <p:spPr>
          <a:xfrm>
            <a:off x="914400" y="3124200"/>
            <a:ext cx="7772400" cy="3046988"/>
          </a:xfrm>
          <a:prstGeom prst="rect">
            <a:avLst/>
          </a:prstGeom>
          <a:noFill/>
          <a:ln>
            <a:solidFill>
              <a:schemeClr val="tx2"/>
            </a:solidFill>
          </a:ln>
        </p:spPr>
        <p:txBody>
          <a:bodyPr wrap="square" rtlCol="0">
            <a:spAutoFit/>
          </a:bodyPr>
          <a:lstStyle/>
          <a:p>
            <a:r>
              <a:rPr lang="en-US" sz="2400" b="1" dirty="0"/>
              <a:t>According to Cisco's research, </a:t>
            </a:r>
            <a:endParaRPr lang="en-US" sz="2400" b="1" dirty="0" smtClean="0"/>
          </a:p>
          <a:p>
            <a:pPr marL="342900" indent="-342900">
              <a:buFont typeface="Wingdings" panose="05000000000000000000" pitchFamily="2" charset="2"/>
              <a:buChar char="§"/>
            </a:pPr>
            <a:r>
              <a:rPr lang="en-US" sz="2400" b="1" dirty="0" smtClean="0"/>
              <a:t>8,000 </a:t>
            </a:r>
            <a:r>
              <a:rPr lang="en-US" sz="2400" b="1" dirty="0"/>
              <a:t>petabytes per month of IP traffic was dedicated to video in 2015, compared with about 3,000 petabytes per month for Web, email and data transfer. (A petabyte is a million gigabytes or 2^50 bytes.) </a:t>
            </a:r>
            <a:endParaRPr lang="en-US" sz="2400" b="1" dirty="0" smtClean="0"/>
          </a:p>
          <a:p>
            <a:pPr marL="342900" indent="-342900">
              <a:buFont typeface="Wingdings" panose="05000000000000000000" pitchFamily="2" charset="2"/>
              <a:buChar char="§"/>
            </a:pPr>
            <a:r>
              <a:rPr lang="en-US" sz="2400" b="1" dirty="0" smtClean="0"/>
              <a:t>All </a:t>
            </a:r>
            <a:r>
              <a:rPr lang="en-US" sz="2400" b="1" dirty="0"/>
              <a:t>told, the company estimated that video accounted for most Internet traffic that year, at 34,000 petabytes. </a:t>
            </a:r>
            <a:endParaRPr lang="en-US" sz="2400" b="1" dirty="0" smtClean="0"/>
          </a:p>
          <a:p>
            <a:pPr marL="342900" indent="-342900">
              <a:buFont typeface="Wingdings" panose="05000000000000000000" pitchFamily="2" charset="2"/>
              <a:buChar char="§"/>
            </a:pPr>
            <a:r>
              <a:rPr lang="en-US" sz="2400" b="1" dirty="0" smtClean="0"/>
              <a:t>File </a:t>
            </a:r>
            <a:r>
              <a:rPr lang="en-US" sz="2400" b="1" dirty="0"/>
              <a:t>sharing came in second, at 14,000 petabytes.</a:t>
            </a:r>
          </a:p>
        </p:txBody>
      </p:sp>
    </p:spTree>
    <p:custDataLst>
      <p:tags r:id="rId1"/>
    </p:custDataLst>
    <p:extLst>
      <p:ext uri="{BB962C8B-B14F-4D97-AF65-F5344CB8AC3E}">
        <p14:creationId xmlns:p14="http://schemas.microsoft.com/office/powerpoint/2010/main" xmlns="" val="17252014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43000" y="228600"/>
            <a:ext cx="6705600" cy="584775"/>
          </a:xfrm>
          <a:prstGeom prst="rect">
            <a:avLst/>
          </a:prstGeom>
          <a:noFill/>
        </p:spPr>
        <p:txBody>
          <a:bodyPr>
            <a:spAutoFit/>
          </a:bodyPr>
          <a:lstStyle/>
          <a:p>
            <a:pPr algn="ctr">
              <a:defRPr/>
            </a:pPr>
            <a:r>
              <a:rPr lang="en-US" sz="3200" b="1" dirty="0" smtClean="0">
                <a:solidFill>
                  <a:schemeClr val="tx2">
                    <a:lumMod val="75000"/>
                  </a:schemeClr>
                </a:solidFill>
                <a:latin typeface="+mj-lt"/>
                <a:ea typeface="+mj-ea"/>
                <a:cs typeface="+mj-cs"/>
              </a:rPr>
              <a:t>Big Data Overview</a:t>
            </a:r>
          </a:p>
        </p:txBody>
      </p:sp>
      <p:sp>
        <p:nvSpPr>
          <p:cNvPr id="5" name="TextBox 4"/>
          <p:cNvSpPr txBox="1"/>
          <p:nvPr/>
        </p:nvSpPr>
        <p:spPr>
          <a:xfrm>
            <a:off x="914400" y="1143000"/>
            <a:ext cx="7772400" cy="3416320"/>
          </a:xfrm>
          <a:prstGeom prst="rect">
            <a:avLst/>
          </a:prstGeom>
          <a:noFill/>
          <a:ln>
            <a:solidFill>
              <a:schemeClr val="tx2"/>
            </a:solidFill>
          </a:ln>
        </p:spPr>
        <p:txBody>
          <a:bodyPr wrap="square" rtlCol="0">
            <a:spAutoFit/>
          </a:bodyPr>
          <a:lstStyle/>
          <a:p>
            <a:pPr>
              <a:buFont typeface="Wingdings" pitchFamily="2" charset="2"/>
              <a:buChar char="§"/>
            </a:pPr>
            <a:r>
              <a:rPr lang="en-US" sz="2400" b="1" dirty="0" smtClean="0"/>
              <a:t>The amount of data produced by us from the beginning of time till 2003 was 5 billion gigabytes.</a:t>
            </a:r>
          </a:p>
          <a:p>
            <a:pPr>
              <a:buFont typeface="Wingdings" pitchFamily="2" charset="2"/>
              <a:buChar char="§"/>
            </a:pPr>
            <a:r>
              <a:rPr lang="en-US" sz="2400" b="1" dirty="0" smtClean="0"/>
              <a:t>The same amount was created in every two days in 2011, and in every ten minutes in 2013. </a:t>
            </a:r>
          </a:p>
          <a:p>
            <a:pPr>
              <a:buFont typeface="Wingdings" pitchFamily="2" charset="2"/>
              <a:buChar char="§"/>
            </a:pPr>
            <a:r>
              <a:rPr lang="en-US" sz="2400" b="1" dirty="0" smtClean="0"/>
              <a:t>This rate is still growing enormously. Though all this information produced is meaningful and can be useful when processed, it is being neglected.</a:t>
            </a:r>
          </a:p>
          <a:p>
            <a:pPr>
              <a:buFont typeface="Wingdings" pitchFamily="2" charset="2"/>
              <a:buChar char="§"/>
            </a:pPr>
            <a:r>
              <a:rPr lang="en-US" sz="2400" b="1" dirty="0" smtClean="0"/>
              <a:t>90% of the world’s data was generated in the last few years.</a:t>
            </a:r>
            <a:endParaRPr lang="en-US" sz="2400" b="1" dirty="0"/>
          </a:p>
        </p:txBody>
      </p:sp>
    </p:spTree>
    <p:custDataLst>
      <p:tags r:id="rId1"/>
    </p:custDataLst>
    <p:extLst>
      <p:ext uri="{BB962C8B-B14F-4D97-AF65-F5344CB8AC3E}">
        <p14:creationId xmlns:p14="http://schemas.microsoft.com/office/powerpoint/2010/main" xmlns="" val="7646974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Big Data - Definition</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US" dirty="0" smtClean="0"/>
              <a:t>Big data : really a big data, it is a collection of large datasets that cannot be processed using traditional computing techniques (tutorial point )</a:t>
            </a:r>
          </a:p>
          <a:p>
            <a:pPr>
              <a:buFont typeface="Wingdings" pitchFamily="2" charset="2"/>
              <a:buChar char="§"/>
            </a:pPr>
            <a:r>
              <a:rPr lang="en-US" dirty="0" smtClean="0"/>
              <a:t>Big data is a term for data sets that are so large or complex that traditional data processing applications are inadequate. Challenges include analysis, capture, search, sharing, storage, transfer, visualization, querying, updating and information privacy. ( </a:t>
            </a:r>
            <a:r>
              <a:rPr lang="en-US" dirty="0" err="1" smtClean="0"/>
              <a:t>wikipedia</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Big Data - Definition</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smtClean="0"/>
              <a:t>Big Data is a phrase used to mean a massive volume of both structured and unstructured data that is so large it is difficult to process using traditional database and software techniques.  In most enterprise scenarios the volume of data is too big or it moves too fast or it exceeds current processing capacity.</a:t>
            </a:r>
          </a:p>
          <a:p>
            <a:pPr>
              <a:buFont typeface="Wingdings" pitchFamily="2" charset="2"/>
              <a:buChar char="§"/>
            </a:pPr>
            <a:r>
              <a:rPr lang="en-US" dirty="0" smtClean="0"/>
              <a:t>Big Data has the potential to help companies improve operations and make faster, more intelligent decisions. This data, when captured, formatted, manipulated, stored, and analyzed can help a company to gain useful insight to increase revenues, get or retain customers, and improve operations</a:t>
            </a:r>
          </a:p>
          <a:p>
            <a:pPr>
              <a:buNone/>
            </a:pPr>
            <a:r>
              <a:rPr lang="en-US" dirty="0" smtClean="0"/>
              <a:t>- </a:t>
            </a:r>
            <a:r>
              <a:rPr lang="en-US" dirty="0" err="1" smtClean="0"/>
              <a:t>webopedia</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
</p:tagLst>
</file>

<file path=ppt/tags/tag10.xml><?xml version="1.0" encoding="utf-8"?>
<p:tagLst xmlns:a="http://schemas.openxmlformats.org/drawingml/2006/main" xmlns:r="http://schemas.openxmlformats.org/officeDocument/2006/relationships" xmlns:p="http://schemas.openxmlformats.org/presentationml/2006/main">
  <p:tag name="TIMING" val="|3.8"/>
</p:tagLst>
</file>

<file path=ppt/tags/tag11.xml><?xml version="1.0" encoding="utf-8"?>
<p:tagLst xmlns:a="http://schemas.openxmlformats.org/drawingml/2006/main" xmlns:r="http://schemas.openxmlformats.org/officeDocument/2006/relationships" xmlns:p="http://schemas.openxmlformats.org/presentationml/2006/main">
  <p:tag name="TIMING" val="|3.8"/>
</p:tagLst>
</file>

<file path=ppt/tags/tag12.xml><?xml version="1.0" encoding="utf-8"?>
<p:tagLst xmlns:a="http://schemas.openxmlformats.org/drawingml/2006/main" xmlns:r="http://schemas.openxmlformats.org/officeDocument/2006/relationships" xmlns:p="http://schemas.openxmlformats.org/presentationml/2006/main">
  <p:tag name="TIMING" val="|3.8"/>
</p:tagLst>
</file>

<file path=ppt/tags/tag13.xml><?xml version="1.0" encoding="utf-8"?>
<p:tagLst xmlns:a="http://schemas.openxmlformats.org/drawingml/2006/main" xmlns:r="http://schemas.openxmlformats.org/officeDocument/2006/relationships" xmlns:p="http://schemas.openxmlformats.org/presentationml/2006/main">
  <p:tag name="TIMING" val="|3.8"/>
</p:tagLst>
</file>

<file path=ppt/tags/tag2.xml><?xml version="1.0" encoding="utf-8"?>
<p:tagLst xmlns:a="http://schemas.openxmlformats.org/drawingml/2006/main" xmlns:r="http://schemas.openxmlformats.org/officeDocument/2006/relationships" xmlns:p="http://schemas.openxmlformats.org/presentationml/2006/main">
  <p:tag name="TIMING" val="|3.8"/>
</p:tagLst>
</file>

<file path=ppt/tags/tag3.xml><?xml version="1.0" encoding="utf-8"?>
<p:tagLst xmlns:a="http://schemas.openxmlformats.org/drawingml/2006/main" xmlns:r="http://schemas.openxmlformats.org/officeDocument/2006/relationships" xmlns:p="http://schemas.openxmlformats.org/presentationml/2006/main">
  <p:tag name="TIMING" val="|3.8"/>
</p:tagLst>
</file>

<file path=ppt/tags/tag4.xml><?xml version="1.0" encoding="utf-8"?>
<p:tagLst xmlns:a="http://schemas.openxmlformats.org/drawingml/2006/main" xmlns:r="http://schemas.openxmlformats.org/officeDocument/2006/relationships" xmlns:p="http://schemas.openxmlformats.org/presentationml/2006/main">
  <p:tag name="TIMING" val="|3.8"/>
</p:tagLst>
</file>

<file path=ppt/tags/tag5.xml><?xml version="1.0" encoding="utf-8"?>
<p:tagLst xmlns:a="http://schemas.openxmlformats.org/drawingml/2006/main" xmlns:r="http://schemas.openxmlformats.org/officeDocument/2006/relationships" xmlns:p="http://schemas.openxmlformats.org/presentationml/2006/main">
  <p:tag name="TIMING" val="|3.8"/>
</p:tagLst>
</file>

<file path=ppt/tags/tag6.xml><?xml version="1.0" encoding="utf-8"?>
<p:tagLst xmlns:a="http://schemas.openxmlformats.org/drawingml/2006/main" xmlns:r="http://schemas.openxmlformats.org/officeDocument/2006/relationships" xmlns:p="http://schemas.openxmlformats.org/presentationml/2006/main">
  <p:tag name="TIMING" val="|3.8"/>
</p:tagLst>
</file>

<file path=ppt/tags/tag7.xml><?xml version="1.0" encoding="utf-8"?>
<p:tagLst xmlns:a="http://schemas.openxmlformats.org/drawingml/2006/main" xmlns:r="http://schemas.openxmlformats.org/officeDocument/2006/relationships" xmlns:p="http://schemas.openxmlformats.org/presentationml/2006/main">
  <p:tag name="TIMING" val="|3.8"/>
</p:tagLst>
</file>

<file path=ppt/tags/tag8.xml><?xml version="1.0" encoding="utf-8"?>
<p:tagLst xmlns:a="http://schemas.openxmlformats.org/drawingml/2006/main" xmlns:r="http://schemas.openxmlformats.org/officeDocument/2006/relationships" xmlns:p="http://schemas.openxmlformats.org/presentationml/2006/main">
  <p:tag name="TIMING" val="|3.8"/>
</p:tagLst>
</file>

<file path=ppt/tags/tag9.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3537</TotalTime>
  <Words>1267</Words>
  <Application>Microsoft Office PowerPoint</Application>
  <PresentationFormat>On-screen Show (4:3)</PresentationFormat>
  <Paragraphs>187</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Data Produced: Facebook (each day)</vt:lpstr>
      <vt:lpstr>Data Produced: Twitter</vt:lpstr>
      <vt:lpstr>Slide 6</vt:lpstr>
      <vt:lpstr>Slide 7</vt:lpstr>
      <vt:lpstr>Introduction to Big Data - Definition</vt:lpstr>
      <vt:lpstr>Introduction to Big Data - Definition</vt:lpstr>
      <vt:lpstr>Introduction to Big Data</vt:lpstr>
      <vt:lpstr>What Comes Under Big Data?</vt:lpstr>
      <vt:lpstr>What Comes Under Big Data?</vt:lpstr>
      <vt:lpstr>Data Produced</vt:lpstr>
      <vt:lpstr>Slide 14</vt:lpstr>
      <vt:lpstr>Slide 15</vt:lpstr>
      <vt:lpstr>Slide 16</vt:lpstr>
      <vt:lpstr>Slide 17</vt:lpstr>
      <vt:lpstr>Big Data Challenges</vt:lpstr>
      <vt:lpstr>Traditional Approach</vt:lpstr>
      <vt:lpstr>Big data: Google’s Solution</vt:lpstr>
      <vt:lpstr>Big Data : Application</vt:lpstr>
      <vt:lpstr>Slide 22</vt:lpstr>
      <vt:lpstr>Slide 23</vt:lpstr>
      <vt:lpstr>Slide 24</vt:lpstr>
      <vt:lpstr>Slide 25</vt:lpstr>
      <vt:lpstr>Slide 26</vt:lpstr>
      <vt:lpstr>Data Analytics</vt:lpstr>
      <vt:lpstr>Data Analytics</vt:lpstr>
      <vt:lpstr>The Process of Analytics</vt:lpstr>
      <vt:lpstr>Data Analytics : KDD</vt:lpstr>
      <vt:lpstr>Role of Data Scientist</vt:lpstr>
      <vt:lpstr>Data Scientist : Skill</vt:lpstr>
      <vt:lpstr>Role of Data Scientist (job)</vt:lpstr>
      <vt:lpstr>Data Scientist : Salary</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 Pokharel</dc:creator>
  <cp:lastModifiedBy>User</cp:lastModifiedBy>
  <cp:revision>364</cp:revision>
  <dcterms:created xsi:type="dcterms:W3CDTF">2010-07-13T05:10:52Z</dcterms:created>
  <dcterms:modified xsi:type="dcterms:W3CDTF">2016-09-02T14:56:25Z</dcterms:modified>
</cp:coreProperties>
</file>