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409" r:id="rId3"/>
    <p:sldId id="425" r:id="rId4"/>
    <p:sldId id="426" r:id="rId5"/>
    <p:sldId id="448" r:id="rId6"/>
    <p:sldId id="447" r:id="rId7"/>
    <p:sldId id="449" r:id="rId8"/>
    <p:sldId id="427" r:id="rId9"/>
    <p:sldId id="432" r:id="rId10"/>
    <p:sldId id="433" r:id="rId11"/>
    <p:sldId id="434" r:id="rId12"/>
    <p:sldId id="428" r:id="rId13"/>
    <p:sldId id="429" r:id="rId14"/>
    <p:sldId id="435" r:id="rId15"/>
    <p:sldId id="445" r:id="rId16"/>
    <p:sldId id="443" r:id="rId17"/>
    <p:sldId id="441" r:id="rId18"/>
    <p:sldId id="444" r:id="rId19"/>
    <p:sldId id="442" r:id="rId20"/>
    <p:sldId id="430" r:id="rId21"/>
    <p:sldId id="438" r:id="rId22"/>
    <p:sldId id="446" r:id="rId23"/>
    <p:sldId id="450" r:id="rId24"/>
    <p:sldId id="431" r:id="rId25"/>
    <p:sldId id="423" r:id="rId26"/>
    <p:sldId id="42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C527A-8DA8-48E4-95AC-D5D0C45E351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57D33-5277-4B4E-8B27-ED52D047C9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832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0A83-2CA9-4431-A80C-9D8DEE99CDA4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64C0-DCFA-4DBA-B60E-782FDAB34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4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705CD-CD80-49B0-A8B9-D0C1E0E7F3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2121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6248400"/>
            <a:ext cx="83058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4612" y="56356"/>
            <a:ext cx="1423988" cy="8048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758" y="64395"/>
            <a:ext cx="1066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418563" y="914400"/>
            <a:ext cx="8305800" cy="37564"/>
            <a:chOff x="291921" y="637188"/>
            <a:chExt cx="8305800" cy="374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1921" y="637188"/>
              <a:ext cx="8305800" cy="158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1921" y="673075"/>
              <a:ext cx="8305800" cy="1583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/>
          <p:cNvSpPr txBox="1">
            <a:spLocks noChangeArrowheads="1"/>
          </p:cNvSpPr>
          <p:nvPr userDrawn="1"/>
        </p:nvSpPr>
        <p:spPr bwMode="auto">
          <a:xfrm>
            <a:off x="3352800" y="6273084"/>
            <a:ext cx="258006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新細明體" charset="-120"/>
                <a:cs typeface="+mn-cs"/>
              </a:rPr>
              <a:t>Big Data Technologies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新細明體" charset="-120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 userDrawn="1"/>
        </p:nvSpPr>
        <p:spPr bwMode="auto">
          <a:xfrm>
            <a:off x="6324600" y="6248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新細明體" charset="-120"/>
                <a:cs typeface="+mn-cs"/>
              </a:rPr>
              <a:t>By: Suresh Pokharel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新細明體" charset="-120"/>
              <a:cs typeface="+mn-cs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新細明體" charset="-120"/>
                <a:cs typeface="+mn-cs"/>
              </a:rPr>
              <a:t>Slide | </a:t>
            </a:r>
            <a:fld id="{9139C11B-877C-4B5F-B556-7CA394396553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新細明體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新細明體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rtinsights.com/social-media-marketing/social-media-platforms/title-chart-day/attachment/chartoftheday_5358_twitters_user_growth_in_perspective_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11660" y="76200"/>
            <a:ext cx="762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533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1000" y="152400"/>
            <a:ext cx="8382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Big Data Technologies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1143000"/>
            <a:ext cx="5943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Chapter 2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Google File System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sz="2800" dirty="0" smtClean="0"/>
              <a:t>Instructor: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Suresh Pokharel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334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066800"/>
            <a:ext cx="7915275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33400" y="1524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dirty="0" smtClean="0"/>
              <a:t>Master Server – Chunk Server Communication</a:t>
            </a:r>
            <a:endParaRPr sz="1100"/>
          </a:p>
        </p:txBody>
      </p:sp>
      <p:sp>
        <p:nvSpPr>
          <p:cNvPr id="4" name="TextBox 3"/>
          <p:cNvSpPr txBox="1"/>
          <p:nvPr/>
        </p:nvSpPr>
        <p:spPr>
          <a:xfrm>
            <a:off x="838200" y="1211282"/>
            <a:ext cx="75511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State updates</a:t>
            </a:r>
          </a:p>
          <a:p>
            <a:r>
              <a:rPr lang="en-US" sz="2800" dirty="0" smtClean="0"/>
              <a:t>● Is a chunk server down?</a:t>
            </a:r>
          </a:p>
          <a:p>
            <a:r>
              <a:rPr lang="en-US" sz="2800" dirty="0" smtClean="0"/>
              <a:t>● Are there disk failures on a chunk server?</a:t>
            </a:r>
          </a:p>
          <a:p>
            <a:r>
              <a:rPr lang="en-US" sz="2800" dirty="0" smtClean="0"/>
              <a:t>● Are any replicas corrupted?</a:t>
            </a:r>
          </a:p>
          <a:p>
            <a:r>
              <a:rPr lang="en-US" sz="2800" dirty="0" smtClean="0"/>
              <a:t>● Which chunk replicas does a chunk server store?</a:t>
            </a:r>
          </a:p>
          <a:p>
            <a:endParaRPr lang="en-US" sz="2800" dirty="0" smtClean="0"/>
          </a:p>
          <a:p>
            <a:r>
              <a:rPr lang="en-US" sz="2800" b="1" dirty="0" smtClean="0"/>
              <a:t>Instructions</a:t>
            </a:r>
          </a:p>
          <a:p>
            <a:r>
              <a:rPr lang="en-US" sz="2800" dirty="0" smtClean="0"/>
              <a:t>● Create new chunk</a:t>
            </a:r>
          </a:p>
          <a:p>
            <a:r>
              <a:rPr lang="en-US" sz="2800" dirty="0" smtClean="0"/>
              <a:t>● Delete existing chunks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771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0"/>
            <a:ext cx="8229240" cy="837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pic>
        <p:nvPicPr>
          <p:cNvPr id="10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772400" cy="3962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Read Operation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00454"/>
            <a:ext cx="5867400" cy="491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1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6120" y="1600200"/>
            <a:ext cx="751176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Write operation (1/2)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43000"/>
            <a:ext cx="5486400" cy="474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3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51960" y="1600200"/>
            <a:ext cx="78397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/>
              <a:t>Write operation (2/2)</a:t>
            </a:r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5334000" cy="453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3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7200" y="1600200"/>
            <a:ext cx="750960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Q3. Which is the most engaging social network?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447800"/>
            <a:ext cx="7848600" cy="427809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Nothing is small in Google land [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Scalability</a:t>
            </a:r>
            <a:r>
              <a:rPr lang="en-US" sz="2400" dirty="0" smtClean="0"/>
              <a:t>]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Peta</a:t>
            </a:r>
            <a:r>
              <a:rPr lang="en-US" sz="2000" dirty="0" smtClean="0"/>
              <a:t>-bytes of data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Millions of users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Lots of services and servers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Failures are normal [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Fault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tolerance</a:t>
            </a:r>
            <a:r>
              <a:rPr lang="en-US" sz="2400" dirty="0" smtClean="0"/>
              <a:t>]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Network connections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Hard disks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Power supplies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Monitoring and maintenance is hard [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Autonomic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computing</a:t>
            </a:r>
            <a:r>
              <a:rPr lang="en-US" sz="2400" dirty="0" smtClean="0"/>
              <a:t>]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Clusters all over the world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Thousands of queries served per second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One query reads  hundreds of MB of data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One query consumes billions of CPU cycles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A distributed, fault-tolerant file system is needed!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914400" y="228600"/>
            <a:ext cx="6858000" cy="731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Write control and data flow</a:t>
            </a:r>
            <a:endParaRPr/>
          </a:p>
        </p:txBody>
      </p:sp>
      <p:pic>
        <p:nvPicPr>
          <p:cNvPr id="15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680" y="1143000"/>
            <a:ext cx="5638920" cy="46482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914400" y="228600"/>
            <a:ext cx="6858000" cy="731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Append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609600" y="1017687"/>
            <a:ext cx="784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Record append allows multiple clients to append data to the same file concurrently while guaranteeing atomicity</a:t>
            </a:r>
          </a:p>
          <a:p>
            <a:r>
              <a:rPr lang="en-US" b="1" dirty="0" smtClean="0"/>
              <a:t>Algorithm</a:t>
            </a:r>
          </a:p>
          <a:p>
            <a:r>
              <a:rPr lang="en-US" dirty="0" smtClean="0"/>
              <a:t>● Application originates record append request.</a:t>
            </a:r>
          </a:p>
          <a:p>
            <a:r>
              <a:rPr lang="en-US" dirty="0" smtClean="0"/>
              <a:t>● GFS client translates request and sends it to master.</a:t>
            </a:r>
          </a:p>
          <a:p>
            <a:r>
              <a:rPr lang="en-US" dirty="0" smtClean="0"/>
              <a:t>● Master responds with chunk handle and (primary + secondary) replica locations.</a:t>
            </a:r>
          </a:p>
          <a:p>
            <a:r>
              <a:rPr lang="en-US" dirty="0" smtClean="0"/>
              <a:t>● Client pushes write data to all locations.</a:t>
            </a:r>
          </a:p>
          <a:p>
            <a:r>
              <a:rPr lang="en-US" dirty="0" smtClean="0"/>
              <a:t>● Primary check if record fits in specified chunk.</a:t>
            </a:r>
          </a:p>
          <a:p>
            <a:r>
              <a:rPr lang="en-US" dirty="0" smtClean="0"/>
              <a:t>● If record does not fit, then the primary:</a:t>
            </a:r>
          </a:p>
          <a:p>
            <a:pPr lvl="1"/>
            <a:r>
              <a:rPr lang="en-US" dirty="0" smtClean="0"/>
              <a:t>● Pads the chunk.</a:t>
            </a:r>
          </a:p>
          <a:p>
            <a:pPr lvl="1"/>
            <a:r>
              <a:rPr lang="en-US" dirty="0" smtClean="0"/>
              <a:t>● Tells </a:t>
            </a:r>
            <a:r>
              <a:rPr lang="en-US" dirty="0" err="1" smtClean="0"/>
              <a:t>secondaries</a:t>
            </a:r>
            <a:r>
              <a:rPr lang="en-US" dirty="0" smtClean="0"/>
              <a:t> to do the same.</a:t>
            </a:r>
          </a:p>
          <a:p>
            <a:pPr lvl="1"/>
            <a:r>
              <a:rPr lang="en-US" dirty="0" smtClean="0"/>
              <a:t>● Informs the client.</a:t>
            </a:r>
          </a:p>
          <a:p>
            <a:pPr lvl="1"/>
            <a:r>
              <a:rPr lang="en-US" dirty="0" smtClean="0"/>
              <a:t>● Client retries append with the next chunk.</a:t>
            </a:r>
          </a:p>
          <a:p>
            <a:r>
              <a:rPr lang="en-US" dirty="0" smtClean="0"/>
              <a:t>● If records fits, then the primary:</a:t>
            </a:r>
          </a:p>
          <a:p>
            <a:pPr lvl="1"/>
            <a:r>
              <a:rPr lang="en-US" dirty="0" smtClean="0"/>
              <a:t>● Appends the record.</a:t>
            </a:r>
          </a:p>
          <a:p>
            <a:pPr lvl="1"/>
            <a:r>
              <a:rPr lang="en-US" dirty="0" smtClean="0"/>
              <a:t>● Tells </a:t>
            </a:r>
            <a:r>
              <a:rPr lang="en-US" dirty="0" err="1" smtClean="0"/>
              <a:t>secondaries</a:t>
            </a:r>
            <a:r>
              <a:rPr lang="en-US" dirty="0" smtClean="0"/>
              <a:t> to do the same.</a:t>
            </a:r>
          </a:p>
          <a:p>
            <a:pPr lvl="1"/>
            <a:r>
              <a:rPr lang="en-US" dirty="0" smtClean="0"/>
              <a:t>● Receives responses from </a:t>
            </a:r>
            <a:r>
              <a:rPr lang="en-US" dirty="0" err="1" smtClean="0"/>
              <a:t>secondaries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● Send final response to the client.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229240" cy="4362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80" y="1801080"/>
            <a:ext cx="7571880" cy="4123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914400" y="228600"/>
            <a:ext cx="6858000" cy="731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Conclusions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42999"/>
            <a:ext cx="3657600" cy="477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4953000" cy="3709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1166336"/>
            <a:ext cx="838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- </a:t>
            </a:r>
          </a:p>
          <a:p>
            <a:r>
              <a:rPr lang="en-US" sz="1400" dirty="0" smtClean="0"/>
              <a:t>- </a:t>
            </a:r>
          </a:p>
          <a:p>
            <a:r>
              <a:rPr lang="en-US" sz="1400" dirty="0" smtClean="0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Google Data Center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3400" y="1447800"/>
            <a:ext cx="7848600" cy="30469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Scaling out on commodity hardware is cheaper than Scaling up on high-end servers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Google servers: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&gt; 15 000 servers (2003)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~ 200 000 (2005)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~ 1 M servers (2010)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Data centers are composed of standard shipping containers with 1160 servers in each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Google Data Center</a:t>
            </a:r>
            <a:endParaRPr lang="en-US" b="1" dirty="0"/>
          </a:p>
        </p:txBody>
      </p:sp>
      <p:pic>
        <p:nvPicPr>
          <p:cNvPr id="1026" name="Picture 2" descr="google data centerको लागि तस्बिर परिणा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6991350" cy="39338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5562600"/>
            <a:ext cx="54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https://www.youtube.com/watch?v=zDAYZU4A3w0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33520" y="609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Calibri"/>
              </a:rPr>
              <a:t>Google file system (GFS)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228600" y="1905120"/>
            <a:ext cx="876276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Google File System, a scalable distributed file system for large distributed data-intensive applications.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Google File System (GFS) to meet the rapidly growing demands of Google’s data processing needs.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Aparajita"/>
              </a:rPr>
              <a:t>GFS shares many of the same goals as other distributed file systems such as performance, scalability, reliability, and availability.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parajita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Aparajita"/>
              </a:rPr>
              <a:t>GFS provides a familiar file system interface.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Aparajita"/>
              </a:rPr>
              <a:t>Files are organized hierarchically in directories and identified by pathnames.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Support the usual operations to </a:t>
            </a:r>
            <a:r>
              <a:rPr lang="en-US" sz="2800" b="1" i="1">
                <a:solidFill>
                  <a:srgbClr val="000000"/>
                </a:solidFill>
                <a:latin typeface="Aparajita"/>
              </a:rPr>
              <a:t>create, delete, open, close, read, and write</a:t>
            </a:r>
            <a:r>
              <a:rPr lang="en-US" sz="2800" i="1">
                <a:solidFill>
                  <a:srgbClr val="000000"/>
                </a:solidFill>
                <a:latin typeface="Aparajita"/>
              </a:rPr>
              <a:t> files.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Small as well as multi-GB files are common.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Each file typically contains many application objects such as web documents.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GFS provides an atomic append operation called record append. In a traditional write, the client specifies the offset at which data is to be written.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Concurrent writes to the same region are not serializable.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GFS has snapshot and record append operations.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Other GFS Concepts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4180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 Component failures are the norm rather than the exception.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endParaRPr sz="1400"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 i="1" dirty="0">
                <a:solidFill>
                  <a:srgbClr val="000000"/>
                </a:solidFill>
                <a:latin typeface="Calibri"/>
              </a:rPr>
              <a:t>File System consists of hundreds or even thousands of storage machines built from inexpensive commodity parts.</a:t>
            </a:r>
            <a:endParaRPr sz="1400"/>
          </a:p>
          <a:p>
            <a:endParaRPr sz="14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Files are Huge. Multi-GB Files are common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</a:t>
            </a:r>
            <a:endParaRPr sz="1400"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Each file typically contains many application objects such as web documents.</a:t>
            </a:r>
            <a:endParaRPr sz="14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Append, Append, Append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</a:t>
            </a:r>
            <a:endParaRPr sz="1400"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Most files are mutated by appending new data rather than overwriting</a:t>
            </a:r>
            <a:endParaRPr sz="1400"/>
          </a:p>
          <a:p>
            <a:r>
              <a:rPr lang="en-US" sz="2000" i="1" dirty="0">
                <a:solidFill>
                  <a:srgbClr val="000000"/>
                </a:solidFill>
                <a:latin typeface="Calibri"/>
              </a:rPr>
              <a:t>     existing data.</a:t>
            </a:r>
            <a:endParaRPr sz="14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Calibri"/>
              </a:rPr>
              <a:t>Co-Designing</a:t>
            </a:r>
            <a:endParaRPr sz="1400"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 b="1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	Co-designing applications and file system API benefits overall system by  increasing flexibility.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334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pic>
        <p:nvPicPr>
          <p:cNvPr id="10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46160" y="1600200"/>
            <a:ext cx="70513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334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8771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5486400"/>
            <a:ext cx="483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Each block contains 64KB Block size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655</Words>
  <Application>Microsoft Office PowerPoint</Application>
  <PresentationFormat>On-screen Show (4:3)</PresentationFormat>
  <Paragraphs>105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Motivation</vt:lpstr>
      <vt:lpstr>Google Data Center</vt:lpstr>
      <vt:lpstr>Google Data Center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 Pokharel</dc:creator>
  <cp:lastModifiedBy>User</cp:lastModifiedBy>
  <cp:revision>385</cp:revision>
  <dcterms:created xsi:type="dcterms:W3CDTF">2010-07-13T05:10:52Z</dcterms:created>
  <dcterms:modified xsi:type="dcterms:W3CDTF">2016-09-02T16:08:52Z</dcterms:modified>
</cp:coreProperties>
</file>