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430" r:id="rId3"/>
    <p:sldId id="431" r:id="rId4"/>
    <p:sldId id="425" r:id="rId5"/>
    <p:sldId id="426" r:id="rId6"/>
    <p:sldId id="432" r:id="rId7"/>
    <p:sldId id="435" r:id="rId8"/>
    <p:sldId id="428" r:id="rId9"/>
    <p:sldId id="429" r:id="rId10"/>
    <p:sldId id="434" r:id="rId11"/>
    <p:sldId id="436" r:id="rId12"/>
    <p:sldId id="423" r:id="rId13"/>
    <p:sldId id="42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C527A-8DA8-48E4-95AC-D5D0C45E3519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57D33-5277-4B4E-8B27-ED52D047C9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5832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40A83-2CA9-4431-A80C-9D8DEE99CDA4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364C0-DCFA-4DBA-B60E-782FDAB341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9405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8705CD-CD80-49B0-A8B9-D0C1E0E7F30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321210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81000" y="6248400"/>
            <a:ext cx="8305800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56356"/>
            <a:ext cx="1423988" cy="80486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758" y="64395"/>
            <a:ext cx="1066800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418563" y="914400"/>
            <a:ext cx="8305800" cy="37564"/>
            <a:chOff x="291921" y="637188"/>
            <a:chExt cx="8305800" cy="3747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91921" y="637188"/>
              <a:ext cx="8305800" cy="158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1921" y="673075"/>
              <a:ext cx="8305800" cy="1583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 userDrawn="1"/>
        </p:nvCxnSpPr>
        <p:spPr>
          <a:xfrm>
            <a:off x="457200" y="6248400"/>
            <a:ext cx="8229600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5"/>
          <p:cNvSpPr txBox="1">
            <a:spLocks noChangeArrowheads="1"/>
          </p:cNvSpPr>
          <p:nvPr userDrawn="1"/>
        </p:nvSpPr>
        <p:spPr bwMode="auto">
          <a:xfrm>
            <a:off x="3352800" y="6273084"/>
            <a:ext cx="258006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新細明體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新細明體" charset="-120"/>
                <a:cs typeface="+mn-cs"/>
              </a:rPr>
              <a:t>Big Data Technologies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新細明體" charset="-120"/>
              <a:cs typeface="+mn-cs"/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 userDrawn="1"/>
        </p:nvSpPr>
        <p:spPr bwMode="auto">
          <a:xfrm>
            <a:off x="6324600" y="62484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新細明體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新細明體" charset="-120"/>
                <a:cs typeface="+mn-cs"/>
              </a:rPr>
              <a:t>By: Suresh Pokharel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新細明體" charset="-120"/>
              <a:cs typeface="+mn-cs"/>
            </a:endParaRPr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457200" y="62484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新細明體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新細明體" charset="-120"/>
                <a:cs typeface="+mn-cs"/>
              </a:rPr>
              <a:t>Slide | </a:t>
            </a:r>
            <a:fld id="{9139C11B-877C-4B5F-B556-7CA394396553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新細明體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新細明體" charset="-12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ad00b.blogspot.com/2013/08/mapreduce-gentle-introduction.html" TargetMode="External"/><Relationship Id="rId2" Type="http://schemas.openxmlformats.org/officeDocument/2006/relationships/hyperlink" Target="http://www.tutorialspoint.com/hadoop/hadoop_mapreduce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11660" y="76200"/>
            <a:ext cx="762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76200"/>
            <a:ext cx="533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1000" y="152400"/>
            <a:ext cx="8382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Big Data Technologies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0" y="1143000"/>
            <a:ext cx="59436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Chapter </a:t>
            </a:r>
            <a:r>
              <a:rPr lang="en-US" sz="2400" b="1" dirty="0" smtClean="0"/>
              <a:t>3</a:t>
            </a:r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Map Reduce Framework	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sz="2800" dirty="0" smtClean="0"/>
              <a:t>Instructor: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Suresh Pokharel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110" y="1066800"/>
            <a:ext cx="8916490" cy="506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(Removing Duplicates)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We basically would like to implement the </a:t>
            </a:r>
            <a:r>
              <a:rPr lang="en-US" sz="1800" i="1" dirty="0" smtClean="0"/>
              <a:t>distinct</a:t>
            </a:r>
            <a:r>
              <a:rPr lang="en-US" sz="1800" dirty="0" smtClean="0"/>
              <a:t> operator: the desired output should contain all of the input values, but values that appear multiple times in input, should appear only once in output. 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We </a:t>
            </a:r>
            <a:r>
              <a:rPr lang="en-US" sz="1800" dirty="0" smtClean="0"/>
              <a:t>use the value itself as the map output key; the reducer associated with a specific key, can then return a </a:t>
            </a:r>
            <a:r>
              <a:rPr lang="en-US" sz="1800" i="1" dirty="0" smtClean="0"/>
              <a:t>single</a:t>
            </a:r>
            <a:r>
              <a:rPr lang="en-US" sz="1800" dirty="0" smtClean="0"/>
              <a:t> output. </a:t>
            </a:r>
            <a:endParaRPr lang="en-US" sz="1800" dirty="0" smtClean="0"/>
          </a:p>
          <a:p>
            <a:r>
              <a:rPr lang="en-US" sz="1800" b="1" dirty="0" smtClean="0"/>
              <a:t>Map</a:t>
            </a:r>
            <a:r>
              <a:rPr lang="en-US" sz="1800" dirty="0" smtClean="0"/>
              <a:t>: For each input value </a:t>
            </a:r>
            <a:r>
              <a:rPr lang="en-US" sz="1800" i="1" dirty="0" smtClean="0"/>
              <a:t>v</a:t>
            </a:r>
            <a:r>
              <a:rPr lang="en-US" sz="1800" dirty="0" smtClean="0"/>
              <a:t>, output the key-value pair (</a:t>
            </a:r>
            <a:r>
              <a:rPr lang="en-US" sz="1800" i="1" dirty="0" smtClean="0"/>
              <a:t>v</a:t>
            </a:r>
            <a:r>
              <a:rPr lang="en-US" sz="1800" dirty="0" smtClean="0"/>
              <a:t>, </a:t>
            </a:r>
            <a:r>
              <a:rPr lang="en-US" sz="1800" i="1" dirty="0" smtClean="0"/>
              <a:t>v</a:t>
            </a:r>
            <a:r>
              <a:rPr lang="en-US" sz="1800" dirty="0" smtClean="0"/>
              <a:t>)</a:t>
            </a:r>
          </a:p>
          <a:p>
            <a:r>
              <a:rPr lang="en-US" sz="1800" b="1" dirty="0" smtClean="0"/>
              <a:t>Shuffle</a:t>
            </a:r>
            <a:r>
              <a:rPr lang="en-US" sz="1800" dirty="0" smtClean="0"/>
              <a:t>: For each key </a:t>
            </a:r>
            <a:r>
              <a:rPr lang="en-US" sz="1800" i="1" dirty="0" smtClean="0"/>
              <a:t>v</a:t>
            </a:r>
            <a:r>
              <a:rPr lang="en-US" sz="1800" dirty="0" smtClean="0"/>
              <a:t> produced by any of the Map tasks, there will be one or more key-value pairs (</a:t>
            </a:r>
            <a:r>
              <a:rPr lang="en-US" sz="1800" i="1" dirty="0" err="1" smtClean="0"/>
              <a:t>v</a:t>
            </a:r>
            <a:r>
              <a:rPr lang="en-US" sz="1800" dirty="0" err="1" smtClean="0"/>
              <a:t>,</a:t>
            </a:r>
            <a:r>
              <a:rPr lang="en-US" sz="1800" i="1" dirty="0" err="1" smtClean="0"/>
              <a:t>v</a:t>
            </a:r>
            <a:r>
              <a:rPr lang="en-US" sz="1800" dirty="0" smtClean="0"/>
              <a:t>). Then, for key </a:t>
            </a:r>
            <a:r>
              <a:rPr lang="en-US" sz="1800" i="1" dirty="0" smtClean="0"/>
              <a:t>v</a:t>
            </a:r>
            <a:r>
              <a:rPr lang="en-US" sz="1800" dirty="0" smtClean="0"/>
              <a:t>, the shuffle will produce (</a:t>
            </a:r>
            <a:r>
              <a:rPr lang="en-US" sz="1800" i="1" dirty="0" smtClean="0"/>
              <a:t>v</a:t>
            </a:r>
            <a:r>
              <a:rPr lang="en-US" sz="1800" dirty="0" smtClean="0"/>
              <a:t>, [</a:t>
            </a:r>
            <a:r>
              <a:rPr lang="en-US" sz="1800" i="1" dirty="0" smtClean="0"/>
              <a:t>v</a:t>
            </a:r>
            <a:r>
              <a:rPr lang="en-US" sz="1800" dirty="0" smtClean="0"/>
              <a:t>, </a:t>
            </a:r>
            <a:r>
              <a:rPr lang="en-US" sz="1800" i="1" dirty="0" smtClean="0"/>
              <a:t>v</a:t>
            </a:r>
            <a:r>
              <a:rPr lang="en-US" sz="1800" dirty="0" smtClean="0"/>
              <a:t>, ..., </a:t>
            </a:r>
            <a:r>
              <a:rPr lang="en-US" sz="1800" i="1" dirty="0" smtClean="0"/>
              <a:t>v</a:t>
            </a:r>
            <a:r>
              <a:rPr lang="en-US" sz="1800" dirty="0" smtClean="0"/>
              <a:t>]) and present this as input to a reducer. </a:t>
            </a:r>
          </a:p>
          <a:p>
            <a:r>
              <a:rPr lang="en-US" sz="1800" b="1" dirty="0" smtClean="0"/>
              <a:t>Reduce</a:t>
            </a:r>
            <a:r>
              <a:rPr lang="en-US" sz="1800" dirty="0" smtClean="0"/>
              <a:t>: the reducer for key </a:t>
            </a:r>
            <a:r>
              <a:rPr lang="en-US" sz="1800" i="1" dirty="0" smtClean="0"/>
              <a:t>v</a:t>
            </a:r>
            <a:r>
              <a:rPr lang="en-US" sz="1800" dirty="0" smtClean="0"/>
              <a:t> turns (</a:t>
            </a:r>
            <a:r>
              <a:rPr lang="en-US" sz="1800" i="1" dirty="0" smtClean="0"/>
              <a:t>v</a:t>
            </a:r>
            <a:r>
              <a:rPr lang="en-US" sz="1800" dirty="0" smtClean="0"/>
              <a:t>, [</a:t>
            </a:r>
            <a:r>
              <a:rPr lang="en-US" sz="1800" i="1" dirty="0" smtClean="0"/>
              <a:t>v</a:t>
            </a:r>
            <a:r>
              <a:rPr lang="en-US" sz="1800" dirty="0" smtClean="0"/>
              <a:t>, </a:t>
            </a:r>
            <a:r>
              <a:rPr lang="en-US" sz="1800" i="1" dirty="0" smtClean="0"/>
              <a:t>v</a:t>
            </a:r>
            <a:r>
              <a:rPr lang="en-US" sz="1800" dirty="0" smtClean="0"/>
              <a:t>, ..., </a:t>
            </a:r>
            <a:r>
              <a:rPr lang="en-US" sz="1800" i="1" dirty="0" smtClean="0"/>
              <a:t>v</a:t>
            </a:r>
            <a:r>
              <a:rPr lang="en-US" sz="1800" dirty="0" smtClean="0"/>
              <a:t>]) into </a:t>
            </a:r>
            <a:r>
              <a:rPr lang="en-US" sz="1800" i="1" dirty="0" smtClean="0"/>
              <a:t>v</a:t>
            </a:r>
            <a:r>
              <a:rPr lang="en-US" sz="1800" dirty="0" smtClean="0"/>
              <a:t>, so it produces exactly one output </a:t>
            </a:r>
            <a:r>
              <a:rPr lang="en-US" sz="1800" i="1" dirty="0" smtClean="0"/>
              <a:t>v</a:t>
            </a:r>
            <a:r>
              <a:rPr lang="en-US" sz="1800" dirty="0" smtClean="0"/>
              <a:t> for this key </a:t>
            </a:r>
            <a:r>
              <a:rPr lang="en-US" sz="1800" i="1" dirty="0" smtClean="0"/>
              <a:t>v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Note that the way we defined the reducer is slightly imprecise as we should define pairs as output. This is a small technicality that also depends on the </a:t>
            </a:r>
            <a:r>
              <a:rPr lang="en-US" sz="1800" dirty="0" err="1" smtClean="0"/>
              <a:t>MapReduce</a:t>
            </a:r>
            <a:r>
              <a:rPr lang="en-US" sz="1800" dirty="0" smtClean="0"/>
              <a:t> implementation we are using: in </a:t>
            </a:r>
            <a:r>
              <a:rPr lang="en-US" sz="1800" dirty="0" err="1" smtClean="0"/>
              <a:t>Hadoop</a:t>
            </a:r>
            <a:r>
              <a:rPr lang="en-US" sz="1800" dirty="0" smtClean="0"/>
              <a:t> for example, we can have the reducer return the pair (</a:t>
            </a:r>
            <a:r>
              <a:rPr lang="en-US" sz="1800" i="1" dirty="0" smtClean="0"/>
              <a:t>v</a:t>
            </a:r>
            <a:r>
              <a:rPr lang="en-US" sz="1800" dirty="0" smtClean="0"/>
              <a:t>, </a:t>
            </a:r>
            <a:r>
              <a:rPr lang="en-US" sz="1800" i="1" dirty="0" smtClean="0"/>
              <a:t>null</a:t>
            </a:r>
            <a:r>
              <a:rPr lang="en-US" sz="1800" dirty="0" smtClean="0"/>
              <a:t>) or (</a:t>
            </a:r>
            <a:r>
              <a:rPr lang="en-US" sz="1800" i="1" dirty="0" smtClean="0"/>
              <a:t>null</a:t>
            </a:r>
            <a:r>
              <a:rPr lang="en-US" sz="1800" dirty="0" smtClean="0"/>
              <a:t>, </a:t>
            </a:r>
            <a:r>
              <a:rPr lang="en-US" sz="1800" i="1" dirty="0" smtClean="0"/>
              <a:t>v</a:t>
            </a:r>
            <a:r>
              <a:rPr lang="en-US" sz="1800" dirty="0" smtClean="0"/>
              <a:t>) to obtain the same result.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47800"/>
            <a:ext cx="4953000" cy="37099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09600" y="1166336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www.tutorialspoint.com/hadoop/hadoop_mapreduce.htm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 </a:t>
            </a:r>
            <a:r>
              <a:rPr lang="en-US" smtClean="0">
                <a:hlinkClick r:id="rId3"/>
              </a:rPr>
              <a:t>http</a:t>
            </a:r>
            <a:r>
              <a:rPr lang="en-US" smtClean="0">
                <a:hlinkClick r:id="rId3"/>
              </a:rPr>
              <a:t>://</a:t>
            </a:r>
            <a:r>
              <a:rPr lang="en-US" smtClean="0">
                <a:hlinkClick r:id="rId3"/>
              </a:rPr>
              <a:t>had00b.blogspot.com/2013/08/mapreduce-gentle-introduction.html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Map-reduce Basics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 smtClean="0"/>
              <a:t>MapReduce</a:t>
            </a:r>
            <a:r>
              <a:rPr lang="en-US" sz="2400" dirty="0" smtClean="0"/>
              <a:t> is a processing technique and a program model for distributed </a:t>
            </a:r>
            <a:r>
              <a:rPr lang="en-US" sz="2400" dirty="0" smtClean="0"/>
              <a:t>computing. 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algorithm contains two important tasks, namely Map and Reduce. </a:t>
            </a:r>
            <a:endParaRPr lang="en-US" sz="2400" dirty="0" smtClean="0"/>
          </a:p>
          <a:p>
            <a:r>
              <a:rPr lang="en-US" sz="2400" dirty="0" smtClean="0"/>
              <a:t>Map </a:t>
            </a:r>
            <a:r>
              <a:rPr lang="en-US" sz="2400" dirty="0" smtClean="0"/>
              <a:t>takes a set of data and converts it into another set of data, where individual elements are broken down into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(key/value pairs). </a:t>
            </a:r>
            <a:endParaRPr lang="en-US" sz="2400" dirty="0" smtClean="0"/>
          </a:p>
          <a:p>
            <a:r>
              <a:rPr lang="en-US" sz="2400" dirty="0" smtClean="0"/>
              <a:t>Secondly</a:t>
            </a:r>
            <a:r>
              <a:rPr lang="en-US" sz="2400" dirty="0" smtClean="0"/>
              <a:t>, reduce task, which takes the output from a map as an input and combines those data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into a smaller set of </a:t>
            </a:r>
            <a:r>
              <a:rPr lang="en-US" sz="2400" dirty="0" err="1" smtClean="0"/>
              <a:t>tuples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r>
              <a:rPr lang="en-US" sz="2400" dirty="0" smtClean="0"/>
              <a:t>As </a:t>
            </a:r>
            <a:r>
              <a:rPr lang="en-US" sz="2400" dirty="0" smtClean="0"/>
              <a:t>the sequence of the name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implies, the reduce task is always performed after the map job.</a:t>
            </a: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Map-reduce Basics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major advantage of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is that it is easy to scale data processing over multiple computing nodes. </a:t>
            </a:r>
            <a:endParaRPr lang="en-US" sz="2400" dirty="0" smtClean="0"/>
          </a:p>
          <a:p>
            <a:r>
              <a:rPr lang="en-US" sz="2400" dirty="0" smtClean="0"/>
              <a:t>Under </a:t>
            </a:r>
            <a:r>
              <a:rPr lang="en-US" sz="2400" dirty="0" smtClean="0"/>
              <a:t>the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model, the data processing primitives are called </a:t>
            </a:r>
            <a:r>
              <a:rPr lang="en-US" sz="2400" dirty="0" err="1" smtClean="0"/>
              <a:t>mappers</a:t>
            </a:r>
            <a:r>
              <a:rPr lang="en-US" sz="2400" dirty="0" smtClean="0"/>
              <a:t> and reducers. </a:t>
            </a:r>
            <a:endParaRPr lang="en-US" sz="2400" dirty="0" smtClean="0"/>
          </a:p>
          <a:p>
            <a:r>
              <a:rPr lang="en-US" sz="2400" dirty="0" smtClean="0"/>
              <a:t>Decomposing </a:t>
            </a:r>
            <a:r>
              <a:rPr lang="en-US" sz="2400" dirty="0" smtClean="0"/>
              <a:t>a data processing application into </a:t>
            </a:r>
            <a:r>
              <a:rPr lang="en-US" sz="2400" dirty="0" err="1" smtClean="0"/>
              <a:t>mappers</a:t>
            </a:r>
            <a:r>
              <a:rPr lang="en-US" sz="2400" dirty="0" smtClean="0"/>
              <a:t> and reducers is sometimes nontrivial. But, once we write an application in the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form, scaling the application to run over hundreds, thousands, or even tens of thousands of machines in a cluster is merely a configuration change.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 smtClean="0"/>
              <a:t>simple scalability is what has attracted many programmers to use the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model.</a:t>
            </a: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Map-reduce Basics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Mapping </a:t>
            </a:r>
            <a:r>
              <a:rPr lang="en-US" sz="2400" b="1" dirty="0" smtClean="0"/>
              <a:t>Lists</a:t>
            </a: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first phase of a Map-Reduce program is called </a:t>
            </a:r>
            <a:r>
              <a:rPr lang="en-US" sz="2400" i="1" dirty="0" smtClean="0">
                <a:latin typeface="Aparajita" pitchFamily="34" charset="0"/>
                <a:cs typeface="Aparajita" pitchFamily="34" charset="0"/>
              </a:rPr>
              <a:t>mapping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. </a:t>
            </a:r>
          </a:p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A list of data elements are provided, one at a time, to a function called the </a:t>
            </a:r>
            <a:r>
              <a:rPr lang="en-US" sz="2400" i="1" dirty="0" err="1" smtClean="0">
                <a:latin typeface="Aparajita" pitchFamily="34" charset="0"/>
                <a:cs typeface="Aparajita" pitchFamily="34" charset="0"/>
              </a:rPr>
              <a:t>Mapper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, which transforms each element individually to an output data element. </a:t>
            </a:r>
          </a:p>
          <a:p>
            <a:endParaRPr lang="en-US" sz="2400" dirty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733800"/>
            <a:ext cx="8534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Map-reduce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Reducing </a:t>
            </a:r>
            <a:r>
              <a:rPr lang="en-US" sz="2000" b="1" dirty="0" smtClean="0"/>
              <a:t>List</a:t>
            </a:r>
          </a:p>
          <a:p>
            <a:r>
              <a:rPr lang="en-US" sz="2000" dirty="0" smtClean="0"/>
              <a:t>Reducing lets you aggregate values together.</a:t>
            </a:r>
          </a:p>
          <a:p>
            <a:r>
              <a:rPr lang="en-US" sz="2000" dirty="0" smtClean="0"/>
              <a:t> A </a:t>
            </a:r>
            <a:r>
              <a:rPr lang="en-US" sz="2000" i="1" dirty="0" smtClean="0"/>
              <a:t>reducer</a:t>
            </a:r>
            <a:r>
              <a:rPr lang="en-US" sz="2000" dirty="0" smtClean="0"/>
              <a:t> function receives an </a:t>
            </a:r>
            <a:r>
              <a:rPr lang="en-US" sz="2000" dirty="0" err="1" smtClean="0"/>
              <a:t>iterator</a:t>
            </a:r>
            <a:r>
              <a:rPr lang="en-US" sz="2000" dirty="0" smtClean="0"/>
              <a:t> of input values from an input list.</a:t>
            </a:r>
          </a:p>
          <a:p>
            <a:r>
              <a:rPr lang="en-US" sz="2000" dirty="0" smtClean="0"/>
              <a:t> It then combines these values together, returning a single output value.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67000"/>
            <a:ext cx="8839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Map-reduce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MapReduce</a:t>
            </a:r>
            <a:r>
              <a:rPr lang="en-US" sz="2000" dirty="0" smtClean="0"/>
              <a:t> program executes in </a:t>
            </a:r>
            <a:r>
              <a:rPr lang="en-US" sz="2000" dirty="0" smtClean="0"/>
              <a:t>the following stages:</a:t>
            </a:r>
          </a:p>
          <a:p>
            <a:r>
              <a:rPr lang="en-US" sz="2000" b="1" dirty="0" smtClean="0"/>
              <a:t>Map </a:t>
            </a:r>
            <a:r>
              <a:rPr lang="en-US" sz="2000" b="1" dirty="0" smtClean="0"/>
              <a:t>stage</a:t>
            </a:r>
            <a:r>
              <a:rPr lang="en-US" sz="2000" dirty="0" smtClean="0"/>
              <a:t> : The map or </a:t>
            </a:r>
            <a:r>
              <a:rPr lang="en-US" sz="2000" dirty="0" err="1" smtClean="0"/>
              <a:t>mapper’s</a:t>
            </a:r>
            <a:r>
              <a:rPr lang="en-US" sz="2000" dirty="0" smtClean="0"/>
              <a:t> job is to process the input data. Generally the input data is in the form of file or directory and is stored in the </a:t>
            </a:r>
            <a:r>
              <a:rPr lang="en-US" sz="2000" dirty="0" err="1" smtClean="0"/>
              <a:t>Hadoop</a:t>
            </a:r>
            <a:r>
              <a:rPr lang="en-US" sz="2000" dirty="0" smtClean="0"/>
              <a:t> file system (HDFS). The input file is passed to the </a:t>
            </a:r>
            <a:r>
              <a:rPr lang="en-US" sz="2000" dirty="0" err="1" smtClean="0"/>
              <a:t>mapper</a:t>
            </a:r>
            <a:r>
              <a:rPr lang="en-US" sz="2000" dirty="0" smtClean="0"/>
              <a:t> function line by line. The </a:t>
            </a:r>
            <a:r>
              <a:rPr lang="en-US" sz="2000" dirty="0" err="1" smtClean="0"/>
              <a:t>mapper</a:t>
            </a:r>
            <a:r>
              <a:rPr lang="en-US" sz="2000" dirty="0" smtClean="0"/>
              <a:t> processes the data and creates several small chunks of data. </a:t>
            </a:r>
          </a:p>
          <a:p>
            <a:r>
              <a:rPr lang="en-US" sz="2000" b="1" dirty="0" smtClean="0"/>
              <a:t>Reduce stage</a:t>
            </a:r>
            <a:r>
              <a:rPr lang="en-US" sz="2000" dirty="0" smtClean="0"/>
              <a:t> : This stage is the combination of the </a:t>
            </a:r>
            <a:r>
              <a:rPr lang="en-US" sz="2000" b="1" dirty="0" smtClean="0"/>
              <a:t>Shuffle </a:t>
            </a:r>
            <a:r>
              <a:rPr lang="en-US" sz="2000" dirty="0" smtClean="0"/>
              <a:t>stage and the </a:t>
            </a:r>
            <a:r>
              <a:rPr lang="en-US" sz="2000" b="1" dirty="0" smtClean="0"/>
              <a:t>Reduce</a:t>
            </a:r>
            <a:r>
              <a:rPr lang="en-US" sz="2000" dirty="0" smtClean="0"/>
              <a:t> stage. The Reducer’s job is to process the data that comes from the </a:t>
            </a:r>
            <a:r>
              <a:rPr lang="en-US" sz="2000" dirty="0" err="1" smtClean="0"/>
              <a:t>mapper</a:t>
            </a:r>
            <a:r>
              <a:rPr lang="en-US" sz="2000" dirty="0" smtClean="0"/>
              <a:t>. After processing, it produces a new set of output, which will be stored in the HDFS.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567750" y="3244334"/>
            <a:ext cx="2008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Execution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err="1" smtClean="0"/>
              <a:t>PayLoad</a:t>
            </a:r>
            <a:r>
              <a:rPr lang="en-US" sz="1800" dirty="0" smtClean="0"/>
              <a:t> - Applications implement the Map and the Reduce functions, and form the core of the job.</a:t>
            </a:r>
          </a:p>
          <a:p>
            <a:r>
              <a:rPr lang="en-US" sz="1800" b="1" dirty="0" err="1" smtClean="0"/>
              <a:t>Mapper</a:t>
            </a:r>
            <a:r>
              <a:rPr lang="en-US" sz="1800" dirty="0" smtClean="0"/>
              <a:t> - </a:t>
            </a:r>
            <a:r>
              <a:rPr lang="en-US" sz="1800" dirty="0" err="1" smtClean="0"/>
              <a:t>Mapper</a:t>
            </a:r>
            <a:r>
              <a:rPr lang="en-US" sz="1800" dirty="0" smtClean="0"/>
              <a:t> maps the input key/value pairs to a set of intermediate key/value pair.</a:t>
            </a:r>
          </a:p>
          <a:p>
            <a:r>
              <a:rPr lang="en-US" sz="1800" b="1" dirty="0" err="1" smtClean="0"/>
              <a:t>NamedNode</a:t>
            </a:r>
            <a:r>
              <a:rPr lang="en-US" sz="1800" dirty="0" smtClean="0"/>
              <a:t> - Node that manages the </a:t>
            </a:r>
            <a:r>
              <a:rPr lang="en-US" sz="1800" dirty="0" err="1" smtClean="0"/>
              <a:t>Hadoop</a:t>
            </a:r>
            <a:r>
              <a:rPr lang="en-US" sz="1800" dirty="0" smtClean="0"/>
              <a:t> Distributed File System (HDFS).</a:t>
            </a:r>
          </a:p>
          <a:p>
            <a:r>
              <a:rPr lang="en-US" sz="1800" b="1" dirty="0" err="1" smtClean="0"/>
              <a:t>DataNode</a:t>
            </a:r>
            <a:r>
              <a:rPr lang="en-US" sz="1800" dirty="0" smtClean="0"/>
              <a:t> - Node where data is presented in advance before any processing takes place.</a:t>
            </a:r>
          </a:p>
          <a:p>
            <a:r>
              <a:rPr lang="en-US" sz="1800" b="1" dirty="0" err="1" smtClean="0"/>
              <a:t>MasterNode</a:t>
            </a:r>
            <a:r>
              <a:rPr lang="en-US" sz="1800" dirty="0" smtClean="0"/>
              <a:t> - Node where </a:t>
            </a:r>
            <a:r>
              <a:rPr lang="en-US" sz="1800" dirty="0" err="1" smtClean="0"/>
              <a:t>JobTracker</a:t>
            </a:r>
            <a:r>
              <a:rPr lang="en-US" sz="1800" dirty="0" smtClean="0"/>
              <a:t> runs and which accepts job requests from clients.</a:t>
            </a:r>
          </a:p>
          <a:p>
            <a:r>
              <a:rPr lang="en-US" sz="1800" b="1" dirty="0" err="1" smtClean="0"/>
              <a:t>SlaveNode</a:t>
            </a:r>
            <a:r>
              <a:rPr lang="en-US" sz="1800" dirty="0" smtClean="0"/>
              <a:t> - Node where Map and Reduce program runs.</a:t>
            </a:r>
          </a:p>
          <a:p>
            <a:r>
              <a:rPr lang="en-US" sz="1800" b="1" dirty="0" err="1" smtClean="0"/>
              <a:t>JobTracker</a:t>
            </a:r>
            <a:r>
              <a:rPr lang="en-US" sz="1800" dirty="0" smtClean="0"/>
              <a:t> - Schedules jobs and tracks the assign jobs to Task tracker.</a:t>
            </a:r>
          </a:p>
          <a:p>
            <a:r>
              <a:rPr lang="en-US" sz="1800" b="1" dirty="0" smtClean="0"/>
              <a:t>Task Tracker</a:t>
            </a:r>
            <a:r>
              <a:rPr lang="en-US" sz="1800" dirty="0" smtClean="0"/>
              <a:t> - Tracks the task and reports status to </a:t>
            </a:r>
            <a:r>
              <a:rPr lang="en-US" sz="1800" dirty="0" err="1" smtClean="0"/>
              <a:t>JobTracker</a:t>
            </a:r>
            <a:r>
              <a:rPr lang="en-US" sz="1800" dirty="0" smtClean="0"/>
              <a:t>. </a:t>
            </a:r>
          </a:p>
          <a:p>
            <a:r>
              <a:rPr lang="en-US" sz="1800" b="1" dirty="0" smtClean="0"/>
              <a:t>Job</a:t>
            </a:r>
            <a:r>
              <a:rPr lang="en-US" sz="1800" dirty="0" smtClean="0"/>
              <a:t> - A program is an execution of a </a:t>
            </a:r>
            <a:r>
              <a:rPr lang="en-US" sz="1800" dirty="0" err="1" smtClean="0"/>
              <a:t>Mapper</a:t>
            </a:r>
            <a:r>
              <a:rPr lang="en-US" sz="1800" dirty="0" smtClean="0"/>
              <a:t> and Reducer across a dataset.</a:t>
            </a:r>
          </a:p>
          <a:p>
            <a:r>
              <a:rPr lang="en-US" sz="1800" b="1" dirty="0" smtClean="0"/>
              <a:t>Task</a:t>
            </a:r>
            <a:r>
              <a:rPr lang="en-US" sz="1800" dirty="0" smtClean="0"/>
              <a:t> - An execution of a </a:t>
            </a:r>
            <a:r>
              <a:rPr lang="en-US" sz="1800" dirty="0" err="1" smtClean="0"/>
              <a:t>Mapper</a:t>
            </a:r>
            <a:r>
              <a:rPr lang="en-US" sz="1800" dirty="0" smtClean="0"/>
              <a:t> or a Reducer on a slice of data. </a:t>
            </a:r>
          </a:p>
          <a:p>
            <a:r>
              <a:rPr lang="en-US" sz="1800" b="1" dirty="0" smtClean="0"/>
              <a:t>Task Attempt</a:t>
            </a:r>
            <a:r>
              <a:rPr lang="en-US" sz="1800" dirty="0" smtClean="0"/>
              <a:t> - A particular instance of an attempt to execute a task on a </a:t>
            </a:r>
            <a:r>
              <a:rPr lang="en-US" sz="1800" dirty="0" err="1" smtClean="0"/>
              <a:t>SlaveNode</a:t>
            </a:r>
            <a:r>
              <a:rPr lang="en-US" sz="1800" dirty="0" smtClean="0"/>
              <a:t>.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(word count)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800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map(String key, String value):</a:t>
            </a:r>
          </a:p>
          <a:p>
            <a:pPr>
              <a:buNone/>
            </a:pPr>
            <a:r>
              <a:rPr lang="en-US" sz="2000" dirty="0" smtClean="0"/>
              <a:t>// key: document name</a:t>
            </a:r>
          </a:p>
          <a:p>
            <a:pPr>
              <a:buNone/>
            </a:pPr>
            <a:r>
              <a:rPr lang="en-US" sz="2000" dirty="0" smtClean="0"/>
              <a:t>// value: document contents</a:t>
            </a:r>
          </a:p>
          <a:p>
            <a:pPr>
              <a:buNone/>
            </a:pPr>
            <a:r>
              <a:rPr lang="en-US" sz="2000" dirty="0" smtClean="0"/>
              <a:t>for each word w in value:</a:t>
            </a:r>
          </a:p>
          <a:p>
            <a:pPr>
              <a:buNone/>
            </a:pPr>
            <a:r>
              <a:rPr lang="en-US" sz="2000" dirty="0" err="1" smtClean="0"/>
              <a:t>EmitIntermediate</a:t>
            </a:r>
            <a:r>
              <a:rPr lang="en-US" sz="2000" dirty="0" smtClean="0"/>
              <a:t>(w, "1</a:t>
            </a:r>
            <a:r>
              <a:rPr lang="en-US" sz="2000" dirty="0" smtClean="0"/>
              <a:t>");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reduce(String key,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</a:rPr>
              <a:t>Iterator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 values):</a:t>
            </a:r>
          </a:p>
          <a:p>
            <a:pPr>
              <a:buNone/>
            </a:pPr>
            <a:r>
              <a:rPr lang="en-US" sz="2000" dirty="0" smtClean="0"/>
              <a:t>// key: a word</a:t>
            </a:r>
          </a:p>
          <a:p>
            <a:pPr>
              <a:buNone/>
            </a:pPr>
            <a:r>
              <a:rPr lang="en-US" sz="2000" dirty="0" smtClean="0"/>
              <a:t>// values: a list of counts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result = 0;</a:t>
            </a:r>
          </a:p>
          <a:p>
            <a:pPr>
              <a:buNone/>
            </a:pPr>
            <a:r>
              <a:rPr lang="en-US" sz="2000" dirty="0" smtClean="0"/>
              <a:t>for each v in values:</a:t>
            </a:r>
          </a:p>
          <a:p>
            <a:pPr>
              <a:buNone/>
            </a:pPr>
            <a:r>
              <a:rPr lang="en-US" sz="2000" dirty="0" smtClean="0"/>
              <a:t>result += </a:t>
            </a:r>
            <a:r>
              <a:rPr lang="en-US" sz="2000" dirty="0" err="1" smtClean="0"/>
              <a:t>ParseInt</a:t>
            </a:r>
            <a:r>
              <a:rPr lang="en-US" sz="2000" dirty="0" smtClean="0"/>
              <a:t>(v);</a:t>
            </a:r>
          </a:p>
          <a:p>
            <a:pPr>
              <a:buNone/>
            </a:pPr>
            <a:r>
              <a:rPr lang="en-US" sz="2000" dirty="0" smtClean="0"/>
              <a:t>Emit(</a:t>
            </a:r>
            <a:r>
              <a:rPr lang="en-US" sz="2000" dirty="0" err="1" smtClean="0"/>
              <a:t>AsString</a:t>
            </a:r>
            <a:r>
              <a:rPr lang="en-US" sz="2000" dirty="0" smtClean="0"/>
              <a:t>(result));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(word count)</a:t>
            </a:r>
            <a:endParaRPr lang="en-US" dirty="0"/>
          </a:p>
        </p:txBody>
      </p:sp>
      <p:pic>
        <p:nvPicPr>
          <p:cNvPr id="9218" name="Picture 2" descr="Z:\BIG DATA\prakash5\MapReduceWordCountOverview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86868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3812</TotalTime>
  <Words>714</Words>
  <Application>Microsoft Office PowerPoint</Application>
  <PresentationFormat>On-screen Show (4:3)</PresentationFormat>
  <Paragraphs>78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Map-reduce Basics</vt:lpstr>
      <vt:lpstr>Map-reduce Basics</vt:lpstr>
      <vt:lpstr>Map-reduce Basics</vt:lpstr>
      <vt:lpstr>Map-reduce Basics</vt:lpstr>
      <vt:lpstr>Map-reduce Basics</vt:lpstr>
      <vt:lpstr>Some Terminologies</vt:lpstr>
      <vt:lpstr>Example (word count)</vt:lpstr>
      <vt:lpstr>Example (word count)</vt:lpstr>
      <vt:lpstr>Execution overview</vt:lpstr>
      <vt:lpstr>Example (Removing Duplicates)</vt:lpstr>
      <vt:lpstr>Slide 12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Suresh Pokharel</dc:creator>
  <cp:lastModifiedBy>User</cp:lastModifiedBy>
  <cp:revision>404</cp:revision>
  <dcterms:created xsi:type="dcterms:W3CDTF">2010-07-13T05:10:52Z</dcterms:created>
  <dcterms:modified xsi:type="dcterms:W3CDTF">2016-09-03T16:52:46Z</dcterms:modified>
</cp:coreProperties>
</file>