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61"/>
  </p:notesMasterIdLst>
  <p:sldIdLst>
    <p:sldId id="256" r:id="rId4"/>
    <p:sldId id="323" r:id="rId5"/>
    <p:sldId id="325" r:id="rId6"/>
    <p:sldId id="32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327" r:id="rId17"/>
    <p:sldId id="328" r:id="rId18"/>
    <p:sldId id="272" r:id="rId19"/>
    <p:sldId id="273" r:id="rId20"/>
    <p:sldId id="274" r:id="rId21"/>
    <p:sldId id="275" r:id="rId22"/>
    <p:sldId id="322" r:id="rId23"/>
    <p:sldId id="296" r:id="rId24"/>
    <p:sldId id="277" r:id="rId25"/>
    <p:sldId id="278" r:id="rId26"/>
    <p:sldId id="279" r:id="rId27"/>
    <p:sldId id="297" r:id="rId28"/>
    <p:sldId id="281" r:id="rId29"/>
    <p:sldId id="283" r:id="rId30"/>
    <p:sldId id="298" r:id="rId31"/>
    <p:sldId id="284" r:id="rId32"/>
    <p:sldId id="301" r:id="rId33"/>
    <p:sldId id="302" r:id="rId34"/>
    <p:sldId id="314" r:id="rId35"/>
    <p:sldId id="315" r:id="rId36"/>
    <p:sldId id="316" r:id="rId37"/>
    <p:sldId id="317" r:id="rId38"/>
    <p:sldId id="318" r:id="rId39"/>
    <p:sldId id="319" r:id="rId40"/>
    <p:sldId id="285" r:id="rId41"/>
    <p:sldId id="286" r:id="rId42"/>
    <p:sldId id="287" r:id="rId43"/>
    <p:sldId id="288" r:id="rId44"/>
    <p:sldId id="289" r:id="rId45"/>
    <p:sldId id="290" r:id="rId46"/>
    <p:sldId id="312" r:id="rId47"/>
    <p:sldId id="304" r:id="rId48"/>
    <p:sldId id="305" r:id="rId49"/>
    <p:sldId id="306" r:id="rId50"/>
    <p:sldId id="307" r:id="rId51"/>
    <p:sldId id="313" r:id="rId52"/>
    <p:sldId id="308" r:id="rId53"/>
    <p:sldId id="309" r:id="rId54"/>
    <p:sldId id="310" r:id="rId55"/>
    <p:sldId id="311" r:id="rId56"/>
    <p:sldId id="293" r:id="rId57"/>
    <p:sldId id="331" r:id="rId58"/>
    <p:sldId id="329" r:id="rId59"/>
    <p:sldId id="33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94660"/>
  </p:normalViewPr>
  <p:slideViewPr>
    <p:cSldViewPr>
      <p:cViewPr varScale="1">
        <p:scale>
          <a:sx n="107" d="100"/>
          <a:sy n="107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CA618-DDFF-4FC8-8592-C84CA822C98D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57A3D-AF5B-4ACF-A0F0-9C113D930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://en.wikipedia.org/wiki/Apache_Hadoop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2CF7154E-FE2C-4094-9169-5F6DACF2D87A}" type="slidenum">
              <a:rPr lang="en-US" smtClean="0"/>
              <a:pPr defTabSz="911482"/>
              <a:t>6</a:t>
            </a:fld>
            <a:endParaRPr lang="en-US" smtClean="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29" tIns="44765" rIns="89529" bIns="4476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591E87BC-B75B-420F-98DE-C19EACD1DA0D}" type="slidenum">
              <a:rPr lang="en-GB" smtClean="0"/>
              <a:pPr defTabSz="911482"/>
              <a:t>41</a:t>
            </a:fld>
            <a:endParaRPr lang="en-GB" smtClean="0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0CB03AEF-385D-486F-8443-582D3770FCA0}" type="slidenum">
              <a:rPr lang="en-GB" smtClean="0"/>
              <a:pPr defTabSz="911482"/>
              <a:t>42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4A63F802-E59E-4480-AB12-5A0E8FB09767}" type="slidenum">
              <a:rPr lang="en-GB" smtClean="0"/>
              <a:pPr defTabSz="911482"/>
              <a:t>44</a:t>
            </a:fld>
            <a:endParaRPr lang="en-GB" smtClean="0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755C09-8E0A-40B6-8A25-188ABBB9A511}" type="slidenum">
              <a:rPr lang="en-US" sz="1200">
                <a:solidFill>
                  <a:prstClr val="black"/>
                </a:solidFill>
              </a:rPr>
              <a:pPr/>
              <a:t>45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457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9000"/>
          </a:xfrm>
          <a:ln/>
        </p:spPr>
      </p:sp>
      <p:sp>
        <p:nvSpPr>
          <p:cNvPr id="245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579A913F-144C-4EC5-868B-DC0A768C4373}" type="slidenum">
              <a:rPr lang="en-GB" smtClean="0"/>
              <a:pPr defTabSz="911482"/>
              <a:t>49</a:t>
            </a:fld>
            <a:endParaRPr lang="en-GB" smtClean="0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E0E3AECE-B484-4CCE-BBA3-71147881B3B6}" type="slidenum">
              <a:rPr lang="en-US" smtClean="0"/>
              <a:pPr defTabSz="911482"/>
              <a:t>7</a:t>
            </a:fld>
            <a:endParaRPr lang="en-US" smtClean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29" tIns="44765" rIns="89529" bIns="44765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4EE3B3EE-3CD6-4E0D-BD42-34D565D868CA}" type="slidenum">
              <a:rPr lang="en-US" smtClean="0"/>
              <a:pPr defTabSz="911482"/>
              <a:t>9</a:t>
            </a:fld>
            <a:endParaRPr lang="en-US" smtClean="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29" tIns="44765" rIns="89529" bIns="4476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7A3D-AF5B-4ACF-A0F0-9C113D9300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3593648-B6B4-48DF-B44C-E3693731EC71}" type="slidenum">
              <a:rPr lang="en-GB" smtClean="0">
                <a:solidFill>
                  <a:prstClr val="black"/>
                </a:solidFill>
              </a:rPr>
              <a:pPr defTabSz="911482"/>
              <a:t>21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82828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3593648-B6B4-48DF-B44C-E3693731EC71}" type="slidenum">
              <a:rPr lang="en-GB" smtClean="0">
                <a:solidFill>
                  <a:prstClr val="black"/>
                </a:solidFill>
              </a:rPr>
              <a:pPr defTabSz="911482"/>
              <a:t>25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82828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.</a:t>
            </a:r>
            <a:r>
              <a:rPr lang="en-US" sz="1200" baseline="30000" dirty="0" smtClean="0">
                <a:hlinkClick r:id="rId3"/>
              </a:rPr>
              <a:t>[24]</a:t>
            </a:r>
            <a:r>
              <a:rPr lang="en-US" sz="1200" dirty="0" smtClean="0"/>
              <a:t> Yahoo! contributes back all work it does on </a:t>
            </a:r>
            <a:r>
              <a:rPr lang="en-US" sz="1200" dirty="0" err="1" smtClean="0"/>
              <a:t>Hadoop</a:t>
            </a:r>
            <a:r>
              <a:rPr lang="en-US" sz="1200" dirty="0" smtClean="0"/>
              <a:t> to the open-source community, the company's developers also fix bugs and provide stability improvements internally, and release this patched source code so that other users may benefit from their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7A3D-AF5B-4ACF-A0F0-9C113D9300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FCBC24-00BC-8F4A-933C-C292B0295708}" type="slidenum">
              <a:rPr lang="en-US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629BC8-015B-7645-9F7C-4332A2B22786}" type="slidenum">
              <a:rPr lang="en-US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29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34558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9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7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625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8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847D3-7C5A-467E-BEBA-7AE4C9594E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23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67E82-2538-4521-912B-F0D52EED4E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0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6CE81-CA18-4DBE-88FB-66AAC7C3A2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27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4001E-7E2C-438E-8FED-813EB990B6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91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0805C-3B1B-498D-8816-55EC3CFD8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2C2E-4C57-46F1-A132-75CCD89978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4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C7BC1-36F7-4B70-A955-5FF3C3E7E4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47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77772-4830-4FB5-AFBB-14974FCD08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8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9D167-302C-4B65-A8AC-B982C7164C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5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16791-CBA0-481C-8D55-080D941A49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76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5598-3053-4C10-8A99-6F1DDF82F5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844-FF38-4D19-83A3-9D65CCB2028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7E78-C6D1-4E81-8680-F1E672D3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60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A030E0B-61AF-4037-AD7C-D036FA273A34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7" descr="hadoop-logo-bi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828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2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MapReduce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Adopted from Jimmy Lin’s slides (at UMD)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models</a:t>
            </a:r>
          </a:p>
          <a:p>
            <a:pPr lvl="1"/>
            <a:r>
              <a:rPr lang="en-US" sz="2400" dirty="0" smtClean="0"/>
              <a:t>Shared memory (</a:t>
            </a:r>
            <a:r>
              <a:rPr lang="en-US" sz="2400" dirty="0" err="1" smtClean="0"/>
              <a:t>pthreads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Message passing (MPI)</a:t>
            </a:r>
          </a:p>
          <a:p>
            <a:r>
              <a:rPr lang="en-US" sz="2800" dirty="0" smtClean="0"/>
              <a:t>Design Patterns</a:t>
            </a:r>
          </a:p>
          <a:p>
            <a:pPr lvl="1"/>
            <a:r>
              <a:rPr lang="en-US" sz="2400" dirty="0" smtClean="0"/>
              <a:t>Master-slaves</a:t>
            </a:r>
          </a:p>
          <a:p>
            <a:pPr lvl="1"/>
            <a:r>
              <a:rPr lang="en-US" sz="2400" dirty="0" smtClean="0"/>
              <a:t>Producer-consumer flows</a:t>
            </a:r>
          </a:p>
          <a:p>
            <a:pPr lvl="1"/>
            <a:r>
              <a:rPr lang="en-US" sz="2400" dirty="0" smtClean="0"/>
              <a:t>Shared work queues</a:t>
            </a:r>
          </a:p>
          <a:p>
            <a:pPr lvl="1"/>
            <a:endParaRPr lang="en-US" sz="24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134225" y="1265238"/>
            <a:ext cx="1476375" cy="1630362"/>
            <a:chOff x="2667000" y="1524000"/>
            <a:chExt cx="2032346" cy="2243288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8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0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4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4800600" y="1265238"/>
            <a:ext cx="2005012" cy="1630362"/>
            <a:chOff x="5181600" y="1524000"/>
            <a:chExt cx="2759075" cy="2243288"/>
          </a:xfrm>
        </p:grpSpPr>
        <p:cxnSp>
          <p:nvCxnSpPr>
            <p:cNvPr id="2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8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9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30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32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34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7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295400" y="5017328"/>
            <a:ext cx="1471246" cy="1459672"/>
            <a:chOff x="1271954" y="4419600"/>
            <a:chExt cx="1471246" cy="1459672"/>
          </a:xfrm>
        </p:grpSpPr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1271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1828800" y="4648200"/>
              <a:ext cx="381000" cy="353786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master</a:t>
              </a:r>
            </a:p>
          </p:txBody>
        </p:sp>
        <p:sp>
          <p:nvSpPr>
            <p:cNvPr id="134" name="AutoShape 4"/>
            <p:cNvSpPr>
              <a:spLocks noChangeArrowheads="1"/>
            </p:cNvSpPr>
            <p:nvPr/>
          </p:nvSpPr>
          <p:spPr bwMode="auto">
            <a:xfrm>
              <a:off x="1652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AutoShape 4"/>
            <p:cNvSpPr>
              <a:spLocks noChangeArrowheads="1"/>
            </p:cNvSpPr>
            <p:nvPr/>
          </p:nvSpPr>
          <p:spPr bwMode="auto">
            <a:xfrm>
              <a:off x="2033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AutoShape 4"/>
            <p:cNvSpPr>
              <a:spLocks noChangeArrowheads="1"/>
            </p:cNvSpPr>
            <p:nvPr/>
          </p:nvSpPr>
          <p:spPr bwMode="auto">
            <a:xfrm>
              <a:off x="2414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9" name="Straight Arrow Connector 128"/>
            <p:cNvCxnSpPr>
              <a:stCxn id="63" idx="2"/>
              <a:endCxn id="59" idx="0"/>
            </p:cNvCxnSpPr>
            <p:nvPr/>
          </p:nvCxnSpPr>
          <p:spPr bwMode="auto">
            <a:xfrm rot="5400000">
              <a:off x="1561682" y="4876382"/>
              <a:ext cx="332014" cy="583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63" idx="2"/>
              <a:endCxn id="134" idx="0"/>
            </p:cNvCxnSpPr>
            <p:nvPr/>
          </p:nvCxnSpPr>
          <p:spPr bwMode="auto">
            <a:xfrm rot="5400000">
              <a:off x="1752182" y="5066882"/>
              <a:ext cx="332014" cy="202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63" idx="2"/>
              <a:endCxn id="135" idx="0"/>
            </p:cNvCxnSpPr>
            <p:nvPr/>
          </p:nvCxnSpPr>
          <p:spPr bwMode="auto">
            <a:xfrm rot="16200000" flipH="1">
              <a:off x="1942681" y="5078604"/>
              <a:ext cx="332014" cy="178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63" idx="2"/>
              <a:endCxn id="136" idx="0"/>
            </p:cNvCxnSpPr>
            <p:nvPr/>
          </p:nvCxnSpPr>
          <p:spPr bwMode="auto">
            <a:xfrm rot="16200000" flipH="1">
              <a:off x="2133181" y="4888104"/>
              <a:ext cx="332014" cy="559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 Box 14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slaves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223846" y="4864928"/>
            <a:ext cx="2743200" cy="1916872"/>
            <a:chOff x="3276600" y="4267200"/>
            <a:chExt cx="2743200" cy="1916872"/>
          </a:xfrm>
        </p:grpSpPr>
        <p:sp>
          <p:nvSpPr>
            <p:cNvPr id="149" name="AutoShape 8"/>
            <p:cNvSpPr>
              <a:spLocks noChangeArrowheads="1"/>
            </p:cNvSpPr>
            <p:nvPr/>
          </p:nvSpPr>
          <p:spPr bwMode="auto">
            <a:xfrm>
              <a:off x="36869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AutoShape 4"/>
            <p:cNvSpPr>
              <a:spLocks noChangeArrowheads="1"/>
            </p:cNvSpPr>
            <p:nvPr/>
          </p:nvSpPr>
          <p:spPr bwMode="auto">
            <a:xfrm>
              <a:off x="42965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1" name="Straight Arrow Connector 150"/>
            <p:cNvCxnSpPr>
              <a:stCxn id="149" idx="3"/>
              <a:endCxn id="150" idx="1"/>
            </p:cNvCxnSpPr>
            <p:nvPr/>
          </p:nvCxnSpPr>
          <p:spPr bwMode="auto">
            <a:xfrm>
              <a:off x="4015154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AutoShape 8"/>
            <p:cNvSpPr>
              <a:spLocks noChangeArrowheads="1"/>
            </p:cNvSpPr>
            <p:nvPr/>
          </p:nvSpPr>
          <p:spPr bwMode="auto">
            <a:xfrm>
              <a:off x="36869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4"/>
            <p:cNvSpPr>
              <a:spLocks noChangeArrowheads="1"/>
            </p:cNvSpPr>
            <p:nvPr/>
          </p:nvSpPr>
          <p:spPr bwMode="auto">
            <a:xfrm>
              <a:off x="42965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0" name="Straight Arrow Connector 159"/>
            <p:cNvCxnSpPr>
              <a:stCxn id="158" idx="3"/>
              <a:endCxn id="159" idx="1"/>
            </p:cNvCxnSpPr>
            <p:nvPr/>
          </p:nvCxnSpPr>
          <p:spPr bwMode="auto">
            <a:xfrm>
              <a:off x="4015154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AutoShape 8"/>
            <p:cNvSpPr>
              <a:spLocks noChangeArrowheads="1"/>
            </p:cNvSpPr>
            <p:nvPr/>
          </p:nvSpPr>
          <p:spPr bwMode="auto">
            <a:xfrm>
              <a:off x="36869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utoShape 4"/>
            <p:cNvSpPr>
              <a:spLocks noChangeArrowheads="1"/>
            </p:cNvSpPr>
            <p:nvPr/>
          </p:nvSpPr>
          <p:spPr bwMode="auto">
            <a:xfrm>
              <a:off x="42965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traight Arrow Connector 162"/>
            <p:cNvCxnSpPr>
              <a:stCxn id="161" idx="3"/>
              <a:endCxn id="162" idx="1"/>
            </p:cNvCxnSpPr>
            <p:nvPr/>
          </p:nvCxnSpPr>
          <p:spPr bwMode="auto">
            <a:xfrm>
              <a:off x="4015154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AutoShape 8"/>
            <p:cNvSpPr>
              <a:spLocks noChangeArrowheads="1"/>
            </p:cNvSpPr>
            <p:nvPr/>
          </p:nvSpPr>
          <p:spPr bwMode="auto">
            <a:xfrm>
              <a:off x="36869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utoShape 4"/>
            <p:cNvSpPr>
              <a:spLocks noChangeArrowheads="1"/>
            </p:cNvSpPr>
            <p:nvPr/>
          </p:nvSpPr>
          <p:spPr bwMode="auto">
            <a:xfrm>
              <a:off x="42965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6" name="Straight Arrow Connector 165"/>
            <p:cNvCxnSpPr>
              <a:stCxn id="164" idx="3"/>
              <a:endCxn id="165" idx="1"/>
            </p:cNvCxnSpPr>
            <p:nvPr/>
          </p:nvCxnSpPr>
          <p:spPr bwMode="auto">
            <a:xfrm>
              <a:off x="4015154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AutoShape 8"/>
            <p:cNvSpPr>
              <a:spLocks noChangeArrowheads="1"/>
            </p:cNvSpPr>
            <p:nvPr/>
          </p:nvSpPr>
          <p:spPr bwMode="auto">
            <a:xfrm>
              <a:off x="4624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utoShape 4"/>
            <p:cNvSpPr>
              <a:spLocks noChangeArrowheads="1"/>
            </p:cNvSpPr>
            <p:nvPr/>
          </p:nvSpPr>
          <p:spPr bwMode="auto">
            <a:xfrm>
              <a:off x="52343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9" name="Straight Arrow Connector 168"/>
            <p:cNvCxnSpPr>
              <a:stCxn id="167" idx="3"/>
              <a:endCxn id="168" idx="1"/>
            </p:cNvCxnSpPr>
            <p:nvPr/>
          </p:nvCxnSpPr>
          <p:spPr bwMode="auto">
            <a:xfrm>
              <a:off x="4953000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utoShape 8"/>
            <p:cNvSpPr>
              <a:spLocks noChangeArrowheads="1"/>
            </p:cNvSpPr>
            <p:nvPr/>
          </p:nvSpPr>
          <p:spPr bwMode="auto">
            <a:xfrm>
              <a:off x="4624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utoShape 4"/>
            <p:cNvSpPr>
              <a:spLocks noChangeArrowheads="1"/>
            </p:cNvSpPr>
            <p:nvPr/>
          </p:nvSpPr>
          <p:spPr bwMode="auto">
            <a:xfrm>
              <a:off x="52343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2" name="Straight Arrow Connector 171"/>
            <p:cNvCxnSpPr>
              <a:stCxn id="170" idx="3"/>
              <a:endCxn id="171" idx="1"/>
            </p:cNvCxnSpPr>
            <p:nvPr/>
          </p:nvCxnSpPr>
          <p:spPr bwMode="auto">
            <a:xfrm>
              <a:off x="4953000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AutoShape 8"/>
            <p:cNvSpPr>
              <a:spLocks noChangeArrowheads="1"/>
            </p:cNvSpPr>
            <p:nvPr/>
          </p:nvSpPr>
          <p:spPr bwMode="auto">
            <a:xfrm>
              <a:off x="4624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utoShape 4"/>
            <p:cNvSpPr>
              <a:spLocks noChangeArrowheads="1"/>
            </p:cNvSpPr>
            <p:nvPr/>
          </p:nvSpPr>
          <p:spPr bwMode="auto">
            <a:xfrm>
              <a:off x="52343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5" name="Straight Arrow Connector 174"/>
            <p:cNvCxnSpPr>
              <a:stCxn id="173" idx="3"/>
              <a:endCxn id="174" idx="1"/>
            </p:cNvCxnSpPr>
            <p:nvPr/>
          </p:nvCxnSpPr>
          <p:spPr bwMode="auto">
            <a:xfrm>
              <a:off x="4953000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AutoShape 8"/>
            <p:cNvSpPr>
              <a:spLocks noChangeArrowheads="1"/>
            </p:cNvSpPr>
            <p:nvPr/>
          </p:nvSpPr>
          <p:spPr bwMode="auto">
            <a:xfrm>
              <a:off x="4624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utoShape 4"/>
            <p:cNvSpPr>
              <a:spLocks noChangeArrowheads="1"/>
            </p:cNvSpPr>
            <p:nvPr/>
          </p:nvSpPr>
          <p:spPr bwMode="auto">
            <a:xfrm>
              <a:off x="52343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Straight Arrow Connector 177"/>
            <p:cNvCxnSpPr>
              <a:stCxn id="176" idx="3"/>
              <a:endCxn id="177" idx="1"/>
            </p:cNvCxnSpPr>
            <p:nvPr/>
          </p:nvCxnSpPr>
          <p:spPr bwMode="auto">
            <a:xfrm>
              <a:off x="4953000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276600" y="42672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0" name="Text Box 14"/>
            <p:cNvSpPr txBox="1">
              <a:spLocks noChangeArrowheads="1"/>
            </p:cNvSpPr>
            <p:nvPr/>
          </p:nvSpPr>
          <p:spPr bwMode="auto">
            <a:xfrm>
              <a:off x="3962400" y="42672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  <p:sp>
          <p:nvSpPr>
            <p:cNvPr id="181" name="Text Box 14"/>
            <p:cNvSpPr txBox="1">
              <a:spLocks noChangeArrowheads="1"/>
            </p:cNvSpPr>
            <p:nvPr/>
          </p:nvSpPr>
          <p:spPr bwMode="auto">
            <a:xfrm>
              <a:off x="4343400" y="59436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2" name="Text Box 14"/>
            <p:cNvSpPr txBox="1">
              <a:spLocks noChangeArrowheads="1"/>
            </p:cNvSpPr>
            <p:nvPr/>
          </p:nvSpPr>
          <p:spPr bwMode="auto">
            <a:xfrm>
              <a:off x="5029200" y="59436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271846" y="5093528"/>
            <a:ext cx="2133600" cy="1447800"/>
            <a:chOff x="6248400" y="4495800"/>
            <a:chExt cx="2133600" cy="1447800"/>
          </a:xfrm>
        </p:grpSpPr>
        <p:sp>
          <p:nvSpPr>
            <p:cNvPr id="184" name="AutoShape 4"/>
            <p:cNvSpPr>
              <a:spLocks noChangeArrowheads="1"/>
            </p:cNvSpPr>
            <p:nvPr/>
          </p:nvSpPr>
          <p:spPr bwMode="auto">
            <a:xfrm>
              <a:off x="8053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utoShape 4"/>
            <p:cNvSpPr>
              <a:spLocks noChangeArrowheads="1"/>
            </p:cNvSpPr>
            <p:nvPr/>
          </p:nvSpPr>
          <p:spPr bwMode="auto">
            <a:xfrm>
              <a:off x="8053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AutoShape 4"/>
            <p:cNvSpPr>
              <a:spLocks noChangeArrowheads="1"/>
            </p:cNvSpPr>
            <p:nvPr/>
          </p:nvSpPr>
          <p:spPr bwMode="auto">
            <a:xfrm>
              <a:off x="8053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utoShape 4"/>
            <p:cNvSpPr>
              <a:spLocks noChangeArrowheads="1"/>
            </p:cNvSpPr>
            <p:nvPr/>
          </p:nvSpPr>
          <p:spPr bwMode="auto">
            <a:xfrm>
              <a:off x="8053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utoShape 4"/>
            <p:cNvSpPr>
              <a:spLocks noChangeArrowheads="1"/>
            </p:cNvSpPr>
            <p:nvPr/>
          </p:nvSpPr>
          <p:spPr bwMode="auto">
            <a:xfrm>
              <a:off x="6910754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AutoShape 4"/>
            <p:cNvSpPr>
              <a:spLocks noChangeArrowheads="1"/>
            </p:cNvSpPr>
            <p:nvPr/>
          </p:nvSpPr>
          <p:spPr bwMode="auto">
            <a:xfrm>
              <a:off x="70866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AutoShape 4"/>
            <p:cNvSpPr>
              <a:spLocks noChangeArrowheads="1"/>
            </p:cNvSpPr>
            <p:nvPr/>
          </p:nvSpPr>
          <p:spPr bwMode="auto">
            <a:xfrm>
              <a:off x="72390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AutoShape 4"/>
            <p:cNvSpPr>
              <a:spLocks noChangeArrowheads="1"/>
            </p:cNvSpPr>
            <p:nvPr/>
          </p:nvSpPr>
          <p:spPr bwMode="auto">
            <a:xfrm>
              <a:off x="73914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AutoShape 4"/>
            <p:cNvSpPr>
              <a:spLocks noChangeArrowheads="1"/>
            </p:cNvSpPr>
            <p:nvPr/>
          </p:nvSpPr>
          <p:spPr bwMode="auto">
            <a:xfrm>
              <a:off x="75438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6" name="Straight Arrow Connector 195"/>
            <p:cNvCxnSpPr>
              <a:stCxn id="183" idx="3"/>
              <a:endCxn id="191" idx="1"/>
            </p:cNvCxnSpPr>
            <p:nvPr/>
          </p:nvCxnSpPr>
          <p:spPr bwMode="auto">
            <a:xfrm>
              <a:off x="6576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89" idx="3"/>
              <a:endCxn id="191" idx="1"/>
            </p:cNvCxnSpPr>
            <p:nvPr/>
          </p:nvCxnSpPr>
          <p:spPr bwMode="auto">
            <a:xfrm flipV="1">
              <a:off x="6576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85" idx="3"/>
              <a:endCxn id="191" idx="1"/>
            </p:cNvCxnSpPr>
            <p:nvPr/>
          </p:nvCxnSpPr>
          <p:spPr bwMode="auto">
            <a:xfrm>
              <a:off x="6576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191" idx="1"/>
            </p:cNvCxnSpPr>
            <p:nvPr/>
          </p:nvCxnSpPr>
          <p:spPr bwMode="auto">
            <a:xfrm flipV="1">
              <a:off x="6553200" y="5219700"/>
              <a:ext cx="357554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AutoShape 8"/>
            <p:cNvSpPr>
              <a:spLocks noChangeArrowheads="1"/>
            </p:cNvSpPr>
            <p:nvPr/>
          </p:nvSpPr>
          <p:spPr bwMode="auto">
            <a:xfrm>
              <a:off x="6248400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utoShape 8"/>
            <p:cNvSpPr>
              <a:spLocks noChangeArrowheads="1"/>
            </p:cNvSpPr>
            <p:nvPr/>
          </p:nvSpPr>
          <p:spPr bwMode="auto">
            <a:xfrm>
              <a:off x="6248400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AutoShape 8"/>
            <p:cNvSpPr>
              <a:spLocks noChangeArrowheads="1"/>
            </p:cNvSpPr>
            <p:nvPr/>
          </p:nvSpPr>
          <p:spPr bwMode="auto">
            <a:xfrm>
              <a:off x="6248400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utoShape 8"/>
            <p:cNvSpPr>
              <a:spLocks noChangeArrowheads="1"/>
            </p:cNvSpPr>
            <p:nvPr/>
          </p:nvSpPr>
          <p:spPr bwMode="auto">
            <a:xfrm>
              <a:off x="6248400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Straight Arrow Connector 213"/>
            <p:cNvCxnSpPr>
              <a:stCxn id="195" idx="3"/>
              <a:endCxn id="184" idx="1"/>
            </p:cNvCxnSpPr>
            <p:nvPr/>
          </p:nvCxnSpPr>
          <p:spPr bwMode="auto">
            <a:xfrm flipV="1">
              <a:off x="7719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95" idx="3"/>
              <a:endCxn id="186" idx="1"/>
            </p:cNvCxnSpPr>
            <p:nvPr/>
          </p:nvCxnSpPr>
          <p:spPr bwMode="auto">
            <a:xfrm flipV="1">
              <a:off x="7719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95" idx="3"/>
              <a:endCxn id="188" idx="1"/>
            </p:cNvCxnSpPr>
            <p:nvPr/>
          </p:nvCxnSpPr>
          <p:spPr bwMode="auto">
            <a:xfrm>
              <a:off x="7719646" y="52197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5" idx="3"/>
              <a:endCxn id="190" idx="1"/>
            </p:cNvCxnSpPr>
            <p:nvPr/>
          </p:nvCxnSpPr>
          <p:spPr bwMode="auto">
            <a:xfrm>
              <a:off x="7719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 Box 14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200" b="0" kern="0" noProof="0" dirty="0" smtClean="0">
                  <a:solidFill>
                    <a:sysClr val="windowText" lastClr="000000"/>
                  </a:solidFill>
                </a:rPr>
                <a:t>work queue</a:t>
              </a:r>
              <a:endPara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Concurrency is difficult to reason about</a:t>
            </a:r>
          </a:p>
          <a:p>
            <a:r>
              <a:rPr lang="en-US" dirty="0" smtClean="0"/>
              <a:t>Concurrency is even more difficult to reason about</a:t>
            </a:r>
          </a:p>
          <a:p>
            <a:pPr lvl="1"/>
            <a:r>
              <a:rPr lang="en-US" dirty="0" smtClean="0"/>
              <a:t>At the scale of datacenters (even across datacenters)</a:t>
            </a:r>
          </a:p>
          <a:p>
            <a:pPr lvl="1"/>
            <a:r>
              <a:rPr lang="en-US" dirty="0" smtClean="0"/>
              <a:t>In the presence of failures</a:t>
            </a:r>
          </a:p>
          <a:p>
            <a:pPr lvl="1"/>
            <a:r>
              <a:rPr lang="en-US" dirty="0" smtClean="0"/>
              <a:t>In terms of multiple interacting services</a:t>
            </a:r>
          </a:p>
          <a:p>
            <a:r>
              <a:rPr lang="en-US" dirty="0" smtClean="0"/>
              <a:t>Not to mention debugging…</a:t>
            </a:r>
          </a:p>
          <a:p>
            <a:pPr eaLnBrk="1" hangingPunct="1"/>
            <a:r>
              <a:rPr lang="en-US" dirty="0" smtClean="0"/>
              <a:t>The reality:</a:t>
            </a:r>
          </a:p>
          <a:p>
            <a:pPr lvl="1" eaLnBrk="1" hangingPunct="1"/>
            <a:r>
              <a:rPr lang="en-US" dirty="0" smtClean="0"/>
              <a:t>Lots of one-off solutions, custom code</a:t>
            </a:r>
          </a:p>
          <a:p>
            <a:pPr lvl="1" eaLnBrk="1" hangingPunct="1"/>
            <a:r>
              <a:rPr lang="en-US" dirty="0" smtClean="0"/>
              <a:t>Write you own dedicated library, then program with it</a:t>
            </a:r>
          </a:p>
          <a:p>
            <a:pPr lvl="1" eaLnBrk="1" hangingPunct="1"/>
            <a:r>
              <a:rPr lang="en-US" dirty="0" smtClean="0"/>
              <a:t>Burden on the programmer to explicitly manage everything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It’s all about the right level of abstraction</a:t>
            </a:r>
          </a:p>
          <a:p>
            <a:pPr lvl="1"/>
            <a:r>
              <a:rPr lang="en-US" b="1" dirty="0" smtClean="0"/>
              <a:t>The von Neumann architecture has served us well, but is no longer appropriate for the multi-core/cluster environment</a:t>
            </a:r>
          </a:p>
          <a:p>
            <a:r>
              <a:rPr lang="en-US" dirty="0" smtClean="0"/>
              <a:t>Hide system-level details from the developers</a:t>
            </a:r>
          </a:p>
          <a:p>
            <a:pPr lvl="1"/>
            <a:r>
              <a:rPr lang="en-US" dirty="0" smtClean="0"/>
              <a:t>No more race conditions, lock contention, etc.</a:t>
            </a:r>
          </a:p>
          <a:p>
            <a:r>
              <a:rPr lang="en-US" b="1" dirty="0" smtClean="0"/>
              <a:t>Separating the </a:t>
            </a:r>
            <a:r>
              <a:rPr lang="en-US" b="1" i="1" dirty="0" smtClean="0"/>
              <a:t>what</a:t>
            </a:r>
            <a:r>
              <a:rPr lang="en-US" b="1" dirty="0" smtClean="0"/>
              <a:t> from </a:t>
            </a:r>
            <a:r>
              <a:rPr lang="en-US" b="1" i="1" dirty="0" smtClean="0"/>
              <a:t>how</a:t>
            </a:r>
            <a:endParaRPr lang="en-US" b="1" dirty="0" smtClean="0"/>
          </a:p>
          <a:p>
            <a:pPr lvl="1"/>
            <a:r>
              <a:rPr lang="en-US" dirty="0" smtClean="0"/>
              <a:t>Developer specifies the computation that needs to be performed</a:t>
            </a:r>
          </a:p>
          <a:p>
            <a:pPr lvl="1"/>
            <a:r>
              <a:rPr lang="en-US" dirty="0" smtClean="0"/>
              <a:t>Execution framework (“runtime”) handles actual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Scale “out”, not “up”</a:t>
            </a:r>
          </a:p>
          <a:p>
            <a:pPr lvl="1"/>
            <a:r>
              <a:rPr lang="en-US" dirty="0" smtClean="0"/>
              <a:t>Limits of SMP and large shared-memory machines</a:t>
            </a:r>
          </a:p>
          <a:p>
            <a:r>
              <a:rPr lang="en-US" dirty="0" smtClean="0"/>
              <a:t>Move processing to the data</a:t>
            </a:r>
          </a:p>
          <a:p>
            <a:pPr lvl="1"/>
            <a:r>
              <a:rPr lang="en-US" dirty="0" smtClean="0"/>
              <a:t>Cluster have limited bandwidth</a:t>
            </a:r>
          </a:p>
          <a:p>
            <a:r>
              <a:rPr lang="en-US" dirty="0" smtClean="0"/>
              <a:t>Process data sequentially, avoid random access</a:t>
            </a:r>
          </a:p>
          <a:p>
            <a:pPr lvl="1"/>
            <a:r>
              <a:rPr lang="en-US" dirty="0" smtClean="0"/>
              <a:t>Seeks are expensive, disk throughput is reasonable</a:t>
            </a:r>
          </a:p>
          <a:p>
            <a:r>
              <a:rPr lang="en-US" dirty="0" smtClean="0"/>
              <a:t>Seamless scalability</a:t>
            </a:r>
          </a:p>
          <a:p>
            <a:pPr lvl="1"/>
            <a:r>
              <a:rPr lang="en-US" dirty="0" smtClean="0"/>
              <a:t>From the mythical man-month to the tradable machine-hour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datacenter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dirty="0">
                <a:solidFill>
                  <a:srgbClr val="FF0000"/>
                </a:solidFill>
              </a:rPr>
              <a:t> the computer!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9" name="Picture 3" descr="Picture 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95400"/>
            <a:ext cx="76311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596390"/>
            <a:ext cx="74430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>
                    <a:lumMod val="85000"/>
                  </a:schemeClr>
                </a:solidFill>
                <a:ea typeface="+mn-ea"/>
                <a:cs typeface="+mn-cs"/>
              </a:rPr>
              <a:t>Image from http://wiki.apache.org/hadoop-data/attachments/HadoopPresentations/attachments/aw-apachecon-eu-2009.pdf</a:t>
            </a:r>
          </a:p>
        </p:txBody>
      </p:sp>
    </p:spTree>
    <p:extLst>
      <p:ext uri="{BB962C8B-B14F-4D97-AF65-F5344CB8AC3E}">
        <p14:creationId xmlns:p14="http://schemas.microsoft.com/office/powerpoint/2010/main" val="37132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calable </a:t>
            </a:r>
            <a:r>
              <a:rPr lang="en-US" dirty="0"/>
              <a:t>fault-tolerant distributed system </a:t>
            </a:r>
            <a:r>
              <a:rPr lang="en-US" dirty="0" smtClean="0"/>
              <a:t>for Big Data:</a:t>
            </a:r>
          </a:p>
          <a:p>
            <a:pPr lvl="1"/>
            <a:r>
              <a:rPr lang="en-US" dirty="0" smtClean="0"/>
              <a:t>Data Storage </a:t>
            </a:r>
          </a:p>
          <a:p>
            <a:pPr lvl="1"/>
            <a:r>
              <a:rPr lang="en-US" dirty="0" smtClean="0"/>
              <a:t>Data Processing </a:t>
            </a:r>
          </a:p>
          <a:p>
            <a:pPr lvl="1"/>
            <a:r>
              <a:rPr lang="en-US" dirty="0" smtClean="0"/>
              <a:t>A virtual Big Data machine </a:t>
            </a:r>
            <a:endParaRPr lang="en-US" dirty="0"/>
          </a:p>
          <a:p>
            <a:pPr lvl="1"/>
            <a:r>
              <a:rPr lang="en-US" dirty="0" smtClean="0"/>
              <a:t>Borrowed concepts/Ideas from Google; Open source under </a:t>
            </a:r>
            <a:r>
              <a:rPr lang="en-US" dirty="0"/>
              <a:t>the Apache </a:t>
            </a:r>
            <a:r>
              <a:rPr lang="en-US" dirty="0" smtClean="0"/>
              <a:t>license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Core </a:t>
            </a:r>
            <a:r>
              <a:rPr lang="en-US" dirty="0" err="1"/>
              <a:t>Hadoop</a:t>
            </a:r>
            <a:r>
              <a:rPr lang="en-US" dirty="0"/>
              <a:t> has two main systems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Hadoop</a:t>
            </a:r>
            <a:r>
              <a:rPr lang="en-US" b="1" dirty="0" smtClean="0"/>
              <a:t>/MapReduce</a:t>
            </a:r>
            <a:r>
              <a:rPr lang="en-US" dirty="0"/>
              <a:t>: distributed </a:t>
            </a:r>
            <a:r>
              <a:rPr lang="en-US" dirty="0" smtClean="0"/>
              <a:t>big data processing infrastructure (abstract/paradigm, fault</a:t>
            </a:r>
            <a:r>
              <a:rPr lang="en-US" dirty="0"/>
              <a:t>-</a:t>
            </a:r>
            <a:r>
              <a:rPr lang="en-US" dirty="0" smtClean="0"/>
              <a:t>tolerant, schedule, execution) </a:t>
            </a:r>
          </a:p>
          <a:p>
            <a:pPr lvl="1"/>
            <a:r>
              <a:rPr lang="en-US" b="1" dirty="0" smtClean="0"/>
              <a:t>HDFS (</a:t>
            </a:r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/>
              <a:t>Distributed File </a:t>
            </a:r>
            <a:r>
              <a:rPr lang="en-US" b="1" dirty="0" smtClean="0"/>
              <a:t>System)</a:t>
            </a:r>
            <a:r>
              <a:rPr lang="en-US" dirty="0" smtClean="0"/>
              <a:t>: </a:t>
            </a:r>
            <a:r>
              <a:rPr lang="en-US" dirty="0"/>
              <a:t>fault-</a:t>
            </a:r>
            <a:r>
              <a:rPr lang="en-US" dirty="0" smtClean="0"/>
              <a:t>tolerant, high-bandwidth, high availability distributed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7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11811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MapReduce: Big Data Processing Abstraction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54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Large-Data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a large number of records</a:t>
            </a:r>
          </a:p>
          <a:p>
            <a:r>
              <a:rPr lang="en-US" dirty="0" smtClean="0"/>
              <a:t>Extract something of interest from each</a:t>
            </a:r>
          </a:p>
          <a:p>
            <a:r>
              <a:rPr lang="en-US" dirty="0" smtClean="0"/>
              <a:t>Shuffle and sort intermediate results</a:t>
            </a:r>
          </a:p>
          <a:p>
            <a:r>
              <a:rPr lang="en-US" dirty="0" smtClean="0"/>
              <a:t>Aggregate intermediate results</a:t>
            </a:r>
          </a:p>
          <a:p>
            <a:r>
              <a:rPr lang="en-US" dirty="0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 idea: </a:t>
            </a:r>
            <a:r>
              <a:rPr lang="en-US" sz="2400" dirty="0" smtClean="0">
                <a:solidFill>
                  <a:srgbClr val="FF0000"/>
                </a:solidFill>
              </a:rPr>
              <a:t>provide a functional </a:t>
            </a:r>
            <a:r>
              <a:rPr lang="en-US" sz="2400" dirty="0">
                <a:solidFill>
                  <a:srgbClr val="FF0000"/>
                </a:solidFill>
              </a:rPr>
              <a:t>abstraction </a:t>
            </a:r>
            <a:r>
              <a:rPr lang="en-US" sz="2400" dirty="0" smtClean="0">
                <a:solidFill>
                  <a:srgbClr val="FF0000"/>
                </a:solidFill>
              </a:rPr>
              <a:t>for these </a:t>
            </a:r>
            <a:r>
              <a:rPr lang="en-US" sz="2400" dirty="0">
                <a:solidFill>
                  <a:srgbClr val="FF0000"/>
                </a:solidFill>
              </a:rPr>
              <a:t>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Map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Reduce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36113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89839" y="4114800"/>
            <a:ext cx="8190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89839" y="4865132"/>
            <a:ext cx="8190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639" y="4114800"/>
            <a:ext cx="8190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639" y="4865132"/>
            <a:ext cx="8190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439" y="4114800"/>
            <a:ext cx="8190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439" y="4865132"/>
            <a:ext cx="8190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239" y="4114800"/>
            <a:ext cx="8190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239" y="4865132"/>
            <a:ext cx="8190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039" y="4114800"/>
            <a:ext cx="8190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039" y="4865132"/>
            <a:ext cx="8190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4007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4007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4007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4007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4007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4007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4007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4007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4007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4007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Fold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[(k’, v’)]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[v’]) → [(k’, v’)]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42060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ge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76200"/>
            <a:ext cx="9671539" cy="640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6336268"/>
            <a:ext cx="818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Slides from </a:t>
            </a:r>
            <a:r>
              <a:rPr lang="en-US" b="1" dirty="0">
                <a:solidFill>
                  <a:srgbClr val="FF0000"/>
                </a:solidFill>
              </a:rPr>
              <a:t>Dr. </a:t>
            </a:r>
            <a:r>
              <a:rPr lang="en-US" b="1" dirty="0" err="1">
                <a:solidFill>
                  <a:srgbClr val="FF0000"/>
                </a:solidFill>
              </a:rPr>
              <a:t>Amr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Awadallah’s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r>
              <a:rPr lang="en-US" b="1" dirty="0" smtClean="0">
                <a:solidFill>
                  <a:srgbClr val="FF0000"/>
                </a:solidFill>
              </a:rPr>
              <a:t> talk at Stanford, CTO &amp; VPE from </a:t>
            </a:r>
            <a:r>
              <a:rPr lang="en-US" b="1" dirty="0" err="1" smtClean="0">
                <a:solidFill>
                  <a:srgbClr val="FF0000"/>
                </a:solidFill>
              </a:rPr>
              <a:t>Cloudera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9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A17-F4C5-2B45-B845-1D45AF227567}" type="datetime1">
              <a:rPr lang="zh-CN" altLang="en-US"/>
              <a:pPr/>
              <a:t>3/3/14</a:t>
            </a:fld>
            <a:endParaRPr lang="en-US" altLang="zh-CN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0"/>
                <a:cs typeface="宋体" charset="0"/>
              </a:rPr>
              <a:t>Key Observation from </a:t>
            </a:r>
            <a:r>
              <a:rPr lang="en-US" altLang="zh-CN" dirty="0" smtClean="0">
                <a:ea typeface="宋体" charset="0"/>
                <a:cs typeface="宋体" charset="0"/>
              </a:rPr>
              <a:t>Data Mining </a:t>
            </a:r>
            <a:r>
              <a:rPr lang="en-US" altLang="zh-CN" dirty="0">
                <a:ea typeface="宋体" charset="0"/>
                <a:cs typeface="宋体" charset="0"/>
              </a:rPr>
              <a:t>Algorithms </a:t>
            </a:r>
            <a:r>
              <a:rPr lang="en-US" altLang="zh-CN" dirty="0" smtClean="0">
                <a:ea typeface="宋体" charset="0"/>
                <a:cs typeface="宋体" charset="0"/>
              </a:rPr>
              <a:t>(Jin &amp; </a:t>
            </a:r>
            <a:r>
              <a:rPr lang="en-US" altLang="zh-CN" dirty="0" err="1" smtClean="0">
                <a:ea typeface="宋体" charset="0"/>
                <a:cs typeface="宋体" charset="0"/>
              </a:rPr>
              <a:t>Agrawal</a:t>
            </a:r>
            <a:r>
              <a:rPr lang="en-US" altLang="zh-CN" dirty="0" smtClean="0">
                <a:ea typeface="宋体" charset="0"/>
                <a:cs typeface="宋体" charset="0"/>
              </a:rPr>
              <a:t>, SDM</a:t>
            </a:r>
            <a:r>
              <a:rPr lang="en-US" altLang="zh-CN" dirty="0">
                <a:ea typeface="宋体" charset="0"/>
                <a:cs typeface="宋体" charset="0"/>
              </a:rPr>
              <a:t>’01)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4495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宋体" charset="0"/>
                <a:cs typeface="宋体" charset="0"/>
              </a:rPr>
              <a:t>Popular algorithms have a common canonical loop  </a:t>
            </a:r>
          </a:p>
          <a:p>
            <a:pPr>
              <a:buFontTx/>
              <a:buNone/>
            </a:pPr>
            <a:endParaRPr lang="en-US" altLang="zh-CN" sz="2400" dirty="0">
              <a:ea typeface="宋体" charset="0"/>
              <a:cs typeface="宋体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Can be used as the basis for supporting a common middleware</a:t>
            </a:r>
            <a:r>
              <a:rPr lang="en-US" altLang="zh-CN" dirty="0">
                <a:ea typeface="宋体" charset="0"/>
                <a:cs typeface="宋体" charset="0"/>
              </a:rPr>
              <a:t>  </a:t>
            </a:r>
            <a:r>
              <a:rPr lang="en-US" altLang="zh-CN" sz="2400" dirty="0">
                <a:ea typeface="宋体" charset="0"/>
                <a:cs typeface="宋体" charset="0"/>
              </a:rPr>
              <a:t>(</a:t>
            </a:r>
            <a:r>
              <a:rPr lang="en-US" altLang="zh-CN" sz="2400" dirty="0" err="1" smtClean="0">
                <a:ea typeface="宋体" charset="0"/>
                <a:cs typeface="宋体" charset="0"/>
              </a:rPr>
              <a:t>FREERide</a:t>
            </a:r>
            <a:r>
              <a:rPr lang="en-US" altLang="zh-CN" sz="2400" dirty="0" smtClean="0">
                <a:ea typeface="宋体" charset="0"/>
                <a:cs typeface="宋体" charset="0"/>
              </a:rPr>
              <a:t>, Framework </a:t>
            </a:r>
            <a:r>
              <a:rPr lang="en-US" altLang="zh-CN" sz="2400" dirty="0">
                <a:ea typeface="宋体" charset="0"/>
                <a:cs typeface="宋体" charset="0"/>
              </a:rPr>
              <a:t>for Rapid Implementation of Data mining </a:t>
            </a:r>
            <a:r>
              <a:rPr lang="en-US" altLang="zh-CN" sz="2400" dirty="0" smtClean="0">
                <a:ea typeface="宋体" charset="0"/>
                <a:cs typeface="宋体" charset="0"/>
              </a:rPr>
              <a:t>Engines)</a:t>
            </a:r>
          </a:p>
          <a:p>
            <a:pPr marL="0" indent="0">
              <a:buNone/>
            </a:pPr>
            <a:r>
              <a:rPr lang="en-US" altLang="zh-CN" sz="2400" dirty="0">
                <a:ea typeface="宋体" charset="0"/>
                <a:cs typeface="宋体" charset="0"/>
              </a:rPr>
              <a:t>	 </a:t>
            </a:r>
          </a:p>
          <a:p>
            <a:r>
              <a:rPr lang="en-US" altLang="zh-CN" sz="2400" dirty="0">
                <a:ea typeface="宋体" charset="0"/>
                <a:cs typeface="宋体" charset="0"/>
              </a:rPr>
              <a:t>Target  distributed memory parallelism, shared memory parallelism, and combination </a:t>
            </a:r>
            <a:endParaRPr lang="en-US" altLang="zh-CN" sz="2400" dirty="0" smtClean="0">
              <a:ea typeface="宋体" charset="0"/>
              <a:cs typeface="宋体" charset="0"/>
            </a:endParaRPr>
          </a:p>
          <a:p>
            <a:endParaRPr lang="en-US" altLang="zh-CN" sz="2400" dirty="0">
              <a:ea typeface="宋体" charset="0"/>
              <a:cs typeface="宋体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Ability to process large and disk-resident datasets</a:t>
            </a:r>
          </a:p>
          <a:p>
            <a:endParaRPr lang="en-US" altLang="zh-CN" dirty="0">
              <a:ea typeface="宋体" charset="0"/>
              <a:cs typeface="宋体" charset="0"/>
            </a:endParaRPr>
          </a:p>
          <a:p>
            <a:endParaRPr lang="zh-CN" altLang="en-US" dirty="0">
              <a:ea typeface="宋体" charset="0"/>
              <a:cs typeface="宋体" charset="0"/>
            </a:endParaRP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752600" y="3276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zh-CN" altLang="en-US" sz="2800">
              <a:ea typeface="宋体" charset="0"/>
              <a:cs typeface="宋体" charset="0"/>
            </a:endParaRP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5029200" y="1905000"/>
            <a:ext cx="3429000" cy="3606800"/>
          </a:xfrm>
          <a:prstGeom prst="rect">
            <a:avLst/>
          </a:prstGeom>
          <a:gradFill rotWithShape="1">
            <a:gsLst>
              <a:gs pos="0">
                <a:schemeClr val="hlink">
                  <a:alpha val="52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While( )  {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</a:t>
            </a:r>
            <a:r>
              <a:rPr lang="en-US" altLang="zh-CN" sz="2000" dirty="0" err="1">
                <a:solidFill>
                  <a:srgbClr val="FFFF00"/>
                </a:solidFill>
                <a:ea typeface="宋体" charset="0"/>
                <a:cs typeface="宋体" charset="0"/>
              </a:rPr>
              <a:t>forall</a:t>
            </a: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( data instances d)  {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    I   =   process(d)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   R(I)  = R(I) </a:t>
            </a:r>
            <a:r>
              <a:rPr lang="en-US" altLang="zh-CN" sz="2000" u="sng" dirty="0">
                <a:solidFill>
                  <a:srgbClr val="FFFF00"/>
                </a:solidFill>
                <a:ea typeface="宋体" charset="0"/>
                <a:cs typeface="宋体" charset="0"/>
              </a:rPr>
              <a:t>op</a:t>
            </a: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d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}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   …….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0"/>
                <a:cs typeface="宋体" charset="0"/>
              </a:rPr>
              <a:t>}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0"/>
                <a:cs typeface="宋体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Shuffle and Sort:</a:t>
            </a:r>
            <a:r>
              <a:rPr lang="en-US" sz="1600" dirty="0">
                <a:solidFill>
                  <a:srgbClr val="000000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k</a:t>
              </a:r>
              <a:r>
                <a:rPr lang="en-US" sz="1200" baseline="-25000" dirty="0">
                  <a:solidFill>
                    <a:srgbClr val="FFFFFF"/>
                  </a:solidFill>
                </a:rPr>
                <a:t>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k</a:t>
              </a:r>
              <a:r>
                <a:rPr lang="en-US" sz="1200" baseline="-25000" dirty="0">
                  <a:solidFill>
                    <a:srgbClr val="FFFFFF"/>
                  </a:solidFill>
                </a:rPr>
                <a:t>2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3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4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5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6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v</a:t>
              </a:r>
              <a:r>
                <a:rPr lang="en-US" sz="12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4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6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a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8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a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b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a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b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1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1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2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3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969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3600" y="4950767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“everything else”?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 (later)</a:t>
            </a:r>
          </a:p>
        </p:txBody>
      </p:sp>
    </p:spTree>
    <p:extLst>
      <p:ext uri="{BB962C8B-B14F-4D97-AF65-F5344CB8AC3E}">
        <p14:creationId xmlns:p14="http://schemas.microsoft.com/office/powerpoint/2010/main" val="36499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[(k’, v’)]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[v’]) → [(k’, v’)]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[v’]) → [(k’, v’’)]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234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combine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a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9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a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b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k</a:t>
              </a:r>
              <a:r>
                <a:rPr lang="en-US" sz="1200" baseline="-25000" dirty="0">
                  <a:solidFill>
                    <a:srgbClr val="FFFFFF"/>
                  </a:solidFill>
                </a:rPr>
                <a:t>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k</a:t>
              </a:r>
              <a:r>
                <a:rPr lang="en-US" sz="1200" baseline="-25000" dirty="0">
                  <a:solidFill>
                    <a:srgbClr val="FFFFFF"/>
                  </a:solidFill>
                </a:rPr>
                <a:t>2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3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4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5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k</a:t>
              </a:r>
              <a:r>
                <a:rPr lang="en-US" sz="1200" baseline="-25000">
                  <a:solidFill>
                    <a:srgbClr val="FFFFFF"/>
                  </a:solidFill>
                </a:rPr>
                <a:t>6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v</a:t>
              </a:r>
              <a:r>
                <a:rPr lang="en-US" sz="1200" baseline="-250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4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v</a:t>
              </a:r>
              <a:r>
                <a:rPr lang="en-US" sz="1200" baseline="-25000">
                  <a:solidFill>
                    <a:srgbClr val="000000"/>
                  </a:solidFill>
                </a:rPr>
                <a:t>6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a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a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b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Shuffle and Sort:</a:t>
            </a:r>
            <a:r>
              <a:rPr lang="en-US" sz="1600" dirty="0">
                <a:solidFill>
                  <a:srgbClr val="000000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a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b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9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1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1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2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r</a:t>
              </a:r>
              <a:r>
                <a:rPr lang="en-US" sz="1200" baseline="-25000">
                  <a:solidFill>
                    <a:srgbClr val="FFFFFF"/>
                  </a:solidFill>
                </a:rPr>
                <a:t>3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</a:rPr>
                <a:t>3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67400" y="4448175"/>
            <a:ext cx="1260475" cy="276225"/>
            <a:chOff x="5867400" y="4448175"/>
            <a:chExt cx="1260475" cy="276225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FFFFFF"/>
                  </a:solidFill>
                </a:rPr>
                <a:t>c</a:t>
              </a:r>
              <a:endParaRPr lang="en-US" sz="1600" baseline="-25000">
                <a:solidFill>
                  <a:srgbClr val="FFFFFF"/>
                </a:solidFill>
              </a:endParaRPr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600" baseline="-25000">
                <a:solidFill>
                  <a:srgbClr val="000000"/>
                </a:solidFill>
              </a:endParaRPr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3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44" name="TextBox 221"/>
            <p:cNvSpPr txBox="1">
              <a:spLocks noChangeArrowheads="1"/>
            </p:cNvSpPr>
            <p:nvPr/>
          </p:nvSpPr>
          <p:spPr bwMode="auto">
            <a:xfrm>
              <a:off x="6858196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sz="1600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7460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Usage is usually clear from context!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Map(String </a:t>
            </a:r>
            <a:r>
              <a:rPr lang="en-US" b="1" dirty="0" err="1">
                <a:solidFill>
                  <a:srgbClr val="000000"/>
                </a:solidFill>
              </a:rPr>
              <a:t>docid</a:t>
            </a:r>
            <a:r>
              <a:rPr lang="en-US" b="1" dirty="0">
                <a:solidFill>
                  <a:srgbClr val="000000"/>
                </a:solidFill>
              </a:rPr>
              <a:t>, String text):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000000"/>
                </a:solidFill>
              </a:rPr>
              <a:t>for each word w in text: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        Emit(w, 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Reduce(String term, </a:t>
            </a:r>
            <a:r>
              <a:rPr lang="en-US" b="1" dirty="0" err="1">
                <a:solidFill>
                  <a:srgbClr val="000000"/>
                </a:solidFill>
              </a:rPr>
              <a:t>Iterator</a:t>
            </a:r>
            <a:r>
              <a:rPr lang="en-US" b="1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00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&gt; values):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sum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   for each v in values: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        sum += v;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Emit</a:t>
            </a:r>
            <a:r>
              <a:rPr lang="en-US" dirty="0">
                <a:solidFill>
                  <a:srgbClr val="000000"/>
                </a:solidFill>
              </a:rPr>
              <a:t>(term, </a:t>
            </a:r>
            <a:r>
              <a:rPr lang="en-US" dirty="0" smtClean="0">
                <a:solidFill>
                  <a:srgbClr val="000000"/>
                </a:solidFill>
              </a:rPr>
              <a:t>sum)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64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Google has a proprietary implementation in C++</a:t>
            </a:r>
          </a:p>
          <a:p>
            <a:pPr lvl="1"/>
            <a:r>
              <a:rPr lang="en-US" dirty="0" smtClean="0"/>
              <a:t>Bindings in Java, Python</a:t>
            </a:r>
          </a:p>
          <a:p>
            <a:r>
              <a:rPr lang="en-US" dirty="0" smtClean="0"/>
              <a:t>Hadoop is an open-source implementation in Java</a:t>
            </a:r>
          </a:p>
          <a:p>
            <a:pPr lvl="1"/>
            <a:r>
              <a:rPr lang="en-US" dirty="0" smtClean="0"/>
              <a:t>Development led by Yahoo, used in production</a:t>
            </a:r>
          </a:p>
          <a:p>
            <a:pPr lvl="1"/>
            <a:r>
              <a:rPr lang="en-US" dirty="0" smtClean="0"/>
              <a:t>Now an Apache project</a:t>
            </a:r>
          </a:p>
          <a:p>
            <a:pPr lvl="1"/>
            <a:r>
              <a:rPr lang="en-US" dirty="0" smtClean="0"/>
              <a:t>Rapidly expanding software ecosystem</a:t>
            </a:r>
          </a:p>
          <a:p>
            <a:r>
              <a:rPr lang="en-US" dirty="0" smtClean="0"/>
              <a:t>Lots of custom research implementations</a:t>
            </a:r>
          </a:p>
          <a:p>
            <a:pPr lvl="1"/>
            <a:r>
              <a:rPr lang="en-US" dirty="0" smtClean="0"/>
              <a:t>For GPUs, cell processors,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Large-Data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a large number of records </a:t>
            </a:r>
          </a:p>
          <a:p>
            <a:r>
              <a:rPr lang="en-US" dirty="0" smtClean="0"/>
              <a:t>Extract something of interest from each</a:t>
            </a:r>
          </a:p>
          <a:p>
            <a:r>
              <a:rPr lang="en-US" dirty="0" smtClean="0"/>
              <a:t>Shuffle and sort intermediate results</a:t>
            </a:r>
          </a:p>
          <a:p>
            <a:r>
              <a:rPr lang="en-US" dirty="0" smtClean="0"/>
              <a:t>Aggregate intermediate results</a:t>
            </a:r>
          </a:p>
          <a:p>
            <a:r>
              <a:rPr lang="en-US" dirty="0" smtClean="0"/>
              <a:t>Generate final output</a:t>
            </a:r>
          </a:p>
          <a:p>
            <a:endParaRPr lang="en-US" dirty="0"/>
          </a:p>
          <a:p>
            <a:r>
              <a:rPr lang="en-US" dirty="0" smtClean="0"/>
              <a:t>The problem: </a:t>
            </a:r>
          </a:p>
          <a:p>
            <a:pPr lvl="1"/>
            <a:r>
              <a:rPr lang="en-US" dirty="0" smtClean="0"/>
              <a:t>Diverse input format (data diversity &amp; heterogeneity)</a:t>
            </a:r>
          </a:p>
          <a:p>
            <a:pPr lvl="1"/>
            <a:r>
              <a:rPr lang="en-US" dirty="0" smtClean="0"/>
              <a:t>Large Scale: Terabytes, Petabytes</a:t>
            </a:r>
          </a:p>
          <a:p>
            <a:pPr lvl="1"/>
            <a:r>
              <a:rPr lang="en-US" dirty="0" smtClean="0"/>
              <a:t>Parallelization  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22298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Hadoop</a:t>
            </a:r>
            <a:r>
              <a:rPr lang="en-US" dirty="0" smtClean="0"/>
              <a:t> History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b="1" dirty="0" smtClean="0"/>
              <a:t>Dec 2004</a:t>
            </a:r>
            <a:r>
              <a:rPr lang="en-US" b="1" dirty="0" smtClean="0"/>
              <a:t> – </a:t>
            </a:r>
            <a:r>
              <a:rPr lang="en-US" sz="2400" dirty="0" smtClean="0"/>
              <a:t>Google GFS paper published</a:t>
            </a:r>
          </a:p>
          <a:p>
            <a:pPr eaLnBrk="1" hangingPunct="1"/>
            <a:r>
              <a:rPr lang="en-US" sz="2400" b="1" dirty="0" smtClean="0"/>
              <a:t>July 2005</a:t>
            </a:r>
            <a:r>
              <a:rPr lang="en-US" b="1" dirty="0" smtClean="0"/>
              <a:t> – </a:t>
            </a:r>
            <a:r>
              <a:rPr lang="en-US" sz="2400" dirty="0" err="1" smtClean="0"/>
              <a:t>Nutch</a:t>
            </a:r>
            <a:r>
              <a:rPr lang="en-US" sz="2400" dirty="0" smtClean="0"/>
              <a:t> uses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Feb 2006</a:t>
            </a:r>
            <a:r>
              <a:rPr lang="en-US" b="1" dirty="0" smtClean="0"/>
              <a:t> – </a:t>
            </a:r>
            <a:r>
              <a:rPr lang="en-US" sz="2400" dirty="0" smtClean="0"/>
              <a:t>Becomes </a:t>
            </a:r>
            <a:r>
              <a:rPr lang="en-US" sz="2400" dirty="0" err="1" smtClean="0"/>
              <a:t>Lucene</a:t>
            </a:r>
            <a:r>
              <a:rPr lang="en-US" sz="2400" dirty="0" smtClean="0"/>
              <a:t> subproject</a:t>
            </a:r>
          </a:p>
          <a:p>
            <a:pPr eaLnBrk="1" hangingPunct="1"/>
            <a:r>
              <a:rPr lang="en-US" sz="2400" b="1" dirty="0" smtClean="0"/>
              <a:t>Apr 2007</a:t>
            </a:r>
            <a:r>
              <a:rPr lang="en-US" b="1" dirty="0" smtClean="0"/>
              <a:t> – </a:t>
            </a:r>
            <a:r>
              <a:rPr lang="en-US" sz="2400" dirty="0" smtClean="0"/>
              <a:t>Yahoo! on 1000-node cluster</a:t>
            </a:r>
          </a:p>
          <a:p>
            <a:pPr eaLnBrk="1" hangingPunct="1"/>
            <a:r>
              <a:rPr lang="en-US" sz="2400" b="1" dirty="0" smtClean="0"/>
              <a:t>Jan 2008</a:t>
            </a:r>
            <a:r>
              <a:rPr lang="en-US" b="1" dirty="0" smtClean="0"/>
              <a:t> – </a:t>
            </a:r>
            <a:r>
              <a:rPr lang="en-US" sz="2400" dirty="0" smtClean="0"/>
              <a:t>An Apache Top Level Project</a:t>
            </a:r>
          </a:p>
          <a:p>
            <a:pPr eaLnBrk="1" hangingPunct="1"/>
            <a:r>
              <a:rPr lang="en-US" sz="2400" b="1" dirty="0" smtClean="0"/>
              <a:t>Jul 2008</a:t>
            </a:r>
            <a:r>
              <a:rPr lang="en-US" b="1" dirty="0" smtClean="0"/>
              <a:t> – </a:t>
            </a:r>
            <a:r>
              <a:rPr lang="en-US" sz="2400" dirty="0" smtClean="0"/>
              <a:t>A 4000 node test cluster</a:t>
            </a:r>
          </a:p>
          <a:p>
            <a:pPr eaLnBrk="1" hangingPunct="1"/>
            <a:r>
              <a:rPr lang="en-US" sz="2400" b="1" dirty="0" smtClean="0"/>
              <a:t>Sept 2008 – </a:t>
            </a:r>
            <a:r>
              <a:rPr lang="en-US" sz="2400" dirty="0" smtClean="0"/>
              <a:t>Hive becomes a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subproject</a:t>
            </a:r>
          </a:p>
          <a:p>
            <a:r>
              <a:rPr lang="en-US" sz="2400" b="1" dirty="0" smtClean="0"/>
              <a:t>Feb 2009 –</a:t>
            </a:r>
            <a:r>
              <a:rPr lang="en-US" sz="2400" dirty="0" smtClean="0"/>
              <a:t> The Yahoo! Search </a:t>
            </a:r>
            <a:r>
              <a:rPr lang="en-US" sz="2400" dirty="0" err="1" smtClean="0"/>
              <a:t>Webmap</a:t>
            </a:r>
            <a:r>
              <a:rPr lang="en-US" sz="2400" dirty="0" smtClean="0"/>
              <a:t> is a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application that runs on more than 10,000 core Linux cluster and produces data that is now used in every Yahoo! Web search query.</a:t>
            </a:r>
            <a:r>
              <a:rPr lang="en-US" sz="2400" baseline="30000" dirty="0"/>
              <a:t> </a:t>
            </a:r>
            <a:endParaRPr lang="en-US" sz="2400" dirty="0" smtClean="0"/>
          </a:p>
          <a:p>
            <a:r>
              <a:rPr lang="en-US" sz="2400" b="1" dirty="0" smtClean="0"/>
              <a:t>June 2009 – </a:t>
            </a:r>
            <a:r>
              <a:rPr lang="en-US" sz="2400" dirty="0" smtClean="0"/>
              <a:t>On June 10, 2009, Yahoo! made available the source code to the version of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it runs in production. </a:t>
            </a:r>
            <a:endParaRPr lang="en-US" sz="2400" b="1" dirty="0" smtClean="0"/>
          </a:p>
          <a:p>
            <a:r>
              <a:rPr lang="en-US" sz="2400" b="1" dirty="0"/>
              <a:t>In 2010 </a:t>
            </a:r>
            <a:r>
              <a:rPr lang="en-US" sz="2400" dirty="0" smtClean="0"/>
              <a:t>Facebook claimed that they have the largest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cluster in the world with 21 PB of storage. On July 27, 2011 they announced the data has grown to 30 PB.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29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uses Hadoop?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Amazon/A9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Facebook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Google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IBM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Joost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Last.fm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New York Times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PowerSet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Veoh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Yahoo!</a:t>
            </a:r>
          </a:p>
        </p:txBody>
      </p:sp>
    </p:spTree>
    <p:extLst>
      <p:ext uri="{BB962C8B-B14F-4D97-AF65-F5344CB8AC3E}">
        <p14:creationId xmlns:p14="http://schemas.microsoft.com/office/powerpoint/2010/main" val="250250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Word Count </a:t>
            </a:r>
            <a:r>
              <a:rPr lang="en-US" dirty="0" smtClean="0"/>
              <a:t>(Map)</a:t>
            </a:r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public static class </a:t>
            </a:r>
            <a:r>
              <a:rPr lang="en-US" dirty="0" err="1"/>
              <a:t>TokenizerMapper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extends Mapper&lt;Object, Text, Text, </a:t>
            </a:r>
            <a:r>
              <a:rPr lang="en-US" dirty="0" err="1"/>
              <a:t>IntWritable</a:t>
            </a:r>
            <a:r>
              <a:rPr lang="en-US" dirty="0"/>
              <a:t>&gt;{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private final static </a:t>
            </a:r>
            <a:r>
              <a:rPr lang="en-US" dirty="0" err="1"/>
              <a:t>IntWritable</a:t>
            </a:r>
            <a:r>
              <a:rPr lang="en-US" dirty="0"/>
              <a:t> one = new </a:t>
            </a:r>
            <a:r>
              <a:rPr lang="en-US" dirty="0" err="1"/>
              <a:t>IntWritable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private Text word = new Text();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b="1" dirty="0"/>
              <a:t>    public void map(Object key, Text value, Context context</a:t>
            </a:r>
          </a:p>
          <a:p>
            <a:pPr marL="0" indent="0">
              <a:buNone/>
            </a:pPr>
            <a:r>
              <a:rPr lang="en-US" b="1" dirty="0"/>
              <a:t>                    ) throws </a:t>
            </a:r>
            <a:r>
              <a:rPr lang="en-US" b="1" dirty="0" err="1"/>
              <a:t>IOException</a:t>
            </a:r>
            <a:r>
              <a:rPr lang="en-US" b="1" dirty="0"/>
              <a:t>, </a:t>
            </a:r>
            <a:r>
              <a:rPr lang="en-US" b="1" dirty="0" err="1"/>
              <a:t>InterruptedException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StringTokenizer</a:t>
            </a:r>
            <a:r>
              <a:rPr lang="en-US" b="1" dirty="0"/>
              <a:t> </a:t>
            </a:r>
            <a:r>
              <a:rPr lang="en-US" b="1" dirty="0" err="1"/>
              <a:t>itr</a:t>
            </a:r>
            <a:r>
              <a:rPr lang="en-US" b="1" dirty="0"/>
              <a:t> = new </a:t>
            </a:r>
            <a:r>
              <a:rPr lang="en-US" b="1" dirty="0" err="1"/>
              <a:t>StringTokenizer</a:t>
            </a:r>
            <a:r>
              <a:rPr lang="en-US" b="1" dirty="0"/>
              <a:t>(</a:t>
            </a:r>
            <a:r>
              <a:rPr lang="en-US" b="1" dirty="0" err="1"/>
              <a:t>value.toString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en-US" b="1" dirty="0"/>
              <a:t>      while (</a:t>
            </a:r>
            <a:r>
              <a:rPr lang="en-US" b="1" dirty="0" err="1"/>
              <a:t>itr.hasMoreTokens</a:t>
            </a:r>
            <a:r>
              <a:rPr lang="en-US" b="1" dirty="0"/>
              <a:t>())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word.set</a:t>
            </a:r>
            <a:r>
              <a:rPr lang="en-US" b="1" dirty="0"/>
              <a:t>(</a:t>
            </a:r>
            <a:r>
              <a:rPr lang="en-US" b="1" dirty="0" err="1"/>
              <a:t>itr.nextToken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context.write</a:t>
            </a:r>
            <a:r>
              <a:rPr lang="en-US" b="1" dirty="0"/>
              <a:t>(</a:t>
            </a:r>
            <a:r>
              <a:rPr lang="en-US" b="1" dirty="0" err="1"/>
              <a:t>word</a:t>
            </a:r>
            <a:r>
              <a:rPr lang="en-US" b="1" dirty="0" err="1" smtClean="0"/>
              <a:t>,one</a:t>
            </a:r>
            <a:r>
              <a:rPr lang="en-US" b="1" dirty="0" smtClean="0"/>
              <a:t>)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7131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Word Count </a:t>
            </a:r>
            <a:r>
              <a:rPr lang="en-US" dirty="0" smtClean="0"/>
              <a:t>(Reduce)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public static class </a:t>
            </a:r>
            <a:r>
              <a:rPr lang="en-US" dirty="0" err="1"/>
              <a:t>IntSumReducer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extends Reducer&lt;</a:t>
            </a:r>
            <a:r>
              <a:rPr lang="en-US" dirty="0" err="1"/>
              <a:t>Text,IntWritable,Text,IntWritable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IntWritable</a:t>
            </a:r>
            <a:r>
              <a:rPr lang="en-US" dirty="0"/>
              <a:t> result = new </a:t>
            </a:r>
            <a:r>
              <a:rPr lang="en-US" dirty="0" err="1"/>
              <a:t>IntWritable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public void reduce(Text key, </a:t>
            </a:r>
            <a:r>
              <a:rPr lang="en-US" b="1" dirty="0" err="1"/>
              <a:t>Iterable</a:t>
            </a:r>
            <a:r>
              <a:rPr lang="en-US" b="1" dirty="0"/>
              <a:t>&lt;</a:t>
            </a:r>
            <a:r>
              <a:rPr lang="en-US" b="1" dirty="0" err="1"/>
              <a:t>IntWritable</a:t>
            </a:r>
            <a:r>
              <a:rPr lang="en-US" b="1" dirty="0"/>
              <a:t>&gt; values, </a:t>
            </a:r>
          </a:p>
          <a:p>
            <a:pPr marL="0" indent="0">
              <a:buNone/>
            </a:pPr>
            <a:r>
              <a:rPr lang="en-US" b="1" dirty="0"/>
              <a:t>                       Context context</a:t>
            </a:r>
          </a:p>
          <a:p>
            <a:pPr marL="0" indent="0">
              <a:buNone/>
            </a:pPr>
            <a:r>
              <a:rPr lang="en-US" b="1" dirty="0"/>
              <a:t>                       ) throws </a:t>
            </a:r>
            <a:r>
              <a:rPr lang="en-US" b="1" dirty="0" err="1"/>
              <a:t>IOException</a:t>
            </a:r>
            <a:r>
              <a:rPr lang="en-US" b="1" dirty="0"/>
              <a:t>, </a:t>
            </a:r>
            <a:r>
              <a:rPr lang="en-US" b="1" dirty="0" err="1"/>
              <a:t>InterruptedException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is-IS" b="1" dirty="0"/>
              <a:t>      int sum = 0;</a:t>
            </a:r>
          </a:p>
          <a:p>
            <a:pPr marL="0" indent="0">
              <a:buNone/>
            </a:pPr>
            <a:r>
              <a:rPr lang="en-US" b="1" dirty="0"/>
              <a:t>      for (</a:t>
            </a:r>
            <a:r>
              <a:rPr lang="en-US" b="1" dirty="0" err="1"/>
              <a:t>IntWritable</a:t>
            </a:r>
            <a:r>
              <a:rPr lang="en-US" b="1" dirty="0"/>
              <a:t> </a:t>
            </a:r>
            <a:r>
              <a:rPr lang="en-US" b="1" dirty="0" err="1"/>
              <a:t>val</a:t>
            </a:r>
            <a:r>
              <a:rPr lang="en-US" b="1" dirty="0"/>
              <a:t> : values) {</a:t>
            </a:r>
          </a:p>
          <a:p>
            <a:pPr marL="0" indent="0">
              <a:buNone/>
            </a:pPr>
            <a:r>
              <a:rPr lang="is-IS" b="1" dirty="0"/>
              <a:t>        sum += val.get();</a:t>
            </a:r>
          </a:p>
          <a:p>
            <a:pPr marL="0" indent="0">
              <a:buNone/>
            </a:pPr>
            <a:r>
              <a:rPr lang="is-IS" b="1" dirty="0"/>
              <a:t>      }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result.set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context.write</a:t>
            </a:r>
            <a:r>
              <a:rPr lang="en-US" b="1" dirty="0"/>
              <a:t>(key, result);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6378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Word Count </a:t>
            </a:r>
            <a:r>
              <a:rPr lang="en-US" dirty="0" smtClean="0"/>
              <a:t>(Driver)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1600"/>
            <a:ext cx="8226425" cy="4497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295400"/>
            <a:ext cx="72390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</a:p>
          <a:p>
            <a:r>
              <a:rPr lang="en-US" dirty="0"/>
              <a:t>    Configuration </a:t>
            </a:r>
            <a:r>
              <a:rPr lang="en-US" dirty="0" err="1"/>
              <a:t>conf</a:t>
            </a:r>
            <a:r>
              <a:rPr lang="en-US" dirty="0"/>
              <a:t> = new Configuration();</a:t>
            </a:r>
          </a:p>
          <a:p>
            <a:r>
              <a:rPr lang="en-US" dirty="0"/>
              <a:t>    String[] </a:t>
            </a:r>
            <a:r>
              <a:rPr lang="en-US" dirty="0" err="1"/>
              <a:t>otherArgs</a:t>
            </a:r>
            <a:r>
              <a:rPr lang="en-US" dirty="0"/>
              <a:t> = new </a:t>
            </a:r>
            <a:r>
              <a:rPr lang="en-US" dirty="0" err="1"/>
              <a:t>GenericOptionsParser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).</a:t>
            </a:r>
            <a:r>
              <a:rPr lang="en-US" dirty="0" err="1"/>
              <a:t>getRemainingArgs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otherArgs.length</a:t>
            </a:r>
            <a:r>
              <a:rPr lang="en-US" dirty="0"/>
              <a:t> != 2) {</a:t>
            </a:r>
          </a:p>
          <a:p>
            <a:r>
              <a:rPr lang="en-US" dirty="0"/>
              <a:t>      </a:t>
            </a:r>
            <a:r>
              <a:rPr lang="en-US" dirty="0" err="1"/>
              <a:t>System.err.println</a:t>
            </a:r>
            <a:r>
              <a:rPr lang="en-US" dirty="0"/>
              <a:t>("Usage: </a:t>
            </a:r>
            <a:r>
              <a:rPr lang="en-US" dirty="0" err="1"/>
              <a:t>wordcount</a:t>
            </a:r>
            <a:r>
              <a:rPr lang="en-US" dirty="0"/>
              <a:t> &lt;in&gt; &lt;out&gt;");</a:t>
            </a:r>
          </a:p>
          <a:p>
            <a:r>
              <a:rPr lang="en-US" dirty="0"/>
              <a:t>      </a:t>
            </a:r>
            <a:r>
              <a:rPr lang="en-US" dirty="0" err="1"/>
              <a:t>System.exit</a:t>
            </a:r>
            <a:r>
              <a:rPr lang="en-US" dirty="0"/>
              <a:t>(2);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Job job = new Job(</a:t>
            </a:r>
            <a:r>
              <a:rPr lang="en-US" dirty="0" err="1"/>
              <a:t>conf</a:t>
            </a:r>
            <a:r>
              <a:rPr lang="en-US" dirty="0"/>
              <a:t>, "word count");</a:t>
            </a:r>
          </a:p>
          <a:p>
            <a:r>
              <a:rPr lang="en-US" dirty="0"/>
              <a:t>    </a:t>
            </a:r>
            <a:r>
              <a:rPr lang="en-US" dirty="0" err="1"/>
              <a:t>job.setJarByClass</a:t>
            </a:r>
            <a:r>
              <a:rPr lang="en-US" dirty="0"/>
              <a:t>(</a:t>
            </a:r>
            <a:r>
              <a:rPr lang="en-US" dirty="0" err="1"/>
              <a:t>WordCount.class</a:t>
            </a:r>
            <a:r>
              <a:rPr lang="en-US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job.setMapperClass</a:t>
            </a:r>
            <a:r>
              <a:rPr lang="en-US" b="1" dirty="0"/>
              <a:t>(</a:t>
            </a:r>
            <a:r>
              <a:rPr lang="en-US" b="1" dirty="0" err="1"/>
              <a:t>TokenizerMapper.class</a:t>
            </a:r>
            <a:r>
              <a:rPr lang="en-US" b="1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job.setCombinerClass</a:t>
            </a:r>
            <a:r>
              <a:rPr lang="en-US" dirty="0"/>
              <a:t>(</a:t>
            </a:r>
            <a:r>
              <a:rPr lang="en-US" dirty="0" err="1"/>
              <a:t>IntSumReducer.class</a:t>
            </a:r>
            <a:r>
              <a:rPr lang="en-US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job.setReducerClass</a:t>
            </a:r>
            <a:r>
              <a:rPr lang="en-US" b="1" dirty="0"/>
              <a:t>(</a:t>
            </a:r>
            <a:r>
              <a:rPr lang="en-US" b="1" dirty="0" err="1"/>
              <a:t>IntSumReducer.class</a:t>
            </a:r>
            <a:r>
              <a:rPr lang="en-US" b="1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job.setOutputKeyClass</a:t>
            </a:r>
            <a:r>
              <a:rPr lang="en-US" dirty="0"/>
              <a:t>(</a:t>
            </a:r>
            <a:r>
              <a:rPr lang="en-US" dirty="0" err="1"/>
              <a:t>Text.class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job.setOutputValueClass</a:t>
            </a:r>
            <a:r>
              <a:rPr lang="en-US" dirty="0"/>
              <a:t>(</a:t>
            </a:r>
            <a:r>
              <a:rPr lang="en-US" dirty="0" err="1"/>
              <a:t>IntWritable.class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FileInputFormat.addInputPath</a:t>
            </a:r>
            <a:r>
              <a:rPr lang="en-US" dirty="0"/>
              <a:t>(job, new Path(</a:t>
            </a:r>
            <a:r>
              <a:rPr lang="en-US" dirty="0" err="1"/>
              <a:t>otherArgs</a:t>
            </a:r>
            <a:r>
              <a:rPr lang="en-US" dirty="0"/>
              <a:t>[0]));</a:t>
            </a:r>
          </a:p>
          <a:p>
            <a:r>
              <a:rPr lang="en-US" dirty="0"/>
              <a:t>    </a:t>
            </a:r>
            <a:r>
              <a:rPr lang="en-US" dirty="0" err="1"/>
              <a:t>FileOutputFormat.setOutputPath</a:t>
            </a:r>
            <a:r>
              <a:rPr lang="en-US" dirty="0"/>
              <a:t>(job, new Path(</a:t>
            </a:r>
            <a:r>
              <a:rPr lang="en-US" dirty="0" err="1"/>
              <a:t>otherArgs</a:t>
            </a:r>
            <a:r>
              <a:rPr lang="en-US" dirty="0"/>
              <a:t>[1]));</a:t>
            </a:r>
          </a:p>
          <a:p>
            <a:r>
              <a:rPr lang="en-US" dirty="0"/>
              <a:t>    </a:t>
            </a:r>
            <a:r>
              <a:rPr lang="en-US" dirty="0" err="1"/>
              <a:t>System.exit</a:t>
            </a:r>
            <a:r>
              <a:rPr lang="en-US" dirty="0"/>
              <a:t>(</a:t>
            </a:r>
            <a:r>
              <a:rPr lang="en-US" dirty="0" err="1"/>
              <a:t>job.waitForCompletion</a:t>
            </a:r>
            <a:r>
              <a:rPr lang="en-US" dirty="0"/>
              <a:t>(true) ? 0 : 1);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8700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Word Count Execution</a:t>
            </a:r>
          </a:p>
        </p:txBody>
      </p:sp>
      <p:grpSp>
        <p:nvGrpSpPr>
          <p:cNvPr id="20483" name="Group 230"/>
          <p:cNvGrpSpPr>
            <a:grpSpLocks/>
          </p:cNvGrpSpPr>
          <p:nvPr/>
        </p:nvGrpSpPr>
        <p:grpSpPr bwMode="auto">
          <a:xfrm>
            <a:off x="381000" y="1981200"/>
            <a:ext cx="8305800" cy="4648200"/>
            <a:chOff x="381000" y="2133600"/>
            <a:chExt cx="8305800" cy="4495800"/>
          </a:xfrm>
        </p:grpSpPr>
        <p:sp>
          <p:nvSpPr>
            <p:cNvPr id="128" name="Folded Corner 127"/>
            <p:cNvSpPr>
              <a:spLocks noChangeArrowheads="1"/>
            </p:cNvSpPr>
            <p:nvPr/>
          </p:nvSpPr>
          <p:spPr bwMode="auto">
            <a:xfrm rot="10800000">
              <a:off x="3810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A8A8EA"/>
                </a:gs>
                <a:gs pos="35001">
                  <a:srgbClr val="C3C3EF"/>
                </a:gs>
                <a:gs pos="100000">
                  <a:srgbClr val="E8E8FA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0490" name="Straight Arrow Connector 454"/>
            <p:cNvCxnSpPr>
              <a:cxnSpLocks noChangeShapeType="1"/>
              <a:stCxn id="116" idx="2"/>
              <a:endCxn id="127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1" name="TextBox 108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the quick</a:t>
              </a:r>
            </a:p>
            <a:p>
              <a:pPr algn="ctr" eaLnBrk="1" hangingPunct="1"/>
              <a:r>
                <a:rPr lang="en-US" sz="1500"/>
                <a:t>brown fox</a:t>
              </a:r>
            </a:p>
          </p:txBody>
        </p:sp>
        <p:sp>
          <p:nvSpPr>
            <p:cNvPr id="20492" name="TextBox 109"/>
            <p:cNvSpPr txBox="1">
              <a:spLocks noChangeArrowheads="1"/>
            </p:cNvSpPr>
            <p:nvPr/>
          </p:nvSpPr>
          <p:spPr bwMode="auto">
            <a:xfrm>
              <a:off x="381000" y="4083619"/>
              <a:ext cx="1082974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the fox ate</a:t>
              </a:r>
            </a:p>
            <a:p>
              <a:pPr algn="ctr" eaLnBrk="1" hangingPunct="1"/>
              <a:r>
                <a:rPr lang="en-US" sz="1500"/>
                <a:t>the mouse</a:t>
              </a:r>
            </a:p>
          </p:txBody>
        </p:sp>
        <p:sp>
          <p:nvSpPr>
            <p:cNvPr id="20493" name="TextBox 110"/>
            <p:cNvSpPr txBox="1">
              <a:spLocks noChangeArrowheads="1"/>
            </p:cNvSpPr>
            <p:nvPr/>
          </p:nvSpPr>
          <p:spPr bwMode="auto">
            <a:xfrm>
              <a:off x="381000" y="5558971"/>
              <a:ext cx="1107996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how now</a:t>
              </a:r>
            </a:p>
            <a:p>
              <a:pPr algn="ctr" eaLnBrk="1" hangingPunct="1"/>
              <a:r>
                <a:rPr lang="en-US" sz="1500"/>
                <a:t>brown cow</a:t>
              </a:r>
            </a:p>
          </p:txBody>
        </p:sp>
        <p:sp>
          <p:nvSpPr>
            <p:cNvPr id="116" name="Right Bracket 11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Right Bracket 119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Right Bracket 120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497" name="Straight Arrow Connector 124"/>
            <p:cNvCxnSpPr>
              <a:cxnSpLocks noChangeShapeType="1"/>
              <a:stCxn id="120" idx="2"/>
              <a:endCxn id="133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Rounded Rectangle 126"/>
            <p:cNvSpPr>
              <a:spLocks noChangeArrowheads="1"/>
            </p:cNvSpPr>
            <p:nvPr/>
          </p:nvSpPr>
          <p:spPr bwMode="auto">
            <a:xfrm>
              <a:off x="2286000" y="2663128"/>
              <a:ext cx="838199" cy="440575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sp>
          <p:nvSpPr>
            <p:cNvPr id="133" name="Rounded Rectangle 132"/>
            <p:cNvSpPr>
              <a:spLocks noChangeArrowheads="1"/>
            </p:cNvSpPr>
            <p:nvPr/>
          </p:nvSpPr>
          <p:spPr bwMode="auto">
            <a:xfrm>
              <a:off x="2286000" y="4161728"/>
              <a:ext cx="838199" cy="447824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sp>
          <p:nvSpPr>
            <p:cNvPr id="135" name="Rounded Rectangle 134"/>
            <p:cNvSpPr>
              <a:spLocks noChangeArrowheads="1"/>
            </p:cNvSpPr>
            <p:nvPr/>
          </p:nvSpPr>
          <p:spPr bwMode="auto">
            <a:xfrm>
              <a:off x="2286000" y="5661359"/>
              <a:ext cx="838199" cy="443676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cxnSp>
          <p:nvCxnSpPr>
            <p:cNvPr id="20501" name="Straight Arrow Connector 135"/>
            <p:cNvCxnSpPr>
              <a:cxnSpLocks noChangeShapeType="1"/>
              <a:stCxn id="121" idx="2"/>
              <a:endCxn id="135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ounded Rectangle 153"/>
            <p:cNvSpPr>
              <a:spLocks noChangeArrowheads="1"/>
            </p:cNvSpPr>
            <p:nvPr/>
          </p:nvSpPr>
          <p:spPr bwMode="auto">
            <a:xfrm>
              <a:off x="5791200" y="3010627"/>
              <a:ext cx="1066800" cy="440575"/>
            </a:xfrm>
            <a:prstGeom prst="roundRect">
              <a:avLst>
                <a:gd name="adj" fmla="val 16667"/>
              </a:avLst>
            </a:prstGeom>
            <a:solidFill>
              <a:srgbClr val="D0EDC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Reduce</a:t>
              </a:r>
            </a:p>
          </p:txBody>
        </p:sp>
        <p:sp>
          <p:nvSpPr>
            <p:cNvPr id="155" name="Rounded Rectangle 154"/>
            <p:cNvSpPr>
              <a:spLocks noChangeArrowheads="1"/>
            </p:cNvSpPr>
            <p:nvPr/>
          </p:nvSpPr>
          <p:spPr bwMode="auto">
            <a:xfrm>
              <a:off x="5791200" y="5270431"/>
              <a:ext cx="1066800" cy="440575"/>
            </a:xfrm>
            <a:prstGeom prst="roundRect">
              <a:avLst>
                <a:gd name="adj" fmla="val 16667"/>
              </a:avLst>
            </a:prstGeom>
            <a:solidFill>
              <a:srgbClr val="D0EDC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Reduce</a:t>
              </a:r>
            </a:p>
          </p:txBody>
        </p:sp>
        <p:cxnSp>
          <p:nvCxnSpPr>
            <p:cNvPr id="20504" name="Straight Arrow Connector 155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Straight Arrow Connector 158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Straight Arrow Connector 161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Straight Arrow Connector 162"/>
            <p:cNvCxnSpPr>
              <a:cxnSpLocks noChangeShapeType="1"/>
              <a:stCxn id="133" idx="3"/>
              <a:endCxn id="15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Arrow Connector 163"/>
            <p:cNvCxnSpPr>
              <a:cxnSpLocks noChangeShapeType="1"/>
              <a:stCxn id="133" idx="3"/>
              <a:endCxn id="15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Arrow Connector 164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Arrow Connector 182"/>
            <p:cNvCxnSpPr>
              <a:cxnSpLocks noChangeShapeType="1"/>
              <a:stCxn id="154" idx="3"/>
              <a:endCxn id="188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Arrow Connector 183"/>
            <p:cNvCxnSpPr>
              <a:cxnSpLocks noChangeShapeType="1"/>
              <a:stCxn id="155" idx="3"/>
              <a:endCxn id="189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Folded Corner 184"/>
            <p:cNvSpPr>
              <a:spLocks noChangeArrowheads="1"/>
            </p:cNvSpPr>
            <p:nvPr/>
          </p:nvSpPr>
          <p:spPr bwMode="auto">
            <a:xfrm rot="10800000">
              <a:off x="75438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A8A8EA"/>
                </a:gs>
                <a:gs pos="35001">
                  <a:srgbClr val="C3C3EF"/>
                </a:gs>
                <a:gs pos="100000">
                  <a:srgbClr val="E8E8FA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13" name="TextBox 185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1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brown, 2</a:t>
              </a:r>
            </a:p>
            <a:p>
              <a:pPr algn="ctr" eaLnBrk="1" hangingPunct="1"/>
              <a:r>
                <a:rPr lang="en-US" sz="1500"/>
                <a:t>fox, 2</a:t>
              </a:r>
            </a:p>
            <a:p>
              <a:pPr algn="ctr" eaLnBrk="1" hangingPunct="1"/>
              <a:r>
                <a:rPr lang="en-US" sz="1500"/>
                <a:t>how, 1</a:t>
              </a:r>
            </a:p>
            <a:p>
              <a:pPr algn="ctr" eaLnBrk="1" hangingPunct="1"/>
              <a:r>
                <a:rPr lang="en-US" sz="1500"/>
                <a:t>now, 1</a:t>
              </a:r>
            </a:p>
            <a:p>
              <a:pPr algn="ctr" eaLnBrk="1" hangingPunct="1"/>
              <a:r>
                <a:rPr lang="en-US" sz="1500"/>
                <a:t>the, 3</a:t>
              </a:r>
            </a:p>
          </p:txBody>
        </p:sp>
        <p:sp>
          <p:nvSpPr>
            <p:cNvPr id="20514" name="TextBox 186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95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ate, 1</a:t>
              </a:r>
            </a:p>
            <a:p>
              <a:pPr algn="ctr" eaLnBrk="1" hangingPunct="1"/>
              <a:r>
                <a:rPr lang="en-US" sz="1500"/>
                <a:t>cow, 1</a:t>
              </a:r>
            </a:p>
            <a:p>
              <a:pPr algn="ctr" eaLnBrk="1" hangingPunct="1"/>
              <a:r>
                <a:rPr lang="en-US" sz="1500"/>
                <a:t>mouse, 1</a:t>
              </a:r>
            </a:p>
            <a:p>
              <a:pPr algn="ctr" eaLnBrk="1" hangingPunct="1"/>
              <a:r>
                <a:rPr lang="en-US" sz="1500"/>
                <a:t>quick, 1</a:t>
              </a:r>
            </a:p>
          </p:txBody>
        </p:sp>
        <p:sp>
          <p:nvSpPr>
            <p:cNvPr id="188" name="Right Bracket 187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ight Bracket 188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7" name="TextBox 205"/>
            <p:cNvSpPr txBox="1">
              <a:spLocks noChangeArrowheads="1"/>
            </p:cNvSpPr>
            <p:nvPr/>
          </p:nvSpPr>
          <p:spPr bwMode="auto">
            <a:xfrm>
              <a:off x="3341004" y="2302244"/>
              <a:ext cx="77489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the, 1</a:t>
              </a:r>
            </a:p>
            <a:p>
              <a:pPr algn="ctr" eaLnBrk="1" hangingPunct="1"/>
              <a:r>
                <a:rPr lang="en-US" sz="1200"/>
                <a:t>brown, 1</a:t>
              </a:r>
            </a:p>
            <a:p>
              <a:pPr algn="ctr" eaLnBrk="1" hangingPunct="1"/>
              <a:r>
                <a:rPr lang="en-US" sz="1200"/>
                <a:t>fox, 1</a:t>
              </a:r>
            </a:p>
          </p:txBody>
        </p:sp>
        <p:sp>
          <p:nvSpPr>
            <p:cNvPr id="20518" name="TextBox 206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15009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quick, 1</a:t>
              </a:r>
            </a:p>
          </p:txBody>
        </p:sp>
        <p:sp>
          <p:nvSpPr>
            <p:cNvPr id="20519" name="TextBox 208"/>
            <p:cNvSpPr txBox="1">
              <a:spLocks noChangeArrowheads="1"/>
            </p:cNvSpPr>
            <p:nvPr/>
          </p:nvSpPr>
          <p:spPr bwMode="auto">
            <a:xfrm>
              <a:off x="3048000" y="3560415"/>
              <a:ext cx="56968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the, 1</a:t>
              </a:r>
            </a:p>
            <a:p>
              <a:pPr algn="ctr" eaLnBrk="1" hangingPunct="1"/>
              <a:r>
                <a:rPr lang="en-US" sz="1200"/>
                <a:t>fox, 1</a:t>
              </a:r>
            </a:p>
            <a:p>
              <a:pPr algn="ctr" eaLnBrk="1" hangingPunct="1"/>
              <a:r>
                <a:rPr lang="en-US" sz="1200"/>
                <a:t>the, 1</a:t>
              </a:r>
            </a:p>
          </p:txBody>
        </p:sp>
        <p:sp>
          <p:nvSpPr>
            <p:cNvPr id="20520" name="TextBox 209"/>
            <p:cNvSpPr txBox="1">
              <a:spLocks noChangeArrowheads="1"/>
            </p:cNvSpPr>
            <p:nvPr/>
          </p:nvSpPr>
          <p:spPr bwMode="auto">
            <a:xfrm>
              <a:off x="2764185" y="4882315"/>
              <a:ext cx="791954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how, 1</a:t>
              </a:r>
            </a:p>
            <a:p>
              <a:pPr algn="ctr" eaLnBrk="1" hangingPunct="1"/>
              <a:r>
                <a:rPr lang="en-US" sz="1200"/>
                <a:t>now, 1</a:t>
              </a:r>
            </a:p>
            <a:p>
              <a:pPr algn="ctr" eaLnBrk="1" hangingPunct="1"/>
              <a:r>
                <a:rPr lang="en-US" sz="1200"/>
                <a:t>brown, 1</a:t>
              </a:r>
            </a:p>
          </p:txBody>
        </p:sp>
        <p:sp>
          <p:nvSpPr>
            <p:cNvPr id="20521" name="TextBox 210"/>
            <p:cNvSpPr txBox="1">
              <a:spLocks noChangeArrowheads="1"/>
            </p:cNvSpPr>
            <p:nvPr/>
          </p:nvSpPr>
          <p:spPr bwMode="auto">
            <a:xfrm>
              <a:off x="4287748" y="5059438"/>
              <a:ext cx="817652" cy="43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ate, 1</a:t>
              </a:r>
            </a:p>
            <a:p>
              <a:pPr algn="ctr" eaLnBrk="1" hangingPunct="1"/>
              <a:r>
                <a:rPr lang="en-US" sz="1200"/>
                <a:t>mouse, 1</a:t>
              </a:r>
            </a:p>
          </p:txBody>
        </p:sp>
        <p:sp>
          <p:nvSpPr>
            <p:cNvPr id="20522" name="TextBox 211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20933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cow, 1</a:t>
              </a:r>
            </a:p>
          </p:txBody>
        </p:sp>
      </p:grpSp>
      <p:sp>
        <p:nvSpPr>
          <p:cNvPr id="20484" name="TextBox 217"/>
          <p:cNvSpPr txBox="1">
            <a:spLocks noChangeArrowheads="1"/>
          </p:cNvSpPr>
          <p:nvPr/>
        </p:nvSpPr>
        <p:spPr bwMode="auto">
          <a:xfrm>
            <a:off x="609600" y="12192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20485" name="TextBox 218"/>
          <p:cNvSpPr txBox="1">
            <a:spLocks noChangeArrowheads="1"/>
          </p:cNvSpPr>
          <p:nvPr/>
        </p:nvSpPr>
        <p:spPr bwMode="auto">
          <a:xfrm>
            <a:off x="2362200" y="12192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Map</a:t>
            </a:r>
          </a:p>
        </p:txBody>
      </p:sp>
      <p:sp>
        <p:nvSpPr>
          <p:cNvPr id="20486" name="TextBox 219"/>
          <p:cNvSpPr txBox="1">
            <a:spLocks noChangeArrowheads="1"/>
          </p:cNvSpPr>
          <p:nvPr/>
        </p:nvSpPr>
        <p:spPr bwMode="auto">
          <a:xfrm>
            <a:off x="3670300" y="12192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Shuffle &amp; Sort</a:t>
            </a:r>
          </a:p>
        </p:txBody>
      </p:sp>
      <p:sp>
        <p:nvSpPr>
          <p:cNvPr id="20487" name="TextBox 220"/>
          <p:cNvSpPr txBox="1">
            <a:spLocks noChangeArrowheads="1"/>
          </p:cNvSpPr>
          <p:nvPr/>
        </p:nvSpPr>
        <p:spPr bwMode="auto">
          <a:xfrm>
            <a:off x="5791200" y="12192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Reduce</a:t>
            </a:r>
          </a:p>
        </p:txBody>
      </p:sp>
      <p:sp>
        <p:nvSpPr>
          <p:cNvPr id="20488" name="TextBox 221"/>
          <p:cNvSpPr txBox="1">
            <a:spLocks noChangeArrowheads="1"/>
          </p:cNvSpPr>
          <p:nvPr/>
        </p:nvSpPr>
        <p:spPr bwMode="auto">
          <a:xfrm>
            <a:off x="7732713" y="12192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5347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>
                <a:latin typeface="Arial" charset="0"/>
                <a:ea typeface="ＭＳ Ｐゴシック" charset="0"/>
                <a:cs typeface="ＭＳ Ｐゴシック" charset="0"/>
              </a:rPr>
              <a:t>An Optimization: The Combiner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752600" y="4940300"/>
            <a:ext cx="5715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Consolas" charset="0"/>
                <a:cs typeface="Consolas" charset="0"/>
              </a:rPr>
              <a:t>def </a:t>
            </a:r>
            <a:r>
              <a:rPr lang="en-US" sz="2800">
                <a:latin typeface="Consolas" charset="0"/>
                <a:cs typeface="Consolas" charset="0"/>
              </a:rPr>
              <a:t>combiner(key, values):</a:t>
            </a:r>
          </a:p>
          <a:p>
            <a:r>
              <a:rPr lang="en-US" sz="2800">
                <a:latin typeface="Consolas" charset="0"/>
                <a:cs typeface="Consolas" charset="0"/>
              </a:rPr>
              <a:t>  output(key, sum(values))</a:t>
            </a:r>
          </a:p>
          <a:p>
            <a:endParaRPr lang="en-US" sz="2800">
              <a:latin typeface="Consolas" charset="0"/>
              <a:cs typeface="Consolas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338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 combiner is a local aggregation function for repeated keys produced by same map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For associative ops. like sum, count, max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Decreases size of intermediate data</a:t>
            </a:r>
          </a:p>
          <a:p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local counting for Word Count:</a:t>
            </a:r>
          </a:p>
        </p:txBody>
      </p:sp>
    </p:spTree>
    <p:extLst>
      <p:ext uri="{BB962C8B-B14F-4D97-AF65-F5344CB8AC3E}">
        <p14:creationId xmlns:p14="http://schemas.microsoft.com/office/powerpoint/2010/main" val="369244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Word Count with Combiner</a:t>
            </a:r>
          </a:p>
        </p:txBody>
      </p:sp>
      <p:sp>
        <p:nvSpPr>
          <p:cNvPr id="23555" name="TextBox 217"/>
          <p:cNvSpPr txBox="1">
            <a:spLocks noChangeArrowheads="1"/>
          </p:cNvSpPr>
          <p:nvPr/>
        </p:nvSpPr>
        <p:spPr bwMode="auto">
          <a:xfrm>
            <a:off x="609600" y="12192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23556" name="TextBox 218"/>
          <p:cNvSpPr txBox="1">
            <a:spLocks noChangeArrowheads="1"/>
          </p:cNvSpPr>
          <p:nvPr/>
        </p:nvSpPr>
        <p:spPr bwMode="auto">
          <a:xfrm>
            <a:off x="1676400" y="1219200"/>
            <a:ext cx="183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Map &amp; Combine</a:t>
            </a:r>
          </a:p>
        </p:txBody>
      </p:sp>
      <p:sp>
        <p:nvSpPr>
          <p:cNvPr id="23557" name="TextBox 219"/>
          <p:cNvSpPr txBox="1">
            <a:spLocks noChangeArrowheads="1"/>
          </p:cNvSpPr>
          <p:nvPr/>
        </p:nvSpPr>
        <p:spPr bwMode="auto">
          <a:xfrm>
            <a:off x="3746500" y="12192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Shuffle &amp; Sort</a:t>
            </a:r>
          </a:p>
        </p:txBody>
      </p:sp>
      <p:sp>
        <p:nvSpPr>
          <p:cNvPr id="23558" name="TextBox 220"/>
          <p:cNvSpPr txBox="1">
            <a:spLocks noChangeArrowheads="1"/>
          </p:cNvSpPr>
          <p:nvPr/>
        </p:nvSpPr>
        <p:spPr bwMode="auto">
          <a:xfrm>
            <a:off x="5791200" y="12192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Reduce</a:t>
            </a:r>
          </a:p>
        </p:txBody>
      </p:sp>
      <p:sp>
        <p:nvSpPr>
          <p:cNvPr id="23559" name="TextBox 221"/>
          <p:cNvSpPr txBox="1">
            <a:spLocks noChangeArrowheads="1"/>
          </p:cNvSpPr>
          <p:nvPr/>
        </p:nvSpPr>
        <p:spPr bwMode="auto">
          <a:xfrm>
            <a:off x="7732713" y="12192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048000" y="3581400"/>
            <a:ext cx="609600" cy="457200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3561" name="Group 79"/>
          <p:cNvGrpSpPr>
            <a:grpSpLocks/>
          </p:cNvGrpSpPr>
          <p:nvPr/>
        </p:nvGrpSpPr>
        <p:grpSpPr bwMode="auto">
          <a:xfrm>
            <a:off x="381000" y="1981200"/>
            <a:ext cx="8305800" cy="4648200"/>
            <a:chOff x="381000" y="2133600"/>
            <a:chExt cx="8305800" cy="4495800"/>
          </a:xfrm>
        </p:grpSpPr>
        <p:sp>
          <p:nvSpPr>
            <p:cNvPr id="81" name="Folded Corner 80"/>
            <p:cNvSpPr>
              <a:spLocks noChangeArrowheads="1"/>
            </p:cNvSpPr>
            <p:nvPr/>
          </p:nvSpPr>
          <p:spPr bwMode="auto">
            <a:xfrm rot="10800000">
              <a:off x="3810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A8A8EA"/>
                </a:gs>
                <a:gs pos="35001">
                  <a:srgbClr val="C3C3EF"/>
                </a:gs>
                <a:gs pos="100000">
                  <a:srgbClr val="E8E8FA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3563" name="Straight Arrow Connector 81"/>
            <p:cNvCxnSpPr>
              <a:cxnSpLocks noChangeShapeType="1"/>
              <a:stCxn id="86" idx="2"/>
              <a:endCxn id="90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TextBox 82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the quick</a:t>
              </a:r>
            </a:p>
            <a:p>
              <a:pPr algn="ctr" eaLnBrk="1" hangingPunct="1"/>
              <a:r>
                <a:rPr lang="en-US" sz="1500"/>
                <a:t>brown fox</a:t>
              </a:r>
            </a:p>
          </p:txBody>
        </p:sp>
        <p:sp>
          <p:nvSpPr>
            <p:cNvPr id="23565" name="TextBox 83"/>
            <p:cNvSpPr txBox="1">
              <a:spLocks noChangeArrowheads="1"/>
            </p:cNvSpPr>
            <p:nvPr/>
          </p:nvSpPr>
          <p:spPr bwMode="auto">
            <a:xfrm>
              <a:off x="381000" y="4083619"/>
              <a:ext cx="1082974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the fox ate</a:t>
              </a:r>
            </a:p>
            <a:p>
              <a:pPr algn="ctr" eaLnBrk="1" hangingPunct="1"/>
              <a:r>
                <a:rPr lang="en-US" sz="1500"/>
                <a:t>the mouse</a:t>
              </a:r>
            </a:p>
          </p:txBody>
        </p:sp>
        <p:sp>
          <p:nvSpPr>
            <p:cNvPr id="23566" name="TextBox 84"/>
            <p:cNvSpPr txBox="1">
              <a:spLocks noChangeArrowheads="1"/>
            </p:cNvSpPr>
            <p:nvPr/>
          </p:nvSpPr>
          <p:spPr bwMode="auto">
            <a:xfrm>
              <a:off x="381000" y="5558971"/>
              <a:ext cx="1107996" cy="51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how now</a:t>
              </a:r>
            </a:p>
            <a:p>
              <a:pPr algn="ctr" eaLnBrk="1" hangingPunct="1"/>
              <a:r>
                <a:rPr lang="en-US" sz="1500"/>
                <a:t>brown cow</a:t>
              </a:r>
            </a:p>
          </p:txBody>
        </p:sp>
        <p:sp>
          <p:nvSpPr>
            <p:cNvPr id="86" name="Right Bracket 8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ight Bracket 86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ight Bracket 87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570" name="Straight Arrow Connector 88"/>
            <p:cNvCxnSpPr>
              <a:cxnSpLocks noChangeShapeType="1"/>
              <a:stCxn id="87" idx="2"/>
              <a:endCxn id="91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ounded Rectangle 89"/>
            <p:cNvSpPr>
              <a:spLocks noChangeArrowheads="1"/>
            </p:cNvSpPr>
            <p:nvPr/>
          </p:nvSpPr>
          <p:spPr bwMode="auto">
            <a:xfrm>
              <a:off x="2286000" y="2663128"/>
              <a:ext cx="838199" cy="440575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sp>
          <p:nvSpPr>
            <p:cNvPr id="91" name="Rounded Rectangle 90"/>
            <p:cNvSpPr>
              <a:spLocks noChangeArrowheads="1"/>
            </p:cNvSpPr>
            <p:nvPr/>
          </p:nvSpPr>
          <p:spPr bwMode="auto">
            <a:xfrm>
              <a:off x="2286000" y="4161728"/>
              <a:ext cx="838199" cy="447824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sp>
          <p:nvSpPr>
            <p:cNvPr id="92" name="Rounded Rectangle 91"/>
            <p:cNvSpPr>
              <a:spLocks noChangeArrowheads="1"/>
            </p:cNvSpPr>
            <p:nvPr/>
          </p:nvSpPr>
          <p:spPr bwMode="auto">
            <a:xfrm>
              <a:off x="2286000" y="5661359"/>
              <a:ext cx="838199" cy="443676"/>
            </a:xfrm>
            <a:prstGeom prst="roundRect">
              <a:avLst>
                <a:gd name="adj" fmla="val 16667"/>
              </a:avLst>
            </a:prstGeom>
            <a:solidFill>
              <a:srgbClr val="DAED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Map</a:t>
              </a:r>
            </a:p>
          </p:txBody>
        </p:sp>
        <p:cxnSp>
          <p:nvCxnSpPr>
            <p:cNvPr id="23574" name="Straight Arrow Connector 92"/>
            <p:cNvCxnSpPr>
              <a:cxnSpLocks noChangeShapeType="1"/>
              <a:stCxn id="88" idx="2"/>
              <a:endCxn id="92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ounded Rectangle 93"/>
            <p:cNvSpPr>
              <a:spLocks noChangeArrowheads="1"/>
            </p:cNvSpPr>
            <p:nvPr/>
          </p:nvSpPr>
          <p:spPr bwMode="auto">
            <a:xfrm>
              <a:off x="5791200" y="3010627"/>
              <a:ext cx="1066800" cy="440575"/>
            </a:xfrm>
            <a:prstGeom prst="roundRect">
              <a:avLst>
                <a:gd name="adj" fmla="val 16667"/>
              </a:avLst>
            </a:prstGeom>
            <a:solidFill>
              <a:srgbClr val="D0EDC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Reduce</a:t>
              </a:r>
            </a:p>
          </p:txBody>
        </p:sp>
        <p:sp>
          <p:nvSpPr>
            <p:cNvPr id="95" name="Rounded Rectangle 94"/>
            <p:cNvSpPr>
              <a:spLocks noChangeArrowheads="1"/>
            </p:cNvSpPr>
            <p:nvPr/>
          </p:nvSpPr>
          <p:spPr bwMode="auto">
            <a:xfrm>
              <a:off x="5791200" y="5270431"/>
              <a:ext cx="1066800" cy="440575"/>
            </a:xfrm>
            <a:prstGeom prst="roundRect">
              <a:avLst>
                <a:gd name="adj" fmla="val 16667"/>
              </a:avLst>
            </a:prstGeom>
            <a:solidFill>
              <a:srgbClr val="D0EDC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5401" dir="27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Reduce</a:t>
              </a:r>
            </a:p>
          </p:txBody>
        </p:sp>
        <p:cxnSp>
          <p:nvCxnSpPr>
            <p:cNvPr id="23577" name="Straight Arrow Connector 95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96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97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Arrow Connector 98"/>
            <p:cNvCxnSpPr>
              <a:cxnSpLocks noChangeShapeType="1"/>
              <a:stCxn id="91" idx="3"/>
              <a:endCxn id="9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Arrow Connector 99"/>
            <p:cNvCxnSpPr>
              <a:cxnSpLocks noChangeShapeType="1"/>
              <a:stCxn id="91" idx="3"/>
              <a:endCxn id="9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Arrow Connector 100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Arrow Connector 101"/>
            <p:cNvCxnSpPr>
              <a:cxnSpLocks noChangeShapeType="1"/>
              <a:stCxn id="94" idx="3"/>
              <a:endCxn id="107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Straight Arrow Connector 102"/>
            <p:cNvCxnSpPr>
              <a:cxnSpLocks noChangeShapeType="1"/>
              <a:stCxn id="95" idx="3"/>
              <a:endCxn id="108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Folded Corner 103"/>
            <p:cNvSpPr>
              <a:spLocks noChangeArrowheads="1"/>
            </p:cNvSpPr>
            <p:nvPr/>
          </p:nvSpPr>
          <p:spPr bwMode="auto">
            <a:xfrm rot="10800000">
              <a:off x="75438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A8A8EA"/>
                </a:gs>
                <a:gs pos="35001">
                  <a:srgbClr val="C3C3EF"/>
                </a:gs>
                <a:gs pos="100000">
                  <a:srgbClr val="E8E8FA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86" name="TextBox 104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1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brown, 2</a:t>
              </a:r>
            </a:p>
            <a:p>
              <a:pPr algn="ctr" eaLnBrk="1" hangingPunct="1"/>
              <a:r>
                <a:rPr lang="en-US" sz="1500"/>
                <a:t>fox, 2</a:t>
              </a:r>
            </a:p>
            <a:p>
              <a:pPr algn="ctr" eaLnBrk="1" hangingPunct="1"/>
              <a:r>
                <a:rPr lang="en-US" sz="1500"/>
                <a:t>how, 1</a:t>
              </a:r>
            </a:p>
            <a:p>
              <a:pPr algn="ctr" eaLnBrk="1" hangingPunct="1"/>
              <a:r>
                <a:rPr lang="en-US" sz="1500"/>
                <a:t>now, 1</a:t>
              </a:r>
            </a:p>
            <a:p>
              <a:pPr algn="ctr" eaLnBrk="1" hangingPunct="1"/>
              <a:r>
                <a:rPr lang="en-US" sz="1500"/>
                <a:t>the, 3</a:t>
              </a:r>
            </a:p>
          </p:txBody>
        </p:sp>
        <p:sp>
          <p:nvSpPr>
            <p:cNvPr id="23587" name="TextBox 105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95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500"/>
                <a:t>ate, 1</a:t>
              </a:r>
            </a:p>
            <a:p>
              <a:pPr algn="ctr" eaLnBrk="1" hangingPunct="1"/>
              <a:r>
                <a:rPr lang="en-US" sz="1500"/>
                <a:t>cow, 1</a:t>
              </a:r>
            </a:p>
            <a:p>
              <a:pPr algn="ctr" eaLnBrk="1" hangingPunct="1"/>
              <a:r>
                <a:rPr lang="en-US" sz="1500"/>
                <a:t>mouse, 1</a:t>
              </a:r>
            </a:p>
            <a:p>
              <a:pPr algn="ctr" eaLnBrk="1" hangingPunct="1"/>
              <a:r>
                <a:rPr lang="en-US" sz="1500"/>
                <a:t>quick, 1</a:t>
              </a:r>
            </a:p>
          </p:txBody>
        </p:sp>
        <p:sp>
          <p:nvSpPr>
            <p:cNvPr id="107" name="Right Bracket 106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ight Bracket 107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90" name="TextBox 111"/>
            <p:cNvSpPr txBox="1">
              <a:spLocks noChangeArrowheads="1"/>
            </p:cNvSpPr>
            <p:nvPr/>
          </p:nvSpPr>
          <p:spPr bwMode="auto">
            <a:xfrm>
              <a:off x="3341004" y="2302244"/>
              <a:ext cx="77489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the, 1</a:t>
              </a:r>
            </a:p>
            <a:p>
              <a:pPr algn="ctr" eaLnBrk="1" hangingPunct="1"/>
              <a:r>
                <a:rPr lang="en-US" sz="1200"/>
                <a:t>brown, 1</a:t>
              </a:r>
            </a:p>
            <a:p>
              <a:pPr algn="ctr" eaLnBrk="1" hangingPunct="1"/>
              <a:r>
                <a:rPr lang="en-US" sz="1200"/>
                <a:t>fox, 1</a:t>
              </a:r>
            </a:p>
          </p:txBody>
        </p:sp>
        <p:sp>
          <p:nvSpPr>
            <p:cNvPr id="23591" name="TextBox 112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15009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quick, 1</a:t>
              </a:r>
            </a:p>
          </p:txBody>
        </p:sp>
        <p:sp>
          <p:nvSpPr>
            <p:cNvPr id="23592" name="TextBox 113"/>
            <p:cNvSpPr txBox="1">
              <a:spLocks noChangeArrowheads="1"/>
            </p:cNvSpPr>
            <p:nvPr/>
          </p:nvSpPr>
          <p:spPr bwMode="auto">
            <a:xfrm>
              <a:off x="3059043" y="3667225"/>
              <a:ext cx="599418" cy="44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/>
                <a:t>the, 2</a:t>
              </a:r>
            </a:p>
            <a:p>
              <a:pPr algn="ctr" eaLnBrk="1" hangingPunct="1"/>
              <a:r>
                <a:rPr lang="en-US" sz="1200"/>
                <a:t>fox, 1</a:t>
              </a:r>
            </a:p>
          </p:txBody>
        </p:sp>
        <p:sp>
          <p:nvSpPr>
            <p:cNvPr id="23593" name="TextBox 114"/>
            <p:cNvSpPr txBox="1">
              <a:spLocks noChangeArrowheads="1"/>
            </p:cNvSpPr>
            <p:nvPr/>
          </p:nvSpPr>
          <p:spPr bwMode="auto">
            <a:xfrm>
              <a:off x="2764185" y="4882315"/>
              <a:ext cx="791954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how, 1</a:t>
              </a:r>
            </a:p>
            <a:p>
              <a:pPr algn="ctr" eaLnBrk="1" hangingPunct="1"/>
              <a:r>
                <a:rPr lang="en-US" sz="1200"/>
                <a:t>now, 1</a:t>
              </a:r>
            </a:p>
            <a:p>
              <a:pPr algn="ctr" eaLnBrk="1" hangingPunct="1"/>
              <a:r>
                <a:rPr lang="en-US" sz="1200"/>
                <a:t>brown, 1</a:t>
              </a:r>
            </a:p>
          </p:txBody>
        </p:sp>
        <p:sp>
          <p:nvSpPr>
            <p:cNvPr id="23594" name="TextBox 116"/>
            <p:cNvSpPr txBox="1">
              <a:spLocks noChangeArrowheads="1"/>
            </p:cNvSpPr>
            <p:nvPr/>
          </p:nvSpPr>
          <p:spPr bwMode="auto">
            <a:xfrm>
              <a:off x="4287748" y="5059438"/>
              <a:ext cx="817652" cy="43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ate, 1</a:t>
              </a:r>
            </a:p>
            <a:p>
              <a:pPr algn="ctr" eaLnBrk="1" hangingPunct="1"/>
              <a:r>
                <a:rPr lang="en-US" sz="1200"/>
                <a:t>mouse, 1</a:t>
              </a:r>
            </a:p>
          </p:txBody>
        </p:sp>
        <p:sp>
          <p:nvSpPr>
            <p:cNvPr id="23595" name="TextBox 117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20933" cy="25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/>
                <a:t>cow,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6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worker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1"/>
                </a:solidFill>
              </a:rPr>
              <a:t>Master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24338" y="1217613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1"/>
                </a:solidFill>
              </a:rPr>
              <a:t>User</a:t>
            </a:r>
            <a:br>
              <a:rPr lang="en-US" sz="1200" b="0">
                <a:solidFill>
                  <a:schemeClr val="bg1"/>
                </a:solidFill>
              </a:rPr>
            </a:br>
            <a:r>
              <a:rPr lang="en-US" sz="1200" b="0">
                <a:solidFill>
                  <a:schemeClr val="bg1"/>
                </a:solidFill>
              </a:rPr>
              <a:t>Program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200" b="0" dirty="0">
                <a:solidFill>
                  <a:schemeClr val="bg1"/>
                </a:solidFill>
              </a:rPr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200" b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68500" y="3362325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68500" y="4129088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</a:t>
            </a:r>
            <a:r>
              <a:rPr lang="en-US" sz="1100" b="0" dirty="0" smtClean="0">
                <a:solidFill>
                  <a:srgbClr val="FF0000"/>
                </a:solidFill>
              </a:rPr>
              <a:t>submit</a:t>
            </a:r>
            <a:endParaRPr lang="en-US" sz="1100" b="0" dirty="0">
              <a:solidFill>
                <a:srgbClr val="FF0000"/>
              </a:solidFill>
            </a:endParaRP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71600" y="5267325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17788" y="5267325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754438" y="5267325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Intermediate files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34075" y="5267325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Reduce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15200" y="5267325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Adapted </a:t>
            </a:r>
            <a:r>
              <a:rPr lang="en-US" sz="1000" b="0" dirty="0">
                <a:solidFill>
                  <a:schemeClr val="bg1"/>
                </a:solidFill>
              </a:rPr>
              <a:t>from </a:t>
            </a:r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510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3200400"/>
            <a:ext cx="3657600" cy="3124200"/>
            <a:chOff x="5105400" y="32004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810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7062" y="4876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43862" y="3886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9462" y="32004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38862" y="3429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686300"/>
              <a:ext cx="1143000" cy="6477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267200"/>
              <a:ext cx="3048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457700"/>
              <a:ext cx="6096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533900"/>
              <a:ext cx="2219324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4953000"/>
              <a:ext cx="457200" cy="3810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3952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the problem 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to leverage a number of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cheap off-the-shelf computers?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9" name="Picture 3" descr="Picture 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95400"/>
            <a:ext cx="76311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596390"/>
            <a:ext cx="74430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>
                    <a:lumMod val="85000"/>
                  </a:schemeClr>
                </a:solidFill>
                <a:ea typeface="+mn-ea"/>
                <a:cs typeface="+mn-cs"/>
              </a:rPr>
              <a:t>Image from http://wiki.apache.org/hadoop-data/attachments/HadoopPresentations/attachments/aw-apachecon-eu-2009.pdf</a:t>
            </a:r>
          </a:p>
        </p:txBody>
      </p:sp>
    </p:spTree>
    <p:extLst>
      <p:ext uri="{BB962C8B-B14F-4D97-AF65-F5344CB8AC3E}">
        <p14:creationId xmlns:p14="http://schemas.microsoft.com/office/powerpoint/2010/main" val="105842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Don’t move data to workers… move workers to the data!</a:t>
            </a:r>
          </a:p>
          <a:p>
            <a:pPr lvl="1"/>
            <a:r>
              <a:rPr lang="en-US" dirty="0" smtClean="0"/>
              <a:t>Store data on the local disks of nodes in the cluster</a:t>
            </a:r>
          </a:p>
          <a:p>
            <a:pPr lvl="1"/>
            <a:r>
              <a:rPr lang="en-US" dirty="0" smtClean="0"/>
              <a:t>Start up the workers on the node that has the data local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Not enough RAM to hold all the data in memory</a:t>
            </a:r>
          </a:p>
          <a:p>
            <a:pPr lvl="1"/>
            <a:r>
              <a:rPr lang="en-US" dirty="0" smtClean="0"/>
              <a:t>Disk access is slow, but disk throughput is reasonable</a:t>
            </a:r>
          </a:p>
          <a:p>
            <a:r>
              <a:rPr lang="en-US" dirty="0" smtClean="0"/>
              <a:t>A distributed file system is the answer</a:t>
            </a:r>
          </a:p>
          <a:p>
            <a:pPr lvl="1"/>
            <a:r>
              <a:rPr lang="en-US" dirty="0" smtClean="0"/>
              <a:t>GFS (Google File System) for Google’s MapReduce</a:t>
            </a:r>
          </a:p>
          <a:p>
            <a:pPr lvl="1"/>
            <a:r>
              <a:rPr lang="en-US" dirty="0" smtClean="0"/>
              <a:t>HDFS (Hadoop Distributed File System) for Hadoop</a:t>
            </a:r>
          </a:p>
        </p:txBody>
      </p:sp>
    </p:spTree>
    <p:extLst>
      <p:ext uri="{BB962C8B-B14F-4D97-AF65-F5344CB8AC3E}">
        <p14:creationId xmlns:p14="http://schemas.microsoft.com/office/powerpoint/2010/main" val="3108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Assumptions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Commodity hardware over “exotic” hardware</a:t>
            </a:r>
          </a:p>
          <a:p>
            <a:pPr lvl="1"/>
            <a:r>
              <a:rPr lang="en-GB" dirty="0" smtClean="0"/>
              <a:t>Scale “out”, not “up”</a:t>
            </a:r>
          </a:p>
          <a:p>
            <a:r>
              <a:rPr lang="en-GB" dirty="0" smtClean="0"/>
              <a:t>High component failure rates</a:t>
            </a:r>
          </a:p>
          <a:p>
            <a:pPr lvl="1"/>
            <a:r>
              <a:rPr lang="en-GB" dirty="0" smtClean="0"/>
              <a:t>Inexpensive commodity components fail all the time</a:t>
            </a:r>
          </a:p>
          <a:p>
            <a:r>
              <a:rPr lang="en-GB" dirty="0" smtClean="0"/>
              <a:t>“Modest” number of huge files</a:t>
            </a:r>
          </a:p>
          <a:p>
            <a:pPr lvl="1"/>
            <a:r>
              <a:rPr lang="en-GB" dirty="0" smtClean="0"/>
              <a:t>Multi-gigabyte files are common, if not encouraged</a:t>
            </a:r>
          </a:p>
          <a:p>
            <a:r>
              <a:rPr lang="en-GB" dirty="0" smtClean="0"/>
              <a:t>Files are write-once, mostly appended to</a:t>
            </a:r>
          </a:p>
          <a:p>
            <a:pPr lvl="1"/>
            <a:r>
              <a:rPr lang="en-GB" dirty="0" smtClean="0"/>
              <a:t>Perhaps concurrently</a:t>
            </a:r>
          </a:p>
          <a:p>
            <a:r>
              <a:rPr lang="en-GB" dirty="0" smtClean="0"/>
              <a:t>Large streaming reads over random access</a:t>
            </a:r>
          </a:p>
          <a:p>
            <a:pPr lvl="1"/>
            <a:r>
              <a:rPr lang="en-GB" dirty="0" smtClean="0"/>
              <a:t>High sustained throughput over low latency</a:t>
            </a:r>
          </a:p>
        </p:txBody>
      </p:sp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GFS slides adapted from material by </a:t>
            </a:r>
            <a:r>
              <a:rPr lang="da-DK" sz="1000" b="0" dirty="0" smtClean="0">
                <a:solidFill>
                  <a:schemeClr val="bg1"/>
                </a:solidFill>
              </a:rPr>
              <a:t>(Ghemawat et al., SOSP 2003)</a:t>
            </a:r>
          </a:p>
        </p:txBody>
      </p:sp>
    </p:spTree>
    <p:extLst>
      <p:ext uri="{BB962C8B-B14F-4D97-AF65-F5344CB8AC3E}">
        <p14:creationId xmlns:p14="http://schemas.microsoft.com/office/powerpoint/2010/main" val="60032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Files stored as chunks</a:t>
            </a:r>
          </a:p>
          <a:p>
            <a:pPr lvl="1"/>
            <a:r>
              <a:rPr lang="en-GB" dirty="0" smtClean="0"/>
              <a:t>Fixed size (64MB)</a:t>
            </a:r>
          </a:p>
          <a:p>
            <a:r>
              <a:rPr lang="en-GB" dirty="0" smtClean="0"/>
              <a:t>Reliability through replication</a:t>
            </a:r>
          </a:p>
          <a:p>
            <a:pPr lvl="1"/>
            <a:r>
              <a:rPr lang="en-GB" dirty="0" smtClean="0"/>
              <a:t>Each chunk replicated across 3+ </a:t>
            </a:r>
            <a:r>
              <a:rPr lang="en-GB" dirty="0" err="1" smtClean="0"/>
              <a:t>chunkservers</a:t>
            </a:r>
            <a:endParaRPr lang="en-GB" dirty="0" smtClean="0"/>
          </a:p>
          <a:p>
            <a:r>
              <a:rPr lang="en-GB" dirty="0" smtClean="0"/>
              <a:t>Single master to coordinate access, keep metadata</a:t>
            </a:r>
          </a:p>
          <a:p>
            <a:pPr lvl="1"/>
            <a:r>
              <a:rPr lang="en-GB" dirty="0" smtClean="0"/>
              <a:t>Simple centralized management</a:t>
            </a:r>
          </a:p>
          <a:p>
            <a:r>
              <a:rPr lang="en-GB" dirty="0" smtClean="0"/>
              <a:t>No data caching</a:t>
            </a:r>
          </a:p>
          <a:p>
            <a:pPr lvl="1"/>
            <a:r>
              <a:rPr lang="en-GB" dirty="0" smtClean="0"/>
              <a:t>Little benefit due to large datasets, streaming reads</a:t>
            </a:r>
          </a:p>
          <a:p>
            <a:r>
              <a:rPr lang="en-GB" dirty="0" smtClean="0"/>
              <a:t>Simplify the API</a:t>
            </a:r>
          </a:p>
          <a:p>
            <a:pPr lvl="1"/>
            <a:r>
              <a:rPr lang="en-GB" dirty="0" smtClean="0"/>
              <a:t>Push some of the issues onto the client (e.g., data layout)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877580"/>
            <a:ext cx="5715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HDFS = GFS clone (same basic ideas)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30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GFS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 differences:</a:t>
            </a:r>
          </a:p>
          <a:p>
            <a:pPr lvl="1"/>
            <a:r>
              <a:rPr lang="en-US" dirty="0" smtClean="0"/>
              <a:t>GFS master = Hadoop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lvl="1"/>
            <a:r>
              <a:rPr lang="en-US" dirty="0" smtClean="0"/>
              <a:t>GFS </a:t>
            </a:r>
            <a:r>
              <a:rPr lang="en-US" dirty="0" err="1" smtClean="0"/>
              <a:t>chunkservers</a:t>
            </a:r>
            <a:r>
              <a:rPr lang="en-US" dirty="0" smtClean="0"/>
              <a:t> =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datanodes</a:t>
            </a:r>
          </a:p>
          <a:p>
            <a:r>
              <a:rPr lang="en-US" dirty="0" smtClean="0"/>
              <a:t>Functional differences:</a:t>
            </a:r>
          </a:p>
          <a:p>
            <a:pPr lvl="1"/>
            <a:r>
              <a:rPr lang="en-US" dirty="0" smtClean="0"/>
              <a:t>HDFS performance is (likely) slower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877580"/>
            <a:ext cx="8018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the most part, we’ll use the Hadoop terminology…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Adapted </a:t>
            </a:r>
            <a:r>
              <a:rPr lang="en-US" sz="1000" b="0" dirty="0">
                <a:solidFill>
                  <a:schemeClr val="bg1"/>
                </a:solidFill>
              </a:rPr>
              <a:t>from </a:t>
            </a:r>
            <a:r>
              <a:rPr lang="en-US" sz="1000" b="0" dirty="0" smtClean="0">
                <a:solidFill>
                  <a:schemeClr val="bg1"/>
                </a:solidFill>
              </a:rPr>
              <a:t>(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sz="1000" b="0" dirty="0">
                <a:solidFill>
                  <a:schemeClr val="bg1"/>
                </a:solidFill>
              </a:rPr>
              <a:t>et </a:t>
            </a:r>
            <a:r>
              <a:rPr lang="en-US" sz="1000" b="0" dirty="0" smtClean="0">
                <a:solidFill>
                  <a:schemeClr val="bg1"/>
                </a:solidFill>
              </a:rPr>
              <a:t>al., SOSP </a:t>
            </a:r>
            <a:r>
              <a:rPr lang="en-US" sz="1000" b="0" dirty="0">
                <a:solidFill>
                  <a:schemeClr val="bg1"/>
                </a:solidFill>
              </a:rPr>
              <a:t>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188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653514" y="228600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id)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501114" y="266700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block location)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instructions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589589" y="396240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 state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data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343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343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343400" y="3581400"/>
            <a:ext cx="1676400" cy="1707596"/>
            <a:chOff x="1828800" y="4572000"/>
            <a:chExt cx="1676400" cy="1707596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6477000" y="3581400"/>
            <a:ext cx="1676400" cy="1707596"/>
            <a:chOff x="1828800" y="4572000"/>
            <a:chExt cx="1676400" cy="1707596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648200" y="23590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276975" y="21621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4949826" y="264001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362576" y="262572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295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181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241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032375" y="297973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400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141913" y="286543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686425" y="23002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188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188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400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400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400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Working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56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4227513" y="2149475"/>
            <a:ext cx="611187" cy="5334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 dirty="0">
                <a:solidFill>
                  <a:srgbClr val="000000"/>
                </a:solidFill>
              </a:rPr>
              <a:t>Secondary</a:t>
            </a:r>
          </a:p>
          <a:p>
            <a:pPr defTabSz="8286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 dirty="0" err="1">
                <a:solidFill>
                  <a:srgbClr val="000000"/>
                </a:solidFill>
              </a:rPr>
              <a:t>NameNode</a:t>
            </a:r>
            <a:endParaRPr lang="en-GB" sz="700" dirty="0">
              <a:solidFill>
                <a:srgbClr val="000000"/>
              </a:solidFill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449263" y="2514600"/>
            <a:ext cx="914400" cy="60960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/>
          <a:lstStyle/>
          <a:p>
            <a:pPr algn="ctr" defTabSz="6524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700">
                <a:solidFill>
                  <a:srgbClr val="000000"/>
                </a:solidFill>
              </a:rPr>
              <a:t>Client</a:t>
            </a:r>
          </a:p>
          <a:p>
            <a:pPr algn="ctr" defTabSz="6524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7990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7134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8846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 rot="16200000" flipV="1">
            <a:off x="4917281" y="2858294"/>
            <a:ext cx="534988" cy="4267200"/>
          </a:xfrm>
          <a:prstGeom prst="leftBrace">
            <a:avLst>
              <a:gd name="adj1" fmla="val 66469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9702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 anchor="ctr"/>
          <a:lstStyle>
            <a:lvl1pPr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1800">
                <a:solidFill>
                  <a:srgbClr val="000000"/>
                </a:solidFill>
              </a:rPr>
              <a:t>HDFS Architecture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8229600" y="457200"/>
            <a:ext cx="457200" cy="5257800"/>
          </a:xfrm>
          <a:prstGeom prst="rect">
            <a:avLst/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4221163" y="1073150"/>
            <a:ext cx="609600" cy="5334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NameNode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4905375" y="1187450"/>
            <a:ext cx="3343275" cy="230188"/>
          </a:xfrm>
          <a:prstGeom prst="leftRightArrow">
            <a:avLst>
              <a:gd name="adj1" fmla="val 50000"/>
              <a:gd name="adj2" fmla="val 289137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8229600" y="2230438"/>
            <a:ext cx="180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434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5257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4800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6627813" y="3886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290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38862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4343400" y="34290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799013" y="34290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7086600" y="34290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6627813" y="34290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6172200" y="34290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5713413" y="34290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3429000" y="34290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3884613" y="34290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2970213" y="34290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4343400" y="2971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5257800" y="2971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4799013" y="2971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7085013" y="2971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6627813" y="2971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6172200" y="2971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5713413" y="2971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3429000" y="2971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3884613" y="2971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2970213" y="2971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43434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52578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4" name="Rectangle 92"/>
          <p:cNvSpPr>
            <a:spLocks noChangeArrowheads="1"/>
          </p:cNvSpPr>
          <p:nvPr/>
        </p:nvSpPr>
        <p:spPr bwMode="auto">
          <a:xfrm>
            <a:off x="47990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5" name="Rectangle 93"/>
          <p:cNvSpPr>
            <a:spLocks noChangeArrowheads="1"/>
          </p:cNvSpPr>
          <p:nvPr/>
        </p:nvSpPr>
        <p:spPr bwMode="auto">
          <a:xfrm>
            <a:off x="70866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6" name="Rectangle 94"/>
          <p:cNvSpPr>
            <a:spLocks noChangeArrowheads="1"/>
          </p:cNvSpPr>
          <p:nvPr/>
        </p:nvSpPr>
        <p:spPr bwMode="auto">
          <a:xfrm>
            <a:off x="66278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7" name="Rectangle 95"/>
          <p:cNvSpPr>
            <a:spLocks noChangeArrowheads="1"/>
          </p:cNvSpPr>
          <p:nvPr/>
        </p:nvSpPr>
        <p:spPr bwMode="auto">
          <a:xfrm>
            <a:off x="61722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8" name="Rectangle 96"/>
          <p:cNvSpPr>
            <a:spLocks noChangeArrowheads="1"/>
          </p:cNvSpPr>
          <p:nvPr/>
        </p:nvSpPr>
        <p:spPr bwMode="auto">
          <a:xfrm>
            <a:off x="57134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49" name="Rectangle 97"/>
          <p:cNvSpPr>
            <a:spLocks noChangeArrowheads="1"/>
          </p:cNvSpPr>
          <p:nvPr/>
        </p:nvSpPr>
        <p:spPr bwMode="auto">
          <a:xfrm>
            <a:off x="3429000" y="29718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0" name="Rectangle 98"/>
          <p:cNvSpPr>
            <a:spLocks noChangeArrowheads="1"/>
          </p:cNvSpPr>
          <p:nvPr/>
        </p:nvSpPr>
        <p:spPr bwMode="auto">
          <a:xfrm>
            <a:off x="38846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2970213" y="29718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7085013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7" name="Rectangle 105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8" name="Rectangle 106"/>
          <p:cNvSpPr>
            <a:spLocks noChangeArrowheads="1"/>
          </p:cNvSpPr>
          <p:nvPr/>
        </p:nvSpPr>
        <p:spPr bwMode="auto"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59" name="Rectangle 107"/>
          <p:cNvSpPr>
            <a:spLocks noChangeArrowheads="1"/>
          </p:cNvSpPr>
          <p:nvPr/>
        </p:nvSpPr>
        <p:spPr bwMode="auto"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0" name="Rectangle 108"/>
          <p:cNvSpPr>
            <a:spLocks noChangeArrowheads="1"/>
          </p:cNvSpPr>
          <p:nvPr/>
        </p:nvSpPr>
        <p:spPr bwMode="auto"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1" name="Rectangle 109"/>
          <p:cNvSpPr>
            <a:spLocks noChangeArrowheads="1"/>
          </p:cNvSpPr>
          <p:nvPr/>
        </p:nvSpPr>
        <p:spPr bwMode="auto"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2" name="Rectangle 110"/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3" name="Rectangle 111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2" name="Rectangle 120"/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3" name="Rectangle 121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6" name="Rectangle 124"/>
          <p:cNvSpPr>
            <a:spLocks noChangeArrowheads="1"/>
          </p:cNvSpPr>
          <p:nvPr/>
        </p:nvSpPr>
        <p:spPr bwMode="auto"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7" name="Rectangle 125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8" name="Rectangle 126"/>
          <p:cNvSpPr>
            <a:spLocks noChangeArrowheads="1"/>
          </p:cNvSpPr>
          <p:nvPr/>
        </p:nvSpPr>
        <p:spPr bwMode="auto"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79" name="Rectangle 127"/>
          <p:cNvSpPr>
            <a:spLocks noChangeArrowheads="1"/>
          </p:cNvSpPr>
          <p:nvPr/>
        </p:nvSpPr>
        <p:spPr bwMode="auto"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0" name="Rectangle 128"/>
          <p:cNvSpPr>
            <a:spLocks noChangeArrowheads="1"/>
          </p:cNvSpPr>
          <p:nvPr/>
        </p:nvSpPr>
        <p:spPr bwMode="auto"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1" name="Rectangle 129"/>
          <p:cNvSpPr>
            <a:spLocks noChangeArrowheads="1"/>
          </p:cNvSpPr>
          <p:nvPr/>
        </p:nvSpPr>
        <p:spPr bwMode="auto"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2" name="Rectangle 130"/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3" name="Rectangle 131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4" name="Rectangle 132"/>
          <p:cNvSpPr>
            <a:spLocks noChangeArrowheads="1"/>
          </p:cNvSpPr>
          <p:nvPr/>
        </p:nvSpPr>
        <p:spPr bwMode="auto">
          <a:xfrm>
            <a:off x="47990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5" name="Rectangle 133"/>
          <p:cNvSpPr>
            <a:spLocks noChangeArrowheads="1"/>
          </p:cNvSpPr>
          <p:nvPr/>
        </p:nvSpPr>
        <p:spPr bwMode="auto">
          <a:xfrm>
            <a:off x="70866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6" name="Rectangle 134"/>
          <p:cNvSpPr>
            <a:spLocks noChangeArrowheads="1"/>
          </p:cNvSpPr>
          <p:nvPr/>
        </p:nvSpPr>
        <p:spPr bwMode="auto">
          <a:xfrm>
            <a:off x="66278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7" name="Rectangle 135"/>
          <p:cNvSpPr>
            <a:spLocks noChangeArrowheads="1"/>
          </p:cNvSpPr>
          <p:nvPr/>
        </p:nvSpPr>
        <p:spPr bwMode="auto">
          <a:xfrm>
            <a:off x="61722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8" name="Rectangle 136"/>
          <p:cNvSpPr>
            <a:spLocks noChangeArrowheads="1"/>
          </p:cNvSpPr>
          <p:nvPr/>
        </p:nvSpPr>
        <p:spPr bwMode="auto">
          <a:xfrm>
            <a:off x="57134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89" name="Rectangle 137"/>
          <p:cNvSpPr>
            <a:spLocks noChangeArrowheads="1"/>
          </p:cNvSpPr>
          <p:nvPr/>
        </p:nvSpPr>
        <p:spPr bwMode="auto">
          <a:xfrm>
            <a:off x="3429000" y="4343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90" name="Rectangle 138"/>
          <p:cNvSpPr>
            <a:spLocks noChangeArrowheads="1"/>
          </p:cNvSpPr>
          <p:nvPr/>
        </p:nvSpPr>
        <p:spPr bwMode="auto">
          <a:xfrm>
            <a:off x="38846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91" name="Rectangle 139"/>
          <p:cNvSpPr>
            <a:spLocks noChangeArrowheads="1"/>
          </p:cNvSpPr>
          <p:nvPr/>
        </p:nvSpPr>
        <p:spPr bwMode="auto">
          <a:xfrm>
            <a:off x="2970213" y="4343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92" name="Text Box 140"/>
          <p:cNvSpPr txBox="1">
            <a:spLocks noChangeArrowheads="1"/>
          </p:cNvSpPr>
          <p:nvPr/>
        </p:nvSpPr>
        <p:spPr bwMode="auto">
          <a:xfrm>
            <a:off x="4800600" y="5257800"/>
            <a:ext cx="91440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DataNodes</a:t>
            </a:r>
          </a:p>
        </p:txBody>
      </p:sp>
      <p:sp>
        <p:nvSpPr>
          <p:cNvPr id="23693" name="AutoShape 141"/>
          <p:cNvSpPr>
            <a:spLocks noChangeArrowheads="1"/>
          </p:cNvSpPr>
          <p:nvPr/>
        </p:nvSpPr>
        <p:spPr bwMode="auto">
          <a:xfrm>
            <a:off x="7542213" y="365760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23694" name="AutoShape 142"/>
          <p:cNvCxnSpPr>
            <a:cxnSpLocks noChangeShapeType="1"/>
            <a:endCxn id="23569" idx="0"/>
          </p:cNvCxnSpPr>
          <p:nvPr/>
        </p:nvCxnSpPr>
        <p:spPr bwMode="auto">
          <a:xfrm flipV="1">
            <a:off x="990600" y="1073150"/>
            <a:ext cx="3535363" cy="1441450"/>
          </a:xfrm>
          <a:prstGeom prst="curvedConnector4">
            <a:avLst>
              <a:gd name="adj1" fmla="val 45667"/>
              <a:gd name="adj2" fmla="val 115861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95" name="Text Box 143"/>
          <p:cNvSpPr txBox="1">
            <a:spLocks noChangeArrowheads="1"/>
          </p:cNvSpPr>
          <p:nvPr/>
        </p:nvSpPr>
        <p:spPr bwMode="auto">
          <a:xfrm rot="-1380000">
            <a:off x="1757363" y="1323975"/>
            <a:ext cx="65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1. filename</a:t>
            </a:r>
          </a:p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endParaRPr lang="en-GB" sz="700">
              <a:solidFill>
                <a:srgbClr val="000000"/>
              </a:solidFill>
            </a:endParaRPr>
          </a:p>
        </p:txBody>
      </p:sp>
      <p:sp>
        <p:nvSpPr>
          <p:cNvPr id="23696" name="Text Box 144"/>
          <p:cNvSpPr txBox="1">
            <a:spLocks noChangeArrowheads="1"/>
          </p:cNvSpPr>
          <p:nvPr/>
        </p:nvSpPr>
        <p:spPr bwMode="auto">
          <a:xfrm rot="-960000">
            <a:off x="2209800" y="2209800"/>
            <a:ext cx="1020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2. BlckId, DataNodes</a:t>
            </a:r>
          </a:p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3697" name="Line 145"/>
          <p:cNvSpPr>
            <a:spLocks noChangeShapeType="1"/>
          </p:cNvSpPr>
          <p:nvPr/>
        </p:nvSpPr>
        <p:spPr bwMode="auto">
          <a:xfrm flipV="1">
            <a:off x="2057400" y="1168400"/>
            <a:ext cx="620713" cy="660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98" name="Line 146"/>
          <p:cNvSpPr>
            <a:spLocks noChangeShapeType="1"/>
          </p:cNvSpPr>
          <p:nvPr/>
        </p:nvSpPr>
        <p:spPr bwMode="auto">
          <a:xfrm flipH="1">
            <a:off x="2209800" y="2133600"/>
            <a:ext cx="604838" cy="20796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23699" name="AutoShape 147"/>
          <p:cNvCxnSpPr>
            <a:cxnSpLocks noChangeShapeType="1"/>
            <a:stCxn id="23555" idx="5"/>
          </p:cNvCxnSpPr>
          <p:nvPr/>
        </p:nvCxnSpPr>
        <p:spPr bwMode="auto">
          <a:xfrm rot="16200000" flipH="1">
            <a:off x="1865313" y="2400300"/>
            <a:ext cx="496888" cy="17668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00" name="Text Box 148"/>
          <p:cNvSpPr txBox="1">
            <a:spLocks noChangeArrowheads="1"/>
          </p:cNvSpPr>
          <p:nvPr/>
        </p:nvSpPr>
        <p:spPr bwMode="auto">
          <a:xfrm rot="480000">
            <a:off x="1524000" y="3505200"/>
            <a:ext cx="5556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3.Read data</a:t>
            </a:r>
          </a:p>
        </p:txBody>
      </p:sp>
      <p:sp>
        <p:nvSpPr>
          <p:cNvPr id="23701" name="Text Box 149"/>
          <p:cNvSpPr txBox="1">
            <a:spLocks noChangeArrowheads="1"/>
          </p:cNvSpPr>
          <p:nvPr/>
        </p:nvSpPr>
        <p:spPr bwMode="auto">
          <a:xfrm>
            <a:off x="6096000" y="935038"/>
            <a:ext cx="9144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Cluster Membership</a:t>
            </a:r>
          </a:p>
        </p:txBody>
      </p:sp>
      <p:sp>
        <p:nvSpPr>
          <p:cNvPr id="23702" name="Text Box 150"/>
          <p:cNvSpPr txBox="1">
            <a:spLocks noChangeArrowheads="1"/>
          </p:cNvSpPr>
          <p:nvPr/>
        </p:nvSpPr>
        <p:spPr bwMode="auto">
          <a:xfrm>
            <a:off x="7391400" y="3886200"/>
            <a:ext cx="91440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700">
                <a:solidFill>
                  <a:srgbClr val="000000"/>
                </a:solidFill>
              </a:rPr>
              <a:t>Cluster Membership</a:t>
            </a:r>
          </a:p>
        </p:txBody>
      </p:sp>
      <p:sp>
        <p:nvSpPr>
          <p:cNvPr id="23703" name="Text Box 151"/>
          <p:cNvSpPr txBox="1">
            <a:spLocks noChangeArrowheads="1"/>
          </p:cNvSpPr>
          <p:nvPr/>
        </p:nvSpPr>
        <p:spPr bwMode="auto">
          <a:xfrm>
            <a:off x="220255" y="5393282"/>
            <a:ext cx="3036887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652463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652463"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900" dirty="0" err="1">
                <a:solidFill>
                  <a:srgbClr val="000000"/>
                </a:solidFill>
              </a:rPr>
              <a:t>NameNode</a:t>
            </a:r>
            <a:r>
              <a:rPr lang="en-GB" sz="900" dirty="0">
                <a:solidFill>
                  <a:srgbClr val="000000"/>
                </a:solidFill>
              </a:rPr>
              <a:t> : Maps a file to a file-id and list of </a:t>
            </a:r>
            <a:r>
              <a:rPr lang="en-GB" sz="900" dirty="0" err="1">
                <a:solidFill>
                  <a:srgbClr val="000000"/>
                </a:solidFill>
              </a:rPr>
              <a:t>MapNodes</a:t>
            </a:r>
            <a:endParaRPr lang="en-GB" sz="900" dirty="0">
              <a:solidFill>
                <a:srgbClr val="000000"/>
              </a:solidFill>
            </a:endParaRPr>
          </a:p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900" dirty="0" err="1">
                <a:solidFill>
                  <a:srgbClr val="000000"/>
                </a:solidFill>
              </a:rPr>
              <a:t>DataNode</a:t>
            </a:r>
            <a:r>
              <a:rPr lang="en-GB" sz="900" dirty="0">
                <a:solidFill>
                  <a:srgbClr val="000000"/>
                </a:solidFill>
              </a:rPr>
              <a:t>  : Maps a block-id to a physical location on disk</a:t>
            </a:r>
          </a:p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900" dirty="0" err="1">
                <a:solidFill>
                  <a:srgbClr val="000000"/>
                </a:solidFill>
              </a:rPr>
              <a:t>SecondaryNameNode</a:t>
            </a:r>
            <a:r>
              <a:rPr lang="en-GB" sz="900" dirty="0">
                <a:solidFill>
                  <a:srgbClr val="000000"/>
                </a:solidFill>
              </a:rPr>
              <a:t>: Periodic merge of Transaction log</a:t>
            </a:r>
          </a:p>
        </p:txBody>
      </p:sp>
      <p:sp>
        <p:nvSpPr>
          <p:cNvPr id="23704" name="Line 152"/>
          <p:cNvSpPr>
            <a:spLocks noChangeShapeType="1"/>
          </p:cNvSpPr>
          <p:nvPr/>
        </p:nvSpPr>
        <p:spPr bwMode="auto">
          <a:xfrm flipH="1">
            <a:off x="4516438" y="1625600"/>
            <a:ext cx="9525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8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File System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Single Namespace for entire cluster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Data Coherency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Write-once-read-many access model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Client can only append to existing files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Files are broken up into blocks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Typically 128 MB block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Each block replicated on multiple DataNodes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Intelligent Client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Client can find location of blocks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Client accesses data directly from DataNode</a:t>
            </a:r>
          </a:p>
        </p:txBody>
      </p:sp>
    </p:spTree>
    <p:extLst>
      <p:ext uri="{BB962C8B-B14F-4D97-AF65-F5344CB8AC3E}">
        <p14:creationId xmlns:p14="http://schemas.microsoft.com/office/powerpoint/2010/main" val="367378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DFS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40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NameNode Metadata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Meta-data in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The entire metadata is in main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No demand paging of meta-data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Types of Metadata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List of files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List of Blocks for each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List of DataNodes for each block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File attributes, e.g creation time, replication factor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A Transaction Log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Records file creations, file deletions. etc</a:t>
            </a:r>
          </a:p>
        </p:txBody>
      </p:sp>
    </p:spTree>
    <p:extLst>
      <p:ext uri="{BB962C8B-B14F-4D97-AF65-F5344CB8AC3E}">
        <p14:creationId xmlns:p14="http://schemas.microsoft.com/office/powerpoint/2010/main" val="410290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Namenode</a:t>
            </a:r>
            <a:r>
              <a:rPr lang="en-GB" dirty="0" smtClean="0"/>
              <a:t>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Managing the file system namespace:</a:t>
            </a:r>
          </a:p>
          <a:p>
            <a:pPr lvl="1"/>
            <a:r>
              <a:rPr lang="en-GB" dirty="0" smtClean="0"/>
              <a:t>Holds file/directory structure, metadata, file-to-block mapping, access permissions, etc.</a:t>
            </a:r>
          </a:p>
          <a:p>
            <a:r>
              <a:rPr lang="en-GB" dirty="0" smtClean="0"/>
              <a:t>Coordinating file operations:</a:t>
            </a:r>
          </a:p>
          <a:p>
            <a:pPr lvl="1"/>
            <a:r>
              <a:rPr lang="en-GB" dirty="0" smtClean="0"/>
              <a:t>Directs clients to </a:t>
            </a:r>
            <a:r>
              <a:rPr lang="en-GB" dirty="0" err="1" smtClean="0"/>
              <a:t>datanodes</a:t>
            </a:r>
            <a:r>
              <a:rPr lang="en-GB" dirty="0" smtClean="0"/>
              <a:t> for reads and writes</a:t>
            </a:r>
          </a:p>
          <a:p>
            <a:pPr lvl="1"/>
            <a:r>
              <a:rPr lang="en-GB" dirty="0" smtClean="0"/>
              <a:t>No data is moved through the </a:t>
            </a:r>
            <a:r>
              <a:rPr lang="en-GB" dirty="0" err="1" smtClean="0"/>
              <a:t>namenode</a:t>
            </a:r>
            <a:endParaRPr lang="en-GB" dirty="0" smtClean="0"/>
          </a:p>
          <a:p>
            <a:r>
              <a:rPr lang="en-GB" dirty="0" smtClean="0"/>
              <a:t>Maintaining overall health:</a:t>
            </a:r>
          </a:p>
          <a:p>
            <a:pPr lvl="1"/>
            <a:r>
              <a:rPr lang="en-GB" dirty="0" smtClean="0"/>
              <a:t>Periodic communication with the </a:t>
            </a:r>
            <a:r>
              <a:rPr lang="en-GB" dirty="0" err="1" smtClean="0"/>
              <a:t>datanodes</a:t>
            </a:r>
            <a:endParaRPr lang="en-GB" dirty="0" smtClean="0"/>
          </a:p>
          <a:p>
            <a:pPr lvl="1"/>
            <a:r>
              <a:rPr lang="en-GB" dirty="0" smtClean="0"/>
              <a:t>Block re-replication and rebalancing</a:t>
            </a:r>
          </a:p>
          <a:p>
            <a:pPr lvl="1"/>
            <a:r>
              <a:rPr lang="en-GB" dirty="0" smtClean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831738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r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 dirty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490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DataNode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A Block Server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Stores data in the local file system (e.g. ext3)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Stores meta-data of a block (e.g. CRC)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Serves data and meta-data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Block Report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Periodically sends a report of all existing blocks to the NameNode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Facilitates Pipelining of 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– Forwards data to other specified DataNodes</a:t>
            </a:r>
          </a:p>
        </p:txBody>
      </p:sp>
    </p:spTree>
    <p:extLst>
      <p:ext uri="{BB962C8B-B14F-4D97-AF65-F5344CB8AC3E}">
        <p14:creationId xmlns:p14="http://schemas.microsoft.com/office/powerpoint/2010/main" val="162658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Current Strategy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400" smtClean="0"/>
              <a:t>-- One replica on local node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-- Second replica on a remote rack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-- Third replica on same remote rack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-- Additional replicas are randomly placed</a:t>
            </a:r>
          </a:p>
          <a:p>
            <a:pPr eaLnBrk="1" hangingPunct="1"/>
            <a:r>
              <a:rPr lang="en-US" sz="2400" b="1" smtClean="0"/>
              <a:t>Clients read from nearest replica</a:t>
            </a:r>
          </a:p>
          <a:p>
            <a:pPr eaLnBrk="1" hangingPunct="1"/>
            <a:r>
              <a:rPr lang="en-US" sz="2400" b="1" smtClean="0"/>
              <a:t>Would like to make this policy pluggable</a:t>
            </a:r>
          </a:p>
        </p:txBody>
      </p:sp>
    </p:spTree>
    <p:extLst>
      <p:ext uri="{BB962C8B-B14F-4D97-AF65-F5344CB8AC3E}">
        <p14:creationId xmlns:p14="http://schemas.microsoft.com/office/powerpoint/2010/main" val="327387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Correctness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Use Checksums to validate data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– </a:t>
            </a:r>
            <a:r>
              <a:rPr lang="en-US" sz="2400" smtClean="0"/>
              <a:t>Use CRC32</a:t>
            </a:r>
          </a:p>
          <a:p>
            <a:pPr eaLnBrk="1" hangingPunct="1"/>
            <a:r>
              <a:rPr lang="en-US" sz="2400" b="1" smtClean="0"/>
              <a:t>File Creation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– </a:t>
            </a:r>
            <a:r>
              <a:rPr lang="en-US" sz="2400" smtClean="0"/>
              <a:t>Client computes checksum per 512 byte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– DataNode stores the checksum</a:t>
            </a:r>
          </a:p>
          <a:p>
            <a:pPr eaLnBrk="1" hangingPunct="1"/>
            <a:r>
              <a:rPr lang="en-US" sz="2400" b="1" smtClean="0"/>
              <a:t>File access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– </a:t>
            </a:r>
            <a:r>
              <a:rPr lang="en-US" sz="2400" smtClean="0"/>
              <a:t>Client retrieves the data and checksum from DataNode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– If Validation fails, Client tries other replicas</a:t>
            </a:r>
          </a:p>
        </p:txBody>
      </p:sp>
    </p:spTree>
    <p:extLst>
      <p:ext uri="{BB962C8B-B14F-4D97-AF65-F5344CB8AC3E}">
        <p14:creationId xmlns:p14="http://schemas.microsoft.com/office/powerpoint/2010/main" val="183355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NameNode Failure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A single point of failure</a:t>
            </a:r>
          </a:p>
          <a:p>
            <a:pPr eaLnBrk="1" hangingPunct="1"/>
            <a:r>
              <a:rPr lang="en-US" sz="2400" b="1" smtClean="0"/>
              <a:t>Transaction Log stored in multiple directories</a:t>
            </a:r>
          </a:p>
          <a:p>
            <a:pPr eaLnBrk="1" hangingPunct="1">
              <a:buFontTx/>
              <a:buNone/>
            </a:pPr>
            <a:r>
              <a:rPr lang="en-US" smtClean="0"/>
              <a:t>	– </a:t>
            </a:r>
            <a:r>
              <a:rPr lang="en-US" sz="2400" smtClean="0"/>
              <a:t>A directory on the local file system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– A directory on a remote file system (NFS/CIFS)</a:t>
            </a:r>
          </a:p>
          <a:p>
            <a:pPr eaLnBrk="1" hangingPunct="1"/>
            <a:r>
              <a:rPr lang="en-US" sz="2400" b="1" smtClean="0"/>
              <a:t>Need to develop a real HA solution</a:t>
            </a:r>
          </a:p>
        </p:txBody>
      </p:sp>
    </p:spTree>
    <p:extLst>
      <p:ext uri="{BB962C8B-B14F-4D97-AF65-F5344CB8AC3E}">
        <p14:creationId xmlns:p14="http://schemas.microsoft.com/office/powerpoint/2010/main" val="107828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together…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Data Flow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4000"/>
            <a:ext cx="8343900" cy="4599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6248400"/>
            <a:ext cx="741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is from </a:t>
            </a:r>
            <a:r>
              <a:rPr lang="en-US" dirty="0" err="1" smtClean="0"/>
              <a:t>Hadoop</a:t>
            </a:r>
            <a:r>
              <a:rPr lang="en-US" dirty="0" smtClean="0"/>
              <a:t>, The Definitive Guide, 2</a:t>
            </a:r>
            <a:r>
              <a:rPr lang="en-US" baseline="30000" dirty="0" smtClean="0"/>
              <a:t>nd</a:t>
            </a:r>
            <a:r>
              <a:rPr lang="en-US" dirty="0" smtClean="0"/>
              <a:t> Edition, Tom White, O’Reilly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94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0"/>
            <a:ext cx="84388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6031468"/>
            <a:ext cx="53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is from </a:t>
            </a:r>
            <a:r>
              <a:rPr lang="en-US" dirty="0" err="1" smtClean="0"/>
              <a:t>Hadoop</a:t>
            </a:r>
            <a:r>
              <a:rPr lang="en-US" dirty="0" smtClean="0"/>
              <a:t>, The Definitive Guide, 2</a:t>
            </a:r>
            <a:r>
              <a:rPr lang="en-US" baseline="30000" dirty="0" smtClean="0"/>
              <a:t>nd</a:t>
            </a:r>
            <a:r>
              <a:rPr lang="en-US" dirty="0" smtClean="0"/>
              <a:t>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48" y="571500"/>
            <a:ext cx="59055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167" y="6183868"/>
            <a:ext cx="53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is from </a:t>
            </a:r>
            <a:r>
              <a:rPr lang="en-US" dirty="0" err="1" smtClean="0"/>
              <a:t>Hadoop</a:t>
            </a:r>
            <a:r>
              <a:rPr lang="en-US" dirty="0" smtClean="0"/>
              <a:t>, The Definitive Guide, 2</a:t>
            </a:r>
            <a:r>
              <a:rPr lang="en-US" baseline="30000" dirty="0" smtClean="0"/>
              <a:t>nd</a:t>
            </a:r>
            <a:r>
              <a:rPr lang="en-US" dirty="0" smtClean="0"/>
              <a:t>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Parallelization Challenges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do we assign work units to workers?</a:t>
            </a:r>
          </a:p>
          <a:p>
            <a:pPr eaLnBrk="1" hangingPunct="1"/>
            <a:r>
              <a:rPr lang="en-GB" smtClean="0"/>
              <a:t>What if we have more work units than workers?</a:t>
            </a:r>
          </a:p>
          <a:p>
            <a:pPr eaLnBrk="1" hangingPunct="1"/>
            <a:r>
              <a:rPr lang="en-GB" smtClean="0"/>
              <a:t>What if workers need to share partial results?</a:t>
            </a:r>
          </a:p>
          <a:p>
            <a:pPr eaLnBrk="1" hangingPunct="1"/>
            <a:r>
              <a:rPr lang="en-GB" smtClean="0"/>
              <a:t>How do we aggregate partial results?</a:t>
            </a:r>
          </a:p>
          <a:p>
            <a:pPr eaLnBrk="1" hangingPunct="1"/>
            <a:r>
              <a:rPr lang="en-GB" smtClean="0"/>
              <a:t>How do we know all the workers have finished?</a:t>
            </a:r>
          </a:p>
          <a:p>
            <a:pPr eaLnBrk="1" hangingPunct="1"/>
            <a:r>
              <a:rPr lang="en-GB" smtClean="0"/>
              <a:t>What if workers die?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730969" y="6172200"/>
            <a:ext cx="7907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common theme of all of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0313312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Common Theme?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Parallelization problems arise from:</a:t>
            </a:r>
          </a:p>
          <a:p>
            <a:pPr lvl="1" eaLnBrk="1" hangingPunct="1"/>
            <a:r>
              <a:rPr lang="en-GB" dirty="0" smtClean="0"/>
              <a:t>Communication between workers (e.g., to exchange state)</a:t>
            </a:r>
          </a:p>
          <a:p>
            <a:pPr lvl="1" eaLnBrk="1" hangingPunct="1"/>
            <a:r>
              <a:rPr lang="en-GB" dirty="0" smtClean="0"/>
              <a:t>Access to shared resources (e.g., data)</a:t>
            </a:r>
          </a:p>
          <a:p>
            <a:pPr eaLnBrk="1" hangingPunct="1"/>
            <a:r>
              <a:rPr lang="en-GB" dirty="0" smtClean="0"/>
              <a:t>Thus, we need a synchronization mechanism</a:t>
            </a:r>
          </a:p>
          <a:p>
            <a:pPr lvl="1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9361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eadlo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b="0"/>
              <a:t>Source: Ricardo Guimarães Herrmann</a:t>
            </a:r>
          </a:p>
        </p:txBody>
      </p:sp>
    </p:spTree>
    <p:extLst>
      <p:ext uri="{BB962C8B-B14F-4D97-AF65-F5344CB8AC3E}">
        <p14:creationId xmlns:p14="http://schemas.microsoft.com/office/powerpoint/2010/main" val="143545395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Managing Multiple Workers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dirty="0" smtClean="0"/>
              <a:t>Difficult because</a:t>
            </a:r>
          </a:p>
          <a:p>
            <a:pPr lvl="1" eaLnBrk="1" hangingPunct="1"/>
            <a:r>
              <a:rPr lang="en-GB" dirty="0" smtClean="0"/>
              <a:t>We don’t know the order in which workers run</a:t>
            </a:r>
          </a:p>
          <a:p>
            <a:pPr lvl="1" eaLnBrk="1" hangingPunct="1"/>
            <a:r>
              <a:rPr lang="en-GB" dirty="0" smtClean="0"/>
              <a:t>We don’t know when workers interrupt each other</a:t>
            </a:r>
          </a:p>
          <a:p>
            <a:pPr lvl="1" eaLnBrk="1" hangingPunct="1"/>
            <a:r>
              <a:rPr lang="en-GB" dirty="0" smtClean="0"/>
              <a:t>We don’t know the order in which workers access shared data</a:t>
            </a:r>
          </a:p>
          <a:p>
            <a:pPr eaLnBrk="1" hangingPunct="1"/>
            <a:r>
              <a:rPr lang="en-GB" dirty="0" smtClean="0"/>
              <a:t>Thus, we need:</a:t>
            </a:r>
          </a:p>
          <a:p>
            <a:pPr lvl="1" eaLnBrk="1" hangingPunct="1"/>
            <a:r>
              <a:rPr lang="en-GB" dirty="0" smtClean="0"/>
              <a:t>Semaphores (lock, unlock)</a:t>
            </a:r>
          </a:p>
          <a:p>
            <a:pPr lvl="1" eaLnBrk="1" hangingPunct="1"/>
            <a:r>
              <a:rPr lang="en-GB" dirty="0" smtClean="0"/>
              <a:t>Conditional variables (wait, notify, broadcast)</a:t>
            </a:r>
          </a:p>
          <a:p>
            <a:pPr lvl="1" eaLnBrk="1" hangingPunct="1"/>
            <a:r>
              <a:rPr lang="en-GB" dirty="0" smtClean="0"/>
              <a:t>Barriers</a:t>
            </a:r>
          </a:p>
          <a:p>
            <a:pPr eaLnBrk="1" hangingPunct="1"/>
            <a:r>
              <a:rPr lang="en-GB" dirty="0" smtClean="0"/>
              <a:t>Still, lots of problems:</a:t>
            </a:r>
          </a:p>
          <a:p>
            <a:pPr lvl="1" eaLnBrk="1" hangingPunct="1"/>
            <a:r>
              <a:rPr lang="en-GB" dirty="0" smtClean="0"/>
              <a:t>Deadlock, </a:t>
            </a:r>
            <a:r>
              <a:rPr lang="en-GB" dirty="0" err="1" smtClean="0"/>
              <a:t>livelock</a:t>
            </a:r>
            <a:r>
              <a:rPr lang="en-GB" dirty="0" smtClean="0"/>
              <a:t>, race conditions...</a:t>
            </a:r>
          </a:p>
          <a:p>
            <a:pPr lvl="1" eaLnBrk="1" hangingPunct="1"/>
            <a:r>
              <a:rPr lang="en-GB" dirty="0" smtClean="0"/>
              <a:t>Dining philosophers, sleeping barbers, cigarette smokers...</a:t>
            </a:r>
          </a:p>
          <a:p>
            <a:pPr eaLnBrk="1" hangingPunct="1"/>
            <a:r>
              <a:rPr lang="en-GB" dirty="0" smtClean="0"/>
              <a:t>Moral of the story: be careful!</a:t>
            </a:r>
          </a:p>
        </p:txBody>
      </p:sp>
    </p:spTree>
    <p:extLst>
      <p:ext uri="{BB962C8B-B14F-4D97-AF65-F5344CB8AC3E}">
        <p14:creationId xmlns:p14="http://schemas.microsoft.com/office/powerpoint/2010/main" val="21293409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3082</Words>
  <Application>Microsoft Macintosh PowerPoint</Application>
  <PresentationFormat>On-screen Show (4:3)</PresentationFormat>
  <Paragraphs>741</Paragraphs>
  <Slides>57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Default Design</vt:lpstr>
      <vt:lpstr>Blank Presentation</vt:lpstr>
      <vt:lpstr>Introduction to MapReduce/Hadoop</vt:lpstr>
      <vt:lpstr>PowerPoint Presentation</vt:lpstr>
      <vt:lpstr>Typical Large-Data Problem</vt:lpstr>
      <vt:lpstr>How to leverage a number of  cheap off-the-shelf computers?</vt:lpstr>
      <vt:lpstr>Divide and Conquer</vt:lpstr>
      <vt:lpstr>Parallelization Challenges</vt:lpstr>
      <vt:lpstr>Common Theme?</vt:lpstr>
      <vt:lpstr>PowerPoint Presentation</vt:lpstr>
      <vt:lpstr>Managing Multiple Workers</vt:lpstr>
      <vt:lpstr>Current Tools</vt:lpstr>
      <vt:lpstr>Concurrency Challenge!</vt:lpstr>
      <vt:lpstr>What’s the point?</vt:lpstr>
      <vt:lpstr>Key Ideas</vt:lpstr>
      <vt:lpstr>The datacenter is the computer! </vt:lpstr>
      <vt:lpstr>Apache Hadoop</vt:lpstr>
      <vt:lpstr>MapReduce: Big Data Processing Abstraction </vt:lpstr>
      <vt:lpstr>Typical Large-Data Problem</vt:lpstr>
      <vt:lpstr>Roots in Functional Programming</vt:lpstr>
      <vt:lpstr>MapReduce</vt:lpstr>
      <vt:lpstr>Key Observation from Data Mining Algorithms (Jin &amp; Agrawal, SDM’01)</vt:lpstr>
      <vt:lpstr>PowerPoint Presentation</vt:lpstr>
      <vt:lpstr>MapReduce</vt:lpstr>
      <vt:lpstr>MapReduce “Runtime”</vt:lpstr>
      <vt:lpstr>MapReduce</vt:lpstr>
      <vt:lpstr>PowerPoint Presentation</vt:lpstr>
      <vt:lpstr>Two more details…</vt:lpstr>
      <vt:lpstr>MapReduce can refer to…</vt:lpstr>
      <vt:lpstr>“Hello World”: Word Count</vt:lpstr>
      <vt:lpstr>MapReduce Implementations</vt:lpstr>
      <vt:lpstr>Hadoop History</vt:lpstr>
      <vt:lpstr>Who uses Hadoop?</vt:lpstr>
      <vt:lpstr>Example Word Count (Map)</vt:lpstr>
      <vt:lpstr>Example Word Count (Reduce)</vt:lpstr>
      <vt:lpstr>Example Word Count (Driver)</vt:lpstr>
      <vt:lpstr>Word Count Execution</vt:lpstr>
      <vt:lpstr>An Optimization: The Combiner</vt:lpstr>
      <vt:lpstr>Word Count with Combiner</vt:lpstr>
      <vt:lpstr>PowerPoint Presentation</vt:lpstr>
      <vt:lpstr>How do we get data to the workers?</vt:lpstr>
      <vt:lpstr>Distributed File System</vt:lpstr>
      <vt:lpstr>GFS: Assumptions</vt:lpstr>
      <vt:lpstr>GFS: Design Decisions</vt:lpstr>
      <vt:lpstr>From GFS to HDFS</vt:lpstr>
      <vt:lpstr>HDFS Working Flow</vt:lpstr>
      <vt:lpstr>PowerPoint Presentation</vt:lpstr>
      <vt:lpstr>Distributed File System</vt:lpstr>
      <vt:lpstr>PowerPoint Presentation</vt:lpstr>
      <vt:lpstr>NameNode Metadata</vt:lpstr>
      <vt:lpstr>Namenode Responsibilities</vt:lpstr>
      <vt:lpstr>DataNode</vt:lpstr>
      <vt:lpstr>Block Placement</vt:lpstr>
      <vt:lpstr>Data Correctness</vt:lpstr>
      <vt:lpstr>NameNode Failure</vt:lpstr>
      <vt:lpstr>Putting everything together…</vt:lpstr>
      <vt:lpstr>MapReduce Data Flow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MapReduce/Hadoop</dc:title>
  <dc:creator>Jin</dc:creator>
  <cp:lastModifiedBy>Ruoming Jin</cp:lastModifiedBy>
  <cp:revision>48</cp:revision>
  <dcterms:created xsi:type="dcterms:W3CDTF">2012-01-17T18:39:47Z</dcterms:created>
  <dcterms:modified xsi:type="dcterms:W3CDTF">2014-03-03T19:21:33Z</dcterms:modified>
</cp:coreProperties>
</file>