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E4AB-76C7-4851-A185-22BF84D01CED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94FA-C573-4FB2-BA6C-B44476A86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r>
              <a:rPr lang="en-US" b="1" dirty="0" smtClean="0"/>
              <a:t>Functional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7848600" cy="4419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As software becomes more and more complex, it is more and more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     important to structure it well. 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Well-structured software is easy to write and to debug, and         provides a collection of modules that can be reused to reduce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future programming costs.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Map-Reduce has its roots in functional programming, which is exampled in languages such as Lisp and ML.</a:t>
            </a:r>
            <a:endParaRPr lang="en-US" i="1" dirty="0">
              <a:solidFill>
                <a:schemeClr val="tx1"/>
              </a:solidFill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features in 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features are found in functional languages that are often missing in </a:t>
            </a:r>
            <a:r>
              <a:rPr lang="en-US" i="1" dirty="0" smtClean="0"/>
              <a:t>imperative languages:</a:t>
            </a:r>
          </a:p>
          <a:p>
            <a:pPr lvl="1"/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First-class function values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: the ability of functions to return newly constructed functions</a:t>
            </a:r>
          </a:p>
          <a:p>
            <a:pPr lvl="1"/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Higher-order functions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: functions that take other functions as input parameters or return functions.</a:t>
            </a:r>
          </a:p>
          <a:p>
            <a:pPr lvl="1"/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Polymorphism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: the ability to write functions that operate on more than one type of data.</a:t>
            </a:r>
          </a:p>
          <a:p>
            <a:pPr lvl="1"/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constructs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for constructing structured objects: the ability to specify a structured object in-line, e.g. a complete list or record value.</a:t>
            </a:r>
          </a:p>
          <a:p>
            <a:pPr lvl="1"/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Garbage collection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for memory management. </a:t>
            </a:r>
            <a:endParaRPr lang="en-US" b="1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Lisp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Lisp (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LIST Processing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language) was the original functional language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Lisp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and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 dialects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are still the most widely used Simple and elegant design of Lisp:</a:t>
            </a:r>
          </a:p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Homogeneity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of programs and data: a Lisp program is a list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and can be manipulated in Lisp as a list.</a:t>
            </a:r>
          </a:p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Self-definition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: a Lisp interpreter can be written in Lisp</a:t>
            </a:r>
          </a:p>
          <a:p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Interactive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: interaction with user through "read-</a:t>
            </a:r>
            <a:r>
              <a:rPr lang="en-US" i="1" dirty="0" err="1" smtClean="0">
                <a:latin typeface="Aparajita" pitchFamily="34" charset="0"/>
                <a:cs typeface="Aparajita" pitchFamily="34" charset="0"/>
              </a:rPr>
              <a:t>eval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-print“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loop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LISP &amp; Scheme</a:t>
            </a:r>
          </a:p>
          <a:p>
            <a:r>
              <a:rPr lang="en-US" dirty="0" smtClean="0"/>
              <a:t>The only data structures in </a:t>
            </a:r>
            <a:r>
              <a:rPr lang="en-US" b="1" dirty="0" smtClean="0"/>
              <a:t>Lisp</a:t>
            </a:r>
            <a:r>
              <a:rPr lang="en-US" dirty="0" smtClean="0"/>
              <a:t> and </a:t>
            </a:r>
            <a:r>
              <a:rPr lang="en-US" b="1" dirty="0" smtClean="0"/>
              <a:t>Scheme</a:t>
            </a:r>
            <a:r>
              <a:rPr lang="en-US" dirty="0" smtClean="0"/>
              <a:t> are </a:t>
            </a:r>
            <a:r>
              <a:rPr lang="en-US" i="1" dirty="0" smtClean="0"/>
              <a:t>atoms and lists </a:t>
            </a:r>
            <a:r>
              <a:rPr lang="en-US" dirty="0" smtClean="0"/>
              <a:t>Atoms are:</a:t>
            </a:r>
          </a:p>
          <a:p>
            <a:r>
              <a:rPr lang="en-US" dirty="0" smtClean="0"/>
              <a:t>Numbers, e.g. 7</a:t>
            </a:r>
          </a:p>
          <a:p>
            <a:r>
              <a:rPr lang="en-US" dirty="0" smtClean="0"/>
              <a:t>Strings, e.g. 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</a:p>
          <a:p>
            <a:r>
              <a:rPr lang="fr-FR" dirty="0" smtClean="0"/>
              <a:t>Identifier </a:t>
            </a:r>
            <a:r>
              <a:rPr lang="fr-FR" dirty="0" err="1" smtClean="0"/>
              <a:t>Names</a:t>
            </a:r>
            <a:r>
              <a:rPr lang="fr-FR" dirty="0" smtClean="0"/>
              <a:t> (variables), </a:t>
            </a:r>
            <a:r>
              <a:rPr lang="fr-FR" dirty="0" err="1" smtClean="0"/>
              <a:t>e.g</a:t>
            </a:r>
            <a:r>
              <a:rPr lang="fr-FR" dirty="0" smtClean="0"/>
              <a:t>. x</a:t>
            </a:r>
          </a:p>
          <a:p>
            <a:r>
              <a:rPr lang="en-US" dirty="0" smtClean="0"/>
              <a:t>Boolean values true #t and false #f</a:t>
            </a:r>
          </a:p>
          <a:p>
            <a:r>
              <a:rPr lang="en-US" dirty="0" smtClean="0"/>
              <a:t>Symbols which are quoted identifiers which will not be evaluated, e.g. ’y</a:t>
            </a:r>
          </a:p>
          <a:p>
            <a:r>
              <a:rPr lang="en-US" dirty="0" smtClean="0"/>
              <a:t>Input: a</a:t>
            </a:r>
          </a:p>
          <a:p>
            <a:r>
              <a:rPr lang="en-US" dirty="0" smtClean="0"/>
              <a:t>Output: </a:t>
            </a:r>
            <a:r>
              <a:rPr lang="en-US" i="1" dirty="0" smtClean="0"/>
              <a:t>Error: unbound variable a</a:t>
            </a:r>
          </a:p>
          <a:p>
            <a:r>
              <a:rPr lang="en-US" dirty="0" smtClean="0"/>
              <a:t>Input: ’a</a:t>
            </a:r>
          </a:p>
          <a:p>
            <a:r>
              <a:rPr lang="en-US" dirty="0" smtClean="0"/>
              <a:t>Output: 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Lists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 distinguish list data structures from expressions that are</a:t>
            </a:r>
          </a:p>
          <a:p>
            <a:r>
              <a:rPr lang="en-US" dirty="0" smtClean="0"/>
              <a:t>written as lists, a quote (’) is used to quote the list:</a:t>
            </a:r>
          </a:p>
          <a:p>
            <a:r>
              <a:rPr lang="en-US" dirty="0" smtClean="0"/>
              <a:t>’(</a:t>
            </a:r>
            <a:r>
              <a:rPr lang="en-US" i="1" dirty="0" smtClean="0"/>
              <a:t>elt1 elt2 elt3 ...)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’(3 4 5)</a:t>
            </a:r>
          </a:p>
          <a:p>
            <a:pPr lvl="1"/>
            <a:r>
              <a:rPr lang="en-US" sz="2200" b="1" i="1" dirty="0" smtClean="0"/>
              <a:t>Output</a:t>
            </a:r>
            <a:r>
              <a:rPr lang="en-US" dirty="0" smtClean="0"/>
              <a:t>: (3 4 5)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’(a 6 (x y) "s")</a:t>
            </a:r>
          </a:p>
          <a:p>
            <a:pPr lvl="1"/>
            <a:r>
              <a:rPr lang="en-US" sz="2200" b="1" i="1" dirty="0" smtClean="0"/>
              <a:t>Output</a:t>
            </a:r>
            <a:r>
              <a:rPr lang="en-US" dirty="0" smtClean="0"/>
              <a:t>: (a 6 (x y) "s")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’(a (+ 3 4))</a:t>
            </a:r>
          </a:p>
          <a:p>
            <a:pPr lvl="1"/>
            <a:r>
              <a:rPr lang="en-US" sz="2200" b="1" dirty="0" smtClean="0"/>
              <a:t>Output</a:t>
            </a:r>
            <a:r>
              <a:rPr lang="en-US" dirty="0" smtClean="0"/>
              <a:t>: (a (+ 3 4))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’()</a:t>
            </a:r>
          </a:p>
          <a:p>
            <a:pPr lvl="1"/>
            <a:r>
              <a:rPr lang="en-US" sz="2200" b="1" dirty="0" smtClean="0"/>
              <a:t>Output</a:t>
            </a:r>
            <a:r>
              <a:rPr lang="en-US" dirty="0" smtClean="0"/>
              <a:t>: () -------------------------Empty list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Primitive List Operations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car</a:t>
            </a:r>
            <a:r>
              <a:rPr lang="en-US" dirty="0" smtClean="0"/>
              <a:t> returns the </a:t>
            </a:r>
            <a:r>
              <a:rPr lang="en-US" i="1" dirty="0" smtClean="0"/>
              <a:t>head (first element) of a list</a:t>
            </a:r>
          </a:p>
          <a:p>
            <a:pPr lvl="1"/>
            <a:r>
              <a:rPr lang="en-US" b="1" dirty="0" smtClean="0"/>
              <a:t>Input</a:t>
            </a:r>
            <a:r>
              <a:rPr lang="en-US" dirty="0" smtClean="0"/>
              <a:t>: (car ’(2 3 4))   </a:t>
            </a:r>
            <a:r>
              <a:rPr lang="en-US" b="1" dirty="0" smtClean="0"/>
              <a:t>Output</a:t>
            </a:r>
            <a:r>
              <a:rPr lang="en-US" dirty="0" smtClean="0"/>
              <a:t>: 2</a:t>
            </a:r>
          </a:p>
          <a:p>
            <a:r>
              <a:rPr lang="en-US" b="1" dirty="0" err="1" smtClean="0"/>
              <a:t>cdr</a:t>
            </a:r>
            <a:r>
              <a:rPr lang="en-US" dirty="0" smtClean="0"/>
              <a:t> (pronounced "</a:t>
            </a:r>
            <a:r>
              <a:rPr lang="en-US" dirty="0" err="1" smtClean="0"/>
              <a:t>coulder</a:t>
            </a:r>
            <a:r>
              <a:rPr lang="en-US" dirty="0" smtClean="0"/>
              <a:t>") returns the </a:t>
            </a:r>
            <a:r>
              <a:rPr lang="en-US" i="1" dirty="0" smtClean="0"/>
              <a:t>tail of a list (list without </a:t>
            </a:r>
            <a:r>
              <a:rPr lang="en-US" dirty="0" smtClean="0"/>
              <a:t>the head)</a:t>
            </a:r>
          </a:p>
          <a:p>
            <a:pPr lvl="1"/>
            <a:r>
              <a:rPr lang="en-US" b="1" dirty="0" smtClean="0"/>
              <a:t>Input</a:t>
            </a:r>
            <a:r>
              <a:rPr lang="en-US" dirty="0" smtClean="0"/>
              <a:t>: (</a:t>
            </a:r>
            <a:r>
              <a:rPr lang="en-US" dirty="0" err="1" smtClean="0"/>
              <a:t>cdr</a:t>
            </a:r>
            <a:r>
              <a:rPr lang="en-US" dirty="0" smtClean="0"/>
              <a:t> ’(2 3 4)) </a:t>
            </a:r>
            <a:r>
              <a:rPr lang="en-US" b="1" dirty="0" smtClean="0"/>
              <a:t>Output</a:t>
            </a:r>
            <a:r>
              <a:rPr lang="en-US" dirty="0" smtClean="0"/>
              <a:t>: (3 4)</a:t>
            </a:r>
          </a:p>
          <a:p>
            <a:r>
              <a:rPr lang="en-US" b="1" dirty="0" smtClean="0"/>
              <a:t>cons</a:t>
            </a:r>
            <a:r>
              <a:rPr lang="en-US" dirty="0" smtClean="0"/>
              <a:t> joins an element and a list to construct a new list</a:t>
            </a:r>
          </a:p>
          <a:p>
            <a:pPr lvl="1"/>
            <a:r>
              <a:rPr lang="en-US" dirty="0" smtClean="0"/>
              <a:t>Input: (cons 2 ’(3 4))    Output: (2 3 4)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Input: (car ’(2)) </a:t>
            </a:r>
            <a:r>
              <a:rPr lang="en-US" b="1" dirty="0" smtClean="0"/>
              <a:t>Output</a:t>
            </a:r>
            <a:r>
              <a:rPr lang="en-US" dirty="0" smtClean="0"/>
              <a:t>: 2</a:t>
            </a:r>
          </a:p>
          <a:p>
            <a:pPr lvl="1"/>
            <a:r>
              <a:rPr lang="en-US" dirty="0" smtClean="0"/>
              <a:t>Input: (car ’()) </a:t>
            </a:r>
            <a:r>
              <a:rPr lang="en-US" b="1" dirty="0" smtClean="0"/>
              <a:t>Output</a:t>
            </a:r>
            <a:r>
              <a:rPr lang="en-US" dirty="0" smtClean="0"/>
              <a:t>: Error</a:t>
            </a:r>
          </a:p>
          <a:p>
            <a:pPr lvl="1"/>
            <a:r>
              <a:rPr lang="en-US" dirty="0" smtClean="0"/>
              <a:t>Input: (</a:t>
            </a:r>
            <a:r>
              <a:rPr lang="en-US" dirty="0" err="1" smtClean="0"/>
              <a:t>cdr</a:t>
            </a:r>
            <a:r>
              <a:rPr lang="en-US" dirty="0" smtClean="0"/>
              <a:t> ’(2 3)) </a:t>
            </a:r>
            <a:r>
              <a:rPr lang="en-US" b="1" dirty="0" smtClean="0"/>
              <a:t>Output</a:t>
            </a:r>
            <a:r>
              <a:rPr lang="en-US" dirty="0" smtClean="0"/>
              <a:t>: (3)</a:t>
            </a:r>
          </a:p>
          <a:p>
            <a:pPr lvl="1"/>
            <a:r>
              <a:rPr lang="en-US" dirty="0" smtClean="0"/>
              <a:t>Input: (</a:t>
            </a:r>
            <a:r>
              <a:rPr lang="en-US" dirty="0" err="1" smtClean="0"/>
              <a:t>cdr</a:t>
            </a:r>
            <a:r>
              <a:rPr lang="en-US" dirty="0" smtClean="0"/>
              <a:t> (</a:t>
            </a:r>
            <a:r>
              <a:rPr lang="en-US" dirty="0" err="1" smtClean="0"/>
              <a:t>cdr</a:t>
            </a:r>
            <a:r>
              <a:rPr lang="en-US" dirty="0" smtClean="0"/>
              <a:t> ’(2 3 4))) </a:t>
            </a:r>
            <a:r>
              <a:rPr lang="en-US" b="1" dirty="0" smtClean="0"/>
              <a:t>Output</a:t>
            </a:r>
            <a:r>
              <a:rPr lang="en-US" dirty="0" smtClean="0"/>
              <a:t>: (4)</a:t>
            </a:r>
          </a:p>
          <a:p>
            <a:pPr lvl="1"/>
            <a:r>
              <a:rPr lang="en-US" dirty="0" smtClean="0"/>
              <a:t>Input: (</a:t>
            </a:r>
            <a:r>
              <a:rPr lang="en-US" dirty="0" err="1" smtClean="0"/>
              <a:t>cdr</a:t>
            </a:r>
            <a:r>
              <a:rPr lang="en-US" dirty="0" smtClean="0"/>
              <a:t> ’(2)) </a:t>
            </a:r>
            <a:r>
              <a:rPr lang="en-US" b="1" dirty="0" smtClean="0"/>
              <a:t>Output</a:t>
            </a:r>
            <a:r>
              <a:rPr lang="en-US" dirty="0" smtClean="0"/>
              <a:t>: ()</a:t>
            </a:r>
          </a:p>
          <a:p>
            <a:pPr lvl="1"/>
            <a:r>
              <a:rPr lang="en-US" dirty="0" smtClean="0"/>
              <a:t>Input: (cons 2 ’()) </a:t>
            </a:r>
            <a:r>
              <a:rPr lang="en-US" b="1" dirty="0" smtClean="0"/>
              <a:t>Output</a:t>
            </a:r>
            <a:r>
              <a:rPr lang="en-US" dirty="0" smtClean="0"/>
              <a:t>: (2)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If-Then-Else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Special forms resemble functions but have </a:t>
            </a:r>
            <a:r>
              <a:rPr lang="en-US" b="1" i="1" dirty="0" smtClean="0"/>
              <a:t>special evaluation </a:t>
            </a:r>
            <a:r>
              <a:rPr lang="en-US" b="1" dirty="0" smtClean="0"/>
              <a:t>rules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conditional expression in Scheme is written using the if</a:t>
            </a:r>
          </a:p>
          <a:p>
            <a:r>
              <a:rPr lang="en-US" dirty="0" smtClean="0"/>
              <a:t>special form: (if </a:t>
            </a:r>
            <a:r>
              <a:rPr lang="en-US" i="1" dirty="0" smtClean="0"/>
              <a:t>condition </a:t>
            </a:r>
            <a:r>
              <a:rPr lang="en-US" i="1" dirty="0" err="1" smtClean="0"/>
              <a:t>thenexpr</a:t>
            </a:r>
            <a:r>
              <a:rPr lang="en-US" i="1" dirty="0" smtClean="0"/>
              <a:t> </a:t>
            </a:r>
            <a:r>
              <a:rPr lang="en-US" i="1" dirty="0" err="1" smtClean="0"/>
              <a:t>elseexpr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smtClean="0"/>
              <a:t>Input: (if #t 1 2)   Output: 1</a:t>
            </a:r>
          </a:p>
          <a:p>
            <a:pPr lvl="1"/>
            <a:r>
              <a:rPr lang="en-US" i="1" dirty="0" smtClean="0"/>
              <a:t>Input: (if #f 1 "a")   Output: "a“</a:t>
            </a:r>
          </a:p>
          <a:p>
            <a:pPr lvl="1"/>
            <a:r>
              <a:rPr lang="en-US" i="1" dirty="0" smtClean="0"/>
              <a:t>Input: (if (&gt; 1 2) "yes" "no") Output: "no"</a:t>
            </a:r>
          </a:p>
          <a:p>
            <a:r>
              <a:rPr lang="en-US" dirty="0" smtClean="0"/>
              <a:t>A more general if-then-else can be written using the </a:t>
            </a:r>
            <a:r>
              <a:rPr lang="en-US" dirty="0" err="1" smtClean="0"/>
              <a:t>cond</a:t>
            </a:r>
            <a:r>
              <a:rPr lang="en-US" dirty="0" smtClean="0"/>
              <a:t> special form:</a:t>
            </a:r>
          </a:p>
          <a:p>
            <a:r>
              <a:rPr lang="en-US" dirty="0" smtClean="0"/>
              <a:t>where the </a:t>
            </a:r>
            <a:r>
              <a:rPr lang="en-US" i="1" dirty="0" smtClean="0"/>
              <a:t>condition value pairs is a list of (</a:t>
            </a:r>
            <a:r>
              <a:rPr lang="en-US" i="1" dirty="0" err="1" smtClean="0"/>
              <a:t>cond</a:t>
            </a:r>
            <a:r>
              <a:rPr lang="en-US" i="1" dirty="0" smtClean="0"/>
              <a:t> value) pairs </a:t>
            </a:r>
            <a:r>
              <a:rPr lang="en-US" dirty="0" smtClean="0"/>
              <a:t>and the condition of the last pair can be else to return a default value</a:t>
            </a:r>
          </a:p>
          <a:p>
            <a:r>
              <a:rPr lang="en-US" sz="2900" i="1" dirty="0" smtClean="0"/>
              <a:t>Input: (</a:t>
            </a:r>
            <a:r>
              <a:rPr lang="en-US" sz="2900" i="1" dirty="0" err="1" smtClean="0"/>
              <a:t>cond</a:t>
            </a:r>
            <a:r>
              <a:rPr lang="en-US" sz="2900" i="1" dirty="0" smtClean="0"/>
              <a:t> ((&lt; 1 2) 1) ((&gt;= 1 2) 2))  Output: 1</a:t>
            </a:r>
          </a:p>
          <a:p>
            <a:r>
              <a:rPr lang="en-US" sz="2900" i="1" dirty="0" smtClean="0"/>
              <a:t>Input: (</a:t>
            </a:r>
            <a:r>
              <a:rPr lang="en-US" sz="2900" i="1" dirty="0" err="1" smtClean="0"/>
              <a:t>cond</a:t>
            </a:r>
            <a:r>
              <a:rPr lang="en-US" sz="2900" i="1" dirty="0" smtClean="0"/>
              <a:t> ((&lt; 2 1) 1) ((= 2 1) 2) (else 3))  Output: 3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Lambda Abstraction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A 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Scheme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lambda abstraction is a nameless function specified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with the lambda special form: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lambda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800" b="1" i="1" dirty="0" smtClean="0">
                <a:latin typeface="Aparajita" pitchFamily="34" charset="0"/>
                <a:cs typeface="Aparajita" pitchFamily="34" charset="0"/>
              </a:rPr>
              <a:t>formal-parameters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b="1" i="1" dirty="0" smtClean="0">
                <a:latin typeface="Aparajita" pitchFamily="34" charset="0"/>
                <a:cs typeface="Aparajita" pitchFamily="34" charset="0"/>
              </a:rPr>
              <a:t>function-body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where the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formal parameters are the function inputs and the function body is an expression that is the resulting value of the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function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Examples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: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(lambda (x) (* x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x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))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; is a squaring function: x2</a:t>
            </a:r>
          </a:p>
          <a:p>
            <a:pPr lvl="1"/>
            <a:r>
              <a:rPr lang="en-US" dirty="0" smtClean="0">
                <a:latin typeface="Aparajita" pitchFamily="34" charset="0"/>
                <a:cs typeface="Aparajita" pitchFamily="34" charset="0"/>
              </a:rPr>
              <a:t>(lambda (a b) 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sqrt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(+ (* a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a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) (* b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b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))))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; is a function: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Defining Global Functions in Scheme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function is globally defined using the define special form: (</a:t>
            </a:r>
            <a:r>
              <a:rPr lang="en-US" sz="2800" b="1" dirty="0" smtClean="0"/>
              <a:t>define</a:t>
            </a:r>
            <a:r>
              <a:rPr lang="en-US" sz="2800" dirty="0" smtClean="0"/>
              <a:t> </a:t>
            </a:r>
            <a:r>
              <a:rPr lang="en-US" sz="2800" b="1" i="1" dirty="0" smtClean="0"/>
              <a:t>name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function</a:t>
            </a:r>
            <a:r>
              <a:rPr lang="en-US" sz="2800" i="1" dirty="0" smtClean="0"/>
              <a:t>)</a:t>
            </a:r>
            <a:endParaRPr lang="en-US" i="1" dirty="0" smtClean="0"/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b="1" dirty="0" smtClean="0"/>
              <a:t>(define </a:t>
            </a:r>
            <a:r>
              <a:rPr lang="en-US" b="1" dirty="0" err="1" smtClean="0"/>
              <a:t>sqr</a:t>
            </a:r>
            <a:r>
              <a:rPr lang="en-US" b="1" dirty="0" smtClean="0"/>
              <a:t> (lambda (x) (* x </a:t>
            </a:r>
            <a:r>
              <a:rPr lang="en-US" b="1" dirty="0" err="1" smtClean="0"/>
              <a:t>x</a:t>
            </a:r>
            <a:r>
              <a:rPr lang="en-US" b="1" dirty="0" smtClean="0"/>
              <a:t>)) )</a:t>
            </a:r>
          </a:p>
          <a:p>
            <a:pPr lvl="2"/>
            <a:r>
              <a:rPr lang="en-US" dirty="0" smtClean="0"/>
              <a:t>Input: (</a:t>
            </a:r>
            <a:r>
              <a:rPr lang="en-US" dirty="0" err="1" smtClean="0"/>
              <a:t>sqr</a:t>
            </a:r>
            <a:r>
              <a:rPr lang="en-US" dirty="0" smtClean="0"/>
              <a:t> 3) Output: 9</a:t>
            </a:r>
          </a:p>
          <a:p>
            <a:pPr lvl="2"/>
            <a:r>
              <a:rPr lang="en-US" dirty="0" smtClean="0"/>
              <a:t>Input: (</a:t>
            </a:r>
            <a:r>
              <a:rPr lang="en-US" dirty="0" err="1" smtClean="0"/>
              <a:t>sqr</a:t>
            </a:r>
            <a:r>
              <a:rPr lang="en-US" dirty="0" smtClean="0"/>
              <a:t> (</a:t>
            </a:r>
            <a:r>
              <a:rPr lang="en-US" dirty="0" err="1" smtClean="0"/>
              <a:t>sqr</a:t>
            </a:r>
            <a:r>
              <a:rPr lang="en-US" dirty="0" smtClean="0"/>
              <a:t> 3)) Output: 81</a:t>
            </a:r>
          </a:p>
          <a:p>
            <a:r>
              <a:rPr lang="en-US" sz="2800" b="1" dirty="0" smtClean="0"/>
              <a:t>(define </a:t>
            </a:r>
            <a:r>
              <a:rPr lang="en-US" sz="2800" b="1" dirty="0" err="1" smtClean="0"/>
              <a:t>hypot</a:t>
            </a:r>
            <a:r>
              <a:rPr lang="en-US" sz="2800" b="1" dirty="0" smtClean="0"/>
              <a:t> (lambda (a b) (</a:t>
            </a:r>
            <a:r>
              <a:rPr lang="en-US" sz="2800" b="1" dirty="0" err="1" smtClean="0"/>
              <a:t>sqrt</a:t>
            </a:r>
            <a:r>
              <a:rPr lang="en-US" sz="2800" b="1" dirty="0" smtClean="0"/>
              <a:t> (+ (* a </a:t>
            </a:r>
            <a:r>
              <a:rPr lang="en-US" sz="2800" b="1" dirty="0" err="1" smtClean="0"/>
              <a:t>a</a:t>
            </a:r>
            <a:r>
              <a:rPr lang="en-US" sz="2800" b="1" dirty="0" smtClean="0"/>
              <a:t>) (* b </a:t>
            </a:r>
            <a:r>
              <a:rPr lang="en-US" sz="2800" b="1" dirty="0" err="1" smtClean="0"/>
              <a:t>b</a:t>
            </a:r>
            <a:r>
              <a:rPr lang="en-US" sz="2800" b="1" dirty="0" smtClean="0"/>
              <a:t>)))))</a:t>
            </a:r>
            <a:endParaRPr lang="en-US" b="1" dirty="0" smtClean="0"/>
          </a:p>
          <a:p>
            <a:pPr lvl="2"/>
            <a:r>
              <a:rPr lang="en-US" dirty="0" smtClean="0"/>
              <a:t>Input: (</a:t>
            </a:r>
            <a:r>
              <a:rPr lang="en-US" dirty="0" err="1" smtClean="0"/>
              <a:t>hypot</a:t>
            </a:r>
            <a:r>
              <a:rPr lang="en-US" dirty="0" smtClean="0"/>
              <a:t> 3  4) Output: 5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I/O and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 “read-evaluate-print”</a:t>
            </a:r>
          </a:p>
          <a:p>
            <a:r>
              <a:rPr lang="en-US" b="1" dirty="0" smtClean="0">
                <a:latin typeface="Aparajita" pitchFamily="34" charset="0"/>
                <a:cs typeface="Aparajita" pitchFamily="34" charset="0"/>
              </a:rPr>
              <a:t>display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prints a value Input: (display "Hello World!")  Output: "Hello World!"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Input: (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display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(+ 2 3)) Output: 5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newline advances to a new line Input: (</a:t>
            </a:r>
            <a:r>
              <a:rPr lang="en-US" b="1" dirty="0" smtClean="0">
                <a:latin typeface="Aparajita" pitchFamily="34" charset="0"/>
                <a:cs typeface="Aparajita" pitchFamily="34" charset="0"/>
              </a:rPr>
              <a:t>newline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r>
              <a:rPr lang="en-US" dirty="0" smtClean="0">
                <a:latin typeface="Aparajita" pitchFamily="34" charset="0"/>
                <a:cs typeface="Aparajita" pitchFamily="34" charset="0"/>
              </a:rPr>
              <a:t>Example: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(begin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(display "Hello World!")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(newline)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(end)</a:t>
            </a:r>
          </a:p>
          <a:p>
            <a:pPr lvl="1"/>
            <a:r>
              <a:rPr lang="en-US" i="1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endParaRPr lang="en-US" dirty="0" smtClean="0">
              <a:latin typeface="Aparajita" pitchFamily="34" charset="0"/>
              <a:cs typeface="Aparajita" pitchFamily="34" charset="0"/>
            </a:endParaRPr>
          </a:p>
          <a:p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Higher-Order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 function is called a </a:t>
            </a:r>
            <a:r>
              <a:rPr lang="en-US" i="1" dirty="0" smtClean="0"/>
              <a:t>higher-order function (also called a functional form) if it takes a function as an argument or returns a </a:t>
            </a:r>
            <a:r>
              <a:rPr lang="en-US" dirty="0" smtClean="0"/>
              <a:t>newly constructed function as a result.</a:t>
            </a:r>
          </a:p>
          <a:p>
            <a:r>
              <a:rPr lang="en-US" dirty="0" smtClean="0"/>
              <a:t>Scheme has several built-in higher-order functions, for example: </a:t>
            </a:r>
            <a:r>
              <a:rPr lang="en-US" b="1" dirty="0" smtClean="0"/>
              <a:t>apply</a:t>
            </a:r>
            <a:r>
              <a:rPr lang="en-US" dirty="0" smtClean="0"/>
              <a:t> takes a function and a list and applies the function with the elements of the list as arguments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Input: (apply ’+ ’(3 4)) Output: 7</a:t>
            </a:r>
          </a:p>
          <a:p>
            <a:pPr lvl="1"/>
            <a:r>
              <a:rPr lang="en-US" dirty="0" smtClean="0"/>
              <a:t>Input: (apply (lambda (x) (* x </a:t>
            </a:r>
            <a:r>
              <a:rPr lang="en-US" dirty="0" err="1" smtClean="0"/>
              <a:t>x</a:t>
            </a:r>
            <a:r>
              <a:rPr lang="en-US" dirty="0" smtClean="0"/>
              <a:t>)) ’(3)) Output: 9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map takes a function and a list and returns a list after applying the function to each element of the list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Input: (map (lambda (x) (* x </a:t>
            </a:r>
            <a:r>
              <a:rPr lang="en-US" dirty="0" err="1" smtClean="0"/>
              <a:t>x</a:t>
            </a:r>
            <a:r>
              <a:rPr lang="en-US" dirty="0" smtClean="0"/>
              <a:t>)) ’(1 2 3 4))  Output: (1 4 9 16)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is a function that applies a function to an argument twice:</a:t>
            </a:r>
          </a:p>
          <a:p>
            <a:r>
              <a:rPr lang="en-US" b="1" dirty="0" smtClean="0"/>
              <a:t>(define twice</a:t>
            </a:r>
          </a:p>
          <a:p>
            <a:r>
              <a:rPr lang="pt-BR" b="1" dirty="0" smtClean="0"/>
              <a:t>(lambda (f n) (f (f n)))</a:t>
            </a:r>
            <a:r>
              <a:rPr lang="en-US" b="1" dirty="0" smtClean="0"/>
              <a:t>)</a:t>
            </a:r>
          </a:p>
          <a:p>
            <a:pPr lvl="1"/>
            <a:r>
              <a:rPr lang="en-US" sz="4200" dirty="0" smtClean="0"/>
              <a:t>Input: (twice </a:t>
            </a:r>
            <a:r>
              <a:rPr lang="en-US" sz="4200" dirty="0" err="1" smtClean="0"/>
              <a:t>sqrt</a:t>
            </a:r>
            <a:r>
              <a:rPr lang="en-US" sz="4200" dirty="0" smtClean="0"/>
              <a:t> 81) Output: 3</a:t>
            </a:r>
          </a:p>
          <a:p>
            <a:pPr lvl="1"/>
            <a:endParaRPr lang="en-US" dirty="0" smtClean="0"/>
          </a:p>
          <a:p>
            <a:pPr lvl="1"/>
            <a:r>
              <a:rPr lang="en-US" sz="3800" dirty="0" smtClean="0"/>
              <a:t>Input (fill 3 “a”) output (“a” “a” “a”)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dirty="0" smtClean="0"/>
              <a:t> // Regular Style</a:t>
            </a:r>
            <a:br>
              <a:rPr lang="en-US" dirty="0" smtClean="0"/>
            </a:br>
            <a:r>
              <a:rPr lang="en-US" i="1" dirty="0" smtClean="0"/>
              <a:t>Integer </a:t>
            </a:r>
            <a:r>
              <a:rPr lang="en-US" i="1" dirty="0" err="1" smtClean="0"/>
              <a:t>timesTwo</a:t>
            </a:r>
            <a:r>
              <a:rPr lang="en-US" i="1" dirty="0" smtClean="0"/>
              <a:t>(Integer </a:t>
            </a:r>
            <a:r>
              <a:rPr lang="en-US" i="1" dirty="0" err="1" smtClean="0"/>
              <a:t>i</a:t>
            </a:r>
            <a:r>
              <a:rPr lang="en-US" i="1" dirty="0" smtClean="0"/>
              <a:t>) {</a:t>
            </a:r>
            <a:br>
              <a:rPr lang="en-US" i="1" dirty="0" smtClean="0"/>
            </a:br>
            <a:r>
              <a:rPr lang="en-US" i="1" dirty="0" smtClean="0"/>
              <a:t>  return </a:t>
            </a:r>
            <a:r>
              <a:rPr lang="en-US" i="1" dirty="0" err="1" smtClean="0"/>
              <a:t>i</a:t>
            </a:r>
            <a:r>
              <a:rPr lang="en-US" i="1" dirty="0" smtClean="0"/>
              <a:t> * 2;</a:t>
            </a:r>
            <a:br>
              <a:rPr lang="en-US" i="1" dirty="0" smtClean="0"/>
            </a:br>
            <a:r>
              <a:rPr lang="en-US" i="1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Functional Style</a:t>
            </a:r>
            <a:br>
              <a:rPr lang="en-US" dirty="0" smtClean="0"/>
            </a:br>
            <a:r>
              <a:rPr lang="en-US" i="1" dirty="0" smtClean="0"/>
              <a:t>F&lt;Integer, Integer&gt; </a:t>
            </a:r>
            <a:r>
              <a:rPr lang="en-US" i="1" dirty="0" err="1" smtClean="0"/>
              <a:t>timesTwo</a:t>
            </a:r>
            <a:r>
              <a:rPr lang="en-US" i="1" dirty="0" smtClean="0"/>
              <a:t> = new F&lt;Integer, Integer&gt;() {</a:t>
            </a:r>
            <a:br>
              <a:rPr lang="en-US" i="1" dirty="0" smtClean="0"/>
            </a:br>
            <a:r>
              <a:rPr lang="en-US" i="1" dirty="0" smtClean="0"/>
              <a:t>  public Integer f(Integer </a:t>
            </a:r>
            <a:r>
              <a:rPr lang="en-US" i="1" dirty="0" err="1" smtClean="0"/>
              <a:t>i</a:t>
            </a:r>
            <a:r>
              <a:rPr lang="en-US" i="1" dirty="0" smtClean="0"/>
              <a:t>) { return </a:t>
            </a:r>
            <a:r>
              <a:rPr lang="en-US" i="1" dirty="0" err="1" smtClean="0"/>
              <a:t>i</a:t>
            </a:r>
            <a:r>
              <a:rPr lang="en-US" i="1" dirty="0" smtClean="0"/>
              <a:t> * 2; }</a:t>
            </a:r>
            <a:br>
              <a:rPr lang="en-US" i="1" dirty="0" smtClean="0"/>
            </a:br>
            <a:r>
              <a:rPr lang="en-US" i="1" dirty="0" smtClean="0"/>
              <a:t>}</a:t>
            </a:r>
            <a:endParaRPr 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Functional Programming Today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Significant improvements in theory and practice of functional programming have been made in recent years</a:t>
            </a:r>
          </a:p>
          <a:p>
            <a:pPr lvl="1"/>
            <a:r>
              <a:rPr lang="en-US" dirty="0" smtClean="0"/>
              <a:t>Strongly typed (with type inference)</a:t>
            </a:r>
          </a:p>
          <a:p>
            <a:pPr lvl="1"/>
            <a:r>
              <a:rPr lang="en-US" dirty="0" smtClean="0"/>
              <a:t>Modular</a:t>
            </a:r>
          </a:p>
          <a:p>
            <a:pPr lvl="1"/>
            <a:r>
              <a:rPr lang="en-US" dirty="0" smtClean="0"/>
              <a:t>Imperative language features that are automatically translated to functional constructs (e.g. loops by recursion )</a:t>
            </a:r>
          </a:p>
          <a:p>
            <a:pPr lvl="1"/>
            <a:r>
              <a:rPr lang="en-US" dirty="0" smtClean="0"/>
              <a:t>Improved efficiency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Remaining obstacles to functional programming:</a:t>
            </a:r>
          </a:p>
          <a:p>
            <a:pPr lvl="1"/>
            <a:r>
              <a:rPr lang="en-US" i="1" dirty="0" smtClean="0"/>
              <a:t>Social: most programmers are trained in imperative </a:t>
            </a:r>
            <a:r>
              <a:rPr lang="en-US" dirty="0" smtClean="0"/>
              <a:t>programming</a:t>
            </a:r>
          </a:p>
          <a:p>
            <a:pPr lvl="1"/>
            <a:r>
              <a:rPr lang="en-US" i="1" dirty="0" smtClean="0"/>
              <a:t>Commercial: not many libraries, not very portable, </a:t>
            </a:r>
            <a:r>
              <a:rPr lang="en-US" i="1" smtClean="0"/>
              <a:t>and no </a:t>
            </a:r>
            <a:r>
              <a:rPr lang="en-US" smtClean="0"/>
              <a:t>integrated </a:t>
            </a:r>
            <a:r>
              <a:rPr lang="en-US" dirty="0" smtClean="0"/>
              <a:t>development environments </a:t>
            </a:r>
            <a:r>
              <a:rPr lang="en-US" smtClean="0"/>
              <a:t>for functional languages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Blackadder ITC" pitchFamily="82" charset="0"/>
            </a:endParaRPr>
          </a:p>
          <a:p>
            <a:endParaRPr lang="en-US" dirty="0" smtClean="0">
              <a:latin typeface="Blackadder ITC" pitchFamily="82" charset="0"/>
            </a:endParaRPr>
          </a:p>
          <a:p>
            <a:endParaRPr lang="en-US" dirty="0" smtClean="0">
              <a:latin typeface="Blackadder ITC" pitchFamily="82" charset="0"/>
            </a:endParaRPr>
          </a:p>
          <a:p>
            <a:pPr>
              <a:buNone/>
            </a:pPr>
            <a:r>
              <a:rPr lang="en-US" sz="4000" dirty="0" smtClean="0">
                <a:latin typeface="Blackadder ITC" pitchFamily="82" charset="0"/>
              </a:rPr>
              <a:t>What are the Beauties of functional programming?</a:t>
            </a:r>
            <a:endParaRPr lang="en-US" sz="4000" dirty="0">
              <a:latin typeface="Blackadder ITC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key feature of functional languages is the concept of higher order functions, or functions that can accept other functions as arguments.</a:t>
            </a:r>
          </a:p>
          <a:p>
            <a:r>
              <a:rPr lang="en-US" dirty="0" smtClean="0"/>
              <a:t>// Regular Style</a:t>
            </a:r>
            <a:br>
              <a:rPr lang="en-US" dirty="0" smtClean="0"/>
            </a:b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List&lt;Integer&gt;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oneUp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= new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ArrayList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&lt;Integer&gt;();</a:t>
            </a:r>
            <a:b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for (Integer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ints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 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oneUp.add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plusOne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));</a:t>
            </a:r>
            <a:b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Functional Style</a:t>
            </a:r>
            <a:br>
              <a:rPr lang="en-US" dirty="0" smtClean="0"/>
            </a:b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List&lt;Integer&gt;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oneUp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= ints.map(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plusOne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935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u="sng" dirty="0" smtClean="0"/>
              <a:t>Functional Programming</a:t>
            </a:r>
            <a:br>
              <a:rPr lang="en-US" b="1" i="1" u="sng" dirty="0" smtClean="0"/>
            </a:br>
            <a:r>
              <a:rPr lang="en-US" sz="3600" dirty="0" smtClean="0"/>
              <a:t>Two common built-in higher order functions are </a:t>
            </a:r>
            <a:r>
              <a:rPr lang="en-US" sz="3600" b="1" dirty="0" smtClean="0"/>
              <a:t>map</a:t>
            </a:r>
            <a:r>
              <a:rPr lang="en-US" sz="3600" dirty="0" smtClean="0"/>
              <a:t> and </a:t>
            </a:r>
            <a:r>
              <a:rPr lang="en-US" sz="3600" b="1" dirty="0" smtClean="0"/>
              <a:t>fold</a:t>
            </a:r>
            <a:r>
              <a:rPr lang="en-US" sz="3600" dirty="0" smtClean="0"/>
              <a:t>.</a:t>
            </a:r>
            <a:br>
              <a:rPr lang="en-US" sz="3600" dirty="0" smtClean="0"/>
            </a:b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9144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First-class function values: the ability of functions to return newly constructed functions</a:t>
            </a:r>
          </a:p>
          <a:p>
            <a:endParaRPr lang="en-US" i="1" dirty="0" smtClean="0"/>
          </a:p>
          <a:p>
            <a:r>
              <a:rPr lang="en-US" sz="2400" i="1" dirty="0" smtClean="0"/>
              <a:t>F&lt;Integer, Integer&gt; </a:t>
            </a:r>
            <a:r>
              <a:rPr lang="en-US" sz="2400" i="1" dirty="0" err="1" smtClean="0"/>
              <a:t>timesTwo</a:t>
            </a:r>
            <a:r>
              <a:rPr lang="en-US" sz="2400" i="1" dirty="0" smtClean="0"/>
              <a:t> = new F&lt;Integer, Integer&gt;() </a:t>
            </a:r>
            <a:r>
              <a:rPr lang="en-US" sz="2800" i="1" dirty="0" smtClean="0"/>
              <a:t>{</a:t>
            </a:r>
            <a:br>
              <a:rPr lang="en-US" sz="2800" i="1" dirty="0" smtClean="0"/>
            </a:br>
            <a:r>
              <a:rPr lang="en-US" sz="2800" i="1" dirty="0" smtClean="0"/>
              <a:t>  public Integer f(Integer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) { return 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 * 2; }</a:t>
            </a:r>
            <a:br>
              <a:rPr lang="en-US" sz="2800" i="1" dirty="0" smtClean="0"/>
            </a:br>
            <a:r>
              <a:rPr lang="en-US" sz="2800" i="1" dirty="0" smtClean="0"/>
              <a:t>}</a:t>
            </a:r>
          </a:p>
          <a:p>
            <a:pPr>
              <a:buNone/>
            </a:pPr>
            <a:endParaRPr lang="en-US" sz="2800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Functional programming is a declarative programming paradigm</a:t>
            </a:r>
          </a:p>
          <a:p>
            <a:r>
              <a:rPr lang="en-US" dirty="0" smtClean="0"/>
              <a:t>Computation is more implicit (</a:t>
            </a:r>
            <a:r>
              <a:rPr lang="en-US" b="1" dirty="0" smtClean="0"/>
              <a:t>suggested but not communicated directly </a:t>
            </a:r>
            <a:r>
              <a:rPr lang="en-US" dirty="0" smtClean="0"/>
              <a:t>) and functional call is the only form of explicit control</a:t>
            </a:r>
          </a:p>
          <a:p>
            <a:endParaRPr lang="en-US" dirty="0" smtClean="0"/>
          </a:p>
          <a:p>
            <a:r>
              <a:rPr lang="en-US" dirty="0" smtClean="0"/>
              <a:t>Many (commercial) applications exist for functional programming:</a:t>
            </a:r>
          </a:p>
          <a:p>
            <a:pPr lvl="1"/>
            <a:r>
              <a:rPr lang="en-US" dirty="0" smtClean="0"/>
              <a:t>Symbolic data manipulation</a:t>
            </a:r>
          </a:p>
          <a:p>
            <a:pPr lvl="1"/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Automatic theorem proving and computer algebra</a:t>
            </a:r>
          </a:p>
          <a:p>
            <a:pPr lvl="1"/>
            <a:r>
              <a:rPr lang="en-US" dirty="0" smtClean="0"/>
              <a:t>Algorithmic optimization of programs written in pure functional languages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b="1" dirty="0" smtClean="0"/>
              <a:t>Map-reduce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Functional programming languages are Compiled and/or interpreted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Have simple syntax Use </a:t>
            </a:r>
            <a:r>
              <a:rPr lang="en-US" sz="2800" i="1" dirty="0" smtClean="0">
                <a:latin typeface="Aparajita" pitchFamily="34" charset="0"/>
                <a:cs typeface="Aparajita" pitchFamily="34" charset="0"/>
              </a:rPr>
              <a:t>garbage collection for memory management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Are </a:t>
            </a:r>
            <a:r>
              <a:rPr lang="en-US" sz="2800" b="1" i="1" dirty="0" smtClean="0">
                <a:latin typeface="Aparajita" pitchFamily="34" charset="0"/>
                <a:cs typeface="Aparajita" pitchFamily="34" charset="0"/>
              </a:rPr>
              <a:t>statically</a:t>
            </a:r>
            <a:r>
              <a:rPr lang="en-US" sz="2800" i="1" dirty="0" smtClean="0">
                <a:latin typeface="Aparajita" pitchFamily="34" charset="0"/>
                <a:cs typeface="Aparajita" pitchFamily="34" charset="0"/>
              </a:rPr>
              <a:t> scoped or </a:t>
            </a:r>
            <a:r>
              <a:rPr lang="en-US" sz="2800" b="1" i="1" dirty="0" smtClean="0">
                <a:latin typeface="Aparajita" pitchFamily="34" charset="0"/>
                <a:cs typeface="Aparajita" pitchFamily="34" charset="0"/>
              </a:rPr>
              <a:t>dynamically</a:t>
            </a:r>
            <a:r>
              <a:rPr lang="en-US" sz="2800" i="1" dirty="0" smtClean="0">
                <a:latin typeface="Aparajita" pitchFamily="34" charset="0"/>
                <a:cs typeface="Aparajita" pitchFamily="34" charset="0"/>
              </a:rPr>
              <a:t> scoped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Use </a:t>
            </a:r>
            <a:r>
              <a:rPr lang="en-US" sz="2800" b="1" i="1" dirty="0" smtClean="0">
                <a:latin typeface="Aparajita" pitchFamily="34" charset="0"/>
                <a:cs typeface="Aparajita" pitchFamily="34" charset="0"/>
              </a:rPr>
              <a:t>higher-order functions</a:t>
            </a:r>
            <a:r>
              <a:rPr lang="en-US" sz="2800" i="1" dirty="0" smtClean="0">
                <a:latin typeface="Aparajita" pitchFamily="34" charset="0"/>
                <a:cs typeface="Aparajita" pitchFamily="34" charset="0"/>
              </a:rPr>
              <a:t> and subroutine </a:t>
            </a:r>
            <a:r>
              <a:rPr lang="en-US" sz="2800" b="1" i="1" dirty="0" smtClean="0">
                <a:latin typeface="Aparajita" pitchFamily="34" charset="0"/>
                <a:cs typeface="Aparajita" pitchFamily="34" charset="0"/>
              </a:rPr>
              <a:t>closures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Use </a:t>
            </a:r>
            <a:r>
              <a:rPr lang="en-US" sz="2800" b="1" i="1" dirty="0" smtClean="0">
                <a:latin typeface="Aparajita" pitchFamily="34" charset="0"/>
                <a:cs typeface="Aparajita" pitchFamily="34" charset="0"/>
              </a:rPr>
              <a:t>first-class function</a:t>
            </a:r>
            <a:r>
              <a:rPr lang="en-US" sz="2800" i="1" dirty="0" smtClean="0">
                <a:latin typeface="Aparajita" pitchFamily="34" charset="0"/>
                <a:cs typeface="Aparajita" pitchFamily="34" charset="0"/>
              </a:rPr>
              <a:t> values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Depend heavily on </a:t>
            </a:r>
            <a:r>
              <a:rPr lang="en-US" sz="2800" b="1" i="1" dirty="0" smtClean="0">
                <a:latin typeface="Aparajita" pitchFamily="34" charset="0"/>
                <a:cs typeface="Aparajita" pitchFamily="34" charset="0"/>
              </a:rPr>
              <a:t>polymorphism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Origin of Functional Programming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 smtClean="0"/>
              <a:t>Church’s thesis: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models of computation are equally powerful and can </a:t>
            </a:r>
            <a:r>
              <a:rPr lang="en-US" dirty="0" smtClean="0"/>
              <a:t>compute any function</a:t>
            </a:r>
          </a:p>
          <a:p>
            <a:r>
              <a:rPr lang="en-US" b="1" dirty="0" smtClean="0"/>
              <a:t>Turing’s model of computation</a:t>
            </a:r>
            <a:r>
              <a:rPr lang="en-US" dirty="0" smtClean="0"/>
              <a:t>: </a:t>
            </a:r>
            <a:r>
              <a:rPr lang="en-US" i="1" dirty="0" smtClean="0"/>
              <a:t>Turing machine </a:t>
            </a:r>
            <a:r>
              <a:rPr lang="en-US" dirty="0" smtClean="0"/>
              <a:t>Reading/writing of values on an infinite tape by a finite state machine</a:t>
            </a:r>
          </a:p>
          <a:p>
            <a:r>
              <a:rPr lang="en-US" b="1" dirty="0" smtClean="0"/>
              <a:t>Church’s model of computation</a:t>
            </a:r>
            <a:r>
              <a:rPr lang="en-US" dirty="0" smtClean="0"/>
              <a:t>: </a:t>
            </a:r>
            <a:r>
              <a:rPr lang="en-US" i="1" dirty="0" smtClean="0"/>
              <a:t>lambda calculus </a:t>
            </a:r>
          </a:p>
          <a:p>
            <a:pPr lvl="1"/>
            <a:r>
              <a:rPr lang="en-US" dirty="0" smtClean="0"/>
              <a:t>This inspired functional programming as a </a:t>
            </a:r>
            <a:r>
              <a:rPr lang="en-US" i="1" dirty="0" smtClean="0"/>
              <a:t>concrete implementation of lambda calculus.</a:t>
            </a:r>
          </a:p>
          <a:p>
            <a:r>
              <a:rPr lang="en-US" b="1" i="1" dirty="0" smtClean="0"/>
              <a:t>Computability theory:</a:t>
            </a:r>
          </a:p>
          <a:p>
            <a:pPr lvl="1"/>
            <a:r>
              <a:rPr lang="en-US" dirty="0" smtClean="0"/>
              <a:t>A program can be viewed as a </a:t>
            </a:r>
            <a:r>
              <a:rPr lang="en-US" i="1" dirty="0" smtClean="0"/>
              <a:t>constructive proof that some </a:t>
            </a:r>
            <a:r>
              <a:rPr lang="en-US" dirty="0" smtClean="0"/>
              <a:t>mathematical object with a desired property exists </a:t>
            </a:r>
          </a:p>
          <a:p>
            <a:pPr lvl="1"/>
            <a:r>
              <a:rPr lang="en-US" dirty="0" smtClean="0"/>
              <a:t>A function is a </a:t>
            </a:r>
            <a:r>
              <a:rPr lang="en-US" i="1" dirty="0" smtClean="0"/>
              <a:t>mapping from inputs to output objects and </a:t>
            </a:r>
            <a:r>
              <a:rPr lang="en-US" dirty="0" smtClean="0"/>
              <a:t>computes output objects from appropriate inputs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Concepts of Functional Programming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Functional programming defines the outputs of a program as mathematical function of the inputs with no notion of internal state (no side effects )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A pure function can always be counted on to return the same results for the same input parameters 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No assignments: dangling and/or uninitialized pointer references do not occur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Example pure functional programming languages: 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Miranda , Haskell , and Sisal</a:t>
            </a:r>
          </a:p>
          <a:p>
            <a:r>
              <a:rPr lang="en-US" i="1" dirty="0" smtClean="0">
                <a:latin typeface="Aparajita" pitchFamily="34" charset="0"/>
                <a:cs typeface="Aparajita" pitchFamily="34" charset="0"/>
              </a:rPr>
              <a:t>Non-pure functional programming languages include imperative features with side effects that affect global state (e.g. through destructive assignments to global variables) Example: </a:t>
            </a:r>
            <a:r>
              <a:rPr lang="en-US" b="1" i="1" dirty="0" smtClean="0">
                <a:latin typeface="Aparajita" pitchFamily="34" charset="0"/>
                <a:cs typeface="Aparajita" pitchFamily="34" charset="0"/>
              </a:rPr>
              <a:t>Lisp , Scheme , and ML.</a:t>
            </a:r>
          </a:p>
          <a:p>
            <a:endParaRPr lang="en-US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1612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AngsanaUPC</vt:lpstr>
      <vt:lpstr>Aparajita</vt:lpstr>
      <vt:lpstr>Arial</vt:lpstr>
      <vt:lpstr>Blackadder ITC</vt:lpstr>
      <vt:lpstr>Calibri</vt:lpstr>
      <vt:lpstr>Wingdings</vt:lpstr>
      <vt:lpstr>Office Theme</vt:lpstr>
      <vt:lpstr>Functional Programming</vt:lpstr>
      <vt:lpstr>Functional Programming</vt:lpstr>
      <vt:lpstr>Functional Programming</vt:lpstr>
      <vt:lpstr> Functional Programming Two common built-in higher order functions are map and fold. </vt:lpstr>
      <vt:lpstr>First class Function</vt:lpstr>
      <vt:lpstr>Functional Programming</vt:lpstr>
      <vt:lpstr>PowerPoint Presentation</vt:lpstr>
      <vt:lpstr>Origin of Functional Programming </vt:lpstr>
      <vt:lpstr>Concepts of Functional Programming </vt:lpstr>
      <vt:lpstr>Useful features in functional languages</vt:lpstr>
      <vt:lpstr>LISP</vt:lpstr>
      <vt:lpstr>Data Structures</vt:lpstr>
      <vt:lpstr>Data Structures</vt:lpstr>
      <vt:lpstr>Primitive List Operations </vt:lpstr>
      <vt:lpstr>If-Then-Else </vt:lpstr>
      <vt:lpstr>Lambda Abstraction </vt:lpstr>
      <vt:lpstr>Defining Global Functions in Scheme </vt:lpstr>
      <vt:lpstr>I/O and Sequencing</vt:lpstr>
      <vt:lpstr>Higher-Order Functions </vt:lpstr>
      <vt:lpstr>Functional Programming Today </vt:lpstr>
      <vt:lpstr>Assignment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Prakash Bhatt</dc:creator>
  <cp:lastModifiedBy>Suroj Maharjan</cp:lastModifiedBy>
  <cp:revision>66</cp:revision>
  <dcterms:created xsi:type="dcterms:W3CDTF">2013-05-16T16:01:04Z</dcterms:created>
  <dcterms:modified xsi:type="dcterms:W3CDTF">2015-10-09T03:56:37Z</dcterms:modified>
</cp:coreProperties>
</file>