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6/28/15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3C6D82B-7241-4463-B566-640B91E194A7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6/28/15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B1F35C-B837-4209-AD76-B152FFA01346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33520" y="45720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Google file System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33520" y="1981080"/>
            <a:ext cx="8076960" cy="464796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pic>
        <p:nvPicPr>
          <p:cNvPr id="8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480" y="1752480"/>
            <a:ext cx="8305560" cy="4876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GFS Interface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i="1">
                <a:solidFill>
                  <a:srgbClr val="000000"/>
                </a:solidFill>
                <a:latin typeface="Calibri"/>
              </a:rPr>
              <a:t> GFS – familiar file system interface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i="1">
                <a:solidFill>
                  <a:srgbClr val="000000"/>
                </a:solidFill>
                <a:latin typeface="Calibri"/>
              </a:rPr>
              <a:t>  Files organized hierarchically in directories, path names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i="1">
                <a:solidFill>
                  <a:srgbClr val="000000"/>
                </a:solidFill>
                <a:latin typeface="Calibri"/>
              </a:rPr>
              <a:t>  Create, delete, open, close, read, write operations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i="1">
                <a:solidFill>
                  <a:srgbClr val="000000"/>
                </a:solidFill>
                <a:latin typeface="Calibri"/>
              </a:rPr>
              <a:t>  Snapshot and record append (allows multiple clients to append simultaneously - atomic)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GFS Architecture</a:t>
            </a:r>
            <a:endParaRPr/>
          </a:p>
        </p:txBody>
      </p:sp>
      <p:pic>
        <p:nvPicPr>
          <p:cNvPr id="10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46160" y="1600200"/>
            <a:ext cx="705132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GFS Architecture</a:t>
            </a:r>
            <a:endParaRPr/>
          </a:p>
        </p:txBody>
      </p:sp>
      <p:pic>
        <p:nvPicPr>
          <p:cNvPr id="10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02600" y="1600200"/>
            <a:ext cx="713844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GFS Architecture</a:t>
            </a:r>
            <a:endParaRPr/>
          </a:p>
        </p:txBody>
      </p:sp>
      <p:pic>
        <p:nvPicPr>
          <p:cNvPr id="10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95240" y="2105640"/>
            <a:ext cx="7552800" cy="35143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Chunk</a:t>
            </a:r>
            <a:endParaRPr/>
          </a:p>
        </p:txBody>
      </p:sp>
      <p:pic>
        <p:nvPicPr>
          <p:cNvPr id="10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28600" y="1600200"/>
            <a:ext cx="688680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0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78560" y="1600200"/>
            <a:ext cx="698688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GFS Architecture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i="1" dirty="0">
                <a:solidFill>
                  <a:srgbClr val="000000"/>
                </a:solidFill>
                <a:latin typeface="Aparajita"/>
              </a:rPr>
              <a:t>A GFS cluster consists of a single master and multiple chunk-servers and is accessed by multiple clients, Each of these is typically a commodity Linux machine.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i="1" dirty="0">
                <a:solidFill>
                  <a:srgbClr val="000000"/>
                </a:solidFill>
                <a:latin typeface="Aparajita"/>
              </a:rPr>
              <a:t> 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i="1" dirty="0">
                <a:solidFill>
                  <a:srgbClr val="000000"/>
                </a:solidFill>
                <a:latin typeface="Aparajita"/>
              </a:rPr>
              <a:t> It is easy to run both a chunk-server and a client on the same machine.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i="1" dirty="0">
                <a:solidFill>
                  <a:srgbClr val="000000"/>
                </a:solidFill>
                <a:latin typeface="Aparajita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i="1" dirty="0">
                <a:solidFill>
                  <a:srgbClr val="000000"/>
                </a:solidFill>
                <a:latin typeface="Aparajita"/>
              </a:rPr>
              <a:t>As long as machine resources permit, it is possible to run  flaky application code is acceptable.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GFS Architecture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26564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Files are divided into fixed-size </a:t>
            </a:r>
            <a:r>
              <a:rPr lang="en-US" sz="2000" i="1" dirty="0">
                <a:solidFill>
                  <a:srgbClr val="000000"/>
                </a:solidFill>
                <a:latin typeface="Calibri"/>
              </a:rPr>
              <a:t>chunks.</a:t>
            </a:r>
            <a:endParaRPr sz="1200"/>
          </a:p>
          <a:p>
            <a:pPr>
              <a:lnSpc>
                <a:spcPct val="100000"/>
              </a:lnSpc>
            </a:pPr>
            <a:endParaRPr sz="120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i="1" dirty="0">
                <a:solidFill>
                  <a:srgbClr val="000000"/>
                </a:solidFill>
                <a:latin typeface="Calibri"/>
              </a:rPr>
              <a:t> Each chunk is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identified by an immutable and globally unique 64 bit </a:t>
            </a:r>
            <a:r>
              <a:rPr lang="en-US" sz="2000" i="1" dirty="0">
                <a:solidFill>
                  <a:srgbClr val="000000"/>
                </a:solidFill>
                <a:latin typeface="Calibri"/>
              </a:rPr>
              <a:t>chunk assigned by the master at the time of chunk creation.</a:t>
            </a:r>
            <a:endParaRPr sz="1200"/>
          </a:p>
          <a:p>
            <a:pPr>
              <a:lnSpc>
                <a:spcPct val="100000"/>
              </a:lnSpc>
            </a:pPr>
            <a:endParaRPr sz="120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Chunk-servers store chunks on local disks as Linux files, each chunk is replicated on multiple chunk-servers. </a:t>
            </a:r>
            <a:endParaRPr sz="1200"/>
          </a:p>
          <a:p>
            <a:pPr>
              <a:lnSpc>
                <a:spcPct val="100000"/>
              </a:lnSpc>
            </a:pPr>
            <a:endParaRPr sz="120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The master maintains all file system metadata. This includes the namespace, access control information, mapping from files to chunks, and the current locations of chunks.</a:t>
            </a:r>
            <a:endParaRPr sz="1200"/>
          </a:p>
          <a:p>
            <a:pPr>
              <a:lnSpc>
                <a:spcPct val="100000"/>
              </a:lnSpc>
            </a:pPr>
            <a:endParaRPr sz="120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It also controls chunk migration between chunk servers. </a:t>
            </a:r>
            <a:endParaRPr sz="1200"/>
          </a:p>
          <a:p>
            <a:pPr>
              <a:lnSpc>
                <a:spcPct val="100000"/>
              </a:lnSpc>
            </a:pPr>
            <a:endParaRPr sz="120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The master periodically communicates with each chunk server in </a:t>
            </a:r>
            <a:r>
              <a:rPr lang="en-US" sz="2000" i="1" dirty="0">
                <a:solidFill>
                  <a:srgbClr val="000000"/>
                </a:solidFill>
                <a:latin typeface="Calibri"/>
              </a:rPr>
              <a:t>Heart Beat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messages to give it instructions and collect its state.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1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3640" cy="52574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1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80" y="1600200"/>
            <a:ext cx="8457840" cy="52574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Google file System</a:t>
            </a:r>
            <a:endParaRPr/>
          </a:p>
        </p:txBody>
      </p:sp>
      <p:pic>
        <p:nvPicPr>
          <p:cNvPr id="8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04840" y="1924920"/>
            <a:ext cx="6933960" cy="38764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1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16120" y="1600200"/>
            <a:ext cx="751176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2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533520"/>
            <a:ext cx="7071840" cy="2742840"/>
          </a:xfrm>
          <a:prstGeom prst="rect">
            <a:avLst/>
          </a:prstGeom>
          <a:ln w="9360">
            <a:noFill/>
          </a:ln>
        </p:spPr>
      </p:pic>
      <p:pic>
        <p:nvPicPr>
          <p:cNvPr id="121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7848360" cy="34286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2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28600"/>
            <a:ext cx="7848360" cy="3504960"/>
          </a:xfrm>
          <a:prstGeom prst="rect">
            <a:avLst/>
          </a:prstGeom>
          <a:ln w="9360">
            <a:noFill/>
          </a:ln>
        </p:spPr>
      </p:pic>
      <p:pic>
        <p:nvPicPr>
          <p:cNvPr id="12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33520" y="3733920"/>
            <a:ext cx="8057880" cy="24048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2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82160" y="1600200"/>
            <a:ext cx="697932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2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80" y="1600200"/>
            <a:ext cx="8305560" cy="47239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3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51960" y="1600200"/>
            <a:ext cx="783972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3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23960" y="1600200"/>
            <a:ext cx="769536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3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91200" y="1600200"/>
            <a:ext cx="776088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3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17200" y="1600200"/>
            <a:ext cx="750960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3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41320" y="1600200"/>
            <a:ext cx="746064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33520" y="609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u="sng">
                <a:solidFill>
                  <a:srgbClr val="000000"/>
                </a:solidFill>
                <a:latin typeface="Calibri"/>
              </a:rPr>
              <a:t>Google file system (GFS)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228600" y="1905120"/>
            <a:ext cx="8762760" cy="4571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i="1">
                <a:solidFill>
                  <a:srgbClr val="000000"/>
                </a:solidFill>
                <a:latin typeface="Aparajita"/>
              </a:rPr>
              <a:t> Google File System, a scalable distributed file system for large distributed data-intensive applications.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i="1">
                <a:solidFill>
                  <a:srgbClr val="000000"/>
                </a:solidFill>
                <a:latin typeface="Aparajita"/>
              </a:rPr>
              <a:t> Google File System (GFS) to meet the rapidly growing demands of Google’s data processing needs.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i="1">
                <a:solidFill>
                  <a:srgbClr val="000000"/>
                </a:solidFill>
                <a:latin typeface="Aparajita"/>
              </a:rPr>
              <a:t>GFS shares many of the same goals as other distributed file systems such as performance, scalability, reliability, and availability.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Aparajita"/>
              </a:rPr>
              <a:t> </a:t>
            </a:r>
            <a:r>
              <a:rPr lang="en-US" sz="2800" i="1">
                <a:solidFill>
                  <a:srgbClr val="000000"/>
                </a:solidFill>
                <a:latin typeface="Aparajita"/>
              </a:rPr>
              <a:t>GFS provides a familiar file system interface.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i="1">
                <a:solidFill>
                  <a:srgbClr val="000000"/>
                </a:solidFill>
                <a:latin typeface="Aparajita"/>
              </a:rPr>
              <a:t>Files are organized hierarchically in directories and identified by pathnames.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i="1">
                <a:solidFill>
                  <a:srgbClr val="000000"/>
                </a:solidFill>
                <a:latin typeface="Aparajita"/>
              </a:rPr>
              <a:t> Support the usual operations to </a:t>
            </a:r>
            <a:r>
              <a:rPr lang="en-US" sz="2800" b="1" i="1">
                <a:solidFill>
                  <a:srgbClr val="000000"/>
                </a:solidFill>
                <a:latin typeface="Aparajita"/>
              </a:rPr>
              <a:t>create, delete, open, close, read, and write</a:t>
            </a:r>
            <a:r>
              <a:rPr lang="en-US" sz="2800" i="1">
                <a:solidFill>
                  <a:srgbClr val="000000"/>
                </a:solidFill>
                <a:latin typeface="Aparajita"/>
              </a:rPr>
              <a:t> files.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4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52920" cy="4876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4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7772040" cy="49525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GFS is fault tolerance?</a:t>
            </a:r>
            <a:endParaRPr/>
          </a:p>
        </p:txBody>
      </p:sp>
      <p:pic>
        <p:nvPicPr>
          <p:cNvPr id="14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681920"/>
            <a:ext cx="8229240" cy="43621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4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80" y="1600200"/>
            <a:ext cx="8381520" cy="43430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4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85880" y="1801080"/>
            <a:ext cx="7571880" cy="41238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Consistency</a:t>
            </a:r>
            <a:endParaRPr/>
          </a:p>
        </p:txBody>
      </p:sp>
      <p:pic>
        <p:nvPicPr>
          <p:cNvPr id="15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2280" y="1600200"/>
            <a:ext cx="8762760" cy="48002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Consistency</a:t>
            </a:r>
            <a:endParaRPr/>
          </a:p>
        </p:txBody>
      </p:sp>
      <p:pic>
        <p:nvPicPr>
          <p:cNvPr id="15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52920" cy="50288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5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80" y="1600200"/>
            <a:ext cx="838152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Write control and data flow</a:t>
            </a:r>
            <a:endParaRPr/>
          </a:p>
        </p:txBody>
      </p:sp>
      <p:pic>
        <p:nvPicPr>
          <p:cNvPr id="15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680" y="1600200"/>
            <a:ext cx="5880960" cy="52574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Replica placement</a:t>
            </a:r>
            <a:endParaRPr/>
          </a:p>
        </p:txBody>
      </p:sp>
      <p:pic>
        <p:nvPicPr>
          <p:cNvPr id="15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80" y="1600200"/>
            <a:ext cx="800064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GFS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i="1">
                <a:solidFill>
                  <a:srgbClr val="000000"/>
                </a:solidFill>
                <a:latin typeface="Aparajita"/>
              </a:rPr>
              <a:t> Small as well as multi-GB files are common.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i="1">
                <a:solidFill>
                  <a:srgbClr val="000000"/>
                </a:solidFill>
                <a:latin typeface="Aparajita"/>
              </a:rPr>
              <a:t>Each file typically contains many application objects such as web documents.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i="1">
                <a:solidFill>
                  <a:srgbClr val="000000"/>
                </a:solidFill>
                <a:latin typeface="Aparajita"/>
              </a:rPr>
              <a:t> GFS provides an atomic append operation called record append. In a traditional write, the client specifies the offset at which data is to be written.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i="1">
                <a:solidFill>
                  <a:srgbClr val="000000"/>
                </a:solidFill>
                <a:latin typeface="Aparajita"/>
              </a:rPr>
              <a:t>Concurrent writes to the same region are not serializable.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i="1">
                <a:solidFill>
                  <a:srgbClr val="000000"/>
                </a:solidFill>
                <a:latin typeface="Aparajita"/>
              </a:rPr>
              <a:t>GFS has snapshot and record append operations.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Replica placement</a:t>
            </a:r>
            <a:endParaRPr/>
          </a:p>
        </p:txBody>
      </p:sp>
      <p:pic>
        <p:nvPicPr>
          <p:cNvPr id="16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447920"/>
            <a:ext cx="7362360" cy="2219040"/>
          </a:xfrm>
          <a:prstGeom prst="rect">
            <a:avLst/>
          </a:prstGeom>
          <a:ln w="9360">
            <a:noFill/>
          </a:ln>
        </p:spPr>
      </p:pic>
      <p:pic>
        <p:nvPicPr>
          <p:cNvPr id="161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3581280"/>
            <a:ext cx="7695720" cy="29620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Garbage Collection</a:t>
            </a:r>
            <a:endParaRPr/>
          </a:p>
        </p:txBody>
      </p:sp>
      <p:pic>
        <p:nvPicPr>
          <p:cNvPr id="16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42960" y="1753560"/>
            <a:ext cx="7857720" cy="42192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6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80" y="1600200"/>
            <a:ext cx="8076960" cy="4876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6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38152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7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38152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7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30556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7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61012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7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33520" y="1600200"/>
            <a:ext cx="815292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7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61120" y="1600200"/>
            <a:ext cx="7421400" cy="452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8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04920" y="380880"/>
            <a:ext cx="8457840" cy="4525560"/>
          </a:xfrm>
          <a:prstGeom prst="rect">
            <a:avLst/>
          </a:prstGeom>
          <a:ln w="9360">
            <a:noFill/>
          </a:ln>
        </p:spPr>
      </p:pic>
      <p:pic>
        <p:nvPicPr>
          <p:cNvPr id="181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04920" y="4724280"/>
            <a:ext cx="8838720" cy="23331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GFS (snapshot and record append)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000" i="1">
                <a:solidFill>
                  <a:srgbClr val="000000"/>
                </a:solidFill>
                <a:latin typeface="Aparajita"/>
              </a:rPr>
              <a:t>The snapshot operation makes a copy of a file or a directory.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000" i="1">
                <a:solidFill>
                  <a:srgbClr val="000000"/>
                </a:solidFill>
                <a:latin typeface="Aparajita"/>
              </a:rPr>
              <a:t>Record append allows multiple clients to append data to the same file concurrently while guaranteeing the atomicity of each individual client’s append.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i="1">
                <a:solidFill>
                  <a:srgbClr val="000000"/>
                </a:solidFill>
                <a:latin typeface="Aparajita"/>
              </a:rPr>
              <a:t> It is useful for implementing multi-way merge results.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000" i="1">
                <a:solidFill>
                  <a:srgbClr val="000000"/>
                </a:solidFill>
                <a:latin typeface="Aparajita"/>
              </a:rPr>
              <a:t>GFS consist of two kinds of reads: large streaming reads and small random reads.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000" i="1">
                <a:solidFill>
                  <a:srgbClr val="000000"/>
                </a:solidFill>
                <a:latin typeface="Aparajita"/>
              </a:rPr>
              <a:t> In large streaming reads, individual operations typically read hundreds of KBs, more commonly 1 MB or more.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000" i="1">
                <a:solidFill>
                  <a:srgbClr val="000000"/>
                </a:solidFill>
                <a:latin typeface="Aparajita"/>
              </a:rPr>
              <a:t>A small random read typically reads a few KBs at some arbitrary offset.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Common Goals of GFS
and most Distributed File Systems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i="1">
                <a:solidFill>
                  <a:srgbClr val="000000"/>
                </a:solidFill>
                <a:latin typeface="Aparajita"/>
              </a:rPr>
              <a:t>  Performance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i="1">
                <a:solidFill>
                  <a:srgbClr val="000000"/>
                </a:solidFill>
                <a:latin typeface="Aparajita"/>
              </a:rPr>
              <a:t>  Reliability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i="1">
                <a:solidFill>
                  <a:srgbClr val="000000"/>
                </a:solidFill>
                <a:latin typeface="Aparajita"/>
              </a:rPr>
              <a:t>  Scalability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i="1">
                <a:solidFill>
                  <a:srgbClr val="000000"/>
                </a:solidFill>
                <a:latin typeface="Aparajita"/>
              </a:rPr>
              <a:t>  Availability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Other GFS Concepts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41804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  Component failures are the norm rather than the exception.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</a:t>
            </a:r>
            <a:endParaRPr sz="1400"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000" i="1" dirty="0">
                <a:solidFill>
                  <a:srgbClr val="000000"/>
                </a:solidFill>
                <a:latin typeface="Calibri"/>
              </a:rPr>
              <a:t>File System consists of hundreds or even thousands of storage machines built from inexpensive commodity parts.</a:t>
            </a:r>
            <a:endParaRPr sz="1400"/>
          </a:p>
          <a:p>
            <a:endParaRPr sz="140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 Files are Huge. Multi-GB Files are common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. </a:t>
            </a:r>
            <a:endParaRPr sz="1400"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alibri"/>
              </a:rPr>
              <a:t>Each file typically contains many application objects such as web documents.</a:t>
            </a:r>
            <a:endParaRPr sz="140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 Append, Append, Append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. </a:t>
            </a:r>
            <a:endParaRPr sz="1400"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alibri"/>
              </a:rPr>
              <a:t>Most files are mutated by appending new data rather than overwriting</a:t>
            </a:r>
            <a:endParaRPr sz="1400"/>
          </a:p>
          <a:p>
            <a:r>
              <a:rPr lang="en-US" sz="2000" i="1" dirty="0">
                <a:solidFill>
                  <a:srgbClr val="000000"/>
                </a:solidFill>
                <a:latin typeface="Calibri"/>
              </a:rPr>
              <a:t>     existing data.</a:t>
            </a:r>
            <a:endParaRPr sz="140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i="1" dirty="0">
                <a:solidFill>
                  <a:srgbClr val="000000"/>
                </a:solidFill>
                <a:latin typeface="Calibri"/>
              </a:rPr>
              <a:t>Co-Designing</a:t>
            </a:r>
            <a:endParaRPr sz="1400"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000" b="1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alibri"/>
              </a:rPr>
              <a:t>	Co-designing applications and file system API benefits overall system by  increasing flexibility.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Other GFS Concepts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i="1">
                <a:solidFill>
                  <a:srgbClr val="000000"/>
                </a:solidFill>
                <a:latin typeface="Aparajita"/>
              </a:rPr>
              <a:t> </a:t>
            </a:r>
            <a:r>
              <a:rPr lang="en-US" sz="3200" b="1" i="1">
                <a:solidFill>
                  <a:srgbClr val="000000"/>
                </a:solidFill>
                <a:latin typeface="Aparajita"/>
              </a:rPr>
              <a:t> Why assume hardware failure is the norm?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800" b="1" i="1">
                <a:solidFill>
                  <a:srgbClr val="000000"/>
                </a:solidFill>
                <a:latin typeface="Aparajita"/>
              </a:rPr>
              <a:t> </a:t>
            </a:r>
            <a:r>
              <a:rPr lang="en-US" sz="2800" i="1">
                <a:solidFill>
                  <a:srgbClr val="000000"/>
                </a:solidFill>
                <a:latin typeface="Aparajita"/>
              </a:rPr>
              <a:t> It is cheaper to assume common failure on poor hardware and account for it, rather than invest in expensive hardware and still experience occasional failure.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800" i="1">
                <a:solidFill>
                  <a:srgbClr val="000000"/>
                </a:solidFill>
                <a:latin typeface="Aparajita"/>
              </a:rPr>
              <a:t>The amount of layers in a distributed system (network, disk, memory, physical connections, power, OS, application) mean failure on any could contribute to data corruption.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GFS Assumptions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  <a:latin typeface="Aparajita"/>
              </a:rPr>
              <a:t> </a:t>
            </a:r>
            <a:r>
              <a:rPr lang="en-US" sz="3200" b="1">
                <a:solidFill>
                  <a:srgbClr val="000000"/>
                </a:solidFill>
                <a:latin typeface="Aparajita"/>
              </a:rPr>
              <a:t>System built from inexpensive commodity components that fail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C00000"/>
                </a:solidFill>
                <a:latin typeface="Aparajita"/>
              </a:rPr>
              <a:t>  Modest number of files – expect few million and &gt; 100MB size. Did not optimize for smaller files.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Aparajita"/>
              </a:rPr>
              <a:t> 2 kinds of reads</a:t>
            </a:r>
            <a:r>
              <a:rPr lang="en-US" sz="3200">
                <a:solidFill>
                  <a:srgbClr val="000000"/>
                </a:solidFill>
                <a:latin typeface="Aparajita"/>
              </a:rPr>
              <a:t> – 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Aparajita"/>
              </a:rPr>
              <a:t>large streaming read (1MB)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Aparajita"/>
              </a:rPr>
              <a:t> small random reads (batch and sort)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  <a:latin typeface="Aparajita"/>
              </a:rPr>
              <a:t> High sustained bandwidth chosen over low latency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764</Words>
  <PresentationFormat>On-screen Show (4:3)</PresentationFormat>
  <Paragraphs>84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User</cp:lastModifiedBy>
  <cp:revision>2</cp:revision>
  <dcterms:modified xsi:type="dcterms:W3CDTF">2016-09-02T15:06:32Z</dcterms:modified>
</cp:coreProperties>
</file>