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1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910A-8551-4B48-85A8-259BC25BCF53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5B90-25EB-4DBC-B603-423D3631B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600200"/>
            <a:ext cx="7896225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6106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parajita" pitchFamily="34" charset="0"/>
                <a:cs typeface="Aparajita" pitchFamily="34" charset="0"/>
              </a:rPr>
              <a:t>DataNodes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are constantly reporting to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Upon initialization, each of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DataNodes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informs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of the blocks it’s currently storing. 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After this mapping is complete,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DataNodes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continually poll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to provide information regarding local changes as well as receive instructions to create, move, or delete blocks from the local disk.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Secondary </a:t>
            </a:r>
            <a:r>
              <a:rPr lang="en-US" b="1" i="1" dirty="0" err="1" smtClean="0"/>
              <a:t>NameNode</a:t>
            </a:r>
            <a:r>
              <a:rPr lang="en-US" b="1" i="1" dirty="0" smtClean="0"/>
              <a:t> </a:t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The Secondary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(SNN) is an assistant daemon for monitoring the state of the cluster HDFS.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Like the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, each cluster has one SNN.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No other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DataNode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or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TaskTracker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daemons run on the same server.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The SNN differs from the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, it doesn’t receive or record any real-time changes to HDFS.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Instead, it communicates with the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to take snapshots of the HDFS metadata at intervals defined by the cluster configuration.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As mentioned earlier, the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is a single point of failure for a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cluster, and the SNN snapshots help minimize the downtime and loss of data.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Nevertheless, a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failure requires human intervention to reconfigure the cluster to use the SNN as the primary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JobTracker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JobTracker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daemon is the liaison (mediator) between your application and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Once you submit your code to your cluster,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JobTracker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determines the execution plan by determining which files to process, assigns nodes to different tasks, and monitors all tasks as they’re running.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Should a task fail,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JobTracker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will automatically re launch the task, possibly on a different node, up to a predefined limit of retries.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There is only one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JobTracker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daemon per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cluster.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It’s typically run on a server as a master node of the cluster 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Job Tracker is the master overseeing the overall execution of a Map-Reduce job.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Task Trackers manage the execution of individual tasks on each slave node.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Each Task Tracker is responsible for executing the individual tasks that the Job Tracker assigns. 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Although there is a single Task Tracker per slave node, each Task Tracker can spawn multiple JVMs to handle many map or reduce tasks in parallel.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Hadoop</a:t>
            </a:r>
            <a:r>
              <a:rPr lang="en-US" sz="4000" dirty="0" smtClean="0"/>
              <a:t> Master/Slave Architecture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96144"/>
            <a:ext cx="8534400" cy="596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Master/slave 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7630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Configuration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Local (standalone) mode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standalone mode is the default mode for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chooses to be conservative and assumes a minimal configuration. All XML (Configuration) files are empty under this default mode.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With empty configuration files,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will run completely on the local machine.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Because there’s no need to communicate with other nodes, the standalone mode doesn’t use HDFS, nor will it launch any of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daemons.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Its primary use is for developing and debugging the application logic of a Map-Reduce program without the additional complexity of interacting with the daemons.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Configuration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Pseudo-distributed mode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pseudo-distributed mode is running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in a “cluster of one” with all daemons running on a single machine.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This mode complements the standalone mode for debugging your code, allowing you to examine memory usage, HDFS input/output issues, and other daemon interactions.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Need Configuration on XML Files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/conf/.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Configuration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i="1" u="sng" dirty="0" smtClean="0"/>
              <a:t>Configuration</a:t>
            </a:r>
            <a:endParaRPr lang="en-US" sz="1100" dirty="0" smtClean="0"/>
          </a:p>
          <a:p>
            <a:r>
              <a:rPr lang="en-US" sz="1400" b="1" dirty="0" smtClean="0"/>
              <a:t>core-site.xml </a:t>
            </a:r>
          </a:p>
          <a:p>
            <a:r>
              <a:rPr lang="en-US" sz="1100" dirty="0" smtClean="0"/>
              <a:t>&lt;?xml version="1.0"?&gt; &lt;?xml-</a:t>
            </a:r>
            <a:r>
              <a:rPr lang="en-US" sz="1100" dirty="0" err="1" smtClean="0"/>
              <a:t>stylesheet</a:t>
            </a:r>
            <a:r>
              <a:rPr lang="en-US" sz="1100" dirty="0" smtClean="0"/>
              <a:t> type="text/</a:t>
            </a:r>
            <a:r>
              <a:rPr lang="en-US" sz="1100" dirty="0" err="1" smtClean="0"/>
              <a:t>xsl</a:t>
            </a:r>
            <a:r>
              <a:rPr lang="en-US" sz="1100" dirty="0" smtClean="0"/>
              <a:t>" </a:t>
            </a:r>
            <a:r>
              <a:rPr lang="en-US" sz="1100" dirty="0" err="1" smtClean="0"/>
              <a:t>href</a:t>
            </a:r>
            <a:r>
              <a:rPr lang="en-US" sz="1100" dirty="0" smtClean="0"/>
              <a:t>="configuration.xsl"?&gt; </a:t>
            </a:r>
          </a:p>
          <a:p>
            <a:r>
              <a:rPr lang="en-US" sz="1100" dirty="0" smtClean="0"/>
              <a:t>&lt;!-- Put site-specific property overrides in this file. --&gt; </a:t>
            </a:r>
          </a:p>
          <a:p>
            <a:r>
              <a:rPr lang="en-US" sz="1100" dirty="0" smtClean="0"/>
              <a:t>&lt;configuration&gt; </a:t>
            </a:r>
          </a:p>
          <a:p>
            <a:pPr lvl="1"/>
            <a:r>
              <a:rPr lang="en-US" sz="1000" dirty="0" smtClean="0"/>
              <a:t>&lt;property&gt; &lt;name&gt;fs.default.name&lt;/name&gt; &lt;value&gt;hdfs://localhost:9000&lt;/value&gt; &lt;description&gt;The name of the default file system. A URI whose scheme and authority determine the </a:t>
            </a:r>
            <a:r>
              <a:rPr lang="en-US" sz="1000" dirty="0" err="1" smtClean="0"/>
              <a:t>FileSystem</a:t>
            </a:r>
            <a:r>
              <a:rPr lang="en-US" sz="1000" dirty="0" smtClean="0"/>
              <a:t> implementation. &lt;/description&gt; </a:t>
            </a:r>
          </a:p>
          <a:p>
            <a:pPr lvl="1"/>
            <a:r>
              <a:rPr lang="en-US" sz="1000" dirty="0" smtClean="0"/>
              <a:t>&lt;/property&gt; </a:t>
            </a:r>
          </a:p>
          <a:p>
            <a:r>
              <a:rPr lang="en-US" sz="1100" dirty="0" smtClean="0"/>
              <a:t>&lt;/configuration&gt; </a:t>
            </a:r>
          </a:p>
          <a:p>
            <a:r>
              <a:rPr lang="en-US" sz="1400" b="1" dirty="0" smtClean="0"/>
              <a:t>mapred-site.xml </a:t>
            </a:r>
          </a:p>
          <a:p>
            <a:r>
              <a:rPr lang="en-US" sz="1100" dirty="0" smtClean="0"/>
              <a:t>&lt;?xml version="1.0"?&gt; &lt;?xml-</a:t>
            </a:r>
            <a:r>
              <a:rPr lang="en-US" sz="1100" dirty="0" err="1" smtClean="0"/>
              <a:t>stylesheet</a:t>
            </a:r>
            <a:r>
              <a:rPr lang="en-US" sz="1100" dirty="0" smtClean="0"/>
              <a:t> type="text/</a:t>
            </a:r>
            <a:r>
              <a:rPr lang="en-US" sz="1100" dirty="0" err="1" smtClean="0"/>
              <a:t>xsl</a:t>
            </a:r>
            <a:r>
              <a:rPr lang="en-US" sz="1100" dirty="0" smtClean="0"/>
              <a:t>" </a:t>
            </a:r>
            <a:r>
              <a:rPr lang="en-US" sz="1100" dirty="0" err="1" smtClean="0"/>
              <a:t>href</a:t>
            </a:r>
            <a:r>
              <a:rPr lang="en-US" sz="1100" dirty="0" smtClean="0"/>
              <a:t>="configuration.xsl"?&gt; </a:t>
            </a:r>
          </a:p>
          <a:p>
            <a:r>
              <a:rPr lang="en-US" sz="1100" dirty="0" smtClean="0"/>
              <a:t>&lt;!-- Put site-specific property overrides in this file. --&gt; </a:t>
            </a:r>
          </a:p>
          <a:p>
            <a:r>
              <a:rPr lang="en-US" sz="1100" dirty="0" smtClean="0"/>
              <a:t>&lt;configuration&gt; </a:t>
            </a:r>
          </a:p>
          <a:p>
            <a:pPr lvl="1"/>
            <a:r>
              <a:rPr lang="en-US" sz="1000" dirty="0" smtClean="0"/>
              <a:t>&lt;property&gt; &lt;name&gt;</a:t>
            </a:r>
            <a:r>
              <a:rPr lang="en-US" sz="1000" dirty="0" err="1" smtClean="0"/>
              <a:t>mapred.job.tracker</a:t>
            </a:r>
            <a:r>
              <a:rPr lang="en-US" sz="1000" dirty="0" smtClean="0"/>
              <a:t>&lt;/name&gt; &lt;value&gt;localhost:9001&lt;/value&gt; &lt;description&gt;The host and port that the </a:t>
            </a:r>
            <a:r>
              <a:rPr lang="en-US" sz="1000" dirty="0" err="1" smtClean="0"/>
              <a:t>MapReduce</a:t>
            </a:r>
            <a:r>
              <a:rPr lang="en-US" sz="1000" dirty="0" smtClean="0"/>
              <a:t> job tracker runs at.&lt;/description&gt; </a:t>
            </a:r>
          </a:p>
          <a:p>
            <a:pPr lvl="1"/>
            <a:r>
              <a:rPr lang="en-US" sz="1000" dirty="0" smtClean="0"/>
              <a:t>&lt;/property&gt; </a:t>
            </a:r>
          </a:p>
          <a:p>
            <a:r>
              <a:rPr lang="en-US" sz="1100" dirty="0" smtClean="0"/>
              <a:t>&lt;/configuration&gt; </a:t>
            </a:r>
          </a:p>
          <a:p>
            <a:r>
              <a:rPr lang="en-US" sz="1400" b="1" dirty="0" smtClean="0"/>
              <a:t>hdfs-site.xml </a:t>
            </a:r>
          </a:p>
          <a:p>
            <a:r>
              <a:rPr lang="en-US" sz="1100" dirty="0" smtClean="0"/>
              <a:t>&lt;?xml version="1.0"?&gt; &lt;?xml-</a:t>
            </a:r>
            <a:r>
              <a:rPr lang="en-US" sz="1100" dirty="0" err="1" smtClean="0"/>
              <a:t>stylesheet</a:t>
            </a:r>
            <a:r>
              <a:rPr lang="en-US" sz="1100" dirty="0" smtClean="0"/>
              <a:t> type="text/</a:t>
            </a:r>
            <a:r>
              <a:rPr lang="en-US" sz="1100" dirty="0" err="1" smtClean="0"/>
              <a:t>xsl</a:t>
            </a:r>
            <a:r>
              <a:rPr lang="en-US" sz="1100" dirty="0" smtClean="0"/>
              <a:t>" </a:t>
            </a:r>
            <a:r>
              <a:rPr lang="en-US" sz="1100" dirty="0" err="1" smtClean="0"/>
              <a:t>href</a:t>
            </a:r>
            <a:r>
              <a:rPr lang="en-US" sz="1100" dirty="0" smtClean="0"/>
              <a:t>="configuration.xsl"?&gt;</a:t>
            </a:r>
          </a:p>
          <a:p>
            <a:r>
              <a:rPr lang="en-US" sz="1100" dirty="0" smtClean="0"/>
              <a:t>&lt;!-- Put site-specific property overrides in this file. --&gt; </a:t>
            </a:r>
          </a:p>
          <a:p>
            <a:pPr lvl="1"/>
            <a:r>
              <a:rPr lang="en-US" sz="1000" dirty="0" smtClean="0"/>
              <a:t>&lt;configuration&gt; </a:t>
            </a:r>
          </a:p>
          <a:p>
            <a:pPr lvl="1"/>
            <a:r>
              <a:rPr lang="en-US" sz="1000" dirty="0" smtClean="0"/>
              <a:t>&lt;property&gt; &lt;name&gt;</a:t>
            </a:r>
            <a:r>
              <a:rPr lang="en-US" sz="1000" dirty="0" err="1" smtClean="0"/>
              <a:t>dfs.replication</a:t>
            </a:r>
            <a:r>
              <a:rPr lang="en-US" sz="1000" dirty="0" smtClean="0"/>
              <a:t>&lt;/name&gt; &lt;value&gt;1&lt;/value&gt; &lt;description&gt;The actual number of replications can be specified when the file is created.&lt;/description&gt; </a:t>
            </a:r>
          </a:p>
          <a:p>
            <a:pPr lvl="1"/>
            <a:r>
              <a:rPr lang="en-US" sz="1000" dirty="0" smtClean="0"/>
              <a:t>&lt;/property&gt; </a:t>
            </a:r>
          </a:p>
          <a:p>
            <a:r>
              <a:rPr lang="en-US" sz="1100" dirty="0" smtClean="0"/>
              <a:t>&lt;/configuration&gt;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7464" y="1600200"/>
            <a:ext cx="71290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Configuration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Fully distributed mode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Benefits of distributed storage and distributed computation</a:t>
            </a:r>
          </a:p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master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—The master node of the cluster and host of the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and Job-Tracker daemons</a:t>
            </a:r>
          </a:p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backup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—The server that hosts the Secondary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daemon </a:t>
            </a:r>
          </a:p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hadoop1, hadoop2, hadoop3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, ...—The slave boxes of the cluster running both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DataNode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and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TaskTracker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daemons 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Working with files in HDFS </a:t>
            </a:r>
            <a:br>
              <a:rPr lang="en-US" b="1" i="1" dirty="0" smtClean="0">
                <a:latin typeface="Aparajita" pitchFamily="34" charset="0"/>
                <a:cs typeface="Aparajita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HDFS is a file system designed for large-scale distributed data processing under frameworks such as Map-Reduce.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Store a big data set of (say) 100 TB as a single file in HDFS.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Replicate the data for availability and distribute it over multiple machines to enable parallel processing.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HDFS abstracts these details away and gives you the illusion that you’re dealing with only a single file. </a:t>
            </a:r>
          </a:p>
          <a:p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Java libraries for handling HDFS files programmatically. 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Hadoop</a:t>
            </a:r>
            <a:r>
              <a:rPr lang="en-US" sz="2800" dirty="0" smtClean="0"/>
              <a:t> Shell commands (</a:t>
            </a:r>
            <a:r>
              <a:rPr lang="en-US" sz="2800" b="1" i="1" dirty="0" smtClean="0"/>
              <a:t>Basic file commands 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i="1" dirty="0" smtClean="0"/>
              <a:t>Basic file commands </a:t>
            </a:r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file commands take the form of </a:t>
            </a:r>
          </a:p>
          <a:p>
            <a:r>
              <a:rPr lang="en-US" sz="2800" b="1" dirty="0" err="1" smtClean="0"/>
              <a:t>hadoop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fs</a:t>
            </a:r>
            <a:r>
              <a:rPr lang="en-US" sz="2800" b="1" dirty="0" smtClean="0"/>
              <a:t> -</a:t>
            </a:r>
            <a:r>
              <a:rPr lang="en-US" sz="2800" b="1" i="1" dirty="0" err="1" smtClean="0"/>
              <a:t>cmd</a:t>
            </a:r>
            <a:r>
              <a:rPr lang="en-US" sz="2800" b="1" i="1" dirty="0" smtClean="0"/>
              <a:t> &lt;</a:t>
            </a:r>
            <a:r>
              <a:rPr lang="en-US" sz="2800" b="1" i="1" dirty="0" err="1" smtClean="0"/>
              <a:t>args</a:t>
            </a:r>
            <a:r>
              <a:rPr lang="en-US" sz="2800" b="1" i="1" dirty="0" smtClean="0"/>
              <a:t>&gt; </a:t>
            </a:r>
          </a:p>
          <a:p>
            <a:pPr lvl="1"/>
            <a:r>
              <a:rPr lang="en-US" sz="2400" b="1" i="1" dirty="0" err="1" smtClean="0"/>
              <a:t>hadoop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fs</a:t>
            </a:r>
            <a:r>
              <a:rPr lang="en-US" sz="2400" b="1" i="1" dirty="0" smtClean="0"/>
              <a:t> –</a:t>
            </a:r>
            <a:r>
              <a:rPr lang="en-US" sz="2400" b="1" i="1" dirty="0" err="1" smtClean="0"/>
              <a:t>ls</a:t>
            </a:r>
            <a:r>
              <a:rPr lang="en-US" sz="2400" b="1" i="1" dirty="0" smtClean="0"/>
              <a:t> (</a:t>
            </a:r>
            <a:r>
              <a:rPr lang="en-US" sz="2400" i="1" dirty="0" smtClean="0"/>
              <a:t>list the </a:t>
            </a:r>
            <a:r>
              <a:rPr lang="en-US" sz="2400" i="1" dirty="0" err="1" smtClean="0"/>
              <a:t>hdfs</a:t>
            </a:r>
            <a:r>
              <a:rPr lang="en-US" sz="2400" i="1" dirty="0" smtClean="0"/>
              <a:t> content</a:t>
            </a:r>
            <a:r>
              <a:rPr lang="en-US" sz="2400" b="1" i="1" dirty="0" smtClean="0"/>
              <a:t>)</a:t>
            </a:r>
          </a:p>
          <a:p>
            <a:pPr lvl="1"/>
            <a:r>
              <a:rPr lang="en-US" sz="2400" b="1" i="1" dirty="0" err="1" smtClean="0"/>
              <a:t>hadoop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fs</a:t>
            </a:r>
            <a:r>
              <a:rPr lang="en-US" sz="2400" b="1" i="1" dirty="0" smtClean="0"/>
              <a:t> –</a:t>
            </a:r>
            <a:r>
              <a:rPr lang="en-US" sz="2400" b="1" i="1" dirty="0" err="1" smtClean="0"/>
              <a:t>mkdir</a:t>
            </a:r>
            <a:r>
              <a:rPr lang="en-US" sz="2400" b="1" i="1" dirty="0" smtClean="0"/>
              <a:t> /user/</a:t>
            </a:r>
            <a:r>
              <a:rPr lang="en-US" sz="2400" b="1" i="1" dirty="0" err="1" smtClean="0"/>
              <a:t>hdfs</a:t>
            </a:r>
            <a:r>
              <a:rPr lang="en-US" sz="2400" b="1" i="1" dirty="0" smtClean="0"/>
              <a:t>/test </a:t>
            </a:r>
            <a:r>
              <a:rPr lang="en-US" sz="2400" i="1" dirty="0" smtClean="0"/>
              <a:t>(make directory)</a:t>
            </a:r>
          </a:p>
          <a:p>
            <a:pPr lvl="1"/>
            <a:r>
              <a:rPr lang="en-US" sz="2400" b="1" i="1" dirty="0" err="1" smtClean="0"/>
              <a:t>hadoop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fs</a:t>
            </a:r>
            <a:r>
              <a:rPr lang="en-US" sz="2400" b="1" i="1" dirty="0" smtClean="0"/>
              <a:t> –</a:t>
            </a:r>
            <a:r>
              <a:rPr lang="en-US" sz="2400" b="1" i="1" dirty="0" err="1" smtClean="0"/>
              <a:t>rmr</a:t>
            </a:r>
            <a:r>
              <a:rPr lang="en-US" sz="2400" b="1" i="1" dirty="0" smtClean="0"/>
              <a:t> /user/</a:t>
            </a:r>
            <a:r>
              <a:rPr lang="en-US" sz="2400" b="1" i="1" dirty="0" err="1" smtClean="0"/>
              <a:t>hdfs</a:t>
            </a:r>
            <a:r>
              <a:rPr lang="en-US" sz="2400" b="1" i="1" dirty="0" smtClean="0"/>
              <a:t>/test </a:t>
            </a:r>
            <a:r>
              <a:rPr lang="en-US" sz="2400" i="1" dirty="0" smtClean="0"/>
              <a:t>(delete directory/files)</a:t>
            </a:r>
          </a:p>
          <a:p>
            <a:pPr lvl="1"/>
            <a:r>
              <a:rPr lang="en-US" sz="2400" b="1" dirty="0" err="1" smtClean="0"/>
              <a:t>hadoop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fs</a:t>
            </a:r>
            <a:r>
              <a:rPr lang="en-US" sz="2400" b="1" dirty="0" smtClean="0"/>
              <a:t> -cat example.txt | head</a:t>
            </a:r>
            <a:r>
              <a:rPr lang="en-US" dirty="0" smtClean="0"/>
              <a:t> </a:t>
            </a:r>
          </a:p>
          <a:p>
            <a:pPr lvl="1"/>
            <a:r>
              <a:rPr lang="en-US" sz="2400" b="1" i="1" dirty="0" smtClean="0"/>
              <a:t> </a:t>
            </a:r>
            <a:r>
              <a:rPr lang="en-US" sz="2400" b="1" i="1" dirty="0" err="1" smtClean="0"/>
              <a:t>hadoop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fs</a:t>
            </a:r>
            <a:r>
              <a:rPr lang="en-US" sz="2400" b="1" i="1" dirty="0" smtClean="0"/>
              <a:t> –</a:t>
            </a:r>
            <a:r>
              <a:rPr lang="en-US" sz="2400" b="1" i="1" dirty="0" err="1" smtClean="0"/>
              <a:t>copyFromLocal</a:t>
            </a:r>
            <a:r>
              <a:rPr lang="en-US" sz="2400" b="1" i="1" dirty="0" smtClean="0"/>
              <a:t>  Desktop/test.txt  /user/</a:t>
            </a:r>
            <a:r>
              <a:rPr lang="en-US" sz="2400" b="1" i="1" dirty="0" err="1" smtClean="0"/>
              <a:t>hdfs</a:t>
            </a:r>
            <a:r>
              <a:rPr lang="en-US" sz="2400" b="1" i="1" dirty="0" smtClean="0"/>
              <a:t>/</a:t>
            </a:r>
          </a:p>
          <a:p>
            <a:pPr lvl="1"/>
            <a:r>
              <a:rPr lang="en-US" sz="2400" b="1" i="1" dirty="0" smtClean="0"/>
              <a:t> </a:t>
            </a:r>
            <a:r>
              <a:rPr lang="en-US" sz="2400" b="1" i="1" dirty="0" err="1" smtClean="0"/>
              <a:t>hadoop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fs</a:t>
            </a:r>
            <a:r>
              <a:rPr lang="en-US" sz="2400" b="1" i="1" dirty="0" smtClean="0"/>
              <a:t> –</a:t>
            </a:r>
            <a:r>
              <a:rPr lang="en-US" sz="2400" b="1" i="1" dirty="0" err="1" smtClean="0"/>
              <a:t>copyToLocal</a:t>
            </a:r>
            <a:r>
              <a:rPr lang="en-US" sz="2400" b="1" i="1" dirty="0" smtClean="0"/>
              <a:t>  /user/</a:t>
            </a:r>
            <a:r>
              <a:rPr lang="en-US" sz="2400" b="1" i="1" dirty="0" err="1" smtClean="0"/>
              <a:t>hdfs</a:t>
            </a:r>
            <a:r>
              <a:rPr lang="en-US" sz="2400" b="1" i="1" dirty="0" smtClean="0"/>
              <a:t>/test.txt  Desktop/</a:t>
            </a:r>
          </a:p>
          <a:p>
            <a:pPr lvl="1"/>
            <a:r>
              <a:rPr lang="en-US" sz="2400" b="1" i="1" dirty="0" smtClean="0"/>
              <a:t>Etc…</a:t>
            </a:r>
          </a:p>
          <a:p>
            <a:pPr lvl="1"/>
            <a:endParaRPr 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Assumptions and Goals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Hardware </a:t>
            </a:r>
            <a:r>
              <a:rPr lang="en-US" b="1" i="1" dirty="0">
                <a:latin typeface="Aparajita" pitchFamily="34" charset="0"/>
                <a:cs typeface="Aparajita" pitchFamily="34" charset="0"/>
              </a:rPr>
              <a:t>Failure</a:t>
            </a:r>
          </a:p>
          <a:p>
            <a:r>
              <a:rPr lang="en-US" i="1" dirty="0">
                <a:latin typeface="Aparajita" pitchFamily="34" charset="0"/>
                <a:cs typeface="Aparajita" pitchFamily="34" charset="0"/>
              </a:rPr>
              <a:t>Hardware failure is the norm rather than the exception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An HDFS instance may consist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of hundreds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or thousands of server machines, each storing part of the file system’s data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The fact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that there are a huge number of components and that each component has a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non-trivial probability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of failure means that some component of HDFS is always non-functional.</a:t>
            </a:r>
          </a:p>
          <a:p>
            <a:r>
              <a:rPr lang="en-US" i="1" dirty="0">
                <a:latin typeface="Aparajita" pitchFamily="34" charset="0"/>
                <a:cs typeface="Aparajita" pitchFamily="34" charset="0"/>
              </a:rPr>
              <a:t>Therefore, detection of faults and quick, automatic recovery from them is a core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architectural goal </a:t>
            </a:r>
            <a:r>
              <a:rPr lang="en-US" i="1" dirty="0">
                <a:latin typeface="Aparajita" pitchFamily="34" charset="0"/>
                <a:cs typeface="Aparajita" pitchFamily="34" charset="0"/>
              </a:rPr>
              <a:t>of HDFS.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Assumptions and Goals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Streaming Data Access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Applications that run on HDFS need streaming access to their data sets.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They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are not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general purpose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applications that typically run on general purpose file systems.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HDFS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designed more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for batch processing rather than interactive use by users.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emphasis is on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high throughput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of data access rather than low latency of data access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Assumptions and Goals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Large Data Sets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Applications that run on HDFS have large data sets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 typical file in HDFS is gigabytes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to terabytes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in size. Thus, HDFS is tuned to support large files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It should provide high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aggregate data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bandwidth and scale to hundreds of nodes in a single cluster.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It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should support tens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of millions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of files in a single instance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Assumptions and Goals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Simple Coherency Model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HDFS applications need a write-once-read-many access model for files.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file once created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, written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, and closed need not be changed.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This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assumption simplifies data coherency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issues and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enables high throughput data access.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Map/Reduce application or a web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crawler application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fits perfectly with this model.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There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is a plan to support appending-writes to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files in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future.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Assumptions and Goals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“Moving Computation is Cheaper than Moving Data”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 computation requested by an application is much more efficient if it is executed near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data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it operates on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This is especially true when the size of the data set is huge.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This minimizes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network congestion and increases the overall throughput of the system.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assumption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is that it is often better to migrate the computation closer to where the data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is located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rather than moving the data to where the application is running.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HDFS provides interfaces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for applications to move themselves closer to where the data is located.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Assumptions and Goals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Portability Across Heterogeneous Hardware and Software Platforms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HDFS has been designed to be easily portable from one platform to another. </a:t>
            </a:r>
            <a:endParaRPr lang="en-US" i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This facilitates widespread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adoption of HDFS as a platform of choice for a large set of applications.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adoop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Interrelation between </a:t>
            </a:r>
            <a:r>
              <a:rPr lang="en-US" sz="3600" dirty="0" err="1" smtClean="0">
                <a:latin typeface="Arabic Typesetting" pitchFamily="66" charset="-78"/>
                <a:cs typeface="Arabic Typesetting" pitchFamily="66" charset="-78"/>
              </a:rPr>
              <a:t>hadoop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 and Amazon cloud.</a:t>
            </a:r>
            <a:endParaRPr lang="en-US" sz="36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6600" u="sng" dirty="0" smtClean="0"/>
              <a:t>Q&amp;A/Feedback?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Distributed programming framework.</a:t>
            </a:r>
          </a:p>
          <a:p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is an open source framework for writing and running distributed applications that process large amounts of data.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Key points of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are</a:t>
            </a:r>
          </a:p>
          <a:p>
            <a:r>
              <a:rPr lang="en-US" sz="2000" b="1" i="1" dirty="0" smtClean="0">
                <a:latin typeface="Aparajita" pitchFamily="34" charset="0"/>
                <a:cs typeface="Aparajita" pitchFamily="34" charset="0"/>
              </a:rPr>
              <a:t>Accessible</a:t>
            </a:r>
          </a:p>
          <a:p>
            <a:pPr lvl="1"/>
            <a:r>
              <a:rPr lang="en-US" sz="1800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1800" i="1" dirty="0" smtClean="0">
                <a:latin typeface="Aparajita" pitchFamily="34" charset="0"/>
                <a:cs typeface="Aparajita" pitchFamily="34" charset="0"/>
              </a:rPr>
              <a:t> runs on large clusters of commodity machines or on cloud computing services such as Amazon’s Elastic Compute Cloud (EC2 ). </a:t>
            </a:r>
          </a:p>
          <a:p>
            <a:r>
              <a:rPr lang="en-US" sz="2000" b="1" i="1" dirty="0" smtClean="0">
                <a:latin typeface="Aparajita" pitchFamily="34" charset="0"/>
                <a:cs typeface="Aparajita" pitchFamily="34" charset="0"/>
              </a:rPr>
              <a:t>Robust</a:t>
            </a:r>
          </a:p>
          <a:p>
            <a:pPr lvl="1"/>
            <a:r>
              <a:rPr lang="en-US" sz="1800" i="1" dirty="0" smtClean="0">
                <a:latin typeface="Aparajita" pitchFamily="34" charset="0"/>
                <a:cs typeface="Aparajita" pitchFamily="34" charset="0"/>
              </a:rPr>
              <a:t>Because it is intended to run on commodity hardware, </a:t>
            </a:r>
            <a:r>
              <a:rPr lang="en-US" sz="1800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1800" i="1" dirty="0" smtClean="0">
                <a:latin typeface="Aparajita" pitchFamily="34" charset="0"/>
                <a:cs typeface="Aparajita" pitchFamily="34" charset="0"/>
              </a:rPr>
              <a:t> is architected with the assumption of frequent hardware malfunctions. It can gracefully handle most such failures.</a:t>
            </a:r>
          </a:p>
          <a:p>
            <a:r>
              <a:rPr lang="en-US" sz="2000" b="1" i="1" dirty="0" smtClean="0">
                <a:latin typeface="Aparajita" pitchFamily="34" charset="0"/>
                <a:cs typeface="Aparajita" pitchFamily="34" charset="0"/>
              </a:rPr>
              <a:t>Scalable</a:t>
            </a:r>
          </a:p>
          <a:p>
            <a:pPr lvl="1"/>
            <a:r>
              <a:rPr lang="en-US" sz="1800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1800" i="1" dirty="0" smtClean="0">
                <a:latin typeface="Aparajita" pitchFamily="34" charset="0"/>
                <a:cs typeface="Aparajita" pitchFamily="34" charset="0"/>
              </a:rPr>
              <a:t> scales linearly to handle larger data by adding more nodes to the cluster.</a:t>
            </a:r>
          </a:p>
          <a:p>
            <a:r>
              <a:rPr lang="en-US" sz="2000" b="1" i="1" dirty="0" smtClean="0">
                <a:latin typeface="Aparajita" pitchFamily="34" charset="0"/>
                <a:cs typeface="Aparajita" pitchFamily="34" charset="0"/>
              </a:rPr>
              <a:t>Simple</a:t>
            </a:r>
          </a:p>
          <a:p>
            <a:pPr lvl="1"/>
            <a:r>
              <a:rPr lang="en-US" sz="1800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1800" i="1" dirty="0" smtClean="0">
                <a:latin typeface="Aparajita" pitchFamily="34" charset="0"/>
                <a:cs typeface="Aparajita" pitchFamily="34" charset="0"/>
              </a:rPr>
              <a:t> allows users to quickly write efficient parallel code. </a:t>
            </a:r>
          </a:p>
          <a:p>
            <a:pPr marL="285750" lvl="1"/>
            <a:endParaRPr lang="en-US" sz="11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Introduction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consist of distributed file system, called HDFS.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Distributed File System (HDFS) is a distributed file system designed to run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on commodity 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hardware. 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HDFS 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is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highly fault-tolerant 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and is designed to be deployed on low-cost hardware. 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HDFS 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provides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high throughput 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access to application data and is suitable for applications that have large data sets.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HDFS 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was originally built as infrastructure for the Apache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Nutch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web search engine project.</a:t>
            </a:r>
          </a:p>
          <a:p>
            <a:pPr lvl="1"/>
            <a:r>
              <a:rPr lang="en-US" dirty="0">
                <a:latin typeface="Aparajita" pitchFamily="34" charset="0"/>
                <a:cs typeface="Aparajita" pitchFamily="34" charset="0"/>
              </a:rPr>
              <a:t>HDFS is part of the Apache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Core project.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Daemons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consist of five daemons.</a:t>
            </a:r>
          </a:p>
          <a:p>
            <a:pPr lvl="1"/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NameNode</a:t>
            </a:r>
            <a:endParaRPr lang="en-US" b="1" i="1" dirty="0" smtClean="0">
              <a:latin typeface="Aparajita" pitchFamily="34" charset="0"/>
              <a:cs typeface="Aparajita" pitchFamily="34" charset="0"/>
            </a:endParaRPr>
          </a:p>
          <a:p>
            <a:pPr lvl="1"/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DataNode</a:t>
            </a:r>
            <a:endParaRPr lang="en-US" b="1" i="1" dirty="0" smtClean="0">
              <a:latin typeface="Aparajita" pitchFamily="34" charset="0"/>
              <a:cs typeface="Aparajita" pitchFamily="34" charset="0"/>
            </a:endParaRPr>
          </a:p>
          <a:p>
            <a:pPr lvl="1"/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Secondary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nameNode</a:t>
            </a:r>
            <a:endParaRPr lang="en-US" b="1" i="1" dirty="0" smtClean="0">
              <a:latin typeface="Aparajita" pitchFamily="34" charset="0"/>
              <a:cs typeface="Aparajita" pitchFamily="34" charset="0"/>
            </a:endParaRPr>
          </a:p>
          <a:p>
            <a:pPr lvl="1"/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Job tracker</a:t>
            </a:r>
          </a:p>
          <a:p>
            <a:pPr lvl="1"/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Task tracker</a:t>
            </a:r>
          </a:p>
          <a:p>
            <a:pPr>
              <a:buNone/>
            </a:pPr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“Running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” means running a set of daemons, or resident programs, on the different servers in your network.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These daemons have specific roles; some exist only on one server, some exist across multiple servers.</a:t>
            </a:r>
          </a:p>
          <a:p>
            <a:pPr marL="166688" lvl="1" indent="55563">
              <a:buNone/>
            </a:pP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employs a master/slave architecture for both distributed storage and distributed computation.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distributed storage system is called the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File System, or HDFS.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The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is the master of HDFS that directs the slave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DataNode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daemons to perform the low-level I/O tasks.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is the bookkeeper of HDFS; it keeps track of how your files are broken down into file blocks, which nodes store those blocks, and the overall health of the distributed file system.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function of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is memory and I/O intensive.  As such, the server hosting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typically doesn’t store any user data or perform any computations for a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program to lower the workload on the machine.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it’s a single point of failure of your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cluster.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For any of the other daemons, if their host nodes fail for software or hardware reasons,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cluster will likely continue to function smoothly or you can quickly restart it.  Not so for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NameNode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slave machine in cluster host a </a:t>
            </a:r>
            <a:r>
              <a:rPr lang="en-US" dirty="0" err="1" smtClean="0"/>
              <a:t>DataNode</a:t>
            </a:r>
            <a:r>
              <a:rPr lang="en-US" dirty="0" smtClean="0"/>
              <a:t> daemon to perform work of the distributed file system, reading and writing HDFS blocks to actual files on the local file system. </a:t>
            </a:r>
          </a:p>
          <a:p>
            <a:endParaRPr lang="en-US" dirty="0" smtClean="0"/>
          </a:p>
          <a:p>
            <a:r>
              <a:rPr lang="en-US" dirty="0" smtClean="0"/>
              <a:t> Read or write a HDFS file, the file is broken into blocks and the </a:t>
            </a:r>
            <a:r>
              <a:rPr lang="en-US" dirty="0" err="1" smtClean="0"/>
              <a:t>NameNode</a:t>
            </a:r>
            <a:r>
              <a:rPr lang="en-US" dirty="0" smtClean="0"/>
              <a:t> will tell your client which </a:t>
            </a:r>
            <a:r>
              <a:rPr lang="en-US" dirty="0" err="1" smtClean="0"/>
              <a:t>DataNode</a:t>
            </a:r>
            <a:r>
              <a:rPr lang="en-US" dirty="0" smtClean="0"/>
              <a:t> each block resides in.</a:t>
            </a:r>
          </a:p>
          <a:p>
            <a:endParaRPr lang="en-US" dirty="0" smtClean="0"/>
          </a:p>
          <a:p>
            <a:r>
              <a:rPr lang="en-US" dirty="0" smtClean="0"/>
              <a:t>Job communicates directly with the </a:t>
            </a:r>
            <a:r>
              <a:rPr lang="en-US" dirty="0" err="1" smtClean="0"/>
              <a:t>DataNode</a:t>
            </a:r>
            <a:r>
              <a:rPr lang="en-US" dirty="0" smtClean="0"/>
              <a:t> daemons to process the local files corresponding to the blocks.</a:t>
            </a:r>
          </a:p>
          <a:p>
            <a:endParaRPr lang="en-US" dirty="0" smtClean="0"/>
          </a:p>
          <a:p>
            <a:r>
              <a:rPr lang="en-US" dirty="0" smtClean="0"/>
              <a:t> Furthermore, a </a:t>
            </a:r>
            <a:r>
              <a:rPr lang="en-US" dirty="0" err="1" smtClean="0"/>
              <a:t>DataNode</a:t>
            </a:r>
            <a:r>
              <a:rPr lang="en-US" dirty="0" smtClean="0"/>
              <a:t> may communicate with other </a:t>
            </a:r>
            <a:r>
              <a:rPr lang="en-US" dirty="0" err="1" smtClean="0"/>
              <a:t>DataNodes</a:t>
            </a:r>
            <a:r>
              <a:rPr lang="en-US" dirty="0" smtClean="0"/>
              <a:t> to replicate its data blocks for redundancy.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1974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Hadoop</vt:lpstr>
      <vt:lpstr>Hadoop</vt:lpstr>
      <vt:lpstr>Hadoop</vt:lpstr>
      <vt:lpstr>Hadoop</vt:lpstr>
      <vt:lpstr>Introduction</vt:lpstr>
      <vt:lpstr> Introduction </vt:lpstr>
      <vt:lpstr>Hadoop Daemons</vt:lpstr>
      <vt:lpstr>Name Node</vt:lpstr>
      <vt:lpstr>DataNode</vt:lpstr>
      <vt:lpstr>DataNode</vt:lpstr>
      <vt:lpstr>DataNode</vt:lpstr>
      <vt:lpstr>Secondary NameNode  </vt:lpstr>
      <vt:lpstr>JobTracker</vt:lpstr>
      <vt:lpstr>Task tracker</vt:lpstr>
      <vt:lpstr>Hadoop Master/Slave Architecture</vt:lpstr>
      <vt:lpstr>Master/slave Architecture</vt:lpstr>
      <vt:lpstr>Hadoop Configuration Modes</vt:lpstr>
      <vt:lpstr>Hadoop Configuration Modes</vt:lpstr>
      <vt:lpstr>Hadoop Configuration Modes</vt:lpstr>
      <vt:lpstr>Hadoop Configuration Modes</vt:lpstr>
      <vt:lpstr>Slide 21</vt:lpstr>
      <vt:lpstr>Working with files in HDFS  </vt:lpstr>
      <vt:lpstr>Hadoop Shell commands (Basic file commands )</vt:lpstr>
      <vt:lpstr>Assumptions and Goals </vt:lpstr>
      <vt:lpstr>Assumptions and Goals </vt:lpstr>
      <vt:lpstr>Assumptions and Goals </vt:lpstr>
      <vt:lpstr>Assumptions and Goals </vt:lpstr>
      <vt:lpstr>Assumptions and Goals </vt:lpstr>
      <vt:lpstr>Assumptions and Goals </vt:lpstr>
      <vt:lpstr>Assignment</vt:lpstr>
      <vt:lpstr>Slide 31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Prakash Bhatt</dc:creator>
  <cp:lastModifiedBy>Prakash Bhatt</cp:lastModifiedBy>
  <cp:revision>51</cp:revision>
  <dcterms:created xsi:type="dcterms:W3CDTF">2013-05-22T15:49:39Z</dcterms:created>
  <dcterms:modified xsi:type="dcterms:W3CDTF">2013-05-26T14:38:49Z</dcterms:modified>
</cp:coreProperties>
</file>