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304" r:id="rId3"/>
    <p:sldId id="305" r:id="rId4"/>
    <p:sldId id="263" r:id="rId5"/>
    <p:sldId id="264" r:id="rId6"/>
    <p:sldId id="265" r:id="rId7"/>
    <p:sldId id="266" r:id="rId8"/>
    <p:sldId id="257" r:id="rId9"/>
    <p:sldId id="258" r:id="rId10"/>
    <p:sldId id="259" r:id="rId11"/>
    <p:sldId id="276" r:id="rId12"/>
    <p:sldId id="260" r:id="rId13"/>
    <p:sldId id="261" r:id="rId14"/>
    <p:sldId id="262" r:id="rId15"/>
    <p:sldId id="267" r:id="rId16"/>
    <p:sldId id="268" r:id="rId17"/>
    <p:sldId id="269" r:id="rId18"/>
    <p:sldId id="270" r:id="rId19"/>
    <p:sldId id="271" r:id="rId20"/>
    <p:sldId id="272" r:id="rId21"/>
    <p:sldId id="273" r:id="rId22"/>
    <p:sldId id="277" r:id="rId23"/>
    <p:sldId id="278" r:id="rId24"/>
    <p:sldId id="279" r:id="rId25"/>
    <p:sldId id="303"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5" r:id="rId41"/>
    <p:sldId id="296" r:id="rId42"/>
    <p:sldId id="297" r:id="rId43"/>
    <p:sldId id="298" r:id="rId44"/>
    <p:sldId id="299" r:id="rId45"/>
    <p:sldId id="300" r:id="rId46"/>
    <p:sldId id="301" r:id="rId47"/>
    <p:sldId id="302"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61B13C3-EB63-4802-827B-637FE6962CF3}" type="datetimeFigureOut">
              <a:rPr lang="en-US" smtClean="0"/>
              <a:pPr/>
              <a:t>8/27/2016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97D3980-4A1A-4E60-9639-ADF98841E72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1B13C3-EB63-4802-827B-637FE6962CF3}" type="datetimeFigureOut">
              <a:rPr lang="en-US" smtClean="0"/>
              <a:pPr/>
              <a:t>8/27/2016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97D3980-4A1A-4E60-9639-ADF98841E72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1B13C3-EB63-4802-827B-637FE6962CF3}" type="datetimeFigureOut">
              <a:rPr lang="en-US" smtClean="0"/>
              <a:pPr/>
              <a:t>8/27/2016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97D3980-4A1A-4E60-9639-ADF98841E7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1B13C3-EB63-4802-827B-637FE6962CF3}" type="datetimeFigureOut">
              <a:rPr lang="en-US" smtClean="0"/>
              <a:pPr/>
              <a:t>8/27/2016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97D3980-4A1A-4E60-9639-ADF98841E72C}"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61B13C3-EB63-4802-827B-637FE6962CF3}" type="datetimeFigureOut">
              <a:rPr lang="en-US" smtClean="0"/>
              <a:pPr/>
              <a:t>8/27/2016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97D3980-4A1A-4E60-9639-ADF98841E72C}"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61B13C3-EB63-4802-827B-637FE6962CF3}" type="datetimeFigureOut">
              <a:rPr lang="en-US" smtClean="0"/>
              <a:pPr/>
              <a:t>8/27/2016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97D3980-4A1A-4E60-9639-ADF98841E72C}"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61B13C3-EB63-4802-827B-637FE6962CF3}" type="datetimeFigureOut">
              <a:rPr lang="en-US" smtClean="0"/>
              <a:pPr/>
              <a:t>8/27/2016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97D3980-4A1A-4E60-9639-ADF98841E72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61B13C3-EB63-4802-827B-637FE6962CF3}" type="datetimeFigureOut">
              <a:rPr lang="en-US" smtClean="0"/>
              <a:pPr/>
              <a:t>8/27/2016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97D3980-4A1A-4E60-9639-ADF98841E72C}"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61B13C3-EB63-4802-827B-637FE6962CF3}" type="datetimeFigureOut">
              <a:rPr lang="en-US" smtClean="0"/>
              <a:pPr/>
              <a:t>8/27/2016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97D3980-4A1A-4E60-9639-ADF98841E7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61B13C3-EB63-4802-827B-637FE6962CF3}" type="datetimeFigureOut">
              <a:rPr lang="en-US" smtClean="0"/>
              <a:pPr/>
              <a:t>8/27/2016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97D3980-4A1A-4E60-9639-ADF98841E72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61B13C3-EB63-4802-827B-637FE6962CF3}" type="datetimeFigureOut">
              <a:rPr lang="en-US" smtClean="0"/>
              <a:pPr/>
              <a:t>8/27/2016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97D3980-4A1A-4E60-9639-ADF98841E72C}"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61B13C3-EB63-4802-827B-637FE6962CF3}" type="datetimeFigureOut">
              <a:rPr lang="en-US" smtClean="0"/>
              <a:pPr/>
              <a:t>8/27/2016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97D3980-4A1A-4E60-9639-ADF98841E72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earchdatamanagement.techtarget.com/definition/business-intelligenc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archcloudcomputing.techtarget.com/definition/Hadoop" TargetMode="External"/><Relationship Id="rId2" Type="http://schemas.openxmlformats.org/officeDocument/2006/relationships/hyperlink" Target="http://searchdatamanagement.techtarget.com/definition/NoSQL-Not-Only-SQL" TargetMode="External"/><Relationship Id="rId1" Type="http://schemas.openxmlformats.org/officeDocument/2006/relationships/slideLayout" Target="../slideLayouts/slideLayout2.xml"/><Relationship Id="rId5" Type="http://schemas.openxmlformats.org/officeDocument/2006/relationships/hyperlink" Target="http://searchsqlserver.techtarget.com/definition/data-warehouse" TargetMode="External"/><Relationship Id="rId4" Type="http://schemas.openxmlformats.org/officeDocument/2006/relationships/hyperlink" Target="http://searchcloudcomputing.techtarget.com/definition/MapReduc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lstStyle/>
          <a:p>
            <a:pPr algn="ctr"/>
            <a:r>
              <a:rPr lang="en-US" b="1" i="1" u="sng" dirty="0" smtClean="0"/>
              <a:t>Big Data</a:t>
            </a:r>
            <a:endParaRPr lang="en-US" b="1" i="1" u="sng" dirty="0"/>
          </a:p>
        </p:txBody>
      </p:sp>
      <p:sp>
        <p:nvSpPr>
          <p:cNvPr id="3" name="Subtitle 2"/>
          <p:cNvSpPr>
            <a:spLocks noGrp="1"/>
          </p:cNvSpPr>
          <p:nvPr>
            <p:ph type="subTitle" idx="1"/>
          </p:nvPr>
        </p:nvSpPr>
        <p:spPr>
          <a:xfrm>
            <a:off x="0" y="1447800"/>
            <a:ext cx="9144000" cy="5410200"/>
          </a:xfrm>
        </p:spPr>
        <p:txBody>
          <a:bodyPr/>
          <a:lstStyle/>
          <a:p>
            <a:endParaRPr lang="en-US" dirty="0"/>
          </a:p>
        </p:txBody>
      </p:sp>
      <p:pic>
        <p:nvPicPr>
          <p:cNvPr id="1027" name="Picture 3" descr="C:\Users\Prakash Bhatt\Desktop\Capture.png"/>
          <p:cNvPicPr>
            <a:picLocks noChangeAspect="1" noChangeArrowheads="1"/>
          </p:cNvPicPr>
          <p:nvPr/>
        </p:nvPicPr>
        <p:blipFill>
          <a:blip r:embed="rId2"/>
          <a:srcRect/>
          <a:stretch>
            <a:fillRect/>
          </a:stretch>
        </p:blipFill>
        <p:spPr bwMode="auto">
          <a:xfrm>
            <a:off x="609600" y="1600200"/>
            <a:ext cx="7913687" cy="48006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rakash Bhatt\Desktop\BIG_DATA\4_BIG_DATA.png"/>
          <p:cNvPicPr>
            <a:picLocks noGrp="1" noChangeAspect="1" noChangeArrowheads="1"/>
          </p:cNvPicPr>
          <p:nvPr>
            <p:ph idx="1"/>
          </p:nvPr>
        </p:nvPicPr>
        <p:blipFill>
          <a:blip r:embed="rId2"/>
          <a:stretch>
            <a:fillRect/>
          </a:stretch>
        </p:blipFill>
        <p:spPr bwMode="auto">
          <a:xfrm>
            <a:off x="1311712" y="1481138"/>
            <a:ext cx="6520576" cy="4525962"/>
          </a:xfrm>
          <a:prstGeom prst="rect">
            <a:avLst/>
          </a:prstGeom>
          <a:noFill/>
        </p:spPr>
      </p:pic>
      <p:sp>
        <p:nvSpPr>
          <p:cNvPr id="2" name="Title 1"/>
          <p:cNvSpPr>
            <a:spLocks noGrp="1"/>
          </p:cNvSpPr>
          <p:nvPr>
            <p:ph type="title"/>
          </p:nvPr>
        </p:nvSpPr>
        <p:spPr/>
        <p:txBody>
          <a:bodyPr/>
          <a:lstStyle/>
          <a:p>
            <a:r>
              <a:rPr lang="en-US" dirty="0"/>
              <a:t>B</a:t>
            </a:r>
            <a:r>
              <a:rPr lang="en-US" dirty="0" smtClean="0"/>
              <a:t>ig Data</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 Big Data Challenges</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914400" y="1676401"/>
            <a:ext cx="7696200"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Users\Prakash Bhatt\Desktop\BIG_DATA\5_BIG_DATA.png"/>
          <p:cNvPicPr>
            <a:picLocks noGrp="1" noChangeAspect="1" noChangeArrowheads="1"/>
          </p:cNvPicPr>
          <p:nvPr>
            <p:ph idx="1"/>
          </p:nvPr>
        </p:nvPicPr>
        <p:blipFill>
          <a:blip r:embed="rId2"/>
          <a:stretch>
            <a:fillRect/>
          </a:stretch>
        </p:blipFill>
        <p:spPr bwMode="auto">
          <a:xfrm>
            <a:off x="1537703" y="1481138"/>
            <a:ext cx="6068594" cy="4525962"/>
          </a:xfrm>
          <a:prstGeom prst="rect">
            <a:avLst/>
          </a:prstGeom>
          <a:noFill/>
        </p:spPr>
      </p:pic>
      <p:sp>
        <p:nvSpPr>
          <p:cNvPr id="2" name="Title 1"/>
          <p:cNvSpPr>
            <a:spLocks noGrp="1"/>
          </p:cNvSpPr>
          <p:nvPr>
            <p:ph type="title"/>
          </p:nvPr>
        </p:nvSpPr>
        <p:spPr/>
        <p:txBody>
          <a:bodyPr/>
          <a:lstStyle/>
          <a:p>
            <a:r>
              <a:rPr lang="en-US" dirty="0" smtClean="0"/>
              <a:t>Big Data</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Prakash Bhatt\Desktop\BIG_DATA\6_BIG_DATA.png"/>
          <p:cNvPicPr>
            <a:picLocks noGrp="1" noChangeAspect="1" noChangeArrowheads="1"/>
          </p:cNvPicPr>
          <p:nvPr>
            <p:ph idx="1"/>
          </p:nvPr>
        </p:nvPicPr>
        <p:blipFill>
          <a:blip r:embed="rId2"/>
          <a:stretch>
            <a:fillRect/>
          </a:stretch>
        </p:blipFill>
        <p:spPr bwMode="auto">
          <a:xfrm>
            <a:off x="1186757" y="1481138"/>
            <a:ext cx="6770485" cy="4525962"/>
          </a:xfrm>
          <a:prstGeom prst="rect">
            <a:avLst/>
          </a:prstGeom>
          <a:noFill/>
        </p:spPr>
      </p:pic>
      <p:sp>
        <p:nvSpPr>
          <p:cNvPr id="2" name="Title 1"/>
          <p:cNvSpPr>
            <a:spLocks noGrp="1"/>
          </p:cNvSpPr>
          <p:nvPr>
            <p:ph type="title"/>
          </p:nvPr>
        </p:nvSpPr>
        <p:spPr/>
        <p:txBody>
          <a:bodyPr/>
          <a:lstStyle/>
          <a:p>
            <a:r>
              <a:rPr lang="en-US" b="1" dirty="0" smtClean="0"/>
              <a:t>Big Data</a:t>
            </a:r>
            <a:endParaRPr lang="en-US"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457200" y="1653853"/>
            <a:ext cx="8229600" cy="41805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i="1" dirty="0" smtClean="0">
                <a:latin typeface="Aparajita" pitchFamily="34" charset="0"/>
                <a:cs typeface="Aparajita" pitchFamily="34" charset="0"/>
              </a:rPr>
              <a:t>Big data analytics is the process of examining large amounts of data of a variety of types.</a:t>
            </a:r>
          </a:p>
          <a:p>
            <a:pPr>
              <a:buNone/>
            </a:pPr>
            <a:endParaRPr lang="en-US" i="1" dirty="0" smtClean="0">
              <a:latin typeface="Aparajita" pitchFamily="34" charset="0"/>
              <a:cs typeface="Aparajita" pitchFamily="34" charset="0"/>
            </a:endParaRPr>
          </a:p>
          <a:p>
            <a:r>
              <a:rPr lang="en-US" i="1" dirty="0" smtClean="0">
                <a:latin typeface="Aparajita" pitchFamily="34" charset="0"/>
                <a:cs typeface="Aparajita" pitchFamily="34" charset="0"/>
              </a:rPr>
              <a:t>The primary goal of big data analytics is to help companies make better business decisions.</a:t>
            </a:r>
          </a:p>
          <a:p>
            <a:pPr>
              <a:buNone/>
            </a:pPr>
            <a:endParaRPr lang="en-US" i="1" dirty="0" smtClean="0">
              <a:latin typeface="Aparajita" pitchFamily="34" charset="0"/>
              <a:cs typeface="Aparajita" pitchFamily="34" charset="0"/>
            </a:endParaRPr>
          </a:p>
          <a:p>
            <a:r>
              <a:rPr lang="en-US" i="1" dirty="0" smtClean="0">
                <a:latin typeface="Aparajita" pitchFamily="34" charset="0"/>
                <a:cs typeface="Aparajita" pitchFamily="34" charset="0"/>
              </a:rPr>
              <a:t>analyze huge volumes of transaction data as well as other data sources that may be </a:t>
            </a:r>
            <a:r>
              <a:rPr lang="en-US" b="1" i="1" dirty="0" smtClean="0">
                <a:latin typeface="Aparajita" pitchFamily="34" charset="0"/>
                <a:cs typeface="Aparajita" pitchFamily="34" charset="0"/>
              </a:rPr>
              <a:t>left untapped </a:t>
            </a:r>
            <a:r>
              <a:rPr lang="en-US" i="1" dirty="0" smtClean="0">
                <a:latin typeface="Aparajita" pitchFamily="34" charset="0"/>
                <a:cs typeface="Aparajita" pitchFamily="34" charset="0"/>
              </a:rPr>
              <a:t>by conventional business intelligence </a:t>
            </a:r>
            <a:r>
              <a:rPr lang="en-US" i="1" dirty="0" smtClean="0">
                <a:latin typeface="Aparajita" pitchFamily="34" charset="0"/>
                <a:cs typeface="Aparajita" pitchFamily="34" charset="0"/>
                <a:hlinkClick r:id="rId2"/>
              </a:rPr>
              <a:t>(BI)</a:t>
            </a:r>
            <a:r>
              <a:rPr lang="en-US" i="1" dirty="0" smtClean="0">
                <a:latin typeface="Aparajita" pitchFamily="34" charset="0"/>
                <a:cs typeface="Aparajita" pitchFamily="34" charset="0"/>
              </a:rPr>
              <a:t> programs.</a:t>
            </a:r>
          </a:p>
          <a:p>
            <a:endParaRPr lang="en-US" i="1" dirty="0">
              <a:latin typeface="Aparajita" pitchFamily="34" charset="0"/>
              <a:cs typeface="Aparajita" pitchFamily="34" charset="0"/>
            </a:endParaRPr>
          </a:p>
        </p:txBody>
      </p:sp>
      <p:sp>
        <p:nvSpPr>
          <p:cNvPr id="3" name="Title 2"/>
          <p:cNvSpPr>
            <a:spLocks noGrp="1"/>
          </p:cNvSpPr>
          <p:nvPr>
            <p:ph type="title"/>
          </p:nvPr>
        </p:nvSpPr>
        <p:spPr/>
        <p:txBody>
          <a:bodyPr/>
          <a:lstStyle/>
          <a:p>
            <a:pPr algn="ctr"/>
            <a:r>
              <a:rPr lang="en-US" dirty="0" smtClean="0"/>
              <a:t>Data Analytics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Big data Consist of </a:t>
            </a:r>
          </a:p>
          <a:p>
            <a:pPr>
              <a:buNone/>
            </a:pPr>
            <a:endParaRPr lang="en-US" dirty="0" smtClean="0"/>
          </a:p>
          <a:p>
            <a:pPr lvl="1"/>
            <a:r>
              <a:rPr lang="en-US" dirty="0" smtClean="0"/>
              <a:t>uncovered hidden patterns.</a:t>
            </a:r>
          </a:p>
          <a:p>
            <a:pPr lvl="1">
              <a:buNone/>
            </a:pPr>
            <a:endParaRPr lang="en-US" dirty="0" smtClean="0"/>
          </a:p>
          <a:p>
            <a:pPr lvl="1"/>
            <a:r>
              <a:rPr lang="en-US" dirty="0" smtClean="0"/>
              <a:t> Unknown correlations and other useful information. </a:t>
            </a:r>
          </a:p>
          <a:p>
            <a:pPr lvl="1"/>
            <a:endParaRPr lang="en-US" dirty="0" smtClean="0"/>
          </a:p>
          <a:p>
            <a:pPr lvl="1">
              <a:buFont typeface="Wingdings" pitchFamily="2" charset="2"/>
              <a:buChar char="Ø"/>
            </a:pPr>
            <a:r>
              <a:rPr lang="en-US" dirty="0" smtClean="0"/>
              <a:t>Such information can provide business benefits.</a:t>
            </a:r>
          </a:p>
          <a:p>
            <a:pPr lvl="1">
              <a:buNone/>
            </a:pPr>
            <a:endParaRPr lang="en-US" dirty="0" smtClean="0"/>
          </a:p>
          <a:p>
            <a:pPr lvl="1">
              <a:buFont typeface="Wingdings" pitchFamily="2" charset="2"/>
              <a:buChar char="Ø"/>
            </a:pPr>
            <a:r>
              <a:rPr lang="en-US" dirty="0" smtClean="0"/>
              <a:t>more effective marketing and increased revenue.</a:t>
            </a:r>
            <a:endParaRPr lang="en-US" dirty="0"/>
          </a:p>
        </p:txBody>
      </p:sp>
      <p:sp>
        <p:nvSpPr>
          <p:cNvPr id="3" name="Title 2"/>
          <p:cNvSpPr>
            <a:spLocks noGrp="1"/>
          </p:cNvSpPr>
          <p:nvPr>
            <p:ph type="title"/>
          </p:nvPr>
        </p:nvSpPr>
        <p:spPr/>
        <p:txBody>
          <a:bodyPr/>
          <a:lstStyle/>
          <a:p>
            <a:pPr algn="ctr"/>
            <a:r>
              <a:rPr lang="en-US" dirty="0" smtClean="0"/>
              <a:t>Data Analytics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400" dirty="0" smtClean="0">
                <a:latin typeface="Aparajita" pitchFamily="34" charset="0"/>
                <a:cs typeface="Aparajita" pitchFamily="34" charset="0"/>
              </a:rPr>
              <a:t>Big data analytics can be done with the software tools commonly used as part of advanced analytics disciplines.</a:t>
            </a:r>
          </a:p>
          <a:p>
            <a:endParaRPr lang="en-US" sz="2400" dirty="0" smtClean="0">
              <a:latin typeface="Aparajita" pitchFamily="34" charset="0"/>
              <a:cs typeface="Aparajita" pitchFamily="34" charset="0"/>
            </a:endParaRPr>
          </a:p>
          <a:p>
            <a:r>
              <a:rPr lang="en-US" sz="2400" dirty="0" smtClean="0">
                <a:latin typeface="Aparajita" pitchFamily="34" charset="0"/>
                <a:cs typeface="Aparajita" pitchFamily="34" charset="0"/>
              </a:rPr>
              <a:t> such as </a:t>
            </a:r>
            <a:r>
              <a:rPr lang="en-US" sz="2400" b="1" dirty="0" smtClean="0">
                <a:latin typeface="Aparajita" pitchFamily="34" charset="0"/>
                <a:cs typeface="Aparajita" pitchFamily="34" charset="0"/>
              </a:rPr>
              <a:t>predictive analysis</a:t>
            </a:r>
            <a:r>
              <a:rPr lang="en-US" sz="2400" dirty="0" smtClean="0">
                <a:latin typeface="Aparajita" pitchFamily="34" charset="0"/>
                <a:cs typeface="Aparajita" pitchFamily="34" charset="0"/>
              </a:rPr>
              <a:t> and </a:t>
            </a:r>
            <a:r>
              <a:rPr lang="en-US" sz="2400" b="1" dirty="0" smtClean="0">
                <a:latin typeface="Aparajita" pitchFamily="34" charset="0"/>
                <a:cs typeface="Aparajita" pitchFamily="34" charset="0"/>
              </a:rPr>
              <a:t>data mining</a:t>
            </a:r>
            <a:r>
              <a:rPr lang="en-US" sz="2400" dirty="0" smtClean="0">
                <a:latin typeface="Aparajita" pitchFamily="34" charset="0"/>
                <a:cs typeface="Aparajita" pitchFamily="34" charset="0"/>
              </a:rPr>
              <a:t>.</a:t>
            </a:r>
          </a:p>
          <a:p>
            <a:endParaRPr lang="en-US" sz="2400" dirty="0" smtClean="0">
              <a:latin typeface="Aparajita" pitchFamily="34" charset="0"/>
              <a:cs typeface="Aparajita" pitchFamily="34" charset="0"/>
            </a:endParaRPr>
          </a:p>
          <a:p>
            <a:r>
              <a:rPr lang="en-US" sz="2400" dirty="0" smtClean="0">
                <a:latin typeface="Aparajita" pitchFamily="34" charset="0"/>
                <a:cs typeface="Aparajita" pitchFamily="34" charset="0"/>
              </a:rPr>
              <a:t>But the unstructured data sources used for big data analytics may not fit in traditional data warehouses. </a:t>
            </a:r>
          </a:p>
          <a:p>
            <a:endParaRPr lang="en-US" sz="2400" dirty="0" smtClean="0">
              <a:latin typeface="Aparajita" pitchFamily="34" charset="0"/>
              <a:cs typeface="Aparajita" pitchFamily="34" charset="0"/>
            </a:endParaRPr>
          </a:p>
          <a:p>
            <a:r>
              <a:rPr lang="en-US" sz="2400" dirty="0" smtClean="0">
                <a:latin typeface="Aparajita" pitchFamily="34" charset="0"/>
                <a:cs typeface="Aparajita" pitchFamily="34" charset="0"/>
              </a:rPr>
              <a:t>Traditional data warehouses may not be able to handle the processing demands posed by big data. </a:t>
            </a:r>
          </a:p>
          <a:p>
            <a:endParaRPr lang="en-US" sz="2400" dirty="0" smtClean="0">
              <a:latin typeface="Aparajita" pitchFamily="34" charset="0"/>
              <a:cs typeface="Aparajita" pitchFamily="34" charset="0"/>
            </a:endParaRPr>
          </a:p>
        </p:txBody>
      </p:sp>
      <p:sp>
        <p:nvSpPr>
          <p:cNvPr id="3" name="Title 2"/>
          <p:cNvSpPr>
            <a:spLocks noGrp="1"/>
          </p:cNvSpPr>
          <p:nvPr>
            <p:ph type="title"/>
          </p:nvPr>
        </p:nvSpPr>
        <p:spPr/>
        <p:txBody>
          <a:bodyPr/>
          <a:lstStyle/>
          <a:p>
            <a:pPr algn="ctr"/>
            <a:r>
              <a:rPr lang="en-US" dirty="0" smtClean="0"/>
              <a:t>Data Analytics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i="1" dirty="0" smtClean="0">
                <a:latin typeface="Aparajita" pitchFamily="34" charset="0"/>
                <a:cs typeface="Aparajita" pitchFamily="34" charset="0"/>
              </a:rPr>
              <a:t>The technologies associated with big data analytics include </a:t>
            </a:r>
            <a:r>
              <a:rPr lang="en-US" sz="2800" i="1" dirty="0" err="1" smtClean="0">
                <a:latin typeface="Aparajita" pitchFamily="34" charset="0"/>
                <a:cs typeface="Aparajita" pitchFamily="34" charset="0"/>
                <a:hlinkClick r:id="rId2"/>
              </a:rPr>
              <a:t>NoSQL</a:t>
            </a:r>
            <a:r>
              <a:rPr lang="en-US" sz="2800" i="1" dirty="0" smtClean="0">
                <a:latin typeface="Aparajita" pitchFamily="34" charset="0"/>
                <a:cs typeface="Aparajita" pitchFamily="34" charset="0"/>
              </a:rPr>
              <a:t> databases,  </a:t>
            </a:r>
            <a:r>
              <a:rPr lang="en-US" sz="2800" i="1" dirty="0" err="1" smtClean="0">
                <a:latin typeface="Aparajita" pitchFamily="34" charset="0"/>
                <a:cs typeface="Aparajita" pitchFamily="34" charset="0"/>
                <a:hlinkClick r:id="rId3"/>
              </a:rPr>
              <a:t>Hadoop</a:t>
            </a:r>
            <a:r>
              <a:rPr lang="en-US" sz="2800" i="1" dirty="0" smtClean="0">
                <a:latin typeface="Aparajita" pitchFamily="34" charset="0"/>
                <a:cs typeface="Aparajita" pitchFamily="34" charset="0"/>
              </a:rPr>
              <a:t> and </a:t>
            </a:r>
            <a:r>
              <a:rPr lang="en-US" sz="2800" i="1" dirty="0" err="1" smtClean="0">
                <a:latin typeface="Aparajita" pitchFamily="34" charset="0"/>
                <a:cs typeface="Aparajita" pitchFamily="34" charset="0"/>
                <a:hlinkClick r:id="rId4"/>
              </a:rPr>
              <a:t>MapReduce</a:t>
            </a:r>
            <a:r>
              <a:rPr lang="en-US" sz="2800" i="1" dirty="0" smtClean="0">
                <a:latin typeface="Aparajita" pitchFamily="34" charset="0"/>
                <a:cs typeface="Aparajita" pitchFamily="34" charset="0"/>
              </a:rPr>
              <a:t>.</a:t>
            </a:r>
          </a:p>
          <a:p>
            <a:endParaRPr lang="en-US" sz="2800" i="1" dirty="0" smtClean="0">
              <a:latin typeface="Aparajita" pitchFamily="34" charset="0"/>
              <a:cs typeface="Aparajita" pitchFamily="34" charset="0"/>
            </a:endParaRPr>
          </a:p>
          <a:p>
            <a:r>
              <a:rPr lang="en-US" sz="2800" i="1" dirty="0" smtClean="0">
                <a:latin typeface="Aparajita" pitchFamily="34" charset="0"/>
                <a:cs typeface="Aparajita" pitchFamily="34" charset="0"/>
              </a:rPr>
              <a:t> Known about these technologies form the core of an open source software framework that supports the processing of large data sets across clustered systems.</a:t>
            </a:r>
          </a:p>
          <a:p>
            <a:r>
              <a:rPr lang="en-US" sz="2800" i="1" dirty="0" smtClean="0">
                <a:latin typeface="Aparajita" pitchFamily="34" charset="0"/>
                <a:cs typeface="Aparajita" pitchFamily="34" charset="0"/>
              </a:rPr>
              <a:t>big data analytics initiatives include </a:t>
            </a:r>
          </a:p>
          <a:p>
            <a:pPr lvl="1"/>
            <a:r>
              <a:rPr lang="en-US" sz="2400" i="1" dirty="0" smtClean="0">
                <a:latin typeface="Aparajita" pitchFamily="34" charset="0"/>
                <a:cs typeface="Aparajita" pitchFamily="34" charset="0"/>
              </a:rPr>
              <a:t> internal data analytics skills</a:t>
            </a:r>
          </a:p>
          <a:p>
            <a:pPr lvl="1"/>
            <a:r>
              <a:rPr lang="en-US" sz="2400" i="1" dirty="0" smtClean="0">
                <a:latin typeface="Aparajita" pitchFamily="34" charset="0"/>
                <a:cs typeface="Aparajita" pitchFamily="34" charset="0"/>
              </a:rPr>
              <a:t>high cost of hiring experienced analytics professionals,</a:t>
            </a:r>
          </a:p>
          <a:p>
            <a:pPr lvl="1"/>
            <a:r>
              <a:rPr lang="en-US" sz="2400" i="1" dirty="0" smtClean="0">
                <a:latin typeface="Aparajita" pitchFamily="34" charset="0"/>
                <a:cs typeface="Aparajita" pitchFamily="34" charset="0"/>
              </a:rPr>
              <a:t>challenges in integrating </a:t>
            </a:r>
            <a:r>
              <a:rPr lang="en-US" sz="2400" i="1" dirty="0" err="1" smtClean="0">
                <a:latin typeface="Aparajita" pitchFamily="34" charset="0"/>
                <a:cs typeface="Aparajita" pitchFamily="34" charset="0"/>
              </a:rPr>
              <a:t>Hadoop</a:t>
            </a:r>
            <a:r>
              <a:rPr lang="en-US" sz="2400" i="1" dirty="0" smtClean="0">
                <a:latin typeface="Aparajita" pitchFamily="34" charset="0"/>
                <a:cs typeface="Aparajita" pitchFamily="34" charset="0"/>
              </a:rPr>
              <a:t> systems and </a:t>
            </a:r>
            <a:r>
              <a:rPr lang="en-US" sz="2400" i="1" dirty="0" smtClean="0">
                <a:latin typeface="Aparajita" pitchFamily="34" charset="0"/>
                <a:cs typeface="Aparajita" pitchFamily="34" charset="0"/>
                <a:hlinkClick r:id="rId5"/>
              </a:rPr>
              <a:t>data warehouses</a:t>
            </a:r>
            <a:endParaRPr lang="en-US" sz="2400" i="1" dirty="0" smtClean="0">
              <a:latin typeface="Aparajita" pitchFamily="34" charset="0"/>
              <a:cs typeface="Aparajita" pitchFamily="34" charset="0"/>
            </a:endParaRPr>
          </a:p>
          <a:p>
            <a:endParaRPr lang="en-US" i="1" dirty="0">
              <a:latin typeface="Aparajita" pitchFamily="34" charset="0"/>
              <a:cs typeface="Aparajita" pitchFamily="34" charset="0"/>
            </a:endParaRPr>
          </a:p>
        </p:txBody>
      </p:sp>
      <p:sp>
        <p:nvSpPr>
          <p:cNvPr id="3" name="Title 2"/>
          <p:cNvSpPr>
            <a:spLocks noGrp="1"/>
          </p:cNvSpPr>
          <p:nvPr>
            <p:ph type="title"/>
          </p:nvPr>
        </p:nvSpPr>
        <p:spPr/>
        <p:txBody>
          <a:bodyPr/>
          <a:lstStyle/>
          <a:p>
            <a:pPr algn="ctr"/>
            <a:r>
              <a:rPr lang="en-US" dirty="0" smtClean="0"/>
              <a:t>Data Analytics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smtClean="0">
                <a:latin typeface="Aparajita" pitchFamily="34" charset="0"/>
                <a:cs typeface="Aparajita" pitchFamily="34" charset="0"/>
              </a:rPr>
              <a:t>Big Analytics delivers competitive advantage in two ways compared to the traditional analytical model.</a:t>
            </a:r>
          </a:p>
          <a:p>
            <a:endParaRPr lang="en-US" i="1" dirty="0" smtClean="0">
              <a:latin typeface="Aparajita" pitchFamily="34" charset="0"/>
              <a:cs typeface="Aparajita" pitchFamily="34" charset="0"/>
            </a:endParaRPr>
          </a:p>
          <a:p>
            <a:r>
              <a:rPr lang="en-US" i="1" dirty="0" smtClean="0">
                <a:latin typeface="Aparajita" pitchFamily="34" charset="0"/>
                <a:cs typeface="Aparajita" pitchFamily="34" charset="0"/>
              </a:rPr>
              <a:t> First, Big Analytics describes the efficient use of a simple model applied to volumes of data that would be too large for the traditional analytical environment. </a:t>
            </a:r>
          </a:p>
          <a:p>
            <a:endParaRPr lang="en-US" i="1" dirty="0" smtClean="0">
              <a:latin typeface="Aparajita" pitchFamily="34" charset="0"/>
              <a:cs typeface="Aparajita" pitchFamily="34" charset="0"/>
            </a:endParaRPr>
          </a:p>
          <a:p>
            <a:r>
              <a:rPr lang="en-US" i="1" dirty="0" smtClean="0">
                <a:latin typeface="Aparajita" pitchFamily="34" charset="0"/>
                <a:cs typeface="Aparajita" pitchFamily="34" charset="0"/>
              </a:rPr>
              <a:t>Research suggests that a simple algorithm with a large volume of data is more accurate than a sophisticated algorithm with little data. </a:t>
            </a:r>
            <a:endParaRPr lang="en-US" i="1" dirty="0">
              <a:latin typeface="Aparajita" pitchFamily="34" charset="0"/>
              <a:cs typeface="Aparajita" pitchFamily="34" charset="0"/>
            </a:endParaRPr>
          </a:p>
        </p:txBody>
      </p:sp>
      <p:sp>
        <p:nvSpPr>
          <p:cNvPr id="3" name="Title 2"/>
          <p:cNvSpPr>
            <a:spLocks noGrp="1"/>
          </p:cNvSpPr>
          <p:nvPr>
            <p:ph type="title"/>
          </p:nvPr>
        </p:nvSpPr>
        <p:spPr/>
        <p:txBody>
          <a:bodyPr/>
          <a:lstStyle/>
          <a:p>
            <a:r>
              <a:rPr lang="en-US" dirty="0" smtClean="0"/>
              <a:t>	Data Analytics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Big Data</a:t>
            </a:r>
            <a:endParaRPr lang="en-US" dirty="0"/>
          </a:p>
        </p:txBody>
      </p:sp>
      <p:pic>
        <p:nvPicPr>
          <p:cNvPr id="1027" name="Picture 3"/>
          <p:cNvPicPr>
            <a:picLocks noGrp="1" noChangeAspect="1" noChangeArrowheads="1"/>
          </p:cNvPicPr>
          <p:nvPr>
            <p:ph idx="1"/>
          </p:nvPr>
        </p:nvPicPr>
        <p:blipFill>
          <a:blip r:embed="rId2"/>
          <a:srcRect/>
          <a:stretch>
            <a:fillRect/>
          </a:stretch>
        </p:blipFill>
        <p:spPr bwMode="auto">
          <a:xfrm>
            <a:off x="710225" y="1481138"/>
            <a:ext cx="7723549" cy="45259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i="1" dirty="0" smtClean="0">
                <a:latin typeface="Aparajita" pitchFamily="34" charset="0"/>
                <a:cs typeface="Aparajita" pitchFamily="34" charset="0"/>
              </a:rPr>
              <a:t>Big Analytics supporting the following objectives for working with Big Data Analytics: </a:t>
            </a:r>
          </a:p>
          <a:p>
            <a:endParaRPr lang="en-US" i="1" dirty="0" smtClean="0">
              <a:latin typeface="Aparajita" pitchFamily="34" charset="0"/>
              <a:cs typeface="Aparajita" pitchFamily="34" charset="0"/>
            </a:endParaRPr>
          </a:p>
          <a:p>
            <a:r>
              <a:rPr lang="en-US" i="1" dirty="0" smtClean="0">
                <a:latin typeface="Aparajita" pitchFamily="34" charset="0"/>
                <a:cs typeface="Aparajita" pitchFamily="34" charset="0"/>
              </a:rPr>
              <a:t>1. Avoid sampling / aggregation; </a:t>
            </a:r>
          </a:p>
          <a:p>
            <a:pPr>
              <a:buNone/>
            </a:pPr>
            <a:endParaRPr lang="en-US" i="1" dirty="0" smtClean="0">
              <a:latin typeface="Aparajita" pitchFamily="34" charset="0"/>
              <a:cs typeface="Aparajita" pitchFamily="34" charset="0"/>
            </a:endParaRPr>
          </a:p>
          <a:p>
            <a:r>
              <a:rPr lang="en-US" i="1" dirty="0" smtClean="0">
                <a:latin typeface="Aparajita" pitchFamily="34" charset="0"/>
                <a:cs typeface="Aparajita" pitchFamily="34" charset="0"/>
              </a:rPr>
              <a:t>2. Reduce data movement and replication; </a:t>
            </a:r>
          </a:p>
          <a:p>
            <a:endParaRPr lang="en-US" i="1" dirty="0" smtClean="0">
              <a:latin typeface="Aparajita" pitchFamily="34" charset="0"/>
              <a:cs typeface="Aparajita" pitchFamily="34" charset="0"/>
            </a:endParaRPr>
          </a:p>
          <a:p>
            <a:r>
              <a:rPr lang="en-US" i="1" dirty="0" smtClean="0">
                <a:latin typeface="Aparajita" pitchFamily="34" charset="0"/>
                <a:cs typeface="Aparajita" pitchFamily="34" charset="0"/>
              </a:rPr>
              <a:t>3. Bring the analytics as close as possible to the data. </a:t>
            </a:r>
          </a:p>
          <a:p>
            <a:endParaRPr lang="en-US" i="1" dirty="0" smtClean="0">
              <a:latin typeface="Aparajita" pitchFamily="34" charset="0"/>
              <a:cs typeface="Aparajita" pitchFamily="34" charset="0"/>
            </a:endParaRPr>
          </a:p>
          <a:p>
            <a:r>
              <a:rPr lang="en-US" i="1" dirty="0" smtClean="0">
                <a:latin typeface="Aparajita" pitchFamily="34" charset="0"/>
                <a:cs typeface="Aparajita" pitchFamily="34" charset="0"/>
              </a:rPr>
              <a:t>4. Optimize computation speed. </a:t>
            </a:r>
          </a:p>
          <a:p>
            <a:endParaRPr lang="en-US" i="1" dirty="0">
              <a:latin typeface="Aparajita" pitchFamily="34" charset="0"/>
              <a:cs typeface="Aparajita" pitchFamily="34" charset="0"/>
            </a:endParaRPr>
          </a:p>
        </p:txBody>
      </p:sp>
      <p:sp>
        <p:nvSpPr>
          <p:cNvPr id="3" name="Title 2"/>
          <p:cNvSpPr>
            <a:spLocks noGrp="1"/>
          </p:cNvSpPr>
          <p:nvPr>
            <p:ph type="title"/>
          </p:nvPr>
        </p:nvSpPr>
        <p:spPr/>
        <p:txBody>
          <a:bodyPr/>
          <a:lstStyle/>
          <a:p>
            <a:pPr algn="ctr"/>
            <a:r>
              <a:rPr lang="en-US" dirty="0" smtClean="0"/>
              <a:t>Data Analytics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i="1" dirty="0" smtClean="0">
                <a:latin typeface="Aparajita" pitchFamily="34" charset="0"/>
                <a:cs typeface="Aparajita" pitchFamily="34" charset="0"/>
              </a:rPr>
              <a:t>The term “analytics” refers to the use of information technology to harness statistics, algorithms and other tools of mathematics to improve decision-making.</a:t>
            </a:r>
          </a:p>
          <a:p>
            <a:r>
              <a:rPr lang="en-US" i="1" dirty="0" smtClean="0">
                <a:latin typeface="Aparajita" pitchFamily="34" charset="0"/>
                <a:cs typeface="Aparajita" pitchFamily="34" charset="0"/>
              </a:rPr>
              <a:t> Guidance for analytics must recognize that processing of data may not be linear.</a:t>
            </a:r>
          </a:p>
          <a:p>
            <a:r>
              <a:rPr lang="en-US" i="1" dirty="0" smtClean="0">
                <a:latin typeface="Aparajita" pitchFamily="34" charset="0"/>
                <a:cs typeface="Aparajita" pitchFamily="34" charset="0"/>
              </a:rPr>
              <a:t>May involve the use of data from a wide array of sources.</a:t>
            </a:r>
          </a:p>
          <a:p>
            <a:r>
              <a:rPr lang="en-US" i="1" dirty="0" smtClean="0">
                <a:latin typeface="Aparajita" pitchFamily="34" charset="0"/>
                <a:cs typeface="Aparajita" pitchFamily="34" charset="0"/>
              </a:rPr>
              <a:t> Principles of fair information practices may be applicable at different points in analytic processing. </a:t>
            </a:r>
          </a:p>
          <a:p>
            <a:r>
              <a:rPr lang="en-US" i="1" dirty="0" smtClean="0">
                <a:latin typeface="Aparajita" pitchFamily="34" charset="0"/>
                <a:cs typeface="Aparajita" pitchFamily="34" charset="0"/>
              </a:rPr>
              <a:t>Guidance must be sufficiently flexible to serve the dynamic nature of analytics and the richness of the data to which it is applied.</a:t>
            </a:r>
            <a:endParaRPr lang="en-US" i="1" dirty="0">
              <a:latin typeface="Aparajita" pitchFamily="34" charset="0"/>
              <a:cs typeface="Aparajita" pitchFamily="34" charset="0"/>
            </a:endParaRPr>
          </a:p>
        </p:txBody>
      </p:sp>
      <p:sp>
        <p:nvSpPr>
          <p:cNvPr id="3" name="Title 2"/>
          <p:cNvSpPr>
            <a:spLocks noGrp="1"/>
          </p:cNvSpPr>
          <p:nvPr>
            <p:ph type="title"/>
          </p:nvPr>
        </p:nvSpPr>
        <p:spPr/>
        <p:txBody>
          <a:bodyPr/>
          <a:lstStyle/>
          <a:p>
            <a:pPr algn="ctr"/>
            <a:r>
              <a:rPr lang="en-US" dirty="0" smtClean="0"/>
              <a:t>Data Analytics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sz="3000" i="1" dirty="0" smtClean="0">
                <a:latin typeface="Aparajita" pitchFamily="34" charset="0"/>
                <a:cs typeface="Aparajita" pitchFamily="34" charset="0"/>
              </a:rPr>
              <a:t>Big Data Analytics to Improve Network Security.</a:t>
            </a:r>
          </a:p>
          <a:p>
            <a:r>
              <a:rPr lang="en-US" sz="2800" i="1" dirty="0" smtClean="0">
                <a:latin typeface="Aparajita" pitchFamily="34" charset="0"/>
                <a:cs typeface="Aparajita" pitchFamily="34" charset="0"/>
              </a:rPr>
              <a:t>Security professionals manage enterprise system risks by controlling access to systems, services and applications defending against external threats.</a:t>
            </a:r>
          </a:p>
          <a:p>
            <a:r>
              <a:rPr lang="en-US" sz="2800" i="1" dirty="0" smtClean="0">
                <a:latin typeface="Aparajita" pitchFamily="34" charset="0"/>
                <a:cs typeface="Aparajita" pitchFamily="34" charset="0"/>
              </a:rPr>
              <a:t> protecting valuable data and assets from theft and loss.</a:t>
            </a:r>
          </a:p>
          <a:p>
            <a:r>
              <a:rPr lang="en-US" sz="2800" i="1" dirty="0" smtClean="0">
                <a:latin typeface="Aparajita" pitchFamily="34" charset="0"/>
                <a:cs typeface="Aparajita" pitchFamily="34" charset="0"/>
              </a:rPr>
              <a:t>monitoring the network to quickly detect and recover from an attack. </a:t>
            </a:r>
          </a:p>
          <a:p>
            <a:r>
              <a:rPr lang="en-US" sz="2800" i="1" dirty="0" smtClean="0">
                <a:latin typeface="Aparajita" pitchFamily="34" charset="0"/>
                <a:cs typeface="Aparajita" pitchFamily="34" charset="0"/>
              </a:rPr>
              <a:t>Big data analytics is particularly important to network monitoring, auditing and recovery. </a:t>
            </a:r>
          </a:p>
          <a:p>
            <a:r>
              <a:rPr lang="en-US" sz="2800" i="1" dirty="0" smtClean="0">
                <a:latin typeface="Aparajita" pitchFamily="34" charset="0"/>
                <a:cs typeface="Aparajita" pitchFamily="34" charset="0"/>
              </a:rPr>
              <a:t>Business Intelligence uses big data and analytics for these purposes.</a:t>
            </a:r>
            <a:endParaRPr lang="en-US" i="1" dirty="0">
              <a:latin typeface="Aparajita" pitchFamily="34" charset="0"/>
              <a:cs typeface="Aparajita" pitchFamily="34" charset="0"/>
            </a:endParaRPr>
          </a:p>
        </p:txBody>
      </p:sp>
      <p:sp>
        <p:nvSpPr>
          <p:cNvPr id="3" name="Title 2"/>
          <p:cNvSpPr>
            <a:spLocks noGrp="1"/>
          </p:cNvSpPr>
          <p:nvPr>
            <p:ph type="title"/>
          </p:nvPr>
        </p:nvSpPr>
        <p:spPr/>
        <p:txBody>
          <a:bodyPr>
            <a:normAutofit fontScale="90000"/>
          </a:bodyPr>
          <a:lstStyle/>
          <a:p>
            <a:pPr algn="ctr"/>
            <a:r>
              <a:rPr lang="en-US" dirty="0" smtClean="0"/>
              <a:t>The Power and Promise of Analytics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800" b="1" i="1" dirty="0" smtClean="0">
                <a:latin typeface="Aparajita" pitchFamily="34" charset="0"/>
                <a:cs typeface="Aparajita" pitchFamily="34" charset="0"/>
              </a:rPr>
              <a:t>Reducing Patient Readmission Rates (Medical data)</a:t>
            </a:r>
            <a:endParaRPr lang="en-US" b="1" i="1" dirty="0" smtClean="0">
              <a:latin typeface="Aparajita" pitchFamily="34" charset="0"/>
              <a:cs typeface="Aparajita" pitchFamily="34" charset="0"/>
            </a:endParaRPr>
          </a:p>
          <a:p>
            <a:endParaRPr lang="en-US" i="1" dirty="0" smtClean="0">
              <a:latin typeface="Aparajita" pitchFamily="34" charset="0"/>
              <a:cs typeface="Aparajita" pitchFamily="34" charset="0"/>
            </a:endParaRPr>
          </a:p>
          <a:p>
            <a:r>
              <a:rPr lang="en-US" i="1" dirty="0" smtClean="0">
                <a:latin typeface="Aparajita" pitchFamily="34" charset="0"/>
                <a:cs typeface="Aparajita" pitchFamily="34" charset="0"/>
              </a:rPr>
              <a:t>big data to address patient care issues and to reduce hospital readmission rates.</a:t>
            </a:r>
          </a:p>
          <a:p>
            <a:endParaRPr lang="en-US" i="1" dirty="0" smtClean="0">
              <a:latin typeface="Aparajita" pitchFamily="34" charset="0"/>
              <a:cs typeface="Aparajita" pitchFamily="34" charset="0"/>
            </a:endParaRPr>
          </a:p>
          <a:p>
            <a:r>
              <a:rPr lang="en-US" i="1" dirty="0" smtClean="0">
                <a:latin typeface="Aparajita" pitchFamily="34" charset="0"/>
                <a:cs typeface="Aparajita" pitchFamily="34" charset="0"/>
              </a:rPr>
              <a:t> The focus on lack of follow-up with patients, medication management issues and insufficient coordination of care.</a:t>
            </a:r>
          </a:p>
          <a:p>
            <a:endParaRPr lang="en-US" i="1" dirty="0" smtClean="0">
              <a:latin typeface="Aparajita" pitchFamily="34" charset="0"/>
              <a:cs typeface="Aparajita" pitchFamily="34" charset="0"/>
            </a:endParaRPr>
          </a:p>
          <a:p>
            <a:r>
              <a:rPr lang="en-US" i="1" dirty="0" smtClean="0">
                <a:latin typeface="Aparajita" pitchFamily="34" charset="0"/>
                <a:cs typeface="Aparajita" pitchFamily="34" charset="0"/>
              </a:rPr>
              <a:t>Data is preprocessed to correct any errors and to format it for analysis. </a:t>
            </a:r>
            <a:endParaRPr lang="en-US" i="1" dirty="0">
              <a:latin typeface="Aparajita" pitchFamily="34" charset="0"/>
              <a:cs typeface="Aparajita" pitchFamily="34" charset="0"/>
            </a:endParaRPr>
          </a:p>
        </p:txBody>
      </p:sp>
      <p:sp>
        <p:nvSpPr>
          <p:cNvPr id="3" name="Title 2"/>
          <p:cNvSpPr>
            <a:spLocks noGrp="1"/>
          </p:cNvSpPr>
          <p:nvPr>
            <p:ph type="title"/>
          </p:nvPr>
        </p:nvSpPr>
        <p:spPr/>
        <p:txBody>
          <a:bodyPr>
            <a:normAutofit fontScale="90000"/>
          </a:bodyPr>
          <a:lstStyle/>
          <a:p>
            <a:pPr algn="ctr"/>
            <a:r>
              <a:rPr lang="en-US" dirty="0" smtClean="0"/>
              <a:t>The Power and Promise of Analytics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i="1" dirty="0" smtClean="0"/>
              <a:t>Analytics to Reduce the Student Dropout Rate (Educational Data)</a:t>
            </a:r>
          </a:p>
          <a:p>
            <a:r>
              <a:rPr lang="en-US" i="1" dirty="0" smtClean="0">
                <a:latin typeface="Aparajita" pitchFamily="34" charset="0"/>
                <a:cs typeface="Aparajita" pitchFamily="34" charset="0"/>
              </a:rPr>
              <a:t>Analytics applied to education data can help schools and school systems better understand how students learn and succeed.</a:t>
            </a:r>
          </a:p>
          <a:p>
            <a:r>
              <a:rPr lang="en-US" i="1" dirty="0" smtClean="0">
                <a:latin typeface="Aparajita" pitchFamily="34" charset="0"/>
                <a:cs typeface="Aparajita" pitchFamily="34" charset="0"/>
              </a:rPr>
              <a:t> Based on these insights, schools and school systems can take steps to enhance education environments and improve outcomes.</a:t>
            </a:r>
          </a:p>
          <a:p>
            <a:r>
              <a:rPr lang="en-US" i="1" dirty="0" smtClean="0">
                <a:latin typeface="Aparajita" pitchFamily="34" charset="0"/>
                <a:cs typeface="Aparajita" pitchFamily="34" charset="0"/>
              </a:rPr>
              <a:t> Assisted by analytics, educators can use data to assess and when necessary re-organize classes, identify students who need additional feedback or attention.</a:t>
            </a:r>
          </a:p>
          <a:p>
            <a:r>
              <a:rPr lang="en-US" i="1" dirty="0" smtClean="0">
                <a:latin typeface="Aparajita" pitchFamily="34" charset="0"/>
                <a:cs typeface="Aparajita" pitchFamily="34" charset="0"/>
              </a:rPr>
              <a:t>Direct resources to students who can benefit most from them.</a:t>
            </a:r>
          </a:p>
          <a:p>
            <a:r>
              <a:rPr lang="en-US" i="1" dirty="0" smtClean="0">
                <a:latin typeface="Aparajita" pitchFamily="34" charset="0"/>
                <a:cs typeface="Aparajita" pitchFamily="34" charset="0"/>
              </a:rPr>
              <a:t>etc…..</a:t>
            </a:r>
            <a:endParaRPr lang="en-US" i="1" dirty="0">
              <a:latin typeface="Aparajita" pitchFamily="34" charset="0"/>
              <a:cs typeface="Aparajita" pitchFamily="34" charset="0"/>
            </a:endParaRPr>
          </a:p>
        </p:txBody>
      </p:sp>
      <p:sp>
        <p:nvSpPr>
          <p:cNvPr id="3" name="Title 2"/>
          <p:cNvSpPr>
            <a:spLocks noGrp="1"/>
          </p:cNvSpPr>
          <p:nvPr>
            <p:ph type="title"/>
          </p:nvPr>
        </p:nvSpPr>
        <p:spPr/>
        <p:txBody>
          <a:bodyPr>
            <a:normAutofit fontScale="90000"/>
          </a:bodyPr>
          <a:lstStyle/>
          <a:p>
            <a:pPr algn="ctr"/>
            <a:r>
              <a:rPr lang="en-US" dirty="0" smtClean="0"/>
              <a:t>The Power and Promise of Analytics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800" dirty="0" smtClean="0"/>
              <a:t>	Process of Data Analytics (KDD process)</a:t>
            </a:r>
            <a:endParaRPr lang="en-US" sz="2800" dirty="0"/>
          </a:p>
        </p:txBody>
      </p:sp>
      <p:pic>
        <p:nvPicPr>
          <p:cNvPr id="1026" name="Picture 2" descr="Z:\BIG DATA\prakash3\images.jpeg"/>
          <p:cNvPicPr>
            <a:picLocks noGrp="1" noChangeAspect="1" noChangeArrowheads="1"/>
          </p:cNvPicPr>
          <p:nvPr>
            <p:ph idx="1"/>
          </p:nvPr>
        </p:nvPicPr>
        <p:blipFill>
          <a:blip r:embed="rId2"/>
          <a:srcRect/>
          <a:stretch>
            <a:fillRect/>
          </a:stretch>
        </p:blipFill>
        <p:spPr bwMode="auto">
          <a:xfrm>
            <a:off x="762000" y="1447800"/>
            <a:ext cx="8077200" cy="48768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dirty="0" smtClean="0"/>
              <a:t>The Process of Analytics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890222" y="1481138"/>
            <a:ext cx="7363556" cy="45259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3200" b="1" dirty="0" smtClean="0">
                <a:latin typeface="Aparajita" pitchFamily="34" charset="0"/>
                <a:cs typeface="Aparajita" pitchFamily="34" charset="0"/>
              </a:rPr>
              <a:t>This knowledge discovery phase involves </a:t>
            </a:r>
          </a:p>
          <a:p>
            <a:pPr lvl="1"/>
            <a:r>
              <a:rPr lang="en-US" sz="2800" i="1" dirty="0" smtClean="0">
                <a:latin typeface="Aparajita" pitchFamily="34" charset="0"/>
                <a:cs typeface="Aparajita" pitchFamily="34" charset="0"/>
              </a:rPr>
              <a:t>gathering data to be analyzed.</a:t>
            </a:r>
          </a:p>
          <a:p>
            <a:pPr lvl="1"/>
            <a:endParaRPr lang="en-US" sz="2800" i="1" dirty="0" smtClean="0">
              <a:latin typeface="Aparajita" pitchFamily="34" charset="0"/>
              <a:cs typeface="Aparajita" pitchFamily="34" charset="0"/>
            </a:endParaRPr>
          </a:p>
          <a:p>
            <a:pPr lvl="1"/>
            <a:r>
              <a:rPr lang="en-US" sz="2800" i="1" dirty="0" smtClean="0">
                <a:latin typeface="Aparajita" pitchFamily="34" charset="0"/>
                <a:cs typeface="Aparajita" pitchFamily="34" charset="0"/>
              </a:rPr>
              <a:t>  pre-processing it into a </a:t>
            </a:r>
            <a:r>
              <a:rPr lang="en-US" sz="2800" dirty="0" smtClean="0">
                <a:latin typeface="Aparajita" pitchFamily="34" charset="0"/>
                <a:cs typeface="Aparajita" pitchFamily="34" charset="0"/>
              </a:rPr>
              <a:t>format that can be used.</a:t>
            </a:r>
          </a:p>
          <a:p>
            <a:pPr lvl="1"/>
            <a:endParaRPr lang="en-US" sz="2800" dirty="0" smtClean="0">
              <a:latin typeface="Aparajita" pitchFamily="34" charset="0"/>
              <a:cs typeface="Aparajita" pitchFamily="34" charset="0"/>
            </a:endParaRPr>
          </a:p>
          <a:p>
            <a:pPr lvl="1"/>
            <a:r>
              <a:rPr lang="en-US" sz="2800" dirty="0" smtClean="0">
                <a:latin typeface="Aparajita" pitchFamily="34" charset="0"/>
                <a:cs typeface="Aparajita" pitchFamily="34" charset="0"/>
              </a:rPr>
              <a:t> consolidating (more certain) it for analysis, analyzing it to discover what it may reveal.</a:t>
            </a:r>
          </a:p>
          <a:p>
            <a:pPr lvl="1"/>
            <a:endParaRPr lang="en-US" sz="2800" dirty="0" smtClean="0">
              <a:latin typeface="Aparajita" pitchFamily="34" charset="0"/>
              <a:cs typeface="Aparajita" pitchFamily="34" charset="0"/>
            </a:endParaRPr>
          </a:p>
          <a:p>
            <a:pPr lvl="1"/>
            <a:r>
              <a:rPr lang="en-US" sz="2800" dirty="0" smtClean="0">
                <a:latin typeface="Aparajita" pitchFamily="34" charset="0"/>
                <a:cs typeface="Aparajita" pitchFamily="34" charset="0"/>
              </a:rPr>
              <a:t>and interpreting it to understand the processes by which the data was analyzed and how conclusions were reached.</a:t>
            </a:r>
            <a:endParaRPr lang="en-US" sz="2800" dirty="0">
              <a:latin typeface="Aparajita" pitchFamily="34" charset="0"/>
              <a:cs typeface="Aparajita" pitchFamily="34" charset="0"/>
            </a:endParaRPr>
          </a:p>
        </p:txBody>
      </p:sp>
      <p:sp>
        <p:nvSpPr>
          <p:cNvPr id="3" name="Title 2"/>
          <p:cNvSpPr>
            <a:spLocks noGrp="1"/>
          </p:cNvSpPr>
          <p:nvPr>
            <p:ph type="title"/>
          </p:nvPr>
        </p:nvSpPr>
        <p:spPr/>
        <p:txBody>
          <a:bodyPr>
            <a:normAutofit/>
          </a:bodyPr>
          <a:lstStyle/>
          <a:p>
            <a:pPr algn="ctr"/>
            <a:r>
              <a:rPr lang="en-US" sz="3600" dirty="0" smtClean="0"/>
              <a:t>The Process of Analytics (Phase-1)</a:t>
            </a:r>
            <a:endParaRPr lang="en-US" sz="36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i="1" dirty="0" smtClean="0">
                <a:latin typeface="Aparajita" pitchFamily="34" charset="0"/>
                <a:cs typeface="Aparajita" pitchFamily="34" charset="0"/>
              </a:rPr>
              <a:t>Acquisition</a:t>
            </a:r>
            <a:r>
              <a:rPr lang="en-US" i="1" dirty="0" smtClean="0">
                <a:latin typeface="Aparajita" pitchFamily="34" charset="0"/>
                <a:cs typeface="Aparajita" pitchFamily="34" charset="0"/>
              </a:rPr>
              <a:t> –</a:t>
            </a:r>
            <a:r>
              <a:rPr lang="en-US" i="1" dirty="0" smtClean="0">
                <a:latin typeface="Aparajita" pitchFamily="34" charset="0"/>
                <a:cs typeface="Aparajita" pitchFamily="34" charset="0"/>
                <a:sym typeface="Wingdings" pitchFamily="2" charset="2"/>
              </a:rPr>
              <a:t>(process of getting something)</a:t>
            </a:r>
            <a:endParaRPr lang="en-US" i="1" dirty="0" smtClean="0">
              <a:latin typeface="Aparajita" pitchFamily="34" charset="0"/>
              <a:cs typeface="Aparajita" pitchFamily="34" charset="0"/>
            </a:endParaRPr>
          </a:p>
          <a:p>
            <a:endParaRPr lang="en-US" i="1" dirty="0" smtClean="0">
              <a:latin typeface="Aparajita" pitchFamily="34" charset="0"/>
              <a:cs typeface="Aparajita" pitchFamily="34" charset="0"/>
            </a:endParaRPr>
          </a:p>
          <a:p>
            <a:r>
              <a:rPr lang="en-US" i="1" dirty="0" smtClean="0">
                <a:latin typeface="Aparajita" pitchFamily="34" charset="0"/>
                <a:cs typeface="Aparajita" pitchFamily="34" charset="0"/>
              </a:rPr>
              <a:t> Data acquisition involves collecting or acquiring data for analysis. </a:t>
            </a:r>
          </a:p>
          <a:p>
            <a:endParaRPr lang="en-US" i="1" dirty="0" smtClean="0">
              <a:latin typeface="Aparajita" pitchFamily="34" charset="0"/>
              <a:cs typeface="Aparajita" pitchFamily="34" charset="0"/>
            </a:endParaRPr>
          </a:p>
          <a:p>
            <a:r>
              <a:rPr lang="en-US" i="1" dirty="0" smtClean="0">
                <a:latin typeface="Aparajita" pitchFamily="34" charset="0"/>
                <a:cs typeface="Aparajita" pitchFamily="34" charset="0"/>
              </a:rPr>
              <a:t>Acquisition requires access to information and a mechanism for gathering it.</a:t>
            </a:r>
          </a:p>
        </p:txBody>
      </p:sp>
      <p:sp>
        <p:nvSpPr>
          <p:cNvPr id="3" name="Title 2"/>
          <p:cNvSpPr>
            <a:spLocks noGrp="1"/>
          </p:cNvSpPr>
          <p:nvPr>
            <p:ph type="title"/>
          </p:nvPr>
        </p:nvSpPr>
        <p:spPr/>
        <p:txBody>
          <a:bodyPr>
            <a:normAutofit/>
          </a:bodyPr>
          <a:lstStyle/>
          <a:p>
            <a:pPr algn="ctr"/>
            <a:r>
              <a:rPr lang="en-US" sz="3600" dirty="0" smtClean="0"/>
              <a:t>The Process of Analytics (Phase-1)</a:t>
            </a:r>
            <a:endParaRPr lang="en-US" sz="3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dirty="0" smtClean="0">
                <a:latin typeface="Aparajita" pitchFamily="34" charset="0"/>
                <a:cs typeface="Aparajita" pitchFamily="34" charset="0"/>
              </a:rPr>
              <a:t>Pre-processing</a:t>
            </a:r>
            <a:r>
              <a:rPr lang="en-US" i="1" dirty="0" smtClean="0">
                <a:latin typeface="Aparajita" pitchFamily="34" charset="0"/>
                <a:cs typeface="Aparajita" pitchFamily="34" charset="0"/>
              </a:rPr>
              <a:t> –:</a:t>
            </a:r>
          </a:p>
          <a:p>
            <a:endParaRPr lang="en-US" i="1" dirty="0" smtClean="0">
              <a:latin typeface="Aparajita" pitchFamily="34" charset="0"/>
              <a:cs typeface="Aparajita" pitchFamily="34" charset="0"/>
            </a:endParaRPr>
          </a:p>
          <a:p>
            <a:r>
              <a:rPr lang="en-US" i="1" dirty="0" smtClean="0">
                <a:latin typeface="Aparajita" pitchFamily="34" charset="0"/>
                <a:cs typeface="Aparajita" pitchFamily="34" charset="0"/>
              </a:rPr>
              <a:t> Data is structured and entered into a consistent format that can be analyzed. </a:t>
            </a:r>
          </a:p>
          <a:p>
            <a:endParaRPr lang="en-US" i="1" dirty="0" smtClean="0">
              <a:latin typeface="Aparajita" pitchFamily="34" charset="0"/>
              <a:cs typeface="Aparajita" pitchFamily="34" charset="0"/>
            </a:endParaRPr>
          </a:p>
          <a:p>
            <a:r>
              <a:rPr lang="en-US" i="1" dirty="0" smtClean="0">
                <a:latin typeface="Aparajita" pitchFamily="34" charset="0"/>
                <a:cs typeface="Aparajita" pitchFamily="34" charset="0"/>
              </a:rPr>
              <a:t>Pre-processing is necessary if analytics is to yield trustworthy (</a:t>
            </a:r>
            <a:r>
              <a:rPr lang="en-US" b="1" i="1" dirty="0" smtClean="0">
                <a:latin typeface="Aparajita" pitchFamily="34" charset="0"/>
                <a:cs typeface="Aparajita" pitchFamily="34" charset="0"/>
              </a:rPr>
              <a:t>able to trusted</a:t>
            </a:r>
            <a:r>
              <a:rPr lang="en-US" i="1" dirty="0" smtClean="0">
                <a:latin typeface="Aparajita" pitchFamily="34" charset="0"/>
                <a:cs typeface="Aparajita" pitchFamily="34" charset="0"/>
              </a:rPr>
              <a:t>), useful results.</a:t>
            </a:r>
          </a:p>
          <a:p>
            <a:endParaRPr lang="en-US" i="1" dirty="0" smtClean="0">
              <a:latin typeface="Aparajita" pitchFamily="34" charset="0"/>
              <a:cs typeface="Aparajita" pitchFamily="34" charset="0"/>
            </a:endParaRPr>
          </a:p>
          <a:p>
            <a:r>
              <a:rPr lang="en-US" i="1" dirty="0" smtClean="0">
                <a:latin typeface="Aparajita" pitchFamily="34" charset="0"/>
                <a:cs typeface="Aparajita" pitchFamily="34" charset="0"/>
              </a:rPr>
              <a:t>places it in a standard format for analysis.</a:t>
            </a:r>
            <a:endParaRPr lang="en-US" i="1" dirty="0">
              <a:latin typeface="Aparajita" pitchFamily="34" charset="0"/>
              <a:cs typeface="Aparajita" pitchFamily="34" charset="0"/>
            </a:endParaRPr>
          </a:p>
        </p:txBody>
      </p:sp>
      <p:sp>
        <p:nvSpPr>
          <p:cNvPr id="3" name="Title 2"/>
          <p:cNvSpPr>
            <a:spLocks noGrp="1"/>
          </p:cNvSpPr>
          <p:nvPr>
            <p:ph type="title"/>
          </p:nvPr>
        </p:nvSpPr>
        <p:spPr/>
        <p:txBody>
          <a:bodyPr>
            <a:normAutofit/>
          </a:bodyPr>
          <a:lstStyle/>
          <a:p>
            <a:pPr algn="ctr"/>
            <a:r>
              <a:rPr lang="en-US" sz="3600" dirty="0" smtClean="0"/>
              <a:t>The Process of Analytics (Phase-1)</a:t>
            </a:r>
            <a:endParaRPr lang="en-US"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Big Data</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381000" y="1481138"/>
            <a:ext cx="8458200" cy="45259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i="1" dirty="0" smtClean="0">
                <a:latin typeface="Aparajita" pitchFamily="34" charset="0"/>
                <a:cs typeface="Aparajita" pitchFamily="34" charset="0"/>
              </a:rPr>
              <a:t>Integration –:</a:t>
            </a:r>
            <a:r>
              <a:rPr lang="en-US" i="1" dirty="0" smtClean="0">
                <a:latin typeface="Aparajita" pitchFamily="34" charset="0"/>
                <a:cs typeface="Aparajita" pitchFamily="34" charset="0"/>
              </a:rPr>
              <a:t> </a:t>
            </a:r>
          </a:p>
          <a:p>
            <a:r>
              <a:rPr lang="en-US" i="1" dirty="0" smtClean="0">
                <a:latin typeface="Aparajita" pitchFamily="34" charset="0"/>
                <a:cs typeface="Aparajita" pitchFamily="34" charset="0"/>
              </a:rPr>
              <a:t>Integration involves consolidating data for analysis. </a:t>
            </a:r>
          </a:p>
          <a:p>
            <a:pPr lvl="1"/>
            <a:r>
              <a:rPr lang="en-US" sz="2800" i="1" dirty="0" smtClean="0">
                <a:latin typeface="Aparajita" pitchFamily="34" charset="0"/>
                <a:cs typeface="Aparajita" pitchFamily="34" charset="0"/>
              </a:rPr>
              <a:t>Retrieving relevant data from various sources for analysis</a:t>
            </a:r>
          </a:p>
          <a:p>
            <a:pPr lvl="1"/>
            <a:r>
              <a:rPr lang="en-US" sz="2800" i="1" dirty="0" smtClean="0">
                <a:latin typeface="Aparajita" pitchFamily="34" charset="0"/>
                <a:cs typeface="Aparajita" pitchFamily="34" charset="0"/>
              </a:rPr>
              <a:t>eliminating redundant data or clustering data to obtain a smaller representative sample.</a:t>
            </a:r>
          </a:p>
          <a:p>
            <a:pPr lvl="1"/>
            <a:r>
              <a:rPr lang="en-US" sz="2800" i="1" dirty="0" smtClean="0">
                <a:latin typeface="Aparajita" pitchFamily="34" charset="0"/>
                <a:cs typeface="Aparajita" pitchFamily="34" charset="0"/>
              </a:rPr>
              <a:t>clean data into its data warehouse and further organizes it to make it readily useful for research. </a:t>
            </a:r>
          </a:p>
          <a:p>
            <a:pPr lvl="1"/>
            <a:r>
              <a:rPr lang="en-US" sz="2800" i="1" dirty="0" smtClean="0">
                <a:latin typeface="Aparajita" pitchFamily="34" charset="0"/>
                <a:cs typeface="Aparajita" pitchFamily="34" charset="0"/>
              </a:rPr>
              <a:t>distillation into manageable samples.</a:t>
            </a:r>
            <a:endParaRPr lang="en-US" sz="2800" i="1" dirty="0">
              <a:latin typeface="Aparajita" pitchFamily="34" charset="0"/>
              <a:cs typeface="Aparajita" pitchFamily="34" charset="0"/>
            </a:endParaRPr>
          </a:p>
        </p:txBody>
      </p:sp>
      <p:sp>
        <p:nvSpPr>
          <p:cNvPr id="3" name="Title 2"/>
          <p:cNvSpPr>
            <a:spLocks noGrp="1"/>
          </p:cNvSpPr>
          <p:nvPr>
            <p:ph type="title"/>
          </p:nvPr>
        </p:nvSpPr>
        <p:spPr/>
        <p:txBody>
          <a:bodyPr>
            <a:normAutofit/>
          </a:bodyPr>
          <a:lstStyle/>
          <a:p>
            <a:pPr algn="ctr"/>
            <a:r>
              <a:rPr lang="en-US" sz="3600" dirty="0" smtClean="0"/>
              <a:t>The Process of Analytics (Phase-1)</a:t>
            </a:r>
            <a:endParaRPr lang="en-US" sz="3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i="1" dirty="0" smtClean="0">
                <a:latin typeface="Aparajita" pitchFamily="34" charset="0"/>
                <a:cs typeface="Aparajita" pitchFamily="34" charset="0"/>
              </a:rPr>
              <a:t>Analysis –;</a:t>
            </a:r>
            <a:r>
              <a:rPr lang="en-US" i="1" dirty="0" smtClean="0">
                <a:latin typeface="Aparajita" pitchFamily="34" charset="0"/>
                <a:cs typeface="Aparajita" pitchFamily="34" charset="0"/>
              </a:rPr>
              <a:t> Knowledge discovery involves </a:t>
            </a:r>
          </a:p>
          <a:p>
            <a:pPr lvl="1"/>
            <a:endParaRPr lang="en-US" i="1" dirty="0" smtClean="0">
              <a:latin typeface="Aparajita" pitchFamily="34" charset="0"/>
              <a:cs typeface="Aparajita" pitchFamily="34" charset="0"/>
            </a:endParaRPr>
          </a:p>
          <a:p>
            <a:pPr lvl="1"/>
            <a:r>
              <a:rPr lang="en-US" i="1" dirty="0" smtClean="0">
                <a:latin typeface="Aparajita" pitchFamily="34" charset="0"/>
                <a:cs typeface="Aparajita" pitchFamily="34" charset="0"/>
              </a:rPr>
              <a:t>searching for relationships between data items in a database, or exploring data in search of classifications or associations.</a:t>
            </a:r>
          </a:p>
          <a:p>
            <a:pPr lvl="1"/>
            <a:endParaRPr lang="en-US" i="1" dirty="0" smtClean="0">
              <a:latin typeface="Aparajita" pitchFamily="34" charset="0"/>
              <a:cs typeface="Aparajita" pitchFamily="34" charset="0"/>
            </a:endParaRPr>
          </a:p>
          <a:p>
            <a:pPr lvl="1"/>
            <a:r>
              <a:rPr lang="en-US" i="1" dirty="0" smtClean="0">
                <a:latin typeface="Aparajita" pitchFamily="34" charset="0"/>
                <a:cs typeface="Aparajita" pitchFamily="34" charset="0"/>
              </a:rPr>
              <a:t> Analysis can yield descriptions (where data is mined to characterize properties) or predictions (where a model or set of models is identified that would yield predictions).</a:t>
            </a:r>
          </a:p>
          <a:p>
            <a:pPr lvl="1"/>
            <a:endParaRPr lang="en-US" sz="2400" i="1" dirty="0" smtClean="0">
              <a:latin typeface="Aparajita" pitchFamily="34" charset="0"/>
              <a:cs typeface="Aparajita" pitchFamily="34" charset="0"/>
            </a:endParaRPr>
          </a:p>
          <a:p>
            <a:pPr lvl="1"/>
            <a:r>
              <a:rPr lang="en-US" sz="2400" i="1" dirty="0" smtClean="0">
                <a:latin typeface="Aparajita" pitchFamily="34" charset="0"/>
                <a:cs typeface="Aparajita" pitchFamily="34" charset="0"/>
              </a:rPr>
              <a:t>Analysis based on interpretation, organizations can determine whether and how to act on them.</a:t>
            </a:r>
            <a:r>
              <a:rPr lang="en-US" i="1" dirty="0" smtClean="0">
                <a:latin typeface="Aparajita" pitchFamily="34" charset="0"/>
                <a:cs typeface="Aparajita" pitchFamily="34" charset="0"/>
              </a:rPr>
              <a:t> </a:t>
            </a:r>
            <a:endParaRPr lang="en-US" i="1" dirty="0">
              <a:latin typeface="Aparajita" pitchFamily="34" charset="0"/>
              <a:cs typeface="Aparajita" pitchFamily="34" charset="0"/>
            </a:endParaRPr>
          </a:p>
        </p:txBody>
      </p:sp>
      <p:sp>
        <p:nvSpPr>
          <p:cNvPr id="3" name="Title 2"/>
          <p:cNvSpPr>
            <a:spLocks noGrp="1"/>
          </p:cNvSpPr>
          <p:nvPr>
            <p:ph type="title"/>
          </p:nvPr>
        </p:nvSpPr>
        <p:spPr/>
        <p:txBody>
          <a:bodyPr>
            <a:normAutofit/>
          </a:bodyPr>
          <a:lstStyle/>
          <a:p>
            <a:pPr algn="ctr"/>
            <a:r>
              <a:rPr lang="en-US" sz="3600" dirty="0" smtClean="0"/>
              <a:t>The Process of Analytics (Phase-1)</a:t>
            </a:r>
            <a:endParaRPr lang="en-US" sz="36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i="1" dirty="0" smtClean="0">
                <a:latin typeface="Aparajita" pitchFamily="34" charset="0"/>
                <a:cs typeface="Aparajita" pitchFamily="34" charset="0"/>
              </a:rPr>
              <a:t>Interpretation –:</a:t>
            </a:r>
          </a:p>
          <a:p>
            <a:pPr lvl="1"/>
            <a:endParaRPr lang="en-US" i="1" dirty="0" smtClean="0">
              <a:latin typeface="Aparajita" pitchFamily="34" charset="0"/>
              <a:cs typeface="Aparajita" pitchFamily="34" charset="0"/>
            </a:endParaRPr>
          </a:p>
          <a:p>
            <a:pPr lvl="1"/>
            <a:r>
              <a:rPr lang="en-US" i="1" dirty="0" smtClean="0">
                <a:latin typeface="Aparajita" pitchFamily="34" charset="0"/>
                <a:cs typeface="Aparajita" pitchFamily="34" charset="0"/>
              </a:rPr>
              <a:t> Analytic processes are reviewed by data scientists to understand results and how they were determined.</a:t>
            </a:r>
          </a:p>
          <a:p>
            <a:pPr lvl="1"/>
            <a:endParaRPr lang="en-US" i="1" dirty="0" smtClean="0">
              <a:latin typeface="Aparajita" pitchFamily="34" charset="0"/>
              <a:cs typeface="Aparajita" pitchFamily="34" charset="0"/>
            </a:endParaRPr>
          </a:p>
          <a:p>
            <a:pPr lvl="1"/>
            <a:r>
              <a:rPr lang="en-US" i="1" dirty="0" smtClean="0">
                <a:latin typeface="Aparajita" pitchFamily="34" charset="0"/>
                <a:cs typeface="Aparajita" pitchFamily="34" charset="0"/>
              </a:rPr>
              <a:t> Interpretation involves retracing methods, understanding choices made throughout the process and critically examining the quality of the analysis.</a:t>
            </a:r>
          </a:p>
          <a:p>
            <a:pPr lvl="1"/>
            <a:endParaRPr lang="en-US" i="1" dirty="0" smtClean="0">
              <a:latin typeface="Aparajita" pitchFamily="34" charset="0"/>
              <a:cs typeface="Aparajita" pitchFamily="34" charset="0"/>
            </a:endParaRPr>
          </a:p>
          <a:p>
            <a:pPr lvl="1"/>
            <a:r>
              <a:rPr lang="en-US" i="1" dirty="0" smtClean="0">
                <a:latin typeface="Aparajita" pitchFamily="34" charset="0"/>
                <a:cs typeface="Aparajita" pitchFamily="34" charset="0"/>
              </a:rPr>
              <a:t>It provides the foundation for decisions about whether analytic outcomes are trustworthy</a:t>
            </a:r>
          </a:p>
        </p:txBody>
      </p:sp>
      <p:sp>
        <p:nvSpPr>
          <p:cNvPr id="3" name="Title 2"/>
          <p:cNvSpPr>
            <a:spLocks noGrp="1"/>
          </p:cNvSpPr>
          <p:nvPr>
            <p:ph type="title"/>
          </p:nvPr>
        </p:nvSpPr>
        <p:spPr/>
        <p:txBody>
          <a:bodyPr>
            <a:normAutofit/>
          </a:bodyPr>
          <a:lstStyle/>
          <a:p>
            <a:pPr algn="ctr"/>
            <a:r>
              <a:rPr lang="en-US" sz="3600" dirty="0" smtClean="0"/>
              <a:t>The Process of Analytics (Phase-1)</a:t>
            </a:r>
            <a:endParaRPr lang="en-US" sz="36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000" i="1" dirty="0" smtClean="0">
                <a:latin typeface="Aparajita" pitchFamily="34" charset="0"/>
                <a:cs typeface="Aparajita" pitchFamily="34" charset="0"/>
              </a:rPr>
              <a:t>The product of the knowledge discovery phase is an algorithm. Algorithms can perform a variety of tasks:</a:t>
            </a:r>
          </a:p>
          <a:p>
            <a:r>
              <a:rPr lang="en-US" sz="2000" b="1" i="1" dirty="0" smtClean="0">
                <a:latin typeface="Aparajita" pitchFamily="34" charset="0"/>
                <a:cs typeface="Aparajita" pitchFamily="34" charset="0"/>
              </a:rPr>
              <a:t>Classification algorithms</a:t>
            </a:r>
            <a:r>
              <a:rPr lang="en-US" sz="2000" i="1" dirty="0" smtClean="0">
                <a:latin typeface="Aparajita" pitchFamily="34" charset="0"/>
                <a:cs typeface="Aparajita" pitchFamily="34" charset="0"/>
              </a:rPr>
              <a:t> categorize discrete variables (such as classifying an incoming email as spam).</a:t>
            </a:r>
          </a:p>
          <a:p>
            <a:r>
              <a:rPr lang="en-US" sz="2000" i="1" dirty="0" smtClean="0">
                <a:latin typeface="Aparajita" pitchFamily="34" charset="0"/>
                <a:cs typeface="Aparajita" pitchFamily="34" charset="0"/>
              </a:rPr>
              <a:t> </a:t>
            </a:r>
            <a:r>
              <a:rPr lang="en-US" sz="2000" b="1" i="1" dirty="0" smtClean="0">
                <a:latin typeface="Aparajita" pitchFamily="34" charset="0"/>
                <a:cs typeface="Aparajita" pitchFamily="34" charset="0"/>
              </a:rPr>
              <a:t>Regression algorithms</a:t>
            </a:r>
            <a:r>
              <a:rPr lang="en-US" sz="2000" i="1" dirty="0" smtClean="0">
                <a:latin typeface="Aparajita" pitchFamily="34" charset="0"/>
                <a:cs typeface="Aparajita" pitchFamily="34" charset="0"/>
              </a:rPr>
              <a:t> calculate continuous variables (such as the value of a home based on its attributes and location).</a:t>
            </a:r>
          </a:p>
          <a:p>
            <a:r>
              <a:rPr lang="en-US" sz="2000" b="1" i="1" dirty="0" smtClean="0">
                <a:latin typeface="Aparajita" pitchFamily="34" charset="0"/>
                <a:cs typeface="Aparajita" pitchFamily="34" charset="0"/>
              </a:rPr>
              <a:t>Segmentation algorithms</a:t>
            </a:r>
            <a:r>
              <a:rPr lang="en-US" sz="2000" i="1" dirty="0" smtClean="0">
                <a:latin typeface="Aparajita" pitchFamily="34" charset="0"/>
                <a:cs typeface="Aparajita" pitchFamily="34" charset="0"/>
              </a:rPr>
              <a:t> divide data into groups or clusters of items that have similar properties (such as tumors found in medical images).</a:t>
            </a:r>
          </a:p>
          <a:p>
            <a:r>
              <a:rPr lang="en-US" sz="2000" b="1" i="1" dirty="0" smtClean="0">
                <a:latin typeface="Aparajita" pitchFamily="34" charset="0"/>
                <a:cs typeface="Aparajita" pitchFamily="34" charset="0"/>
              </a:rPr>
              <a:t>Association algorithms</a:t>
            </a:r>
            <a:r>
              <a:rPr lang="en-US" sz="2000" i="1" dirty="0" smtClean="0">
                <a:latin typeface="Aparajita" pitchFamily="34" charset="0"/>
                <a:cs typeface="Aparajita" pitchFamily="34" charset="0"/>
              </a:rPr>
              <a:t> find correlations between different attributes in a data set (such as the automatically suggested search terms in response to a query).</a:t>
            </a:r>
          </a:p>
          <a:p>
            <a:r>
              <a:rPr lang="en-US" sz="2000" b="1" i="1" dirty="0" smtClean="0">
                <a:latin typeface="Aparajita" pitchFamily="34" charset="0"/>
                <a:cs typeface="Aparajita" pitchFamily="34" charset="0"/>
              </a:rPr>
              <a:t>Sequence analysis algorithms</a:t>
            </a:r>
            <a:r>
              <a:rPr lang="en-US" sz="2000" i="1" dirty="0" smtClean="0">
                <a:latin typeface="Aparajita" pitchFamily="34" charset="0"/>
                <a:cs typeface="Aparajita" pitchFamily="34" charset="0"/>
              </a:rPr>
              <a:t> summarize frequent sequences in data (such as understanding a DNA sequence to assign function to genes and proteins by comparing it to other sequences).</a:t>
            </a:r>
            <a:endParaRPr lang="en-US" sz="2000" i="1" dirty="0">
              <a:latin typeface="Aparajita" pitchFamily="34" charset="0"/>
              <a:cs typeface="Aparajita" pitchFamily="34" charset="0"/>
            </a:endParaRPr>
          </a:p>
        </p:txBody>
      </p:sp>
      <p:sp>
        <p:nvSpPr>
          <p:cNvPr id="3" name="Title 2"/>
          <p:cNvSpPr>
            <a:spLocks noGrp="1"/>
          </p:cNvSpPr>
          <p:nvPr>
            <p:ph type="title"/>
          </p:nvPr>
        </p:nvSpPr>
        <p:spPr/>
        <p:txBody>
          <a:bodyPr>
            <a:normAutofit/>
          </a:bodyPr>
          <a:lstStyle/>
          <a:p>
            <a:pPr algn="ctr"/>
            <a:r>
              <a:rPr lang="en-US" sz="3600" dirty="0" smtClean="0"/>
              <a:t>The Process of Analytics (Phase-1)</a:t>
            </a:r>
            <a:endParaRPr lang="en-US" sz="36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800" b="1" i="1" dirty="0" smtClean="0">
                <a:latin typeface="Aparajita" pitchFamily="34" charset="0"/>
                <a:cs typeface="Aparajita" pitchFamily="34" charset="0"/>
              </a:rPr>
              <a:t>Application</a:t>
            </a:r>
          </a:p>
          <a:p>
            <a:pPr lvl="1"/>
            <a:r>
              <a:rPr lang="en-US" sz="2400" i="1" dirty="0" smtClean="0">
                <a:latin typeface="Aparajita" pitchFamily="34" charset="0"/>
                <a:cs typeface="Aparajita" pitchFamily="34" charset="0"/>
              </a:rPr>
              <a:t>Associations discovered amongst data in the knowledge phase of the analytic process are incorporated into an algorithm and applied. </a:t>
            </a:r>
          </a:p>
          <a:p>
            <a:pPr lvl="1">
              <a:buNone/>
            </a:pPr>
            <a:endParaRPr lang="en-US" sz="2400" i="1" dirty="0" smtClean="0">
              <a:latin typeface="Aparajita" pitchFamily="34" charset="0"/>
              <a:cs typeface="Aparajita" pitchFamily="34" charset="0"/>
            </a:endParaRPr>
          </a:p>
          <a:p>
            <a:pPr lvl="1"/>
            <a:r>
              <a:rPr lang="en-US" sz="2400" i="1" dirty="0" smtClean="0">
                <a:latin typeface="Aparajita" pitchFamily="34" charset="0"/>
                <a:cs typeface="Aparajita" pitchFamily="34" charset="0"/>
              </a:rPr>
              <a:t>for example, classify individuals according to certain criteria, and in doing so determine their suitability to engage in a particular activity.</a:t>
            </a:r>
          </a:p>
          <a:p>
            <a:pPr lvl="1"/>
            <a:endParaRPr lang="en-US" sz="2400" i="1" dirty="0" smtClean="0">
              <a:latin typeface="Aparajita" pitchFamily="34" charset="0"/>
              <a:cs typeface="Aparajita" pitchFamily="34" charset="0"/>
            </a:endParaRPr>
          </a:p>
          <a:p>
            <a:pPr lvl="1"/>
            <a:r>
              <a:rPr lang="en-US" sz="2400" i="1" dirty="0" smtClean="0">
                <a:latin typeface="Aparajita" pitchFamily="34" charset="0"/>
                <a:cs typeface="Aparajita" pitchFamily="34" charset="0"/>
              </a:rPr>
              <a:t> In the application phase organizations reap (collect) the benefits of knowledge discovery.</a:t>
            </a:r>
          </a:p>
          <a:p>
            <a:pPr lvl="1"/>
            <a:endParaRPr lang="en-US" sz="2400" i="1" dirty="0" smtClean="0">
              <a:latin typeface="Aparajita" pitchFamily="34" charset="0"/>
              <a:cs typeface="Aparajita" pitchFamily="34" charset="0"/>
            </a:endParaRPr>
          </a:p>
          <a:p>
            <a:pPr lvl="1"/>
            <a:r>
              <a:rPr lang="en-US" sz="2400" i="1" dirty="0" smtClean="0">
                <a:latin typeface="Aparajita" pitchFamily="34" charset="0"/>
                <a:cs typeface="Aparajita" pitchFamily="34" charset="0"/>
              </a:rPr>
              <a:t>Through application of derived algorithms, organizations make determinations upon which they can act.</a:t>
            </a:r>
            <a:endParaRPr lang="en-US" sz="2400" i="1" dirty="0">
              <a:latin typeface="Aparajita" pitchFamily="34" charset="0"/>
              <a:cs typeface="Aparajita" pitchFamily="34" charset="0"/>
            </a:endParaRPr>
          </a:p>
        </p:txBody>
      </p:sp>
      <p:sp>
        <p:nvSpPr>
          <p:cNvPr id="3" name="Title 2"/>
          <p:cNvSpPr>
            <a:spLocks noGrp="1"/>
          </p:cNvSpPr>
          <p:nvPr>
            <p:ph type="title"/>
          </p:nvPr>
        </p:nvSpPr>
        <p:spPr/>
        <p:txBody>
          <a:bodyPr>
            <a:normAutofit/>
          </a:bodyPr>
          <a:lstStyle/>
          <a:p>
            <a:r>
              <a:rPr lang="en-US" sz="3600" dirty="0" smtClean="0"/>
              <a:t>The Process of Analytics (Phase-2)</a:t>
            </a:r>
            <a:endParaRPr lang="en-US" sz="36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i="1" dirty="0" smtClean="0">
                <a:latin typeface="Aparajita" pitchFamily="34" charset="0"/>
                <a:cs typeface="Aparajita" pitchFamily="34" charset="0"/>
              </a:rPr>
              <a:t>Recognize and reflect the two-phased nature of analytic processes.</a:t>
            </a:r>
          </a:p>
          <a:p>
            <a:pPr lvl="1"/>
            <a:r>
              <a:rPr lang="en-US" i="1" dirty="0" smtClean="0">
                <a:latin typeface="Aparajita" pitchFamily="34" charset="0"/>
                <a:cs typeface="Aparajita" pitchFamily="34" charset="0"/>
              </a:rPr>
              <a:t>Traditional methods of data analysis usually involve identification of a question and analysis of data in search of answers to that question.</a:t>
            </a:r>
          </a:p>
          <a:p>
            <a:pPr lvl="1"/>
            <a:endParaRPr lang="en-US" i="1" dirty="0" smtClean="0">
              <a:latin typeface="Aparajita" pitchFamily="34" charset="0"/>
              <a:cs typeface="Aparajita" pitchFamily="34" charset="0"/>
            </a:endParaRPr>
          </a:p>
          <a:p>
            <a:pPr lvl="1"/>
            <a:r>
              <a:rPr lang="en-US" i="1" dirty="0" smtClean="0">
                <a:latin typeface="Aparajita" pitchFamily="34" charset="0"/>
                <a:cs typeface="Aparajita" pitchFamily="34" charset="0"/>
              </a:rPr>
              <a:t> Use of advanced analytics with big data upends that approach by making it possible to find patterns in data through knowledge discovery. Rather than approach data with a predetermined question.</a:t>
            </a:r>
          </a:p>
          <a:p>
            <a:pPr lvl="1"/>
            <a:endParaRPr lang="en-US" i="1" dirty="0" smtClean="0">
              <a:latin typeface="Aparajita" pitchFamily="34" charset="0"/>
              <a:cs typeface="Aparajita" pitchFamily="34" charset="0"/>
            </a:endParaRPr>
          </a:p>
          <a:p>
            <a:pPr lvl="1"/>
            <a:r>
              <a:rPr lang="en-US" i="1" dirty="0" smtClean="0">
                <a:latin typeface="Aparajita" pitchFamily="34" charset="0"/>
                <a:cs typeface="Aparajita" pitchFamily="34" charset="0"/>
              </a:rPr>
              <a:t> The results of this analysis may be unexpected. </a:t>
            </a:r>
          </a:p>
          <a:p>
            <a:pPr lvl="1"/>
            <a:endParaRPr lang="en-US" i="1" dirty="0" smtClean="0">
              <a:latin typeface="Aparajita" pitchFamily="34" charset="0"/>
              <a:cs typeface="Aparajita" pitchFamily="34" charset="0"/>
            </a:endParaRPr>
          </a:p>
          <a:p>
            <a:pPr lvl="1"/>
            <a:r>
              <a:rPr lang="en-US" i="1" dirty="0" smtClean="0">
                <a:latin typeface="Aparajita" pitchFamily="34" charset="0"/>
                <a:cs typeface="Aparajita" pitchFamily="34" charset="0"/>
              </a:rPr>
              <a:t>Moreover, this research may suggest further questions for analysis or prompt exploration of data to identify additional insights, through iterative analytic processing.</a:t>
            </a:r>
            <a:endParaRPr lang="en-US" b="1" i="1" dirty="0">
              <a:latin typeface="Aparajita" pitchFamily="34" charset="0"/>
              <a:cs typeface="Aparajita" pitchFamily="34" charset="0"/>
            </a:endParaRPr>
          </a:p>
        </p:txBody>
      </p:sp>
      <p:sp>
        <p:nvSpPr>
          <p:cNvPr id="3" name="Title 2"/>
          <p:cNvSpPr>
            <a:spLocks noGrp="1"/>
          </p:cNvSpPr>
          <p:nvPr>
            <p:ph type="title"/>
          </p:nvPr>
        </p:nvSpPr>
        <p:spPr/>
        <p:txBody>
          <a:bodyPr/>
          <a:lstStyle/>
          <a:p>
            <a:pPr algn="ctr"/>
            <a:r>
              <a:rPr lang="en-US" dirty="0" smtClean="0"/>
              <a:t>Goals for Analytics Guidance</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i="1" dirty="0" smtClean="0">
                <a:latin typeface="Aparajita" pitchFamily="34" charset="0"/>
                <a:cs typeface="Aparajita" pitchFamily="34" charset="0"/>
              </a:rPr>
              <a:t>Provide guidance for companies about how to establish that their use of data for knowledge discovery is a legitimate business purpose.</a:t>
            </a:r>
          </a:p>
          <a:p>
            <a:pPr lvl="1"/>
            <a:r>
              <a:rPr lang="en-US" dirty="0" smtClean="0">
                <a:latin typeface="Aparajita" pitchFamily="34" charset="0"/>
                <a:cs typeface="Aparajita" pitchFamily="34" charset="0"/>
              </a:rPr>
              <a:t>allow for processing of data for a legitimate business purpose, but provide little guidance about how organizations establish legitimacy and demonstrate it to the appropriate oversight body.</a:t>
            </a:r>
          </a:p>
          <a:p>
            <a:pPr lvl="1">
              <a:buNone/>
            </a:pPr>
            <a:r>
              <a:rPr lang="en-US" dirty="0" smtClean="0">
                <a:latin typeface="Aparajita" pitchFamily="34" charset="0"/>
                <a:cs typeface="Aparajita" pitchFamily="34" charset="0"/>
              </a:rPr>
              <a:t> </a:t>
            </a:r>
          </a:p>
          <a:p>
            <a:pPr lvl="1"/>
            <a:r>
              <a:rPr lang="en-US" dirty="0" smtClean="0">
                <a:latin typeface="Aparajita" pitchFamily="34" charset="0"/>
                <a:cs typeface="Aparajita" pitchFamily="34" charset="0"/>
              </a:rPr>
              <a:t>Guidance for analytics would articulate the criteria against which legitimacy is evaluated and describe how organizations demonstrate to regulators or other appropriate authorities the steps they have taken to support it.</a:t>
            </a:r>
            <a:endParaRPr lang="en-US" dirty="0">
              <a:latin typeface="Aparajita" pitchFamily="34" charset="0"/>
              <a:cs typeface="Aparajita" pitchFamily="34" charset="0"/>
            </a:endParaRPr>
          </a:p>
        </p:txBody>
      </p:sp>
      <p:sp>
        <p:nvSpPr>
          <p:cNvPr id="3" name="Title 2"/>
          <p:cNvSpPr>
            <a:spLocks noGrp="1"/>
          </p:cNvSpPr>
          <p:nvPr>
            <p:ph type="title"/>
          </p:nvPr>
        </p:nvSpPr>
        <p:spPr/>
        <p:txBody>
          <a:bodyPr/>
          <a:lstStyle/>
          <a:p>
            <a:pPr algn="ctr"/>
            <a:r>
              <a:rPr lang="en-US" dirty="0" smtClean="0"/>
              <a:t>Goals for Analytics Guidance</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i="1" dirty="0" smtClean="0">
                <a:latin typeface="Aparajita" pitchFamily="34" charset="0"/>
                <a:cs typeface="Aparajita" pitchFamily="34" charset="0"/>
              </a:rPr>
              <a:t>Emphasize the need to establish accountability through an internal privacy program that relies upon the identification and mitigation of the risks the use of data for analytics may raise for individuals.</a:t>
            </a:r>
          </a:p>
          <a:p>
            <a:endParaRPr lang="en-US" b="1" i="1" dirty="0" smtClean="0">
              <a:latin typeface="Aparajita" pitchFamily="34" charset="0"/>
              <a:cs typeface="Aparajita" pitchFamily="34" charset="0"/>
            </a:endParaRPr>
          </a:p>
          <a:p>
            <a:pPr lvl="1"/>
            <a:r>
              <a:rPr lang="en-US" dirty="0" smtClean="0">
                <a:latin typeface="Aparajita" pitchFamily="34" charset="0"/>
                <a:cs typeface="Aparajita" pitchFamily="34" charset="0"/>
              </a:rPr>
              <a:t>how fair information practices are applied, it is important that organizations implement an internal privacy program that involves credible assessment of the risks data processing may raise. </a:t>
            </a:r>
          </a:p>
          <a:p>
            <a:pPr lvl="1"/>
            <a:endParaRPr lang="en-US" dirty="0" smtClean="0">
              <a:latin typeface="Aparajita" pitchFamily="34" charset="0"/>
              <a:cs typeface="Aparajita" pitchFamily="34" charset="0"/>
            </a:endParaRPr>
          </a:p>
          <a:p>
            <a:pPr lvl="1"/>
            <a:r>
              <a:rPr lang="en-US" dirty="0" smtClean="0">
                <a:latin typeface="Aparajita" pitchFamily="34" charset="0"/>
                <a:cs typeface="Aparajita" pitchFamily="34" charset="0"/>
              </a:rPr>
              <a:t>Risk mitigation may involve de-identification and pseudo- </a:t>
            </a:r>
            <a:r>
              <a:rPr lang="en-US" dirty="0" err="1" smtClean="0">
                <a:latin typeface="Aparajita" pitchFamily="34" charset="0"/>
                <a:cs typeface="Aparajita" pitchFamily="34" charset="0"/>
              </a:rPr>
              <a:t>nominisation</a:t>
            </a:r>
            <a:r>
              <a:rPr lang="en-US" dirty="0" smtClean="0">
                <a:latin typeface="Aparajita" pitchFamily="34" charset="0"/>
                <a:cs typeface="Aparajita" pitchFamily="34" charset="0"/>
              </a:rPr>
              <a:t> of data, as well as other controls to prevent re-identification of the original data subject.</a:t>
            </a:r>
            <a:endParaRPr lang="en-US" b="1" dirty="0">
              <a:latin typeface="Aparajita" pitchFamily="34" charset="0"/>
              <a:cs typeface="Aparajita" pitchFamily="34" charset="0"/>
            </a:endParaRPr>
          </a:p>
        </p:txBody>
      </p:sp>
      <p:sp>
        <p:nvSpPr>
          <p:cNvPr id="3" name="Title 2"/>
          <p:cNvSpPr>
            <a:spLocks noGrp="1"/>
          </p:cNvSpPr>
          <p:nvPr>
            <p:ph type="title"/>
          </p:nvPr>
        </p:nvSpPr>
        <p:spPr/>
        <p:txBody>
          <a:bodyPr/>
          <a:lstStyle/>
          <a:p>
            <a:pPr algn="ctr"/>
            <a:r>
              <a:rPr lang="en-US" dirty="0" smtClean="0"/>
              <a:t>Goals for Analytics Guidance</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400" b="1" i="1" dirty="0" smtClean="0">
                <a:latin typeface="Aparajita" pitchFamily="34" charset="0"/>
                <a:cs typeface="Aparajita" pitchFamily="34" charset="0"/>
              </a:rPr>
              <a:t>Take into account that analytics may be an iterative process using data from a variety of sources.</a:t>
            </a:r>
          </a:p>
          <a:p>
            <a:pPr lvl="1"/>
            <a:r>
              <a:rPr lang="en-US" sz="2000" dirty="0" smtClean="0">
                <a:latin typeface="Aparajita" pitchFamily="34" charset="0"/>
                <a:cs typeface="Aparajita" pitchFamily="34" charset="0"/>
              </a:rPr>
              <a:t>analytics is not necessarily a linear process. Insights yielded by analytics may be identified as flawed or lacking, and data scientists may in response re-develop an algorithm or re-examine the appropriateness of the data for its intended purpose and prepare it for further analysis.</a:t>
            </a:r>
          </a:p>
          <a:p>
            <a:pPr lvl="1"/>
            <a:endParaRPr lang="en-US" sz="2000" dirty="0" smtClean="0">
              <a:latin typeface="Aparajita" pitchFamily="34" charset="0"/>
              <a:cs typeface="Aparajita" pitchFamily="34" charset="0"/>
            </a:endParaRPr>
          </a:p>
          <a:p>
            <a:pPr lvl="1"/>
            <a:r>
              <a:rPr lang="en-US" sz="2000" dirty="0" smtClean="0">
                <a:latin typeface="Aparajita" pitchFamily="34" charset="0"/>
                <a:cs typeface="Aparajita" pitchFamily="34" charset="0"/>
              </a:rPr>
              <a:t> Knowledge discovery may reveal that data could provide additional insights, and researchers may choose to explore them further. Data used for analytics may come from an organization's own stores, but may also be derived from public records. </a:t>
            </a:r>
          </a:p>
          <a:p>
            <a:pPr lvl="1">
              <a:buNone/>
            </a:pPr>
            <a:endParaRPr lang="en-US" sz="2000" dirty="0" smtClean="0">
              <a:latin typeface="Aparajita" pitchFamily="34" charset="0"/>
              <a:cs typeface="Aparajita" pitchFamily="34" charset="0"/>
            </a:endParaRPr>
          </a:p>
          <a:p>
            <a:pPr lvl="1"/>
            <a:r>
              <a:rPr lang="en-US" sz="2000" dirty="0" smtClean="0">
                <a:latin typeface="Aparajita" pitchFamily="34" charset="0"/>
                <a:cs typeface="Aparajita" pitchFamily="34" charset="0"/>
              </a:rPr>
              <a:t> Data entered into the analytic process may also be the result of earlier processing.</a:t>
            </a:r>
            <a:endParaRPr lang="en-US" sz="2000" dirty="0">
              <a:latin typeface="Aparajita" pitchFamily="34" charset="0"/>
              <a:cs typeface="Aparajita" pitchFamily="34" charset="0"/>
            </a:endParaRPr>
          </a:p>
        </p:txBody>
      </p:sp>
      <p:sp>
        <p:nvSpPr>
          <p:cNvPr id="3" name="Title 2"/>
          <p:cNvSpPr>
            <a:spLocks noGrp="1"/>
          </p:cNvSpPr>
          <p:nvPr>
            <p:ph type="title"/>
          </p:nvPr>
        </p:nvSpPr>
        <p:spPr/>
        <p:txBody>
          <a:bodyPr/>
          <a:lstStyle/>
          <a:p>
            <a:pPr algn="ctr"/>
            <a:r>
              <a:rPr lang="en-US" dirty="0" smtClean="0"/>
              <a:t>Goals for Analytics Guidance</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400" b="1" i="1" dirty="0" smtClean="0">
                <a:latin typeface="Aparajita" pitchFamily="34" charset="0"/>
                <a:cs typeface="Aparajita" pitchFamily="34" charset="0"/>
              </a:rPr>
              <a:t>Conclusion</a:t>
            </a:r>
          </a:p>
          <a:p>
            <a:pPr lvl="1"/>
            <a:r>
              <a:rPr lang="en-US" sz="2000" i="1" dirty="0" smtClean="0">
                <a:latin typeface="Aparajita" pitchFamily="34" charset="0"/>
                <a:cs typeface="Aparajita" pitchFamily="34" charset="0"/>
              </a:rPr>
              <a:t>Analytics and big data hold growing potential to address longstanding issues in critical areas of business, science, social services, education and development. If this power is to be tapped responsibly, organizations need workable guidance that reflects the realities of how analytics and the big data environment work. </a:t>
            </a:r>
          </a:p>
          <a:p>
            <a:pPr lvl="1"/>
            <a:endParaRPr lang="en-US" sz="2000" i="1" dirty="0" smtClean="0">
              <a:latin typeface="Aparajita" pitchFamily="34" charset="0"/>
              <a:cs typeface="Aparajita" pitchFamily="34" charset="0"/>
            </a:endParaRPr>
          </a:p>
          <a:p>
            <a:pPr lvl="1"/>
            <a:r>
              <a:rPr lang="en-US" sz="2000" i="1" dirty="0" smtClean="0">
                <a:latin typeface="Aparajita" pitchFamily="34" charset="0"/>
                <a:cs typeface="Aparajita" pitchFamily="34" charset="0"/>
              </a:rPr>
              <a:t>Such guidance must be grounded on the consensus of </a:t>
            </a:r>
          </a:p>
          <a:p>
            <a:pPr lvl="2"/>
            <a:r>
              <a:rPr lang="en-US" sz="1800" i="1" dirty="0" smtClean="0">
                <a:latin typeface="Aparajita" pitchFamily="34" charset="0"/>
                <a:cs typeface="Aparajita" pitchFamily="34" charset="0"/>
              </a:rPr>
              <a:t>international stakeholders.</a:t>
            </a:r>
          </a:p>
          <a:p>
            <a:pPr lvl="2"/>
            <a:r>
              <a:rPr lang="en-US" sz="1800" i="1" dirty="0" smtClean="0">
                <a:latin typeface="Aparajita" pitchFamily="34" charset="0"/>
                <a:cs typeface="Aparajita" pitchFamily="34" charset="0"/>
              </a:rPr>
              <a:t> data protection authorities and regulators.</a:t>
            </a:r>
          </a:p>
          <a:p>
            <a:pPr lvl="2"/>
            <a:r>
              <a:rPr lang="en-US" sz="1800" i="1" dirty="0" smtClean="0">
                <a:latin typeface="Aparajita" pitchFamily="34" charset="0"/>
                <a:cs typeface="Aparajita" pitchFamily="34" charset="0"/>
              </a:rPr>
              <a:t> business leaders.</a:t>
            </a:r>
          </a:p>
          <a:p>
            <a:pPr lvl="2"/>
            <a:r>
              <a:rPr lang="en-US" sz="1800" i="1" dirty="0" smtClean="0">
                <a:latin typeface="Aparajita" pitchFamily="34" charset="0"/>
                <a:cs typeface="Aparajita" pitchFamily="34" charset="0"/>
              </a:rPr>
              <a:t>academics and experts. </a:t>
            </a:r>
          </a:p>
          <a:p>
            <a:pPr lvl="2"/>
            <a:r>
              <a:rPr lang="en-US" sz="1800" i="1" dirty="0" smtClean="0">
                <a:latin typeface="Aparajita" pitchFamily="34" charset="0"/>
                <a:cs typeface="Aparajita" pitchFamily="34" charset="0"/>
              </a:rPr>
              <a:t>and civil society. </a:t>
            </a:r>
          </a:p>
          <a:p>
            <a:pPr marL="365760" lvl="2" indent="-256032">
              <a:spcBef>
                <a:spcPts val="400"/>
              </a:spcBef>
              <a:buClr>
                <a:schemeClr val="accent1"/>
              </a:buClr>
              <a:buSzPct val="68000"/>
              <a:buFont typeface="Wingdings 3"/>
              <a:buChar char=""/>
            </a:pPr>
            <a:r>
              <a:rPr lang="en-US" sz="1800" i="1" dirty="0" smtClean="0">
                <a:latin typeface="Aparajita" pitchFamily="34" charset="0"/>
                <a:cs typeface="Aparajita" pitchFamily="34" charset="0"/>
              </a:rPr>
              <a:t>Thoughtful, practical guidance can release and enhance the power of data to address societal questions in urgent need of answers.</a:t>
            </a:r>
          </a:p>
          <a:p>
            <a:pPr marL="365760" lvl="2" indent="-256032">
              <a:spcBef>
                <a:spcPts val="400"/>
              </a:spcBef>
              <a:buClr>
                <a:schemeClr val="accent1"/>
              </a:buClr>
              <a:buSzPct val="68000"/>
              <a:buFont typeface="Wingdings 3"/>
              <a:buChar char=""/>
            </a:pPr>
            <a:r>
              <a:rPr lang="en-US" sz="1800" i="1" dirty="0" smtClean="0">
                <a:latin typeface="Aparajita" pitchFamily="34" charset="0"/>
                <a:cs typeface="Aparajita" pitchFamily="34" charset="0"/>
              </a:rPr>
              <a:t> A trusted dialogue to arrive at that guidance will be challenging, but cannot wait.</a:t>
            </a:r>
            <a:endParaRPr lang="en-US" sz="1800" i="1" dirty="0">
              <a:latin typeface="Aparajita" pitchFamily="34" charset="0"/>
              <a:cs typeface="Aparajita" pitchFamily="34" charset="0"/>
            </a:endParaRPr>
          </a:p>
        </p:txBody>
      </p:sp>
      <p:sp>
        <p:nvSpPr>
          <p:cNvPr id="3" name="Title 2"/>
          <p:cNvSpPr>
            <a:spLocks noGrp="1"/>
          </p:cNvSpPr>
          <p:nvPr>
            <p:ph type="title"/>
          </p:nvPr>
        </p:nvSpPr>
        <p:spPr/>
        <p:txBody>
          <a:bodyPr/>
          <a:lstStyle/>
          <a:p>
            <a:pPr algn="ctr"/>
            <a:r>
              <a:rPr lang="en-US" dirty="0" smtClean="0"/>
              <a:t>Data Analytics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dirty="0" smtClean="0"/>
              <a:t>WHY??</a:t>
            </a:r>
          </a:p>
          <a:p>
            <a:pPr>
              <a:buFont typeface="Wingdings" pitchFamily="2" charset="2"/>
              <a:buChar char="Ø"/>
            </a:pPr>
            <a:r>
              <a:rPr lang="en-US" dirty="0"/>
              <a:t> </a:t>
            </a:r>
            <a:r>
              <a:rPr lang="en-US" dirty="0" smtClean="0"/>
              <a:t>“Retrieval of information”.</a:t>
            </a:r>
          </a:p>
          <a:p>
            <a:pPr>
              <a:buFont typeface="Wingdings" pitchFamily="2" charset="2"/>
              <a:buChar char="Ø"/>
            </a:pPr>
            <a:r>
              <a:rPr lang="en-US" dirty="0" smtClean="0"/>
              <a:t> “Need of past history” </a:t>
            </a:r>
          </a:p>
          <a:p>
            <a:pPr>
              <a:buFont typeface="Wingdings" pitchFamily="2" charset="2"/>
              <a:buChar char="Ø"/>
            </a:pPr>
            <a:r>
              <a:rPr lang="en-US" dirty="0"/>
              <a:t> </a:t>
            </a:r>
            <a:r>
              <a:rPr lang="en-US" dirty="0" smtClean="0"/>
              <a:t>“Science and research”</a:t>
            </a:r>
          </a:p>
          <a:p>
            <a:pPr>
              <a:buFont typeface="Wingdings" pitchFamily="2" charset="2"/>
              <a:buChar char="Ø"/>
            </a:pPr>
            <a:r>
              <a:rPr lang="en-US" dirty="0"/>
              <a:t> </a:t>
            </a:r>
            <a:r>
              <a:rPr lang="en-US" dirty="0" smtClean="0"/>
              <a:t>“Simulation and modeling”</a:t>
            </a:r>
          </a:p>
          <a:p>
            <a:pPr>
              <a:buFont typeface="Wingdings" pitchFamily="2" charset="2"/>
              <a:buChar char="Ø"/>
            </a:pPr>
            <a:r>
              <a:rPr lang="en-US" dirty="0"/>
              <a:t> </a:t>
            </a:r>
            <a:r>
              <a:rPr lang="en-US" dirty="0" smtClean="0"/>
              <a:t>“Forecasting”</a:t>
            </a:r>
          </a:p>
          <a:p>
            <a:pPr>
              <a:buFont typeface="Wingdings" pitchFamily="2" charset="2"/>
              <a:buChar char="Ø"/>
            </a:pPr>
            <a:r>
              <a:rPr lang="en-US" dirty="0"/>
              <a:t> </a:t>
            </a:r>
            <a:r>
              <a:rPr lang="en-US" dirty="0" smtClean="0"/>
              <a:t>“Increased population”</a:t>
            </a:r>
          </a:p>
          <a:p>
            <a:pPr>
              <a:buFont typeface="Wingdings" pitchFamily="2" charset="2"/>
              <a:buChar char="Ø"/>
            </a:pPr>
            <a:r>
              <a:rPr lang="en-US" dirty="0"/>
              <a:t> </a:t>
            </a:r>
            <a:r>
              <a:rPr lang="en-US" dirty="0" smtClean="0"/>
              <a:t>“…….Many more….”</a:t>
            </a:r>
            <a:endParaRPr lang="en-US" dirty="0"/>
          </a:p>
        </p:txBody>
      </p:sp>
      <p:sp>
        <p:nvSpPr>
          <p:cNvPr id="2" name="Title 1"/>
          <p:cNvSpPr>
            <a:spLocks noGrp="1"/>
          </p:cNvSpPr>
          <p:nvPr>
            <p:ph type="title"/>
          </p:nvPr>
        </p:nvSpPr>
        <p:spPr/>
        <p:txBody>
          <a:bodyPr/>
          <a:lstStyle/>
          <a:p>
            <a:r>
              <a:rPr lang="en-US" dirty="0" smtClean="0"/>
              <a:t>Big Data</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Data Scientist</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28600" y="1481138"/>
            <a:ext cx="8915400" cy="5072062"/>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i="1" dirty="0" smtClean="0">
                <a:latin typeface="Aparajita" pitchFamily="34" charset="0"/>
                <a:cs typeface="Aparajita" pitchFamily="34" charset="0"/>
              </a:rPr>
              <a:t>Data scientist includes</a:t>
            </a:r>
          </a:p>
          <a:p>
            <a:r>
              <a:rPr lang="en-US" i="1" dirty="0" smtClean="0">
                <a:latin typeface="Aparajita" pitchFamily="34" charset="0"/>
                <a:cs typeface="Aparajita" pitchFamily="34" charset="0"/>
              </a:rPr>
              <a:t>Data capture and Interpretation</a:t>
            </a:r>
          </a:p>
          <a:p>
            <a:r>
              <a:rPr lang="en-US" i="1" dirty="0" smtClean="0">
                <a:latin typeface="Aparajita" pitchFamily="34" charset="0"/>
                <a:cs typeface="Aparajita" pitchFamily="34" charset="0"/>
              </a:rPr>
              <a:t>New analytical techniques </a:t>
            </a:r>
          </a:p>
          <a:p>
            <a:r>
              <a:rPr lang="en-US" i="1" dirty="0" smtClean="0">
                <a:latin typeface="Aparajita" pitchFamily="34" charset="0"/>
                <a:cs typeface="Aparajita" pitchFamily="34" charset="0"/>
              </a:rPr>
              <a:t>Community of Science </a:t>
            </a:r>
          </a:p>
          <a:p>
            <a:r>
              <a:rPr lang="en-US" i="1" dirty="0" smtClean="0">
                <a:latin typeface="Aparajita" pitchFamily="34" charset="0"/>
                <a:cs typeface="Aparajita" pitchFamily="34" charset="0"/>
              </a:rPr>
              <a:t>Perfect for group work </a:t>
            </a:r>
          </a:p>
          <a:p>
            <a:r>
              <a:rPr lang="en-US" i="1" dirty="0" smtClean="0">
                <a:latin typeface="Aparajita" pitchFamily="34" charset="0"/>
                <a:cs typeface="Aparajita" pitchFamily="34" charset="0"/>
              </a:rPr>
              <a:t>Teaching strategies </a:t>
            </a:r>
          </a:p>
          <a:p>
            <a:endParaRPr lang="en-US" i="1" dirty="0" smtClean="0">
              <a:latin typeface="Aparajita" pitchFamily="34" charset="0"/>
              <a:cs typeface="Aparajita" pitchFamily="34" charset="0"/>
            </a:endParaRPr>
          </a:p>
          <a:p>
            <a:endParaRPr lang="en-US" i="1" dirty="0">
              <a:latin typeface="Aparajita" pitchFamily="34" charset="0"/>
              <a:cs typeface="Aparajita" pitchFamily="34" charset="0"/>
            </a:endParaRPr>
          </a:p>
        </p:txBody>
      </p:sp>
      <p:sp>
        <p:nvSpPr>
          <p:cNvPr id="3" name="Title 2"/>
          <p:cNvSpPr>
            <a:spLocks noGrp="1"/>
          </p:cNvSpPr>
          <p:nvPr>
            <p:ph type="title"/>
          </p:nvPr>
        </p:nvSpPr>
        <p:spPr/>
        <p:txBody>
          <a:bodyPr/>
          <a:lstStyle/>
          <a:p>
            <a:pPr algn="ctr"/>
            <a:r>
              <a:rPr lang="en-US" dirty="0" smtClean="0"/>
              <a:t>Data Scientist</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i="1" dirty="0" smtClean="0">
                <a:latin typeface="Aparajita" pitchFamily="34" charset="0"/>
                <a:cs typeface="Aparajita" pitchFamily="34" charset="0"/>
              </a:rPr>
              <a:t>Data scientists require a wide range of skills:</a:t>
            </a:r>
          </a:p>
          <a:p>
            <a:pPr lvl="1"/>
            <a:r>
              <a:rPr lang="en-US" i="1" dirty="0" smtClean="0">
                <a:latin typeface="Aparajita" pitchFamily="34" charset="0"/>
                <a:cs typeface="Aparajita" pitchFamily="34" charset="0"/>
              </a:rPr>
              <a:t> Business domain expertise and strong analytical skills </a:t>
            </a:r>
          </a:p>
          <a:p>
            <a:pPr lvl="1"/>
            <a:r>
              <a:rPr lang="en-US" i="1" dirty="0" smtClean="0">
                <a:latin typeface="Aparajita" pitchFamily="34" charset="0"/>
                <a:cs typeface="Aparajita" pitchFamily="34" charset="0"/>
              </a:rPr>
              <a:t> Creativity and good communications.</a:t>
            </a:r>
          </a:p>
          <a:p>
            <a:pPr lvl="1"/>
            <a:r>
              <a:rPr lang="en-US" i="1" dirty="0" smtClean="0">
                <a:latin typeface="Aparajita" pitchFamily="34" charset="0"/>
                <a:cs typeface="Aparajita" pitchFamily="34" charset="0"/>
              </a:rPr>
              <a:t>Knowledgeable in statistics, machine learning and data visualization</a:t>
            </a:r>
          </a:p>
          <a:p>
            <a:pPr lvl="1"/>
            <a:r>
              <a:rPr lang="en-US" i="1" dirty="0" smtClean="0">
                <a:latin typeface="Aparajita" pitchFamily="34" charset="0"/>
                <a:cs typeface="Aparajita" pitchFamily="34" charset="0"/>
              </a:rPr>
              <a:t>Able to develop data analysis solutions using modeling/analysis methods and languages such as Map-Reduce, R, SAS, etc.</a:t>
            </a:r>
          </a:p>
          <a:p>
            <a:pPr lvl="1"/>
            <a:r>
              <a:rPr lang="en-US" i="1" dirty="0" smtClean="0">
                <a:latin typeface="Aparajita" pitchFamily="34" charset="0"/>
                <a:cs typeface="Aparajita" pitchFamily="34" charset="0"/>
              </a:rPr>
              <a:t> Adept at data engineering, including discovering and mashing/blending large amounts of data. </a:t>
            </a:r>
            <a:endParaRPr lang="en-US" i="1" dirty="0">
              <a:latin typeface="Aparajita" pitchFamily="34" charset="0"/>
              <a:cs typeface="Aparajita" pitchFamily="34" charset="0"/>
            </a:endParaRPr>
          </a:p>
        </p:txBody>
      </p:sp>
      <p:sp>
        <p:nvSpPr>
          <p:cNvPr id="3" name="Title 2"/>
          <p:cNvSpPr>
            <a:spLocks noGrp="1"/>
          </p:cNvSpPr>
          <p:nvPr>
            <p:ph type="title"/>
          </p:nvPr>
        </p:nvSpPr>
        <p:spPr/>
        <p:txBody>
          <a:bodyPr/>
          <a:lstStyle/>
          <a:p>
            <a:pPr algn="ctr"/>
            <a:r>
              <a:rPr lang="en-US" dirty="0" smtClean="0"/>
              <a:t>Data scientist</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dirty="0" smtClean="0">
                <a:latin typeface="Aparajita" pitchFamily="34" charset="0"/>
                <a:cs typeface="Aparajita" pitchFamily="34" charset="0"/>
              </a:rPr>
              <a:t>Data scientists use an investigative computing platform</a:t>
            </a:r>
          </a:p>
          <a:p>
            <a:pPr lvl="1"/>
            <a:endParaRPr lang="en-US" i="1" dirty="0" smtClean="0">
              <a:latin typeface="Aparajita" pitchFamily="34" charset="0"/>
              <a:cs typeface="Aparajita" pitchFamily="34" charset="0"/>
            </a:endParaRPr>
          </a:p>
          <a:p>
            <a:pPr lvl="1"/>
            <a:r>
              <a:rPr lang="en-US" i="1" dirty="0" smtClean="0">
                <a:latin typeface="Aparajita" pitchFamily="34" charset="0"/>
                <a:cs typeface="Aparajita" pitchFamily="34" charset="0"/>
              </a:rPr>
              <a:t> to bring un-modeled data.</a:t>
            </a:r>
          </a:p>
          <a:p>
            <a:pPr lvl="1"/>
            <a:endParaRPr lang="en-US" i="1" dirty="0" smtClean="0">
              <a:latin typeface="Aparajita" pitchFamily="34" charset="0"/>
              <a:cs typeface="Aparajita" pitchFamily="34" charset="0"/>
            </a:endParaRPr>
          </a:p>
          <a:p>
            <a:pPr lvl="1"/>
            <a:r>
              <a:rPr lang="en-US" i="1" dirty="0" smtClean="0">
                <a:latin typeface="Aparajita" pitchFamily="34" charset="0"/>
                <a:cs typeface="Aparajita" pitchFamily="34" charset="0"/>
              </a:rPr>
              <a:t> multi-structured data, into an investigative data store for experimentation. </a:t>
            </a:r>
          </a:p>
          <a:p>
            <a:pPr lvl="1"/>
            <a:r>
              <a:rPr lang="en-US" i="1" dirty="0" smtClean="0">
                <a:latin typeface="Aparajita" pitchFamily="34" charset="0"/>
                <a:cs typeface="Aparajita" pitchFamily="34" charset="0"/>
              </a:rPr>
              <a:t> </a:t>
            </a:r>
          </a:p>
          <a:p>
            <a:pPr lvl="1"/>
            <a:r>
              <a:rPr lang="en-US" i="1" dirty="0" smtClean="0">
                <a:latin typeface="Aparajita" pitchFamily="34" charset="0"/>
                <a:cs typeface="Aparajita" pitchFamily="34" charset="0"/>
              </a:rPr>
              <a:t>deal with unstructured, semi-structured and </a:t>
            </a:r>
            <a:r>
              <a:rPr lang="en-US" i="1" dirty="0" err="1" smtClean="0">
                <a:latin typeface="Aparajita" pitchFamily="34" charset="0"/>
                <a:cs typeface="Aparajita" pitchFamily="34" charset="0"/>
              </a:rPr>
              <a:t>atructured</a:t>
            </a:r>
            <a:r>
              <a:rPr lang="en-US" i="1" dirty="0" smtClean="0">
                <a:latin typeface="Aparajita" pitchFamily="34" charset="0"/>
                <a:cs typeface="Aparajita" pitchFamily="34" charset="0"/>
              </a:rPr>
              <a:t> data from various source.</a:t>
            </a:r>
            <a:endParaRPr lang="en-US" i="1" dirty="0">
              <a:latin typeface="Aparajita" pitchFamily="34" charset="0"/>
              <a:cs typeface="Aparajita" pitchFamily="34" charset="0"/>
            </a:endParaRPr>
          </a:p>
        </p:txBody>
      </p:sp>
      <p:sp>
        <p:nvSpPr>
          <p:cNvPr id="3" name="Title 2"/>
          <p:cNvSpPr>
            <a:spLocks noGrp="1"/>
          </p:cNvSpPr>
          <p:nvPr>
            <p:ph type="title"/>
          </p:nvPr>
        </p:nvSpPr>
        <p:spPr/>
        <p:txBody>
          <a:bodyPr/>
          <a:lstStyle/>
          <a:p>
            <a:pPr algn="ctr"/>
            <a:r>
              <a:rPr lang="en-US" dirty="0" smtClean="0"/>
              <a:t>Data scientist</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i="1" dirty="0" smtClean="0">
                <a:latin typeface="Aparajita" pitchFamily="34" charset="0"/>
                <a:cs typeface="Aparajita" pitchFamily="34" charset="0"/>
              </a:rPr>
              <a:t>Data scientist helps broaden the business scope of investigative computing in three areas</a:t>
            </a:r>
            <a:r>
              <a:rPr lang="en-US" i="1" dirty="0" smtClean="0">
                <a:latin typeface="Aparajita" pitchFamily="34" charset="0"/>
                <a:cs typeface="Aparajita" pitchFamily="34" charset="0"/>
              </a:rPr>
              <a:t>:</a:t>
            </a:r>
          </a:p>
          <a:p>
            <a:r>
              <a:rPr lang="en-US" i="1" dirty="0" smtClean="0">
                <a:latin typeface="Aparajita" pitchFamily="34" charset="0"/>
                <a:cs typeface="Aparajita" pitchFamily="34" charset="0"/>
              </a:rPr>
              <a:t> </a:t>
            </a:r>
            <a:r>
              <a:rPr lang="en-US" b="1" i="1" dirty="0" smtClean="0">
                <a:latin typeface="Aparajita" pitchFamily="34" charset="0"/>
                <a:cs typeface="Aparajita" pitchFamily="34" charset="0"/>
              </a:rPr>
              <a:t>New sources of data</a:t>
            </a:r>
            <a:r>
              <a:rPr lang="en-US" i="1" dirty="0" smtClean="0">
                <a:latin typeface="Aparajita" pitchFamily="34" charset="0"/>
                <a:cs typeface="Aparajita" pitchFamily="34" charset="0"/>
              </a:rPr>
              <a:t> – supports access to multi-structured data. </a:t>
            </a:r>
          </a:p>
          <a:p>
            <a:r>
              <a:rPr lang="en-US" b="1" i="1" dirty="0" smtClean="0">
                <a:latin typeface="Aparajita" pitchFamily="34" charset="0"/>
                <a:cs typeface="Aparajita" pitchFamily="34" charset="0"/>
              </a:rPr>
              <a:t>New and improved analysis techniques</a:t>
            </a:r>
            <a:r>
              <a:rPr lang="en-US" i="1" dirty="0" smtClean="0">
                <a:latin typeface="Aparajita" pitchFamily="34" charset="0"/>
                <a:cs typeface="Aparajita" pitchFamily="34" charset="0"/>
              </a:rPr>
              <a:t> – enables sophisticated analytical processing of multi-structured data using techniques such as Map-Reduce and in-database analytic functions. </a:t>
            </a:r>
          </a:p>
          <a:p>
            <a:r>
              <a:rPr lang="en-US" i="1" dirty="0" smtClean="0">
                <a:latin typeface="Aparajita" pitchFamily="34" charset="0"/>
                <a:cs typeface="Aparajita" pitchFamily="34" charset="0"/>
              </a:rPr>
              <a:t> </a:t>
            </a:r>
            <a:r>
              <a:rPr lang="en-US" b="1" i="1" dirty="0" smtClean="0">
                <a:latin typeface="Aparajita" pitchFamily="34" charset="0"/>
                <a:cs typeface="Aparajita" pitchFamily="34" charset="0"/>
              </a:rPr>
              <a:t>Improved data management and performance</a:t>
            </a:r>
            <a:r>
              <a:rPr lang="en-US" i="1" dirty="0" smtClean="0">
                <a:latin typeface="Aparajita" pitchFamily="34" charset="0"/>
                <a:cs typeface="Aparajita" pitchFamily="34" charset="0"/>
              </a:rPr>
              <a:t> – provides improved price/performance for processing multi-structured data using non-relational systems such as </a:t>
            </a:r>
            <a:r>
              <a:rPr lang="en-US" i="1" dirty="0" err="1" smtClean="0">
                <a:latin typeface="Aparajita" pitchFamily="34" charset="0"/>
                <a:cs typeface="Aparajita" pitchFamily="34" charset="0"/>
              </a:rPr>
              <a:t>Hadoop</a:t>
            </a:r>
            <a:r>
              <a:rPr lang="en-US" i="1" dirty="0" smtClean="0">
                <a:latin typeface="Aparajita" pitchFamily="34" charset="0"/>
                <a:cs typeface="Aparajita" pitchFamily="34" charset="0"/>
              </a:rPr>
              <a:t>, relational DBMSs, and integrated hardware/software. </a:t>
            </a:r>
            <a:endParaRPr lang="en-US" i="1" dirty="0">
              <a:latin typeface="Aparajita" pitchFamily="34" charset="0"/>
              <a:cs typeface="Aparajita" pitchFamily="34" charset="0"/>
            </a:endParaRPr>
          </a:p>
        </p:txBody>
      </p:sp>
      <p:sp>
        <p:nvSpPr>
          <p:cNvPr id="3" name="Title 2"/>
          <p:cNvSpPr>
            <a:spLocks noGrp="1"/>
          </p:cNvSpPr>
          <p:nvPr>
            <p:ph type="title"/>
          </p:nvPr>
        </p:nvSpPr>
        <p:spPr/>
        <p:txBody>
          <a:bodyPr/>
          <a:lstStyle/>
          <a:p>
            <a:pPr algn="ctr"/>
            <a:r>
              <a:rPr lang="en-US" dirty="0" smtClean="0"/>
              <a:t>Data scientist</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3600" i="1" dirty="0" smtClean="0">
                <a:latin typeface="Aparajita" pitchFamily="34" charset="0"/>
                <a:cs typeface="Aparajita" pitchFamily="34" charset="0"/>
              </a:rPr>
              <a:t> Goal of data  analytics is the role of data scientist</a:t>
            </a:r>
          </a:p>
          <a:p>
            <a:pPr lvl="1"/>
            <a:r>
              <a:rPr lang="en-US" sz="2400" i="1" dirty="0" smtClean="0">
                <a:latin typeface="Aparajita" pitchFamily="34" charset="0"/>
                <a:cs typeface="Aparajita" pitchFamily="34" charset="0"/>
              </a:rPr>
              <a:t>Recognize and reflect the two-phased nature of analytic processes.</a:t>
            </a:r>
          </a:p>
          <a:p>
            <a:pPr lvl="1"/>
            <a:endParaRPr lang="en-US" sz="2400" i="1" dirty="0" smtClean="0">
              <a:latin typeface="Aparajita" pitchFamily="34" charset="0"/>
              <a:cs typeface="Aparajita" pitchFamily="34" charset="0"/>
            </a:endParaRPr>
          </a:p>
          <a:p>
            <a:pPr lvl="1"/>
            <a:r>
              <a:rPr lang="en-US" sz="2400" i="1" dirty="0" smtClean="0">
                <a:latin typeface="Aparajita" pitchFamily="34" charset="0"/>
                <a:cs typeface="Aparajita" pitchFamily="34" charset="0"/>
              </a:rPr>
              <a:t> Provide guidance for companies about how to establish that their use of data for knowledge discovery is a legitimate business purpose.</a:t>
            </a:r>
          </a:p>
          <a:p>
            <a:pPr lvl="1"/>
            <a:endParaRPr lang="en-US" sz="2400" i="1" dirty="0" smtClean="0">
              <a:latin typeface="Aparajita" pitchFamily="34" charset="0"/>
              <a:cs typeface="Aparajita" pitchFamily="34" charset="0"/>
            </a:endParaRPr>
          </a:p>
          <a:p>
            <a:pPr lvl="1"/>
            <a:r>
              <a:rPr lang="en-US" sz="2400" i="1" dirty="0" smtClean="0">
                <a:latin typeface="Aparajita" pitchFamily="34" charset="0"/>
                <a:cs typeface="Aparajita" pitchFamily="34" charset="0"/>
              </a:rPr>
              <a:t> Emphasize the need to establish accountability through an internal privacy program that relies upon the identification and mitigation of the risks the use of data for analytics may raise for individuals.</a:t>
            </a:r>
          </a:p>
          <a:p>
            <a:pPr lvl="1"/>
            <a:endParaRPr lang="en-US" sz="2400" i="1" dirty="0" smtClean="0">
              <a:latin typeface="Aparajita" pitchFamily="34" charset="0"/>
              <a:cs typeface="Aparajita" pitchFamily="34" charset="0"/>
            </a:endParaRPr>
          </a:p>
          <a:p>
            <a:pPr lvl="1"/>
            <a:r>
              <a:rPr lang="en-US" sz="2400" i="1" dirty="0" smtClean="0">
                <a:latin typeface="Aparajita" pitchFamily="34" charset="0"/>
                <a:cs typeface="Aparajita" pitchFamily="34" charset="0"/>
              </a:rPr>
              <a:t>Take into account that analytics may be an iterative process using data from a variety of sources.</a:t>
            </a:r>
          </a:p>
          <a:p>
            <a:pPr lvl="1"/>
            <a:endParaRPr lang="en-US" sz="2400" i="1" dirty="0" smtClean="0">
              <a:latin typeface="Aparajita" pitchFamily="34" charset="0"/>
              <a:cs typeface="Aparajita" pitchFamily="34" charset="0"/>
            </a:endParaRPr>
          </a:p>
          <a:p>
            <a:pPr lvl="1"/>
            <a:endParaRPr lang="en-US" sz="2400" i="1" dirty="0">
              <a:latin typeface="Aparajita" pitchFamily="34" charset="0"/>
              <a:cs typeface="Aparajita" pitchFamily="34" charset="0"/>
            </a:endParaRPr>
          </a:p>
        </p:txBody>
      </p:sp>
      <p:sp>
        <p:nvSpPr>
          <p:cNvPr id="3" name="Title 2"/>
          <p:cNvSpPr>
            <a:spLocks noGrp="1"/>
          </p:cNvSpPr>
          <p:nvPr>
            <p:ph type="title"/>
          </p:nvPr>
        </p:nvSpPr>
        <p:spPr/>
        <p:txBody>
          <a:bodyPr/>
          <a:lstStyle/>
          <a:p>
            <a:pPr algn="ctr"/>
            <a:r>
              <a:rPr lang="en-US" dirty="0" smtClean="0"/>
              <a:t>Role of Data scientist</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sz="2400" b="1" dirty="0" smtClean="0">
                <a:latin typeface="Aparajita" pitchFamily="34" charset="0"/>
                <a:cs typeface="Aparajita" pitchFamily="34" charset="0"/>
              </a:rPr>
              <a:t> Iterative process (Discovery and Application) </a:t>
            </a:r>
          </a:p>
          <a:p>
            <a:r>
              <a:rPr lang="en-US" sz="2400" b="1" dirty="0" smtClean="0">
                <a:latin typeface="Aparajita" pitchFamily="34" charset="0"/>
                <a:cs typeface="Aparajita" pitchFamily="34" charset="0"/>
              </a:rPr>
              <a:t>In general:</a:t>
            </a:r>
          </a:p>
          <a:p>
            <a:r>
              <a:rPr lang="en-US" sz="2400" dirty="0" smtClean="0">
                <a:latin typeface="Aparajita" pitchFamily="34" charset="0"/>
                <a:cs typeface="Aparajita" pitchFamily="34" charset="0"/>
              </a:rPr>
              <a:t>Analyze the unstructured data (Data analytics)</a:t>
            </a:r>
          </a:p>
          <a:p>
            <a:r>
              <a:rPr lang="en-US" sz="2400" dirty="0" smtClean="0">
                <a:latin typeface="Aparajita" pitchFamily="34" charset="0"/>
                <a:cs typeface="Aparajita" pitchFamily="34" charset="0"/>
              </a:rPr>
              <a:t> development of algorithm (Data analytics)</a:t>
            </a:r>
          </a:p>
          <a:p>
            <a:r>
              <a:rPr lang="en-US" sz="2400" dirty="0" smtClean="0">
                <a:latin typeface="Aparajita" pitchFamily="34" charset="0"/>
                <a:cs typeface="Aparajita" pitchFamily="34" charset="0"/>
              </a:rPr>
              <a:t>Data Scrub (Data engineer)</a:t>
            </a:r>
          </a:p>
          <a:p>
            <a:r>
              <a:rPr lang="en-US" sz="2400" dirty="0" smtClean="0">
                <a:latin typeface="Aparajita" pitchFamily="34" charset="0"/>
                <a:cs typeface="Aparajita" pitchFamily="34" charset="0"/>
              </a:rPr>
              <a:t> Present structured data (relationship, association)</a:t>
            </a:r>
          </a:p>
          <a:p>
            <a:r>
              <a:rPr lang="en-US" sz="2400" dirty="0" smtClean="0">
                <a:latin typeface="Aparajita" pitchFamily="34" charset="0"/>
                <a:cs typeface="Aparajita" pitchFamily="34" charset="0"/>
              </a:rPr>
              <a:t> Data refinement (Data scientist)</a:t>
            </a:r>
          </a:p>
          <a:p>
            <a:r>
              <a:rPr lang="en-US" sz="2400" dirty="0" smtClean="0">
                <a:latin typeface="Aparajita" pitchFamily="34" charset="0"/>
                <a:cs typeface="Aparajita" pitchFamily="34" charset="0"/>
              </a:rPr>
              <a:t> Process data using distributed engine. E.g. HDFS (S/W engineer) and write to No-SQL DB (</a:t>
            </a:r>
            <a:r>
              <a:rPr lang="en-US" sz="2400" dirty="0" err="1" smtClean="0">
                <a:latin typeface="Aparajita" pitchFamily="34" charset="0"/>
                <a:cs typeface="Aparajita" pitchFamily="34" charset="0"/>
              </a:rPr>
              <a:t>Elasticsearch</a:t>
            </a:r>
            <a:r>
              <a:rPr lang="en-US" sz="2400" dirty="0" smtClean="0">
                <a:latin typeface="Aparajita" pitchFamily="34" charset="0"/>
                <a:cs typeface="Aparajita" pitchFamily="34" charset="0"/>
              </a:rPr>
              <a:t>, </a:t>
            </a:r>
            <a:r>
              <a:rPr lang="en-US" sz="2400" dirty="0" err="1" smtClean="0">
                <a:latin typeface="Aparajita" pitchFamily="34" charset="0"/>
                <a:cs typeface="Aparajita" pitchFamily="34" charset="0"/>
              </a:rPr>
              <a:t>Hbase</a:t>
            </a:r>
            <a:r>
              <a:rPr lang="en-US" sz="2400" dirty="0" smtClean="0">
                <a:latin typeface="Aparajita" pitchFamily="34" charset="0"/>
                <a:cs typeface="Aparajita" pitchFamily="34" charset="0"/>
              </a:rPr>
              <a:t>, </a:t>
            </a:r>
            <a:r>
              <a:rPr lang="en-US" sz="2400" dirty="0" err="1" smtClean="0">
                <a:latin typeface="Aparajita" pitchFamily="34" charset="0"/>
                <a:cs typeface="Aparajita" pitchFamily="34" charset="0"/>
              </a:rPr>
              <a:t>MangoDB</a:t>
            </a:r>
            <a:r>
              <a:rPr lang="en-US" sz="2400" dirty="0" smtClean="0">
                <a:latin typeface="Aparajita" pitchFamily="34" charset="0"/>
                <a:cs typeface="Aparajita" pitchFamily="34" charset="0"/>
              </a:rPr>
              <a:t>, Cassandra, etc)</a:t>
            </a:r>
          </a:p>
          <a:p>
            <a:r>
              <a:rPr lang="en-US" sz="2400" dirty="0" smtClean="0">
                <a:latin typeface="Aparajita" pitchFamily="34" charset="0"/>
                <a:cs typeface="Aparajita" pitchFamily="34" charset="0"/>
              </a:rPr>
              <a:t> Visual presentation in Application sw.</a:t>
            </a:r>
          </a:p>
          <a:p>
            <a:r>
              <a:rPr lang="en-US" sz="2400" dirty="0" smtClean="0">
                <a:latin typeface="Aparajita" pitchFamily="34" charset="0"/>
                <a:cs typeface="Aparajita" pitchFamily="34" charset="0"/>
              </a:rPr>
              <a:t>QC verification.</a:t>
            </a:r>
          </a:p>
          <a:p>
            <a:r>
              <a:rPr lang="en-US" sz="2400" dirty="0" smtClean="0">
                <a:latin typeface="Aparajita" pitchFamily="34" charset="0"/>
                <a:cs typeface="Aparajita" pitchFamily="34" charset="0"/>
              </a:rPr>
              <a:t> Client release.</a:t>
            </a:r>
            <a:endParaRPr lang="en-US" sz="2400" dirty="0">
              <a:latin typeface="Aparajita" pitchFamily="34" charset="0"/>
              <a:cs typeface="Aparajita" pitchFamily="34" charset="0"/>
            </a:endParaRPr>
          </a:p>
        </p:txBody>
      </p:sp>
      <p:sp>
        <p:nvSpPr>
          <p:cNvPr id="3" name="Title 2"/>
          <p:cNvSpPr>
            <a:spLocks noGrp="1"/>
          </p:cNvSpPr>
          <p:nvPr>
            <p:ph type="title"/>
          </p:nvPr>
        </p:nvSpPr>
        <p:spPr/>
        <p:txBody>
          <a:bodyPr>
            <a:normAutofit fontScale="90000"/>
          </a:bodyPr>
          <a:lstStyle/>
          <a:p>
            <a:r>
              <a:rPr lang="en-US" dirty="0" smtClean="0"/>
              <a:t>Current trend in Big data Analytics</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US" dirty="0" smtClean="0"/>
          </a:p>
          <a:p>
            <a:pPr>
              <a:buNone/>
            </a:pPr>
            <a:endParaRPr lang="en-US" dirty="0" smtClean="0"/>
          </a:p>
          <a:p>
            <a:pPr>
              <a:buNone/>
            </a:pPr>
            <a:endParaRPr lang="en-US" dirty="0" smtClean="0"/>
          </a:p>
          <a:p>
            <a:pPr algn="ctr">
              <a:buNone/>
            </a:pPr>
            <a:r>
              <a:rPr lang="en-US" sz="6000" u="sng" dirty="0" smtClean="0"/>
              <a:t>Q&amp;A/Feedback?</a:t>
            </a:r>
            <a:endParaRPr lang="en-US" sz="6000" u="sng" dirty="0"/>
          </a:p>
        </p:txBody>
      </p:sp>
      <p:sp>
        <p:nvSpPr>
          <p:cNvPr id="3" name="Title 2"/>
          <p:cNvSpPr>
            <a:spLocks noGrp="1"/>
          </p:cNvSpPr>
          <p:nvPr>
            <p:ph type="title"/>
          </p:nvPr>
        </p:nvSpPr>
        <p:spPr/>
        <p:txBody>
          <a:bodyPr/>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smtClean="0">
                <a:latin typeface="Aparajita" pitchFamily="34" charset="0"/>
                <a:cs typeface="Aparajita" pitchFamily="34" charset="0"/>
              </a:rPr>
              <a:t>Big data is a term applied to a </a:t>
            </a:r>
            <a:r>
              <a:rPr lang="en-US" b="1" i="1" dirty="0" smtClean="0">
                <a:latin typeface="Aparajita" pitchFamily="34" charset="0"/>
                <a:cs typeface="Aparajita" pitchFamily="34" charset="0"/>
              </a:rPr>
              <a:t>new generation of software, applications, and system and storage architecture.</a:t>
            </a:r>
          </a:p>
          <a:p>
            <a:r>
              <a:rPr lang="en-US" i="1" dirty="0" smtClean="0">
                <a:latin typeface="Aparajita" pitchFamily="34" charset="0"/>
                <a:cs typeface="Aparajita" pitchFamily="34" charset="0"/>
              </a:rPr>
              <a:t>It designed to provide </a:t>
            </a:r>
            <a:r>
              <a:rPr lang="en-US" b="1" i="1" dirty="0" smtClean="0">
                <a:latin typeface="Aparajita" pitchFamily="34" charset="0"/>
                <a:cs typeface="Aparajita" pitchFamily="34" charset="0"/>
              </a:rPr>
              <a:t>business value from unstructured data</a:t>
            </a:r>
            <a:r>
              <a:rPr lang="en-US" i="1" dirty="0" smtClean="0">
                <a:latin typeface="Aparajita" pitchFamily="34" charset="0"/>
                <a:cs typeface="Aparajita" pitchFamily="34" charset="0"/>
              </a:rPr>
              <a:t>.</a:t>
            </a:r>
          </a:p>
          <a:p>
            <a:r>
              <a:rPr lang="en-US" i="1" dirty="0" smtClean="0">
                <a:latin typeface="Aparajita" pitchFamily="34" charset="0"/>
                <a:cs typeface="Aparajita" pitchFamily="34" charset="0"/>
              </a:rPr>
              <a:t>Big data sets </a:t>
            </a:r>
            <a:r>
              <a:rPr lang="en-US" b="1" i="1" dirty="0" smtClean="0">
                <a:latin typeface="Aparajita" pitchFamily="34" charset="0"/>
                <a:cs typeface="Aparajita" pitchFamily="34" charset="0"/>
              </a:rPr>
              <a:t>require advanced tools</a:t>
            </a:r>
            <a:r>
              <a:rPr lang="en-US" i="1" dirty="0" smtClean="0">
                <a:latin typeface="Aparajita" pitchFamily="34" charset="0"/>
                <a:cs typeface="Aparajita" pitchFamily="34" charset="0"/>
              </a:rPr>
              <a:t>, software, and systems to capture, store, manage, and analyze the data sets, </a:t>
            </a:r>
          </a:p>
          <a:p>
            <a:r>
              <a:rPr lang="en-US" i="1" dirty="0" smtClean="0">
                <a:latin typeface="Aparajita" pitchFamily="34" charset="0"/>
                <a:cs typeface="Aparajita" pitchFamily="34" charset="0"/>
              </a:rPr>
              <a:t>All in a timeframe Big data preserves the </a:t>
            </a:r>
            <a:r>
              <a:rPr lang="en-US" b="1" i="1" dirty="0" smtClean="0">
                <a:latin typeface="Aparajita" pitchFamily="34" charset="0"/>
                <a:cs typeface="Aparajita" pitchFamily="34" charset="0"/>
              </a:rPr>
              <a:t>intrinsic</a:t>
            </a:r>
            <a:r>
              <a:rPr lang="en-US" i="1" dirty="0" smtClean="0">
                <a:latin typeface="Aparajita" pitchFamily="34" charset="0"/>
                <a:cs typeface="Aparajita" pitchFamily="34" charset="0"/>
              </a:rPr>
              <a:t> value of the data.</a:t>
            </a:r>
          </a:p>
          <a:p>
            <a:r>
              <a:rPr lang="en-US" b="1" i="1" dirty="0" smtClean="0">
                <a:latin typeface="Aparajita" pitchFamily="34" charset="0"/>
                <a:cs typeface="Aparajita" pitchFamily="34" charset="0"/>
              </a:rPr>
              <a:t>Big data is now applied more broadly to cover commercial environments.</a:t>
            </a:r>
            <a:endParaRPr lang="en-US" b="1" i="1" dirty="0">
              <a:latin typeface="Aparajita" pitchFamily="34" charset="0"/>
              <a:cs typeface="Aparajita" pitchFamily="34" charset="0"/>
            </a:endParaRPr>
          </a:p>
        </p:txBody>
      </p:sp>
      <p:sp>
        <p:nvSpPr>
          <p:cNvPr id="3" name="Title 2"/>
          <p:cNvSpPr>
            <a:spLocks noGrp="1"/>
          </p:cNvSpPr>
          <p:nvPr>
            <p:ph type="title"/>
          </p:nvPr>
        </p:nvSpPr>
        <p:spPr/>
        <p:txBody>
          <a:bodyPr/>
          <a:lstStyle/>
          <a:p>
            <a:pPr algn="ctr"/>
            <a:r>
              <a:rPr lang="en-US" dirty="0" smtClean="0"/>
              <a:t>Big Data</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i="1" dirty="0" smtClean="0">
                <a:latin typeface="Aparajita" pitchFamily="34" charset="0"/>
                <a:cs typeface="Aparajita" pitchFamily="34" charset="0"/>
              </a:rPr>
              <a:t>Four distinct applications segments comprise the </a:t>
            </a:r>
            <a:r>
              <a:rPr lang="en-US" b="1" i="1" dirty="0" smtClean="0">
                <a:latin typeface="Aparajita" pitchFamily="34" charset="0"/>
                <a:cs typeface="Aparajita" pitchFamily="34" charset="0"/>
              </a:rPr>
              <a:t>big data market</a:t>
            </a:r>
            <a:r>
              <a:rPr lang="en-US" i="1" dirty="0" smtClean="0">
                <a:latin typeface="Aparajita" pitchFamily="34" charset="0"/>
                <a:cs typeface="Aparajita" pitchFamily="34" charset="0"/>
              </a:rPr>
              <a:t>.</a:t>
            </a:r>
          </a:p>
          <a:p>
            <a:r>
              <a:rPr lang="en-US" i="1" dirty="0" smtClean="0">
                <a:latin typeface="Aparajita" pitchFamily="34" charset="0"/>
                <a:cs typeface="Aparajita" pitchFamily="34" charset="0"/>
              </a:rPr>
              <a:t> each with varying levels of need for </a:t>
            </a:r>
            <a:r>
              <a:rPr lang="en-US" b="1" i="1" dirty="0" smtClean="0">
                <a:latin typeface="Aparajita" pitchFamily="34" charset="0"/>
                <a:cs typeface="Aparajita" pitchFamily="34" charset="0"/>
              </a:rPr>
              <a:t>performance and scalability</a:t>
            </a:r>
            <a:r>
              <a:rPr lang="en-US" i="1" dirty="0" smtClean="0">
                <a:latin typeface="Aparajita" pitchFamily="34" charset="0"/>
                <a:cs typeface="Aparajita" pitchFamily="34" charset="0"/>
              </a:rPr>
              <a:t>.  </a:t>
            </a:r>
          </a:p>
          <a:p>
            <a:r>
              <a:rPr lang="en-US" i="1" dirty="0" smtClean="0">
                <a:latin typeface="Aparajita" pitchFamily="34" charset="0"/>
                <a:cs typeface="Aparajita" pitchFamily="34" charset="0"/>
              </a:rPr>
              <a:t>The four </a:t>
            </a:r>
            <a:r>
              <a:rPr lang="en-US" b="1" i="1" dirty="0" smtClean="0">
                <a:latin typeface="Aparajita" pitchFamily="34" charset="0"/>
                <a:cs typeface="Aparajita" pitchFamily="34" charset="0"/>
              </a:rPr>
              <a:t>big data segments </a:t>
            </a:r>
            <a:r>
              <a:rPr lang="en-US" i="1" dirty="0" smtClean="0">
                <a:latin typeface="Aparajita" pitchFamily="34" charset="0"/>
                <a:cs typeface="Aparajita" pitchFamily="34" charset="0"/>
              </a:rPr>
              <a:t>are:</a:t>
            </a:r>
          </a:p>
          <a:p>
            <a:r>
              <a:rPr lang="en-US" i="1" dirty="0" smtClean="0">
                <a:latin typeface="Aparajita" pitchFamily="34" charset="0"/>
                <a:cs typeface="Aparajita" pitchFamily="34" charset="0"/>
              </a:rPr>
              <a:t>  1) </a:t>
            </a:r>
            <a:r>
              <a:rPr lang="en-US" b="1" i="1" dirty="0" smtClean="0">
                <a:latin typeface="Aparajita" pitchFamily="34" charset="0"/>
                <a:cs typeface="Aparajita" pitchFamily="34" charset="0"/>
              </a:rPr>
              <a:t>Design</a:t>
            </a:r>
            <a:r>
              <a:rPr lang="en-US" i="1" dirty="0" smtClean="0">
                <a:latin typeface="Aparajita" pitchFamily="34" charset="0"/>
                <a:cs typeface="Aparajita" pitchFamily="34" charset="0"/>
              </a:rPr>
              <a:t> (engineering collaboration)</a:t>
            </a:r>
          </a:p>
          <a:p>
            <a:r>
              <a:rPr lang="en-US" i="1" dirty="0" smtClean="0">
                <a:latin typeface="Aparajita" pitchFamily="34" charset="0"/>
                <a:cs typeface="Aparajita" pitchFamily="34" charset="0"/>
              </a:rPr>
              <a:t> 2) </a:t>
            </a:r>
            <a:r>
              <a:rPr lang="en-US" b="1" i="1" dirty="0" smtClean="0">
                <a:latin typeface="Aparajita" pitchFamily="34" charset="0"/>
                <a:cs typeface="Aparajita" pitchFamily="34" charset="0"/>
              </a:rPr>
              <a:t>Discover</a:t>
            </a:r>
            <a:r>
              <a:rPr lang="en-US" i="1" dirty="0" smtClean="0">
                <a:latin typeface="Aparajita" pitchFamily="34" charset="0"/>
                <a:cs typeface="Aparajita" pitchFamily="34" charset="0"/>
              </a:rPr>
              <a:t> (core simulation – supplanting physical experimentation)</a:t>
            </a:r>
          </a:p>
          <a:p>
            <a:r>
              <a:rPr lang="en-US" i="1" dirty="0" smtClean="0">
                <a:latin typeface="Aparajita" pitchFamily="34" charset="0"/>
                <a:cs typeface="Aparajita" pitchFamily="34" charset="0"/>
              </a:rPr>
              <a:t>3) </a:t>
            </a:r>
            <a:r>
              <a:rPr lang="en-US" b="1" i="1" dirty="0" smtClean="0">
                <a:latin typeface="Aparajita" pitchFamily="34" charset="0"/>
                <a:cs typeface="Aparajita" pitchFamily="34" charset="0"/>
              </a:rPr>
              <a:t>Decide</a:t>
            </a:r>
            <a:r>
              <a:rPr lang="en-US" i="1" dirty="0" smtClean="0">
                <a:latin typeface="Aparajita" pitchFamily="34" charset="0"/>
                <a:cs typeface="Aparajita" pitchFamily="34" charset="0"/>
              </a:rPr>
              <a:t> (analytics).</a:t>
            </a:r>
          </a:p>
          <a:p>
            <a:r>
              <a:rPr lang="en-US" i="1" dirty="0" smtClean="0">
                <a:latin typeface="Aparajita" pitchFamily="34" charset="0"/>
                <a:cs typeface="Aparajita" pitchFamily="34" charset="0"/>
              </a:rPr>
              <a:t>4) </a:t>
            </a:r>
            <a:r>
              <a:rPr lang="en-US" b="1" i="1" dirty="0" smtClean="0">
                <a:latin typeface="Aparajita" pitchFamily="34" charset="0"/>
                <a:cs typeface="Aparajita" pitchFamily="34" charset="0"/>
              </a:rPr>
              <a:t>Deposit</a:t>
            </a:r>
            <a:r>
              <a:rPr lang="en-US" i="1" dirty="0" smtClean="0">
                <a:latin typeface="Aparajita" pitchFamily="34" charset="0"/>
                <a:cs typeface="Aparajita" pitchFamily="34" charset="0"/>
              </a:rPr>
              <a:t> (Web 2.0 and data warehousing)</a:t>
            </a:r>
            <a:endParaRPr lang="en-US" i="1" dirty="0">
              <a:latin typeface="Aparajita" pitchFamily="34" charset="0"/>
              <a:cs typeface="Aparajita" pitchFamily="34" charset="0"/>
            </a:endParaRPr>
          </a:p>
        </p:txBody>
      </p:sp>
      <p:sp>
        <p:nvSpPr>
          <p:cNvPr id="3" name="Title 2"/>
          <p:cNvSpPr>
            <a:spLocks noGrp="1"/>
          </p:cNvSpPr>
          <p:nvPr>
            <p:ph type="title"/>
          </p:nvPr>
        </p:nvSpPr>
        <p:spPr/>
        <p:txBody>
          <a:bodyPr/>
          <a:lstStyle/>
          <a:p>
            <a:pPr algn="ctr"/>
            <a:r>
              <a:rPr lang="en-US" dirty="0" smtClean="0"/>
              <a:t>Big data</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Big Data</a:t>
            </a:r>
            <a:endParaRPr lang="en-US" dirty="0"/>
          </a:p>
        </p:txBody>
      </p:sp>
      <p:pic>
        <p:nvPicPr>
          <p:cNvPr id="2" name="Picture 2"/>
          <p:cNvPicPr>
            <a:picLocks noGrp="1" noChangeAspect="1" noChangeArrowheads="1"/>
          </p:cNvPicPr>
          <p:nvPr>
            <p:ph idx="1"/>
          </p:nvPr>
        </p:nvPicPr>
        <p:blipFill>
          <a:blip r:embed="rId2"/>
          <a:srcRect/>
          <a:stretch>
            <a:fillRect/>
          </a:stretch>
        </p:blipFill>
        <p:spPr bwMode="auto">
          <a:xfrm>
            <a:off x="458254" y="1295400"/>
            <a:ext cx="8685746" cy="51482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Prakash Bhatt\Desktop\BIG_DATA\2_BIG_DATA.png"/>
          <p:cNvPicPr>
            <a:picLocks noGrp="1" noChangeAspect="1" noChangeArrowheads="1"/>
          </p:cNvPicPr>
          <p:nvPr>
            <p:ph idx="1"/>
          </p:nvPr>
        </p:nvPicPr>
        <p:blipFill>
          <a:blip r:embed="rId2"/>
          <a:stretch>
            <a:fillRect/>
          </a:stretch>
        </p:blipFill>
        <p:spPr bwMode="auto">
          <a:xfrm>
            <a:off x="903981" y="1481138"/>
            <a:ext cx="7336038" cy="4525962"/>
          </a:xfrm>
          <a:prstGeom prst="rect">
            <a:avLst/>
          </a:prstGeom>
          <a:noFill/>
        </p:spPr>
      </p:pic>
      <p:sp>
        <p:nvSpPr>
          <p:cNvPr id="2" name="Title 1"/>
          <p:cNvSpPr>
            <a:spLocks noGrp="1"/>
          </p:cNvSpPr>
          <p:nvPr>
            <p:ph type="title"/>
          </p:nvPr>
        </p:nvSpPr>
        <p:spPr/>
        <p:txBody>
          <a:bodyPr/>
          <a:lstStyle/>
          <a:p>
            <a:r>
              <a:rPr lang="en-US" dirty="0" smtClean="0"/>
              <a:t>Big Data</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Users\Prakash Bhatt\Desktop\BIG_DATA\3-BIG_DATA.PNG"/>
          <p:cNvPicPr>
            <a:picLocks noGrp="1" noChangeAspect="1" noChangeArrowheads="1"/>
          </p:cNvPicPr>
          <p:nvPr>
            <p:ph idx="1"/>
          </p:nvPr>
        </p:nvPicPr>
        <p:blipFill>
          <a:blip r:embed="rId2"/>
          <a:stretch>
            <a:fillRect/>
          </a:stretch>
        </p:blipFill>
        <p:spPr bwMode="auto">
          <a:xfrm>
            <a:off x="457200" y="2030773"/>
            <a:ext cx="8229600" cy="3426691"/>
          </a:xfrm>
          <a:prstGeom prst="rect">
            <a:avLst/>
          </a:prstGeom>
          <a:noFill/>
        </p:spPr>
      </p:pic>
      <p:sp>
        <p:nvSpPr>
          <p:cNvPr id="2" name="Title 1"/>
          <p:cNvSpPr>
            <a:spLocks noGrp="1"/>
          </p:cNvSpPr>
          <p:nvPr>
            <p:ph type="title"/>
          </p:nvPr>
        </p:nvSpPr>
        <p:spPr>
          <a:xfrm>
            <a:off x="457200" y="152400"/>
            <a:ext cx="8229600" cy="1676400"/>
          </a:xfrm>
        </p:spPr>
        <p:txBody>
          <a:bodyPr>
            <a:normAutofit fontScale="90000"/>
          </a:bodyPr>
          <a:lstStyle/>
          <a:p>
            <a:r>
              <a:rPr lang="en-US" dirty="0" smtClean="0"/>
              <a:t>Big Data</a:t>
            </a:r>
            <a:br>
              <a:rPr lang="en-US" dirty="0" smtClean="0"/>
            </a:br>
            <a:r>
              <a:rPr lang="en-US" b="1" dirty="0" smtClean="0"/>
              <a:t>“Data Driven” Web 2.0 onwards.</a:t>
            </a:r>
            <a:br>
              <a:rPr lang="en-US" b="1" dirty="0" smtClean="0"/>
            </a:b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527</TotalTime>
  <Words>2379</Words>
  <Application>Microsoft Office PowerPoint</Application>
  <PresentationFormat>On-screen Show (4:3)</PresentationFormat>
  <Paragraphs>266</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Concourse</vt:lpstr>
      <vt:lpstr>Big Data</vt:lpstr>
      <vt:lpstr>Big Data</vt:lpstr>
      <vt:lpstr>Big Data</vt:lpstr>
      <vt:lpstr>Big Data</vt:lpstr>
      <vt:lpstr>Big Data</vt:lpstr>
      <vt:lpstr>Big data</vt:lpstr>
      <vt:lpstr>Big Data</vt:lpstr>
      <vt:lpstr>Big Data</vt:lpstr>
      <vt:lpstr>Big Data “Data Driven” Web 2.0 onwards. </vt:lpstr>
      <vt:lpstr>Big Data</vt:lpstr>
      <vt:lpstr> Big Data Challenges</vt:lpstr>
      <vt:lpstr>Big Data</vt:lpstr>
      <vt:lpstr>Big Data</vt:lpstr>
      <vt:lpstr>Big Data</vt:lpstr>
      <vt:lpstr>Data Analytics</vt:lpstr>
      <vt:lpstr>Data Analytics</vt:lpstr>
      <vt:lpstr>Data Analytics</vt:lpstr>
      <vt:lpstr>Data Analytics</vt:lpstr>
      <vt:lpstr> Data Analytics</vt:lpstr>
      <vt:lpstr>Data Analytics</vt:lpstr>
      <vt:lpstr>Data Analytics</vt:lpstr>
      <vt:lpstr>The Power and Promise of Analytics</vt:lpstr>
      <vt:lpstr>The Power and Promise of Analytics</vt:lpstr>
      <vt:lpstr>The Power and Promise of Analytics</vt:lpstr>
      <vt:lpstr> Process of Data Analytics (KDD process)</vt:lpstr>
      <vt:lpstr>The Process of Analytics</vt:lpstr>
      <vt:lpstr>The Process of Analytics (Phase-1)</vt:lpstr>
      <vt:lpstr>The Process of Analytics (Phase-1)</vt:lpstr>
      <vt:lpstr>The Process of Analytics (Phase-1)</vt:lpstr>
      <vt:lpstr>The Process of Analytics (Phase-1)</vt:lpstr>
      <vt:lpstr>The Process of Analytics (Phase-1)</vt:lpstr>
      <vt:lpstr>The Process of Analytics (Phase-1)</vt:lpstr>
      <vt:lpstr>The Process of Analytics (Phase-1)</vt:lpstr>
      <vt:lpstr>The Process of Analytics (Phase-2)</vt:lpstr>
      <vt:lpstr>Goals for Analytics Guidance</vt:lpstr>
      <vt:lpstr>Goals for Analytics Guidance</vt:lpstr>
      <vt:lpstr>Goals for Analytics Guidance</vt:lpstr>
      <vt:lpstr>Goals for Analytics Guidance</vt:lpstr>
      <vt:lpstr>Data Analytics</vt:lpstr>
      <vt:lpstr>Data Scientist</vt:lpstr>
      <vt:lpstr>Data Scientist</vt:lpstr>
      <vt:lpstr>Data scientist</vt:lpstr>
      <vt:lpstr>Data scientist</vt:lpstr>
      <vt:lpstr>Data scientist</vt:lpstr>
      <vt:lpstr>Role of Data scientist</vt:lpstr>
      <vt:lpstr>Current trend in Big data Analytics</vt:lpstr>
      <vt:lpstr>Slide 47</vt:lpstr>
    </vt:vector>
  </TitlesOfParts>
  <Company>Deftones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dc:title>
  <dc:creator>Prakash Bhatt</dc:creator>
  <cp:lastModifiedBy>User</cp:lastModifiedBy>
  <cp:revision>187</cp:revision>
  <dcterms:created xsi:type="dcterms:W3CDTF">2013-05-12T12:09:01Z</dcterms:created>
  <dcterms:modified xsi:type="dcterms:W3CDTF">2016-08-27T16:32:46Z</dcterms:modified>
</cp:coreProperties>
</file>