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8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5323-0F78-42A5-851F-97526585C3C6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DCE7-0488-4CED-A3BC-21A39C800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5323-0F78-42A5-851F-97526585C3C6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DCE7-0488-4CED-A3BC-21A39C800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5323-0F78-42A5-851F-97526585C3C6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DCE7-0488-4CED-A3BC-21A39C800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5323-0F78-42A5-851F-97526585C3C6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DCE7-0488-4CED-A3BC-21A39C800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5323-0F78-42A5-851F-97526585C3C6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DCE7-0488-4CED-A3BC-21A39C800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5323-0F78-42A5-851F-97526585C3C6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DCE7-0488-4CED-A3BC-21A39C800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5323-0F78-42A5-851F-97526585C3C6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DCE7-0488-4CED-A3BC-21A39C800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5323-0F78-42A5-851F-97526585C3C6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DCE7-0488-4CED-A3BC-21A39C800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5323-0F78-42A5-851F-97526585C3C6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DCE7-0488-4CED-A3BC-21A39C800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5323-0F78-42A5-851F-97526585C3C6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DCE7-0488-4CED-A3BC-21A39C800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5323-0F78-42A5-851F-97526585C3C6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DCE7-0488-4CED-A3BC-21A39C800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75323-0F78-42A5-851F-97526585C3C6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5DCE7-0488-4CED-A3BC-21A39C800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yahoo.com/hadoop/tutorial/module2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/>
          <a:lstStyle/>
          <a:p>
            <a:r>
              <a:rPr lang="en-US" dirty="0" smtClean="0"/>
              <a:t>Map-Reduce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905000"/>
            <a:ext cx="7772400" cy="4648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74009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Map-reduce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3.Reducing List</a:t>
            </a:r>
          </a:p>
          <a:p>
            <a:r>
              <a:rPr lang="en-US" sz="2000" dirty="0" smtClean="0"/>
              <a:t>Reducing lets you aggregate values together.</a:t>
            </a:r>
          </a:p>
          <a:p>
            <a:r>
              <a:rPr lang="en-US" sz="2000" dirty="0" smtClean="0"/>
              <a:t> A </a:t>
            </a:r>
            <a:r>
              <a:rPr lang="en-US" sz="2000" i="1" dirty="0" smtClean="0"/>
              <a:t>reducer</a:t>
            </a:r>
            <a:r>
              <a:rPr lang="en-US" sz="2000" dirty="0" smtClean="0"/>
              <a:t> function receives an </a:t>
            </a:r>
            <a:r>
              <a:rPr lang="en-US" sz="2000" dirty="0" err="1" smtClean="0"/>
              <a:t>iterator</a:t>
            </a:r>
            <a:r>
              <a:rPr lang="en-US" sz="2000" dirty="0" smtClean="0"/>
              <a:t> of input values from an input list.</a:t>
            </a:r>
          </a:p>
          <a:p>
            <a:r>
              <a:rPr lang="en-US" sz="2000" dirty="0" smtClean="0"/>
              <a:t> It then combines these values together, returning a single output value.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67000"/>
            <a:ext cx="8839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Map-reduce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latin typeface="Aparajita" pitchFamily="34" charset="0"/>
                <a:cs typeface="Aparajita" pitchFamily="34" charset="0"/>
              </a:rPr>
              <a:t>4.Putting Them Together in Map-Reduce: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The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Hadoop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Map-Reduce framework takes these concepts and uses them to process large volumes of information. 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A Map-Reduce program has two components:</a:t>
            </a:r>
          </a:p>
          <a:p>
            <a:pPr lvl="1"/>
            <a:r>
              <a:rPr lang="en-US" dirty="0" err="1" smtClean="0">
                <a:latin typeface="Aparajita" pitchFamily="34" charset="0"/>
                <a:cs typeface="Aparajita" pitchFamily="34" charset="0"/>
              </a:rPr>
              <a:t>Mapper</a:t>
            </a:r>
            <a:endParaRPr lang="en-US" dirty="0" smtClean="0">
              <a:latin typeface="Aparajita" pitchFamily="34" charset="0"/>
              <a:cs typeface="Aparajita" pitchFamily="34" charset="0"/>
            </a:endParaRPr>
          </a:p>
          <a:p>
            <a:pPr lvl="1"/>
            <a:r>
              <a:rPr lang="en-US" dirty="0" smtClean="0">
                <a:latin typeface="Aparajita" pitchFamily="34" charset="0"/>
                <a:cs typeface="Aparajita" pitchFamily="34" charset="0"/>
              </a:rPr>
              <a:t>And reducer.</a:t>
            </a:r>
            <a:endParaRPr lang="en-US" dirty="0">
              <a:latin typeface="Aparajita" pitchFamily="34" charset="0"/>
              <a:cs typeface="Aparajita" pitchFamily="34" charset="0"/>
            </a:endParaRPr>
          </a:p>
          <a:p>
            <a:pPr lvl="1">
              <a:buNone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 The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Mapper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and Reducer idioms described above are extended slightly to work in this environment, but the basic principles are the same.</a:t>
            </a:r>
          </a:p>
          <a:p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(word count)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mapper</a:t>
            </a:r>
            <a:r>
              <a:rPr lang="en-US" dirty="0" smtClean="0"/>
              <a:t> (filename, file-contents): </a:t>
            </a:r>
          </a:p>
          <a:p>
            <a:pPr lvl="1"/>
            <a:r>
              <a:rPr lang="en-US" b="1" dirty="0" smtClean="0"/>
              <a:t>for each</a:t>
            </a:r>
            <a:r>
              <a:rPr lang="en-US" dirty="0" smtClean="0"/>
              <a:t> word </a:t>
            </a:r>
            <a:r>
              <a:rPr lang="en-US" b="1" dirty="0" smtClean="0"/>
              <a:t>in</a:t>
            </a:r>
            <a:r>
              <a:rPr lang="en-US" dirty="0" smtClean="0"/>
              <a:t> file-contents:</a:t>
            </a:r>
          </a:p>
          <a:p>
            <a:pPr lvl="2"/>
            <a:r>
              <a:rPr lang="en-US" dirty="0" smtClean="0"/>
              <a:t> </a:t>
            </a:r>
            <a:r>
              <a:rPr lang="en-US" b="1" dirty="0" smtClean="0"/>
              <a:t>emit</a:t>
            </a:r>
            <a:r>
              <a:rPr lang="en-US" dirty="0" smtClean="0"/>
              <a:t> (word, 1)</a:t>
            </a:r>
          </a:p>
          <a:p>
            <a:pPr marL="228600" lvl="2">
              <a:buNone/>
            </a:pPr>
            <a:r>
              <a:rPr lang="en-US" dirty="0" smtClean="0"/>
              <a:t> </a:t>
            </a:r>
          </a:p>
          <a:p>
            <a:pPr marL="228600" lvl="2"/>
            <a:r>
              <a:rPr lang="en-US" dirty="0" smtClean="0"/>
              <a:t>reducer (word, values): </a:t>
            </a:r>
          </a:p>
          <a:p>
            <a:pPr marL="685800" lvl="3"/>
            <a:r>
              <a:rPr lang="en-US" dirty="0" smtClean="0"/>
              <a:t>sum = 0</a:t>
            </a:r>
          </a:p>
          <a:p>
            <a:pPr marL="685800" lvl="3"/>
            <a:r>
              <a:rPr lang="en-US" dirty="0" smtClean="0"/>
              <a:t> </a:t>
            </a:r>
            <a:r>
              <a:rPr lang="en-US" b="1" dirty="0" smtClean="0"/>
              <a:t>for each</a:t>
            </a:r>
            <a:r>
              <a:rPr lang="en-US" dirty="0" smtClean="0"/>
              <a:t> value </a:t>
            </a:r>
            <a:r>
              <a:rPr lang="en-US" b="1" dirty="0" smtClean="0"/>
              <a:t>in</a:t>
            </a:r>
            <a:r>
              <a:rPr lang="en-US" dirty="0" smtClean="0"/>
              <a:t> values: </a:t>
            </a:r>
          </a:p>
          <a:p>
            <a:pPr marL="685800" lvl="3"/>
            <a:r>
              <a:rPr lang="en-US" dirty="0" smtClean="0"/>
              <a:t>sum = sum + value </a:t>
            </a:r>
          </a:p>
          <a:p>
            <a:pPr marL="685800" lvl="3"/>
            <a:r>
              <a:rPr lang="en-US" b="1" dirty="0" smtClean="0"/>
              <a:t>emit</a:t>
            </a:r>
            <a:r>
              <a:rPr lang="en-US" dirty="0" smtClean="0"/>
              <a:t> (word, sum)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(word count)</a:t>
            </a:r>
            <a:endParaRPr lang="en-US" dirty="0"/>
          </a:p>
        </p:txBody>
      </p:sp>
      <p:pic>
        <p:nvPicPr>
          <p:cNvPr id="9218" name="Picture 2" descr="Z:\BIG DATA\prakash5\MapReduceWordCountOverview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6868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Map-Reduce Data Flow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dirty="0" smtClean="0"/>
              <a:t>Now that we have seen the components that make up a basic </a:t>
            </a:r>
            <a:r>
              <a:rPr lang="en-US" sz="1800" dirty="0" err="1" smtClean="0"/>
              <a:t>MapReduce</a:t>
            </a:r>
            <a:r>
              <a:rPr lang="en-US" sz="1800" dirty="0" smtClean="0"/>
              <a:t> job, we can see how everything works together at a higher level:</a:t>
            </a:r>
            <a:endParaRPr lang="en-US" sz="18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00200"/>
            <a:ext cx="8991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Map-Reduce inputs typically come from input files loaded onto our processing cluster in </a:t>
            </a:r>
            <a:r>
              <a:rPr lang="en-US" dirty="0" smtClean="0">
                <a:latin typeface="Aparajita" pitchFamily="34" charset="0"/>
                <a:cs typeface="Aparajita" pitchFamily="34" charset="0"/>
                <a:hlinkClick r:id="rId2"/>
              </a:rPr>
              <a:t>HDFS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. 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These files are distributed across all our nodes.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 Running a Map-Reduce program involves running mapping tasks on many or all of the nodes in our cluster. 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Each of these mapping tasks is equivalent: </a:t>
            </a:r>
          </a:p>
          <a:p>
            <a:pPr lvl="1"/>
            <a:r>
              <a:rPr lang="en-US" dirty="0" smtClean="0">
                <a:latin typeface="Aparajita" pitchFamily="34" charset="0"/>
                <a:cs typeface="Aparajita" pitchFamily="34" charset="0"/>
              </a:rPr>
              <a:t>no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mappers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have particular "identities" associated with them. </a:t>
            </a:r>
          </a:p>
          <a:p>
            <a:pPr lvl="1"/>
            <a:r>
              <a:rPr lang="en-US" dirty="0" smtClean="0">
                <a:latin typeface="Aparajita" pitchFamily="34" charset="0"/>
                <a:cs typeface="Aparajita" pitchFamily="34" charset="0"/>
              </a:rPr>
              <a:t>Therefore, any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mapper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can process any input file. Each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mapper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loads the set of files local to that machine and processes them.</a:t>
            </a: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When the mapping phase has completed, the intermediate (key, value) pairs must be exchanged between machines to send all values with the same key to a single reducer. 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The reduce tasks are spread across the same nodes in the cluster as the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mappers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. </a:t>
            </a:r>
          </a:p>
          <a:p>
            <a:r>
              <a:rPr lang="en-US" b="1" dirty="0" smtClean="0">
                <a:latin typeface="Aparajita" pitchFamily="34" charset="0"/>
                <a:cs typeface="Aparajita" pitchFamily="34" charset="0"/>
              </a:rPr>
              <a:t>This is the only communication step in </a:t>
            </a:r>
            <a:r>
              <a:rPr lang="en-US" b="1" dirty="0" err="1" smtClean="0">
                <a:latin typeface="Aparajita" pitchFamily="34" charset="0"/>
                <a:cs typeface="Aparajita" pitchFamily="34" charset="0"/>
              </a:rPr>
              <a:t>MapReduce</a:t>
            </a:r>
            <a:r>
              <a:rPr lang="en-US" b="1" dirty="0" smtClean="0">
                <a:latin typeface="Aparajita" pitchFamily="34" charset="0"/>
                <a:cs typeface="Aparajita" pitchFamily="34" charset="0"/>
              </a:rPr>
              <a:t>.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 Individual map tasks do not exchange information with one another, nor are they aware of one another's existence. 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Similarly, different reduce tasks do not communicate with one another.</a:t>
            </a: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The user never explicitly marshals information from one machine to another; all data transfer is handled by the </a:t>
            </a:r>
            <a:r>
              <a:rPr lang="en-US" i="1" dirty="0" err="1" smtClean="0">
                <a:latin typeface="Aparajita" pitchFamily="34" charset="0"/>
                <a:cs typeface="Aparajita" pitchFamily="34" charset="0"/>
              </a:rPr>
              <a:t>Hadoop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 Map-Reduce platform itself, guided implicitly by the different keys associated with values. </a:t>
            </a: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This is a fundamental element of </a:t>
            </a:r>
            <a:r>
              <a:rPr lang="en-US" i="1" dirty="0" err="1" smtClean="0">
                <a:latin typeface="Aparajita" pitchFamily="34" charset="0"/>
                <a:cs typeface="Aparajita" pitchFamily="34" charset="0"/>
              </a:rPr>
              <a:t>Hadoop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 Map-</a:t>
            </a:r>
            <a:r>
              <a:rPr lang="en-US" i="1" dirty="0" err="1" smtClean="0">
                <a:latin typeface="Aparajita" pitchFamily="34" charset="0"/>
                <a:cs typeface="Aparajita" pitchFamily="34" charset="0"/>
              </a:rPr>
              <a:t>Reduce's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 reliability. </a:t>
            </a: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If nodes in the cluster fail, tasks must be able to be restarted.</a:t>
            </a: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 If they have been performing side-effects, e.g., communicating with the outside world, then the shared state must be restored in a restarted task. </a:t>
            </a: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By eliminating communication and side-effects, restarts can be handled more gracefully.</a:t>
            </a:r>
            <a:endParaRPr lang="en-US" i="1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Input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This is where the data for a Map-Reduce task is initially stored. 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While this does not need to be the case, the input files typically reside in HDFS. 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The format of these files is arbitrary; while line-based log files can be used, we could also use a binary format, multi-line input records, or something else entirely.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 It is typical for these input files to be very large -- tens of gigabytes or more.</a:t>
            </a: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InputFormat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These input files are split up and read is defined by the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InputFormat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. 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An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InputFormat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is a class that provides the following functionality: </a:t>
            </a:r>
          </a:p>
          <a:p>
            <a:pPr lvl="1"/>
            <a:r>
              <a:rPr lang="en-US" dirty="0" smtClean="0">
                <a:latin typeface="Aparajita" pitchFamily="34" charset="0"/>
                <a:cs typeface="Aparajita" pitchFamily="34" charset="0"/>
              </a:rPr>
              <a:t>Selects the files or other objects that should be used for input</a:t>
            </a:r>
          </a:p>
          <a:p>
            <a:pPr lvl="1"/>
            <a:r>
              <a:rPr lang="en-US" dirty="0" smtClean="0">
                <a:latin typeface="Aparajita" pitchFamily="34" charset="0"/>
                <a:cs typeface="Aparajita" pitchFamily="34" charset="0"/>
              </a:rPr>
              <a:t>Defines the </a:t>
            </a:r>
            <a:r>
              <a:rPr lang="en-US" i="1" dirty="0" err="1" smtClean="0">
                <a:latin typeface="Aparajita" pitchFamily="34" charset="0"/>
                <a:cs typeface="Aparajita" pitchFamily="34" charset="0"/>
              </a:rPr>
              <a:t>InputSplits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that break a file into tasks</a:t>
            </a:r>
          </a:p>
          <a:p>
            <a:pPr lvl="1"/>
            <a:r>
              <a:rPr lang="en-US" dirty="0" smtClean="0">
                <a:latin typeface="Aparajita" pitchFamily="34" charset="0"/>
                <a:cs typeface="Aparajita" pitchFamily="34" charset="0"/>
              </a:rPr>
              <a:t>Provides a factory for </a:t>
            </a:r>
            <a:r>
              <a:rPr lang="en-US" i="1" dirty="0" err="1" smtClean="0">
                <a:latin typeface="Aparajita" pitchFamily="34" charset="0"/>
                <a:cs typeface="Aparajita" pitchFamily="34" charset="0"/>
              </a:rPr>
              <a:t>RecordReader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objects that read the file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Several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InputFormats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are provided with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Hadoop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. 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An abstract type is called </a:t>
            </a:r>
            <a:r>
              <a:rPr lang="en-US" i="1" dirty="0" err="1" smtClean="0">
                <a:latin typeface="Aparajita" pitchFamily="34" charset="0"/>
                <a:cs typeface="Aparajita" pitchFamily="34" charset="0"/>
              </a:rPr>
              <a:t>FileInputFormat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; all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InputFormats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that operate on files inherit functionality and properties from this class. 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When starting a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Hadoop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job,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FileInputFormat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is provided with a path containing files to read. 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The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FileInputFormat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will read all files in this directory. It then divides these files into one or more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InputSplits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each. 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You can choose which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InputFormat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to apply to your input files for a job by calling the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setInputFormat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() method of the </a:t>
            </a:r>
            <a:r>
              <a:rPr lang="en-US" i="1" dirty="0" err="1" smtClean="0">
                <a:latin typeface="Aparajita" pitchFamily="34" charset="0"/>
                <a:cs typeface="Aparajita" pitchFamily="34" charset="0"/>
              </a:rPr>
              <a:t>JobConf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object that defines the job.</a:t>
            </a: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609600"/>
            <a:ext cx="7924800" cy="551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The default </a:t>
            </a:r>
            <a:r>
              <a:rPr lang="en-US" b="1" dirty="0" err="1" smtClean="0">
                <a:latin typeface="Aparajita" pitchFamily="34" charset="0"/>
                <a:cs typeface="Aparajita" pitchFamily="34" charset="0"/>
              </a:rPr>
              <a:t>InputFormat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is the </a:t>
            </a:r>
            <a:r>
              <a:rPr lang="en-US" b="1" i="1" dirty="0" err="1" smtClean="0">
                <a:latin typeface="Aparajita" pitchFamily="34" charset="0"/>
                <a:cs typeface="Aparajita" pitchFamily="34" charset="0"/>
              </a:rPr>
              <a:t>TextInputFormat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. </a:t>
            </a:r>
          </a:p>
          <a:p>
            <a:pPr lvl="1"/>
            <a:r>
              <a:rPr lang="en-US" dirty="0" smtClean="0">
                <a:latin typeface="Aparajita" pitchFamily="34" charset="0"/>
                <a:cs typeface="Aparajita" pitchFamily="34" charset="0"/>
              </a:rPr>
              <a:t>This is useful for </a:t>
            </a:r>
            <a:r>
              <a:rPr lang="en-US" b="1" dirty="0" smtClean="0">
                <a:latin typeface="Aparajita" pitchFamily="34" charset="0"/>
                <a:cs typeface="Aparajita" pitchFamily="34" charset="0"/>
              </a:rPr>
              <a:t>unformatted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data or line-based records like log files. </a:t>
            </a:r>
          </a:p>
          <a:p>
            <a:pPr marL="285750" lvl="1">
              <a:buFont typeface="Wingdings" pitchFamily="2" charset="2"/>
              <a:buChar char="§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A more interesting input format is the </a:t>
            </a:r>
            <a:r>
              <a:rPr lang="en-US" b="1" i="1" dirty="0" err="1" smtClean="0">
                <a:latin typeface="Aparajita" pitchFamily="34" charset="0"/>
                <a:cs typeface="Aparajita" pitchFamily="34" charset="0"/>
              </a:rPr>
              <a:t>KeyValueInputFormat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.</a:t>
            </a:r>
          </a:p>
          <a:p>
            <a:pPr marL="685800" lvl="2">
              <a:buFont typeface="Wingdings" pitchFamily="2" charset="2"/>
              <a:buChar char="§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 This format also treats each line of input as a separate record. While the </a:t>
            </a:r>
            <a:r>
              <a:rPr lang="en-US" b="1" dirty="0" err="1" smtClean="0">
                <a:latin typeface="Aparajita" pitchFamily="34" charset="0"/>
                <a:cs typeface="Aparajita" pitchFamily="34" charset="0"/>
              </a:rPr>
              <a:t>TextInputFormat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treats the entire line as the value, </a:t>
            </a:r>
          </a:p>
          <a:p>
            <a:pPr marL="685800" lvl="2">
              <a:buFont typeface="Wingdings" pitchFamily="2" charset="2"/>
              <a:buChar char="§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the </a:t>
            </a:r>
            <a:r>
              <a:rPr lang="en-US" b="1" dirty="0" err="1" smtClean="0">
                <a:latin typeface="Aparajita" pitchFamily="34" charset="0"/>
                <a:cs typeface="Aparajita" pitchFamily="34" charset="0"/>
              </a:rPr>
              <a:t>KeyValueInputFormat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breaks the line itself into the key and value by searching for a tab character. </a:t>
            </a:r>
          </a:p>
          <a:p>
            <a:pPr marL="685800" lvl="2">
              <a:buFont typeface="Wingdings" pitchFamily="2" charset="2"/>
              <a:buChar char="§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This is particularly useful for reading the output of one </a:t>
            </a:r>
            <a:r>
              <a:rPr lang="en-US" b="1" dirty="0" err="1" smtClean="0">
                <a:latin typeface="Aparajita" pitchFamily="34" charset="0"/>
                <a:cs typeface="Aparajita" pitchFamily="34" charset="0"/>
              </a:rPr>
              <a:t>MapReduce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job as the input to another</a:t>
            </a:r>
          </a:p>
          <a:p>
            <a:pPr marL="450850" lvl="2">
              <a:buFont typeface="Wingdings" pitchFamily="2" charset="2"/>
              <a:buChar char="§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 Finally, the </a:t>
            </a:r>
            <a:r>
              <a:rPr lang="en-US" b="1" i="1" dirty="0" err="1" smtClean="0">
                <a:latin typeface="Aparajita" pitchFamily="34" charset="0"/>
                <a:cs typeface="Aparajita" pitchFamily="34" charset="0"/>
              </a:rPr>
              <a:t>SequenceFileInputFormat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reads special binary files that are specific to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Hadoop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. </a:t>
            </a:r>
          </a:p>
          <a:p>
            <a:pPr marL="908050" lvl="3">
              <a:buFont typeface="Wingdings" pitchFamily="2" charset="2"/>
              <a:buChar char="§"/>
            </a:pPr>
            <a:r>
              <a:rPr lang="en-US" sz="2300" dirty="0" smtClean="0">
                <a:latin typeface="Aparajita" pitchFamily="34" charset="0"/>
                <a:cs typeface="Aparajita" pitchFamily="34" charset="0"/>
              </a:rPr>
              <a:t>These files include many features designed to allow data to be rapidly read into </a:t>
            </a:r>
            <a:r>
              <a:rPr lang="en-US" sz="2300" dirty="0" err="1" smtClean="0">
                <a:latin typeface="Aparajita" pitchFamily="34" charset="0"/>
                <a:cs typeface="Aparajita" pitchFamily="34" charset="0"/>
              </a:rPr>
              <a:t>Hadoop</a:t>
            </a:r>
            <a:r>
              <a:rPr lang="en-US" sz="2300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300" dirty="0" err="1" smtClean="0">
                <a:latin typeface="Aparajita" pitchFamily="34" charset="0"/>
                <a:cs typeface="Aparajita" pitchFamily="34" charset="0"/>
              </a:rPr>
              <a:t>mappers</a:t>
            </a:r>
            <a:r>
              <a:rPr lang="en-US" sz="2300" dirty="0" smtClean="0">
                <a:latin typeface="Aparajita" pitchFamily="34" charset="0"/>
                <a:cs typeface="Aparajita" pitchFamily="34" charset="0"/>
              </a:rPr>
              <a:t>.</a:t>
            </a:r>
          </a:p>
          <a:p>
            <a:pPr marL="908050" lvl="3">
              <a:buFont typeface="Wingdings" pitchFamily="2" charset="2"/>
              <a:buChar char="§"/>
            </a:pPr>
            <a:r>
              <a:rPr lang="en-US" sz="2300" dirty="0" smtClean="0">
                <a:latin typeface="Aparajita" pitchFamily="34" charset="0"/>
                <a:cs typeface="Aparajita" pitchFamily="34" charset="0"/>
              </a:rPr>
              <a:t> Sequence files are block-compressed and provide direct serialization and </a:t>
            </a:r>
            <a:r>
              <a:rPr lang="en-US" sz="2300" dirty="0" err="1" smtClean="0">
                <a:latin typeface="Aparajita" pitchFamily="34" charset="0"/>
                <a:cs typeface="Aparajita" pitchFamily="34" charset="0"/>
              </a:rPr>
              <a:t>deserialization</a:t>
            </a:r>
            <a:r>
              <a:rPr lang="en-US" sz="2300" dirty="0" smtClean="0">
                <a:latin typeface="Aparajita" pitchFamily="34" charset="0"/>
                <a:cs typeface="Aparajita" pitchFamily="34" charset="0"/>
              </a:rPr>
              <a:t> of several arbitrary data types (not just text). </a:t>
            </a:r>
          </a:p>
          <a:p>
            <a:pPr marL="908050" lvl="3">
              <a:buFont typeface="Wingdings" pitchFamily="2" charset="2"/>
              <a:buChar char="§"/>
            </a:pPr>
            <a:r>
              <a:rPr lang="en-US" sz="2300" dirty="0" smtClean="0">
                <a:latin typeface="Aparajita" pitchFamily="34" charset="0"/>
                <a:cs typeface="Aparajita" pitchFamily="34" charset="0"/>
              </a:rPr>
              <a:t>Sequence files can be generated as the output of other </a:t>
            </a:r>
            <a:r>
              <a:rPr lang="en-US" sz="2300" b="1" dirty="0" err="1" smtClean="0">
                <a:latin typeface="Aparajita" pitchFamily="34" charset="0"/>
                <a:cs typeface="Aparajita" pitchFamily="34" charset="0"/>
              </a:rPr>
              <a:t>MapReduce</a:t>
            </a:r>
            <a:r>
              <a:rPr lang="en-US" sz="2300" dirty="0" smtClean="0">
                <a:latin typeface="Aparajita" pitchFamily="34" charset="0"/>
                <a:cs typeface="Aparajita" pitchFamily="34" charset="0"/>
              </a:rPr>
              <a:t> tasks and are an efficient intermediate representation for data that is passing from one </a:t>
            </a:r>
            <a:r>
              <a:rPr lang="en-US" sz="2300" dirty="0" err="1" smtClean="0">
                <a:latin typeface="Aparajita" pitchFamily="34" charset="0"/>
                <a:cs typeface="Aparajita" pitchFamily="34" charset="0"/>
              </a:rPr>
              <a:t>MapReduce</a:t>
            </a:r>
            <a:r>
              <a:rPr lang="en-US" sz="2300" dirty="0" smtClean="0">
                <a:latin typeface="Aparajita" pitchFamily="34" charset="0"/>
                <a:cs typeface="Aparajita" pitchFamily="34" charset="0"/>
              </a:rPr>
              <a:t> job to anther.</a:t>
            </a:r>
            <a:endParaRPr lang="en-US" sz="2300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InputSplits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An </a:t>
            </a:r>
            <a:r>
              <a:rPr lang="en-US" b="1" i="1" dirty="0" err="1" smtClean="0">
                <a:latin typeface="Aparajita" pitchFamily="34" charset="0"/>
                <a:cs typeface="Aparajita" pitchFamily="34" charset="0"/>
              </a:rPr>
              <a:t>InputSplit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 describes a unit of work that comprises a single map task in a </a:t>
            </a:r>
            <a:r>
              <a:rPr lang="en-US" b="1" i="1" dirty="0" err="1" smtClean="0">
                <a:latin typeface="Aparajita" pitchFamily="34" charset="0"/>
                <a:cs typeface="Aparajita" pitchFamily="34" charset="0"/>
              </a:rPr>
              <a:t>MapReduce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 program. </a:t>
            </a: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A </a:t>
            </a:r>
            <a:r>
              <a:rPr lang="en-US" b="1" i="1" dirty="0" err="1" smtClean="0">
                <a:latin typeface="Aparajita" pitchFamily="34" charset="0"/>
                <a:cs typeface="Aparajita" pitchFamily="34" charset="0"/>
              </a:rPr>
              <a:t>MapReduce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 program applied to a data set, collectively referred to as a Job, is made up of several (possibly several hundred) tasks. </a:t>
            </a: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Map tasks may involve reading a whole file; they often involve reading only part of a file.</a:t>
            </a: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 By default, the </a:t>
            </a:r>
            <a:r>
              <a:rPr lang="en-US" b="1" i="1" dirty="0" err="1" smtClean="0">
                <a:latin typeface="Aparajita" pitchFamily="34" charset="0"/>
                <a:cs typeface="Aparajita" pitchFamily="34" charset="0"/>
              </a:rPr>
              <a:t>FileInputFormat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 and its descendants break a file up into 64 MB chunks (the same size as blocks in HDFS).</a:t>
            </a:r>
            <a:endParaRPr lang="en-US" i="1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RecordReader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The </a:t>
            </a:r>
            <a:r>
              <a:rPr lang="en-US" b="1" dirty="0" err="1" smtClean="0">
                <a:latin typeface="Aparajita" pitchFamily="34" charset="0"/>
                <a:cs typeface="Aparajita" pitchFamily="34" charset="0"/>
              </a:rPr>
              <a:t>InputSplit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has defined a slice of work, but does not describe how to access it. 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The </a:t>
            </a:r>
            <a:r>
              <a:rPr lang="en-US" b="1" i="1" dirty="0" err="1" smtClean="0">
                <a:latin typeface="Aparajita" pitchFamily="34" charset="0"/>
                <a:cs typeface="Aparajita" pitchFamily="34" charset="0"/>
              </a:rPr>
              <a:t>RecordReader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class actually loads the data from its source and converts it into (key, value) pairs suitable for reading by the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Mapper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.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 The </a:t>
            </a:r>
            <a:r>
              <a:rPr lang="en-US" b="1" dirty="0" err="1" smtClean="0">
                <a:latin typeface="Aparajita" pitchFamily="34" charset="0"/>
                <a:cs typeface="Aparajita" pitchFamily="34" charset="0"/>
              </a:rPr>
              <a:t>RecordReader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instance is defined by the </a:t>
            </a:r>
            <a:r>
              <a:rPr lang="en-US" b="1" dirty="0" err="1" smtClean="0">
                <a:latin typeface="Aparajita" pitchFamily="34" charset="0"/>
                <a:cs typeface="Aparajita" pitchFamily="34" charset="0"/>
              </a:rPr>
              <a:t>InputFormat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. 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The default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InputFormat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, </a:t>
            </a:r>
            <a:r>
              <a:rPr lang="en-US" b="1" i="1" dirty="0" err="1" smtClean="0">
                <a:latin typeface="Aparajita" pitchFamily="34" charset="0"/>
                <a:cs typeface="Aparajita" pitchFamily="34" charset="0"/>
              </a:rPr>
              <a:t>TextInputFormat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, provides a</a:t>
            </a:r>
          </a:p>
          <a:p>
            <a:pPr lvl="1"/>
            <a:r>
              <a:rPr lang="en-US" dirty="0" smtClean="0">
                <a:latin typeface="Aparajita" pitchFamily="34" charset="0"/>
                <a:cs typeface="Aparajita" pitchFamily="34" charset="0"/>
              </a:rPr>
              <a:t> 	</a:t>
            </a:r>
            <a:r>
              <a:rPr lang="en-US" b="1" i="1" dirty="0" err="1" smtClean="0">
                <a:latin typeface="Aparajita" pitchFamily="34" charset="0"/>
                <a:cs typeface="Aparajita" pitchFamily="34" charset="0"/>
              </a:rPr>
              <a:t>LineRecordReader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, which treats each line of the input file as a new value. </a:t>
            </a:r>
          </a:p>
          <a:p>
            <a:pPr lvl="1"/>
            <a:r>
              <a:rPr lang="en-US" dirty="0" smtClean="0">
                <a:latin typeface="Aparajita" pitchFamily="34" charset="0"/>
                <a:cs typeface="Aparajita" pitchFamily="34" charset="0"/>
              </a:rPr>
              <a:t>The key associated with each line is its byte offset in the file. </a:t>
            </a:r>
          </a:p>
          <a:p>
            <a:pPr lvl="1"/>
            <a:r>
              <a:rPr lang="en-US" dirty="0" smtClean="0">
                <a:latin typeface="Aparajita" pitchFamily="34" charset="0"/>
                <a:cs typeface="Aparajita" pitchFamily="34" charset="0"/>
              </a:rPr>
              <a:t>The </a:t>
            </a:r>
            <a:r>
              <a:rPr lang="en-US" b="1" dirty="0" err="1" smtClean="0">
                <a:latin typeface="Aparajita" pitchFamily="34" charset="0"/>
                <a:cs typeface="Aparajita" pitchFamily="34" charset="0"/>
              </a:rPr>
              <a:t>RecordReader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is invoke repeatedly on the input until the entire </a:t>
            </a:r>
            <a:r>
              <a:rPr lang="en-US" b="1" dirty="0" err="1" smtClean="0">
                <a:latin typeface="Aparajita" pitchFamily="34" charset="0"/>
                <a:cs typeface="Aparajita" pitchFamily="34" charset="0"/>
              </a:rPr>
              <a:t>InputSplit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has been consumed. Each invocation of the </a:t>
            </a:r>
            <a:r>
              <a:rPr lang="en-US" b="1" dirty="0" err="1" smtClean="0">
                <a:latin typeface="Aparajita" pitchFamily="34" charset="0"/>
                <a:cs typeface="Aparajita" pitchFamily="34" charset="0"/>
              </a:rPr>
              <a:t>RecordReader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leads to another call to the </a:t>
            </a:r>
            <a:r>
              <a:rPr lang="en-US" b="1" dirty="0" smtClean="0">
                <a:latin typeface="Aparajita" pitchFamily="34" charset="0"/>
                <a:cs typeface="Aparajita" pitchFamily="34" charset="0"/>
              </a:rPr>
              <a:t>map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() method of the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Mapper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.</a:t>
            </a: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The </a:t>
            </a:r>
            <a:r>
              <a:rPr lang="en-US" b="1" dirty="0" err="1" smtClean="0">
                <a:latin typeface="Aparajita" pitchFamily="34" charset="0"/>
                <a:cs typeface="Aparajita" pitchFamily="34" charset="0"/>
              </a:rPr>
              <a:t>Mapper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performs the interesting user-defined work of the first phase of the </a:t>
            </a:r>
            <a:r>
              <a:rPr lang="en-US" b="1" dirty="0" err="1" smtClean="0">
                <a:latin typeface="Aparajita" pitchFamily="34" charset="0"/>
                <a:cs typeface="Aparajita" pitchFamily="34" charset="0"/>
              </a:rPr>
              <a:t>MapReduce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program. 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Given a key and a value, the map() method emits (key, value) pair(s) which are forwarded to the </a:t>
            </a:r>
            <a:r>
              <a:rPr lang="en-US" b="1" dirty="0" smtClean="0">
                <a:latin typeface="Aparajita" pitchFamily="34" charset="0"/>
                <a:cs typeface="Aparajita" pitchFamily="34" charset="0"/>
              </a:rPr>
              <a:t>Reducers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.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 A new instance of </a:t>
            </a:r>
            <a:r>
              <a:rPr lang="en-US" b="1" dirty="0" err="1" smtClean="0">
                <a:latin typeface="Aparajita" pitchFamily="34" charset="0"/>
                <a:cs typeface="Aparajita" pitchFamily="34" charset="0"/>
              </a:rPr>
              <a:t>Mapper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is instantiated in a separate Java process for each map task (</a:t>
            </a:r>
            <a:r>
              <a:rPr lang="en-US" b="1" dirty="0" err="1" smtClean="0">
                <a:latin typeface="Aparajita" pitchFamily="34" charset="0"/>
                <a:cs typeface="Aparajita" pitchFamily="34" charset="0"/>
              </a:rPr>
              <a:t>InputSplit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) that makes up part of the total job input. The individual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mappers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are intentionally not provided with a mechanism to communicate with one another in any way. 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This allows the reliability of each map task to be governed solely by the reliability of the local machine. 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The </a:t>
            </a:r>
            <a:r>
              <a:rPr lang="en-US" b="1" dirty="0" smtClean="0">
                <a:latin typeface="Aparajita" pitchFamily="34" charset="0"/>
                <a:cs typeface="Aparajita" pitchFamily="34" charset="0"/>
              </a:rPr>
              <a:t>map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() method receives two parameters in addition to the key and the value:</a:t>
            </a:r>
          </a:p>
          <a:p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The </a:t>
            </a:r>
            <a:r>
              <a:rPr lang="en-US" b="1" i="1" dirty="0" err="1" smtClean="0">
                <a:latin typeface="Aparajita" pitchFamily="34" charset="0"/>
                <a:cs typeface="Aparajita" pitchFamily="34" charset="0"/>
              </a:rPr>
              <a:t>OutputCollector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object has a method named </a:t>
            </a:r>
            <a:r>
              <a:rPr lang="en-US" b="1" dirty="0" smtClean="0">
                <a:latin typeface="Aparajita" pitchFamily="34" charset="0"/>
                <a:cs typeface="Aparajita" pitchFamily="34" charset="0"/>
              </a:rPr>
              <a:t>collect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() which will forward a (key, value) pair to the reduce phase of the job. 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The </a:t>
            </a:r>
            <a:r>
              <a:rPr lang="en-US" b="1" i="1" dirty="0" smtClean="0">
                <a:latin typeface="Aparajita" pitchFamily="34" charset="0"/>
                <a:cs typeface="Aparajita" pitchFamily="34" charset="0"/>
              </a:rPr>
              <a:t>Reporter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object provides information about the current task; its </a:t>
            </a:r>
            <a:r>
              <a:rPr lang="en-US" b="1" dirty="0" err="1" smtClean="0">
                <a:latin typeface="Aparajita" pitchFamily="34" charset="0"/>
                <a:cs typeface="Aparajita" pitchFamily="34" charset="0"/>
              </a:rPr>
              <a:t>getInputSplit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() method will return an object describing the current </a:t>
            </a:r>
            <a:r>
              <a:rPr lang="en-US" b="1" dirty="0" err="1" smtClean="0">
                <a:latin typeface="Aparajita" pitchFamily="34" charset="0"/>
                <a:cs typeface="Aparajita" pitchFamily="34" charset="0"/>
              </a:rPr>
              <a:t>InputSplit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. 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It also allows the map task to provide additional information about its progress to the rest of the system. 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The </a:t>
            </a:r>
            <a:r>
              <a:rPr lang="en-US" b="1" dirty="0" err="1" smtClean="0">
                <a:latin typeface="Aparajita" pitchFamily="34" charset="0"/>
                <a:cs typeface="Aparajita" pitchFamily="34" charset="0"/>
              </a:rPr>
              <a:t>setStatus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() method allows you to emit a status message back to the user. The </a:t>
            </a:r>
            <a:r>
              <a:rPr lang="en-US" b="1" dirty="0" err="1" smtClean="0">
                <a:latin typeface="Aparajita" pitchFamily="34" charset="0"/>
                <a:cs typeface="Aparajita" pitchFamily="34" charset="0"/>
              </a:rPr>
              <a:t>incrCounter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() method allows you to increment shared performance counters.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 Each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mapper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can increment the counters, and the </a:t>
            </a:r>
            <a:r>
              <a:rPr lang="en-US" b="1" dirty="0" err="1" smtClean="0">
                <a:latin typeface="Aparajita" pitchFamily="34" charset="0"/>
                <a:cs typeface="Aparajita" pitchFamily="34" charset="0"/>
              </a:rPr>
              <a:t>JobTracker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will collect the increments made by the different processes and aggregate them for later retrieval when the job ends.</a:t>
            </a:r>
          </a:p>
          <a:p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1.Partition </a:t>
            </a:r>
            <a:r>
              <a:rPr lang="en-US" b="1" dirty="0" smtClean="0"/>
              <a:t>&amp; </a:t>
            </a:r>
            <a:r>
              <a:rPr lang="en-US" b="1" dirty="0" smtClean="0"/>
              <a:t>Shuffle (</a:t>
            </a:r>
            <a:r>
              <a:rPr lang="en-US" b="1" dirty="0" err="1" smtClean="0"/>
              <a:t>Mapper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After the first </a:t>
            </a:r>
            <a:r>
              <a:rPr lang="en-US" sz="2000" b="1" dirty="0" smtClean="0">
                <a:latin typeface="Aparajita" pitchFamily="34" charset="0"/>
                <a:cs typeface="Aparajita" pitchFamily="34" charset="0"/>
              </a:rPr>
              <a:t>map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 tasks have completed, the nodes may still be performing several more map tasks each. </a:t>
            </a:r>
          </a:p>
          <a:p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But they also begin </a:t>
            </a:r>
            <a:r>
              <a:rPr lang="en-US" sz="2000" b="1" dirty="0" smtClean="0">
                <a:latin typeface="Aparajita" pitchFamily="34" charset="0"/>
                <a:cs typeface="Aparajita" pitchFamily="34" charset="0"/>
              </a:rPr>
              <a:t>exchanging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 the intermediate outputs from the </a:t>
            </a:r>
            <a:r>
              <a:rPr lang="en-US" sz="2000" b="1" dirty="0" smtClean="0">
                <a:latin typeface="Aparajita" pitchFamily="34" charset="0"/>
                <a:cs typeface="Aparajita" pitchFamily="34" charset="0"/>
              </a:rPr>
              <a:t>map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 tasks to where they are required by the </a:t>
            </a:r>
            <a:r>
              <a:rPr lang="en-US" sz="2000" b="1" dirty="0" smtClean="0">
                <a:latin typeface="Aparajita" pitchFamily="34" charset="0"/>
                <a:cs typeface="Aparajita" pitchFamily="34" charset="0"/>
              </a:rPr>
              <a:t>reducers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. </a:t>
            </a:r>
          </a:p>
          <a:p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This process of moving </a:t>
            </a:r>
            <a:r>
              <a:rPr lang="en-US" sz="2000" b="1" dirty="0" smtClean="0">
                <a:latin typeface="Aparajita" pitchFamily="34" charset="0"/>
                <a:cs typeface="Aparajita" pitchFamily="34" charset="0"/>
              </a:rPr>
              <a:t>map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 outputs to the reducers is known as </a:t>
            </a:r>
            <a:r>
              <a:rPr lang="en-US" sz="2000" b="1" i="1" dirty="0" smtClean="0">
                <a:latin typeface="Aparajita" pitchFamily="34" charset="0"/>
                <a:cs typeface="Aparajita" pitchFamily="34" charset="0"/>
              </a:rPr>
              <a:t>shuffling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. </a:t>
            </a:r>
          </a:p>
          <a:p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A different subset of the intermediate key space is assigned to each reduce node; these subsets (known as "</a:t>
            </a:r>
            <a:r>
              <a:rPr lang="en-US" sz="2000" b="1" dirty="0" smtClean="0">
                <a:latin typeface="Aparajita" pitchFamily="34" charset="0"/>
                <a:cs typeface="Aparajita" pitchFamily="34" charset="0"/>
              </a:rPr>
              <a:t>partitions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") are the inputs to the reduce tasks.</a:t>
            </a:r>
          </a:p>
          <a:p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 Each map task may emit (key, value) pairs to any partition; all values for the same key are always reduced together regardless of which </a:t>
            </a:r>
            <a:r>
              <a:rPr lang="en-US" sz="2000" b="1" dirty="0" err="1" smtClean="0">
                <a:latin typeface="Aparajita" pitchFamily="34" charset="0"/>
                <a:cs typeface="Aparajita" pitchFamily="34" charset="0"/>
              </a:rPr>
              <a:t>mapper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 is its origin. </a:t>
            </a:r>
          </a:p>
          <a:p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Therefore, the map nodes must all agree on where to send the different pieces of the intermediate data.</a:t>
            </a:r>
          </a:p>
          <a:p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 The </a:t>
            </a:r>
            <a:r>
              <a:rPr lang="en-US" sz="2000" b="1" i="1" dirty="0" err="1" smtClean="0">
                <a:latin typeface="Aparajita" pitchFamily="34" charset="0"/>
                <a:cs typeface="Aparajita" pitchFamily="34" charset="0"/>
              </a:rPr>
              <a:t>Partitioner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 class determines which partition a given (key, value) pair will go to.</a:t>
            </a:r>
          </a:p>
          <a:p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 The default </a:t>
            </a:r>
            <a:r>
              <a:rPr lang="en-US" sz="2000" b="1" dirty="0" err="1" smtClean="0">
                <a:latin typeface="Aparajita" pitchFamily="34" charset="0"/>
                <a:cs typeface="Aparajita" pitchFamily="34" charset="0"/>
              </a:rPr>
              <a:t>partitioner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 computes a hash value for the key and assigns the partition based on this result.</a:t>
            </a:r>
            <a:endParaRPr lang="en-US" sz="2000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Sort (</a:t>
            </a:r>
            <a:r>
              <a:rPr lang="en-US" b="1" dirty="0" err="1" smtClean="0"/>
              <a:t>Mapper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Each reduce task is responsible for reducing the values associated with several  intermediate keys.</a:t>
            </a:r>
          </a:p>
          <a:p>
            <a:endParaRPr lang="en-US" sz="2800" dirty="0"/>
          </a:p>
          <a:p>
            <a:r>
              <a:rPr lang="en-US" sz="2800" dirty="0" smtClean="0"/>
              <a:t> The set of intermediate keys on a single node is automatically sorted by </a:t>
            </a:r>
            <a:r>
              <a:rPr lang="en-US" sz="2800" dirty="0" err="1" smtClean="0"/>
              <a:t>Hadoop</a:t>
            </a:r>
            <a:r>
              <a:rPr lang="en-US" sz="2800" dirty="0" smtClean="0"/>
              <a:t> before they are presented to the Reducer.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A </a:t>
            </a:r>
            <a:r>
              <a:rPr lang="en-US" b="1" dirty="0" smtClean="0">
                <a:latin typeface="Aparajita" pitchFamily="34" charset="0"/>
                <a:cs typeface="Aparajita" pitchFamily="34" charset="0"/>
              </a:rPr>
              <a:t>Reducer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instance is created for each </a:t>
            </a:r>
            <a:r>
              <a:rPr lang="en-US" b="1" dirty="0" smtClean="0">
                <a:latin typeface="Aparajita" pitchFamily="34" charset="0"/>
                <a:cs typeface="Aparajita" pitchFamily="34" charset="0"/>
              </a:rPr>
              <a:t>reduce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task.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 This is an instance of user-provided code that performs the second important phase of job-specific work.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 For each </a:t>
            </a:r>
            <a:r>
              <a:rPr lang="en-US" b="1" dirty="0" smtClean="0">
                <a:latin typeface="Aparajita" pitchFamily="34" charset="0"/>
                <a:cs typeface="Aparajita" pitchFamily="34" charset="0"/>
              </a:rPr>
              <a:t>key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in the partition assigned to a </a:t>
            </a:r>
            <a:r>
              <a:rPr lang="en-US" b="1" dirty="0" smtClean="0">
                <a:latin typeface="Aparajita" pitchFamily="34" charset="0"/>
                <a:cs typeface="Aparajita" pitchFamily="34" charset="0"/>
              </a:rPr>
              <a:t>Reducer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, the Reducer's </a:t>
            </a:r>
            <a:r>
              <a:rPr lang="en-US" b="1" dirty="0" smtClean="0">
                <a:latin typeface="Aparajita" pitchFamily="34" charset="0"/>
                <a:cs typeface="Aparajita" pitchFamily="34" charset="0"/>
              </a:rPr>
              <a:t>reduce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() method is called once. 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This receives a key as well as an </a:t>
            </a:r>
            <a:r>
              <a:rPr lang="en-US" b="1" dirty="0" err="1" smtClean="0">
                <a:latin typeface="Aparajita" pitchFamily="34" charset="0"/>
                <a:cs typeface="Aparajita" pitchFamily="34" charset="0"/>
              </a:rPr>
              <a:t>iterator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over all the values associated with the key. 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The values associated with a key are returned by the </a:t>
            </a:r>
            <a:r>
              <a:rPr lang="en-US" b="1" dirty="0" err="1" smtClean="0">
                <a:latin typeface="Aparajita" pitchFamily="34" charset="0"/>
                <a:cs typeface="Aparajita" pitchFamily="34" charset="0"/>
              </a:rPr>
              <a:t>iterator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in an undefined order. 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The </a:t>
            </a:r>
            <a:r>
              <a:rPr lang="en-US" b="1" dirty="0" smtClean="0">
                <a:latin typeface="Aparajita" pitchFamily="34" charset="0"/>
                <a:cs typeface="Aparajita" pitchFamily="34" charset="0"/>
              </a:rPr>
              <a:t>Reducer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also receives as parameters </a:t>
            </a:r>
            <a:r>
              <a:rPr lang="en-US" b="1" i="1" dirty="0" err="1" smtClean="0">
                <a:latin typeface="Aparajita" pitchFamily="34" charset="0"/>
                <a:cs typeface="Aparajita" pitchFamily="34" charset="0"/>
              </a:rPr>
              <a:t>OutputCollector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and </a:t>
            </a:r>
            <a:r>
              <a:rPr lang="en-US" b="1" i="1" dirty="0" smtClean="0">
                <a:latin typeface="Aparajita" pitchFamily="34" charset="0"/>
                <a:cs typeface="Aparajita" pitchFamily="34" charset="0"/>
              </a:rPr>
              <a:t>Reporter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objects; they are used in the same manner as in the </a:t>
            </a:r>
            <a:r>
              <a:rPr lang="en-US" b="1" dirty="0" smtClean="0">
                <a:latin typeface="Aparajita" pitchFamily="34" charset="0"/>
                <a:cs typeface="Aparajita" pitchFamily="34" charset="0"/>
              </a:rPr>
              <a:t>map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() method.</a:t>
            </a: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</a:t>
            </a:r>
            <a:r>
              <a:rPr lang="en-US" b="1" dirty="0" err="1" smtClean="0"/>
              <a:t>OutputFormat</a:t>
            </a:r>
            <a:r>
              <a:rPr lang="en-US" b="1" dirty="0" smtClean="0"/>
              <a:t> </a:t>
            </a:r>
            <a:r>
              <a:rPr lang="en-US" sz="3600" b="1" dirty="0" smtClean="0"/>
              <a:t>(Reducer)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The (key, value) pairs provided to this </a:t>
            </a:r>
            <a:r>
              <a:rPr lang="en-US" b="1" dirty="0" err="1" smtClean="0">
                <a:latin typeface="Aparajita" pitchFamily="34" charset="0"/>
                <a:cs typeface="Aparajita" pitchFamily="34" charset="0"/>
              </a:rPr>
              <a:t>OutputCollector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are then written to output files. 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The way they are written is governed by the </a:t>
            </a:r>
            <a:r>
              <a:rPr lang="en-US" b="1" i="1" dirty="0" err="1" smtClean="0">
                <a:latin typeface="Aparajita" pitchFamily="34" charset="0"/>
                <a:cs typeface="Aparajita" pitchFamily="34" charset="0"/>
              </a:rPr>
              <a:t>OutputFormat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. 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The </a:t>
            </a:r>
            <a:r>
              <a:rPr lang="en-US" b="1" dirty="0" err="1" smtClean="0">
                <a:latin typeface="Aparajita" pitchFamily="34" charset="0"/>
                <a:cs typeface="Aparajita" pitchFamily="34" charset="0"/>
              </a:rPr>
              <a:t>OutputFormat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functions much like the </a:t>
            </a:r>
            <a:r>
              <a:rPr lang="en-US" b="1" dirty="0" err="1" smtClean="0">
                <a:latin typeface="Aparajita" pitchFamily="34" charset="0"/>
                <a:cs typeface="Aparajita" pitchFamily="34" charset="0"/>
              </a:rPr>
              <a:t>InputFormat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class.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 The instances of </a:t>
            </a:r>
            <a:r>
              <a:rPr lang="en-US" b="1" dirty="0" err="1" smtClean="0">
                <a:latin typeface="Aparajita" pitchFamily="34" charset="0"/>
                <a:cs typeface="Aparajita" pitchFamily="34" charset="0"/>
              </a:rPr>
              <a:t>OutputFormat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provided by </a:t>
            </a:r>
            <a:r>
              <a:rPr lang="en-US" b="1" dirty="0" err="1" smtClean="0">
                <a:latin typeface="Aparajita" pitchFamily="34" charset="0"/>
                <a:cs typeface="Aparajita" pitchFamily="34" charset="0"/>
              </a:rPr>
              <a:t>Hadoop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write to files on the local disk or in HDFS; they all inherit from a common </a:t>
            </a:r>
            <a:r>
              <a:rPr lang="en-US" b="1" i="1" dirty="0" err="1" smtClean="0">
                <a:latin typeface="Aparajita" pitchFamily="34" charset="0"/>
                <a:cs typeface="Aparajita" pitchFamily="34" charset="0"/>
              </a:rPr>
              <a:t>FileOutputFormat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.</a:t>
            </a: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</a:t>
            </a:r>
            <a:r>
              <a:rPr lang="en-US" b="1" dirty="0" err="1" smtClean="0"/>
              <a:t>RecordWriter</a:t>
            </a:r>
            <a:r>
              <a:rPr lang="en-US" b="1" dirty="0" smtClean="0"/>
              <a:t> </a:t>
            </a:r>
            <a:r>
              <a:rPr lang="en-US" b="1" dirty="0" smtClean="0"/>
              <a:t>(Reducer)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i="1" dirty="0" smtClean="0">
                <a:latin typeface="Aparajita" pitchFamily="34" charset="0"/>
                <a:cs typeface="Aparajita" pitchFamily="34" charset="0"/>
              </a:rPr>
              <a:t>Much like how the </a:t>
            </a:r>
            <a:r>
              <a:rPr lang="en-US" sz="3600" b="1" i="1" dirty="0" err="1" smtClean="0">
                <a:latin typeface="Aparajita" pitchFamily="34" charset="0"/>
                <a:cs typeface="Aparajita" pitchFamily="34" charset="0"/>
              </a:rPr>
              <a:t>InputFormat</a:t>
            </a:r>
            <a:r>
              <a:rPr lang="en-US" sz="3600" i="1" dirty="0" smtClean="0">
                <a:latin typeface="Aparajita" pitchFamily="34" charset="0"/>
                <a:cs typeface="Aparajita" pitchFamily="34" charset="0"/>
              </a:rPr>
              <a:t> actually reads individual records through the </a:t>
            </a:r>
            <a:r>
              <a:rPr lang="en-US" sz="3600" b="1" i="1" dirty="0" err="1" smtClean="0">
                <a:latin typeface="Aparajita" pitchFamily="34" charset="0"/>
                <a:cs typeface="Aparajita" pitchFamily="34" charset="0"/>
              </a:rPr>
              <a:t>RecordReader</a:t>
            </a:r>
            <a:r>
              <a:rPr lang="en-US" sz="3600" i="1" dirty="0" smtClean="0">
                <a:latin typeface="Aparajita" pitchFamily="34" charset="0"/>
                <a:cs typeface="Aparajita" pitchFamily="34" charset="0"/>
              </a:rPr>
              <a:t> implementation, the </a:t>
            </a:r>
            <a:r>
              <a:rPr lang="en-US" sz="3600" b="1" i="1" dirty="0" err="1" smtClean="0">
                <a:latin typeface="Aparajita" pitchFamily="34" charset="0"/>
                <a:cs typeface="Aparajita" pitchFamily="34" charset="0"/>
              </a:rPr>
              <a:t>OutputFormat</a:t>
            </a:r>
            <a:r>
              <a:rPr lang="en-US" sz="3600" i="1" dirty="0" smtClean="0">
                <a:latin typeface="Aparajita" pitchFamily="34" charset="0"/>
                <a:cs typeface="Aparajita" pitchFamily="34" charset="0"/>
              </a:rPr>
              <a:t> class is a factory for </a:t>
            </a:r>
            <a:r>
              <a:rPr lang="en-US" sz="3600" b="1" i="1" dirty="0" err="1" smtClean="0">
                <a:latin typeface="Aparajita" pitchFamily="34" charset="0"/>
                <a:cs typeface="Aparajita" pitchFamily="34" charset="0"/>
              </a:rPr>
              <a:t>RecordWriter</a:t>
            </a:r>
            <a:r>
              <a:rPr lang="en-US" sz="3600" i="1" dirty="0" smtClean="0">
                <a:latin typeface="Aparajita" pitchFamily="34" charset="0"/>
                <a:cs typeface="Aparajita" pitchFamily="34" charset="0"/>
              </a:rPr>
              <a:t> objects; these are used to write the individual records to the files as directed by the </a:t>
            </a:r>
            <a:r>
              <a:rPr lang="en-US" sz="3600" b="1" i="1" dirty="0" err="1" smtClean="0">
                <a:latin typeface="Aparajita" pitchFamily="34" charset="0"/>
                <a:cs typeface="Aparajita" pitchFamily="34" charset="0"/>
              </a:rPr>
              <a:t>OutputFormat</a:t>
            </a:r>
            <a:r>
              <a:rPr lang="en-US" sz="3600" i="1" dirty="0" smtClean="0">
                <a:latin typeface="Aparajita" pitchFamily="34" charset="0"/>
                <a:cs typeface="Aparajita" pitchFamily="34" charset="0"/>
              </a:rPr>
              <a:t>.</a:t>
            </a:r>
            <a:endParaRPr lang="en-US" sz="3600" i="1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0"/>
            <a:ext cx="8305800" cy="536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Combiner (Reducer)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 The pipeline showed earlier omits a processing step which can be used for optimizing bandwidth usage 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by </a:t>
            </a:r>
            <a:r>
              <a:rPr lang="en-US" b="1" dirty="0" err="1" smtClean="0">
                <a:latin typeface="Aparajita" pitchFamily="34" charset="0"/>
                <a:cs typeface="Aparajita" pitchFamily="34" charset="0"/>
              </a:rPr>
              <a:t>MapReduce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job. 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Called the </a:t>
            </a:r>
            <a:r>
              <a:rPr lang="en-US" b="1" i="1" dirty="0" smtClean="0">
                <a:latin typeface="Aparajita" pitchFamily="34" charset="0"/>
                <a:cs typeface="Aparajita" pitchFamily="34" charset="0"/>
              </a:rPr>
              <a:t>Combiner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,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this pass runs after the </a:t>
            </a:r>
            <a:r>
              <a:rPr lang="en-US" b="1" dirty="0" err="1" smtClean="0">
                <a:latin typeface="Aparajita" pitchFamily="34" charset="0"/>
                <a:cs typeface="Aparajita" pitchFamily="34" charset="0"/>
              </a:rPr>
              <a:t>Mapper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and before the </a:t>
            </a:r>
            <a:r>
              <a:rPr lang="en-US" b="1" dirty="0" smtClean="0">
                <a:latin typeface="Aparajita" pitchFamily="34" charset="0"/>
                <a:cs typeface="Aparajita" pitchFamily="34" charset="0"/>
              </a:rPr>
              <a:t>Reducer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. 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Usage of the </a:t>
            </a:r>
            <a:r>
              <a:rPr lang="en-US" b="1" dirty="0" smtClean="0">
                <a:latin typeface="Aparajita" pitchFamily="34" charset="0"/>
                <a:cs typeface="Aparajita" pitchFamily="34" charset="0"/>
              </a:rPr>
              <a:t>Combiner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is optional. If this pass is suitable for your job, instances of the </a:t>
            </a:r>
            <a:r>
              <a:rPr lang="en-US" b="1" dirty="0" smtClean="0">
                <a:latin typeface="Aparajita" pitchFamily="34" charset="0"/>
                <a:cs typeface="Aparajita" pitchFamily="34" charset="0"/>
              </a:rPr>
              <a:t>Combiner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class are run on every node that has run </a:t>
            </a:r>
            <a:r>
              <a:rPr lang="en-US" b="1" dirty="0" smtClean="0">
                <a:latin typeface="Aparajita" pitchFamily="34" charset="0"/>
                <a:cs typeface="Aparajita" pitchFamily="34" charset="0"/>
              </a:rPr>
              <a:t>map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tasks.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 The </a:t>
            </a:r>
            <a:r>
              <a:rPr lang="en-US" b="1" dirty="0" smtClean="0">
                <a:latin typeface="Aparajita" pitchFamily="34" charset="0"/>
                <a:cs typeface="Aparajita" pitchFamily="34" charset="0"/>
              </a:rPr>
              <a:t>Combiner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will receive as input all data emitted by the </a:t>
            </a:r>
            <a:r>
              <a:rPr lang="en-US" b="1" dirty="0" err="1" smtClean="0">
                <a:latin typeface="Aparajita" pitchFamily="34" charset="0"/>
                <a:cs typeface="Aparajita" pitchFamily="34" charset="0"/>
              </a:rPr>
              <a:t>Mapper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instances on a given node. The output from the </a:t>
            </a:r>
            <a:r>
              <a:rPr lang="en-US" b="1" dirty="0" smtClean="0">
                <a:latin typeface="Aparajita" pitchFamily="34" charset="0"/>
                <a:cs typeface="Aparajita" pitchFamily="34" charset="0"/>
              </a:rPr>
              <a:t>Combiner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is then sent to the </a:t>
            </a:r>
            <a:r>
              <a:rPr lang="en-US" b="1" dirty="0" smtClean="0">
                <a:latin typeface="Aparajita" pitchFamily="34" charset="0"/>
                <a:cs typeface="Aparajita" pitchFamily="34" charset="0"/>
              </a:rPr>
              <a:t>Reducers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, instead of the output from the </a:t>
            </a:r>
            <a:r>
              <a:rPr lang="en-US" b="1" dirty="0" err="1" smtClean="0">
                <a:latin typeface="Aparajita" pitchFamily="34" charset="0"/>
                <a:cs typeface="Aparajita" pitchFamily="34" charset="0"/>
              </a:rPr>
              <a:t>Mappers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. 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The Combiner is </a:t>
            </a:r>
            <a:r>
              <a:rPr lang="en-US" b="1" dirty="0" smtClean="0">
                <a:latin typeface="Aparajita" pitchFamily="34" charset="0"/>
                <a:cs typeface="Aparajita" pitchFamily="34" charset="0"/>
              </a:rPr>
              <a:t>a "mini-reduce" process which operates only on data generated by one machine.</a:t>
            </a: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More Tips about map-reduce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parajita" pitchFamily="34" charset="0"/>
                <a:cs typeface="Aparajita" pitchFamily="34" charset="0"/>
              </a:rPr>
              <a:t>Chaining Jobs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Not every problem can be solved with a </a:t>
            </a:r>
            <a:r>
              <a:rPr lang="en-US" b="1" dirty="0" err="1" smtClean="0">
                <a:latin typeface="Aparajita" pitchFamily="34" charset="0"/>
                <a:cs typeface="Aparajita" pitchFamily="34" charset="0"/>
              </a:rPr>
              <a:t>MapReduce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program, but fewer still are those which can be solved with a single </a:t>
            </a:r>
            <a:r>
              <a:rPr lang="en-US" b="1" dirty="0" err="1" smtClean="0">
                <a:latin typeface="Aparajita" pitchFamily="34" charset="0"/>
                <a:cs typeface="Aparajita" pitchFamily="34" charset="0"/>
              </a:rPr>
              <a:t>MapReduce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job. Many problems can be solved with </a:t>
            </a:r>
            <a:r>
              <a:rPr lang="en-US" b="1" dirty="0" err="1" smtClean="0">
                <a:latin typeface="Aparajita" pitchFamily="34" charset="0"/>
                <a:cs typeface="Aparajita" pitchFamily="34" charset="0"/>
              </a:rPr>
              <a:t>MapReduce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, by writing several </a:t>
            </a:r>
            <a:r>
              <a:rPr lang="en-US" b="1" dirty="0" err="1" smtClean="0">
                <a:latin typeface="Aparajita" pitchFamily="34" charset="0"/>
                <a:cs typeface="Aparajita" pitchFamily="34" charset="0"/>
              </a:rPr>
              <a:t>MapReduce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steps which run in series to accomplish a goal:</a:t>
            </a:r>
          </a:p>
          <a:p>
            <a:r>
              <a:rPr lang="en-US" dirty="0" err="1" smtClean="0">
                <a:latin typeface="Aparajita" pitchFamily="34" charset="0"/>
                <a:cs typeface="Aparajita" pitchFamily="34" charset="0"/>
              </a:rPr>
              <a:t>E.g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</a:t>
            </a:r>
          </a:p>
          <a:p>
            <a:pPr lvl="1"/>
            <a:r>
              <a:rPr lang="en-US" dirty="0" smtClean="0">
                <a:latin typeface="Aparajita" pitchFamily="34" charset="0"/>
                <a:cs typeface="Aparajita" pitchFamily="34" charset="0"/>
              </a:rPr>
              <a:t>Map1 -&gt; Reduce1 -&gt; Map2 -&gt; Reduce2 -&gt; Map3…</a:t>
            </a:r>
          </a:p>
          <a:p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Listing and Killing Jobs: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It is possible to submit jobs to a </a:t>
            </a:r>
            <a:r>
              <a:rPr lang="en-US" sz="2000" dirty="0" err="1" smtClean="0">
                <a:latin typeface="Aparajita" pitchFamily="34" charset="0"/>
                <a:cs typeface="Aparajita" pitchFamily="34" charset="0"/>
              </a:rPr>
              <a:t>Hadoop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 cluster which malfunction and send themselves into infinite loops or other problematic states.</a:t>
            </a:r>
          </a:p>
          <a:p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 In this case, you will want to manually kill the job you have started.</a:t>
            </a:r>
          </a:p>
          <a:p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The following command, run in the </a:t>
            </a:r>
            <a:r>
              <a:rPr lang="en-US" sz="2000" dirty="0" err="1" smtClean="0">
                <a:latin typeface="Aparajita" pitchFamily="34" charset="0"/>
                <a:cs typeface="Aparajita" pitchFamily="34" charset="0"/>
              </a:rPr>
              <a:t>Hadoop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 installation directory on a </a:t>
            </a:r>
            <a:r>
              <a:rPr lang="en-US" sz="2000" dirty="0" err="1" smtClean="0">
                <a:latin typeface="Aparajita" pitchFamily="34" charset="0"/>
                <a:cs typeface="Aparajita" pitchFamily="34" charset="0"/>
              </a:rPr>
              <a:t>Hadoop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 cluster, will list all the current jobs: </a:t>
            </a:r>
          </a:p>
          <a:p>
            <a:endParaRPr lang="en-US" sz="2000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$ bin/</a:t>
            </a:r>
            <a:r>
              <a:rPr lang="en-US" sz="2000" dirty="0" err="1" smtClean="0">
                <a:latin typeface="Aparajita" pitchFamily="34" charset="0"/>
                <a:cs typeface="Aparajita" pitchFamily="34" charset="0"/>
              </a:rPr>
              <a:t>hadoop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 job -list</a:t>
            </a:r>
          </a:p>
          <a:p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currently running </a:t>
            </a:r>
            <a:r>
              <a:rPr lang="en-US" sz="2000" dirty="0" err="1" smtClean="0">
                <a:latin typeface="Aparajita" pitchFamily="34" charset="0"/>
                <a:cs typeface="Aparajita" pitchFamily="34" charset="0"/>
              </a:rPr>
              <a:t>JobId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       </a:t>
            </a:r>
            <a:r>
              <a:rPr lang="en-US" sz="2000" dirty="0" err="1" smtClean="0">
                <a:latin typeface="Aparajita" pitchFamily="34" charset="0"/>
                <a:cs typeface="Aparajita" pitchFamily="34" charset="0"/>
              </a:rPr>
              <a:t>StartTime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 		</a:t>
            </a:r>
            <a:r>
              <a:rPr lang="en-US" sz="2000" dirty="0" err="1" smtClean="0">
                <a:latin typeface="Aparajita" pitchFamily="34" charset="0"/>
                <a:cs typeface="Aparajita" pitchFamily="34" charset="0"/>
              </a:rPr>
              <a:t>UserName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 job_200808111901_0001                 1 1218506470390 	</a:t>
            </a:r>
            <a:r>
              <a:rPr lang="en-US" sz="2000" dirty="0" err="1" smtClean="0">
                <a:latin typeface="Aparajita" pitchFamily="34" charset="0"/>
                <a:cs typeface="Aparajita" pitchFamily="34" charset="0"/>
              </a:rPr>
              <a:t>aaron</a:t>
            </a:r>
            <a:endParaRPr lang="en-US" sz="20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000" dirty="0">
              <a:latin typeface="Aparajita" pitchFamily="34" charset="0"/>
              <a:cs typeface="Aparajita" pitchFamily="34" charset="0"/>
            </a:endParaRPr>
          </a:p>
          <a:p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$ bin/</a:t>
            </a:r>
            <a:r>
              <a:rPr lang="en-US" sz="2000" dirty="0" err="1" smtClean="0">
                <a:latin typeface="Aparajita" pitchFamily="34" charset="0"/>
                <a:cs typeface="Aparajita" pitchFamily="34" charset="0"/>
              </a:rPr>
              <a:t>hadoop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 job -kill </a:t>
            </a:r>
            <a:r>
              <a:rPr lang="en-US" sz="2000" i="1" dirty="0" err="1" smtClean="0">
                <a:latin typeface="Aparajita" pitchFamily="34" charset="0"/>
                <a:cs typeface="Aparajita" pitchFamily="34" charset="0"/>
              </a:rPr>
              <a:t>jobid</a:t>
            </a:r>
            <a:endParaRPr lang="en-US" sz="2000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This module described the </a:t>
            </a:r>
            <a:r>
              <a:rPr lang="en-US" b="1" dirty="0" err="1" smtClean="0">
                <a:latin typeface="Arabic Typesetting" pitchFamily="66" charset="-78"/>
                <a:cs typeface="Arabic Typesetting" pitchFamily="66" charset="-78"/>
              </a:rPr>
              <a:t>MapReduce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execution platform at the heart of the </a:t>
            </a:r>
            <a:r>
              <a:rPr lang="en-US" dirty="0" err="1" smtClean="0">
                <a:latin typeface="Arabic Typesetting" pitchFamily="66" charset="-78"/>
                <a:cs typeface="Arabic Typesetting" pitchFamily="66" charset="-78"/>
              </a:rPr>
              <a:t>Hadoop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system. By using </a:t>
            </a:r>
            <a:r>
              <a:rPr lang="en-US" b="1" dirty="0" err="1" smtClean="0">
                <a:latin typeface="Arabic Typesetting" pitchFamily="66" charset="-78"/>
                <a:cs typeface="Arabic Typesetting" pitchFamily="66" charset="-78"/>
              </a:rPr>
              <a:t>MapReduce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, a high degree of parallelism can be achieved by applications.</a:t>
            </a:r>
          </a:p>
          <a:p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The </a:t>
            </a:r>
            <a:r>
              <a:rPr lang="en-US" b="1" dirty="0" err="1" smtClean="0">
                <a:latin typeface="Arabic Typesetting" pitchFamily="66" charset="-78"/>
                <a:cs typeface="Arabic Typesetting" pitchFamily="66" charset="-78"/>
              </a:rPr>
              <a:t>MapReduce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 framework provides a high degree of fault tolerance for applications running on it by limiting the communication which can occur between nodes, and requiring applications to be written in a "</a:t>
            </a:r>
            <a:r>
              <a:rPr lang="en-US" b="1" dirty="0" smtClean="0">
                <a:latin typeface="Arabic Typesetting" pitchFamily="66" charset="-78"/>
                <a:cs typeface="Arabic Typesetting" pitchFamily="66" charset="-78"/>
              </a:rPr>
              <a:t>dataflow-centric</a:t>
            </a: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" manner.</a:t>
            </a:r>
          </a:p>
          <a:p>
            <a:endParaRPr lang="en-US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latin typeface="Batang" pitchFamily="18" charset="-127"/>
                <a:ea typeface="Batang" pitchFamily="18" charset="-127"/>
              </a:rPr>
              <a:t>Parallel efficiency of map-reduce.</a:t>
            </a:r>
            <a:endParaRPr lang="en-US" dirty="0"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u="sng" dirty="0" smtClean="0"/>
          </a:p>
          <a:p>
            <a:endParaRPr lang="en-US" u="sng" dirty="0" smtClean="0"/>
          </a:p>
          <a:p>
            <a:endParaRPr lang="en-US" u="sng" dirty="0" smtClean="0"/>
          </a:p>
          <a:p>
            <a:r>
              <a:rPr lang="en-US" sz="7200" u="sng" dirty="0" smtClean="0"/>
              <a:t>Q&amp;A/Feedback?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863" y="757238"/>
            <a:ext cx="8296275" cy="571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762000"/>
            <a:ext cx="8153400" cy="536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685800"/>
            <a:ext cx="8167212" cy="544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Map-Reduce is a programming model designed for processing large volumes of data in parallel by dividing the work into a set of independent tasks.</a:t>
            </a:r>
          </a:p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 Map-Reduce programs are written in a particular style influenced by </a:t>
            </a:r>
            <a:r>
              <a:rPr lang="en-US" sz="2800" i="1" dirty="0" smtClean="0">
                <a:latin typeface="Aparajita" pitchFamily="34" charset="0"/>
                <a:cs typeface="Aparajita" pitchFamily="34" charset="0"/>
              </a:rPr>
              <a:t>functional programming</a:t>
            </a: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 constructs, specifically idioms for processing lists of data. </a:t>
            </a:r>
          </a:p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This module explains the nature of this programming model and how it can be used to write programs which run in the </a:t>
            </a:r>
            <a:r>
              <a:rPr lang="en-US" sz="2800" dirty="0" err="1" smtClean="0">
                <a:latin typeface="Aparajita" pitchFamily="34" charset="0"/>
                <a:cs typeface="Aparajita" pitchFamily="34" charset="0"/>
              </a:rPr>
              <a:t>Hadoop</a:t>
            </a: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 environment.</a:t>
            </a:r>
          </a:p>
          <a:p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Map-reduce Basics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1.</a:t>
            </a:r>
            <a:r>
              <a:rPr lang="en-US" b="1" dirty="0" smtClean="0"/>
              <a:t> List Processing</a:t>
            </a:r>
            <a:endParaRPr lang="en-US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Conceptually, Map-Reduce programs transform lists of input data elements into lists of output data elements.</a:t>
            </a:r>
          </a:p>
          <a:p>
            <a:endParaRPr lang="en-US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 A Map-Reduce program will do this twice, using two different list processing idioms: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map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, and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reduce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. </a:t>
            </a:r>
          </a:p>
          <a:p>
            <a:endParaRPr lang="en-US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These terms are taken from several list processing languages such as LISP, Scheme, or ML</a:t>
            </a:r>
          </a:p>
          <a:p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Map-reduce Basics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2.Mapping Lists</a:t>
            </a:r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first phase of a Map-Reduce program is called </a:t>
            </a:r>
            <a:r>
              <a:rPr lang="en-US" sz="2400" i="1" dirty="0" smtClean="0">
                <a:latin typeface="Aparajita" pitchFamily="34" charset="0"/>
                <a:cs typeface="Aparajita" pitchFamily="34" charset="0"/>
              </a:rPr>
              <a:t>mapping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. </a:t>
            </a:r>
          </a:p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A list of data elements are provided, one at a time, to a function called the </a:t>
            </a:r>
            <a:r>
              <a:rPr lang="en-US" sz="2400" i="1" dirty="0" err="1" smtClean="0">
                <a:latin typeface="Aparajita" pitchFamily="34" charset="0"/>
                <a:cs typeface="Aparajita" pitchFamily="34" charset="0"/>
              </a:rPr>
              <a:t>Mapper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, which transforms each element individually to an output data element. </a:t>
            </a:r>
          </a:p>
          <a:p>
            <a:endParaRPr lang="en-US" sz="2400" dirty="0">
              <a:latin typeface="Aparajita" pitchFamily="34" charset="0"/>
              <a:cs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733800"/>
            <a:ext cx="8534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2260</Words>
  <Application>Microsoft Office PowerPoint</Application>
  <PresentationFormat>On-screen Show (4:3)</PresentationFormat>
  <Paragraphs>172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Map-Reduce framework</vt:lpstr>
      <vt:lpstr>Slide 2</vt:lpstr>
      <vt:lpstr>Slide 3</vt:lpstr>
      <vt:lpstr>Slide 4</vt:lpstr>
      <vt:lpstr>Slide 5</vt:lpstr>
      <vt:lpstr>Slide 6</vt:lpstr>
      <vt:lpstr>Introduction</vt:lpstr>
      <vt:lpstr>Map-reduce Basics</vt:lpstr>
      <vt:lpstr>Map-reduce Basics</vt:lpstr>
      <vt:lpstr>Map-reduce Basics</vt:lpstr>
      <vt:lpstr>Map-reduce Basics</vt:lpstr>
      <vt:lpstr>Example (word count)</vt:lpstr>
      <vt:lpstr>Example (word count)</vt:lpstr>
      <vt:lpstr>Map-Reduce Data Flow Now that we have seen the components that make up a basic MapReduce job, we can see how everything works together at a higher level:</vt:lpstr>
      <vt:lpstr>Data flow</vt:lpstr>
      <vt:lpstr>Data flow</vt:lpstr>
      <vt:lpstr>Data flow</vt:lpstr>
      <vt:lpstr>Input files</vt:lpstr>
      <vt:lpstr>InputFormat</vt:lpstr>
      <vt:lpstr>Slide 20</vt:lpstr>
      <vt:lpstr>InputSplits</vt:lpstr>
      <vt:lpstr>RecordReader</vt:lpstr>
      <vt:lpstr>Mapper</vt:lpstr>
      <vt:lpstr>Mapper</vt:lpstr>
      <vt:lpstr>1.Partition &amp; Shuffle (Mapper)</vt:lpstr>
      <vt:lpstr>2. Sort (Mapper)</vt:lpstr>
      <vt:lpstr>Reduce</vt:lpstr>
      <vt:lpstr>1. OutputFormat (Reducer)</vt:lpstr>
      <vt:lpstr>2. RecordWriter (Reducer)</vt:lpstr>
      <vt:lpstr>3. Combiner (Reducer)</vt:lpstr>
      <vt:lpstr>More Tips about map-reduce </vt:lpstr>
      <vt:lpstr>Listing and Killing Jobs: </vt:lpstr>
      <vt:lpstr>Conclusions</vt:lpstr>
      <vt:lpstr>Assignment</vt:lpstr>
      <vt:lpstr>Slide 35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Map-Reduce framework</dc:title>
  <dc:creator>Prakash Bhatt</dc:creator>
  <cp:lastModifiedBy>Prakash Bhatt</cp:lastModifiedBy>
  <cp:revision>115</cp:revision>
  <dcterms:created xsi:type="dcterms:W3CDTF">2013-05-21T16:16:17Z</dcterms:created>
  <dcterms:modified xsi:type="dcterms:W3CDTF">2013-06-15T15:46:57Z</dcterms:modified>
</cp:coreProperties>
</file>