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3" r:id="rId19"/>
    <p:sldId id="272" r:id="rId20"/>
    <p:sldId id="275" r:id="rId21"/>
    <p:sldId id="279" r:id="rId22"/>
    <p:sldId id="276" r:id="rId23"/>
    <p:sldId id="277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60-9332-48D4-BEBA-FCD8D67CEBA4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83D8-771E-43E6-9D12-1150E8679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Why NO-SQL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610600" cy="49530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Three </a:t>
            </a:r>
            <a:r>
              <a:rPr lang="en-US" dirty="0">
                <a:solidFill>
                  <a:schemeClr val="tx1"/>
                </a:solidFill>
              </a:rPr>
              <a:t>interrelated </a:t>
            </a:r>
            <a:r>
              <a:rPr lang="en-US" dirty="0" smtClean="0">
                <a:solidFill>
                  <a:schemeClr val="tx1"/>
                </a:solidFill>
              </a:rPr>
              <a:t>megatrends</a:t>
            </a:r>
          </a:p>
          <a:p>
            <a:pPr lvl="1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	Big Data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Big Users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Cloud </a:t>
            </a:r>
            <a:r>
              <a:rPr lang="en-US" dirty="0" smtClean="0">
                <a:solidFill>
                  <a:schemeClr val="tx1"/>
                </a:solidFill>
              </a:rPr>
              <a:t>Computing 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driving the adoption of </a:t>
            </a:r>
            <a:r>
              <a:rPr lang="en-US" dirty="0" err="1">
                <a:solidFill>
                  <a:schemeClr val="tx1"/>
                </a:solidFill>
              </a:rPr>
              <a:t>NoSQL</a:t>
            </a:r>
            <a:r>
              <a:rPr lang="en-US" dirty="0">
                <a:solidFill>
                  <a:schemeClr val="tx1"/>
                </a:solidFill>
              </a:rPr>
              <a:t>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Cassandra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Cassandra is now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deployed as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the backend storage system for multiple services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within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Facebook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>
              <a:buNone/>
            </a:pPr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To meet the reliability and scalability needs described above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Facebook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has developed Cassandra.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Cassandra was designed to full the storage needs of the Search problem.</a:t>
            </a:r>
          </a:p>
          <a:p>
            <a:pPr>
              <a:buNone/>
            </a:pP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(Cassandra)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Cassandra is a distributed key-value store.</a:t>
            </a:r>
            <a:endParaRPr lang="it-IT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it-IT" i="1" dirty="0" smtClean="0">
                <a:latin typeface="Aparajita" pitchFamily="34" charset="0"/>
                <a:cs typeface="Aparajita" pitchFamily="34" charset="0"/>
              </a:rPr>
              <a:t>A </a:t>
            </a:r>
            <a:r>
              <a:rPr lang="it-IT" i="1" dirty="0">
                <a:latin typeface="Aparajita" pitchFamily="34" charset="0"/>
                <a:cs typeface="Aparajita" pitchFamily="34" charset="0"/>
              </a:rPr>
              <a:t>table in Cassandra is a distributed multi </a:t>
            </a:r>
            <a:r>
              <a:rPr lang="it-IT" i="1" dirty="0" smtClean="0">
                <a:latin typeface="Aparajita" pitchFamily="34" charset="0"/>
                <a:cs typeface="Aparajita" pitchFamily="34" charset="0"/>
              </a:rPr>
              <a:t>dimensional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map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indexed by a key. The value is an object which is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highly  structured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row key in a table is a string with no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size restrictions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, although typically 16 to 36 bytes long.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Every operation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under a single row key is atomic per replica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no matter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how many columns are being read or written into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Columns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are grouped together into sets called column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families.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Cassandra exposes two kinds of columns families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, Simple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and Super column families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Super column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families can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be visualized as a column family within a column family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 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(Cassandra)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Cassandra is designed to handle big data workloads across multiple nodes with no single point of failure.</a:t>
            </a:r>
          </a:p>
          <a:p>
            <a:pPr>
              <a:buNone/>
            </a:pPr>
            <a:endParaRPr lang="en-US" sz="2400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 Its architecture is based in the understanding that system and hardware failure can and do occur.</a:t>
            </a:r>
          </a:p>
          <a:p>
            <a:endParaRPr lang="en-US" sz="2400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 Cassandra addresses the problem of failures by employing a peer-to-peer distributed system where all nodes are the same and data is distributed among all nodes in the cluster.</a:t>
            </a:r>
          </a:p>
          <a:p>
            <a:endParaRPr lang="en-US" sz="2400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 Each node exchanges information across the cluster every second. </a:t>
            </a: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A commit log on each node captures write activity to ensure data durability.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(Cassandra)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Data is also written to an in-memory structure, called a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memtable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, and then written to a data file called an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SStable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on disk once the memory structure is full. 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All writes are automatically partitioned and replicated throughout the cluster.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Client read or write requests can go to any node in the cluster. 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When a client connects to a node with a request, that node serves as the coordinator for that particular client operation. 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coordinator acts as a proxy between the client application and the nodes that own the data being requested. 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coordinator determines which nodes in the ring should get the request based on how the cluster is configured.</a:t>
            </a:r>
          </a:p>
          <a:p>
            <a:pPr>
              <a:buNone/>
            </a:pP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(Properties)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Written in: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Java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Main point: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Best of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BigTable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and Dynamo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License: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Apache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Querying by column</a:t>
            </a:r>
          </a:p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BigTable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-like features: columns, column families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Writes are much faster than reads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Map/reduce possible with Apache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b="1" i="1" dirty="0" smtClean="0">
                <a:latin typeface="Aparajita" pitchFamily="34" charset="0"/>
                <a:cs typeface="Aparajita" pitchFamily="34" charset="0"/>
              </a:rPr>
              <a:t>What is?</a:t>
            </a:r>
          </a:p>
          <a:p>
            <a:r>
              <a:rPr lang="en-US" altLang="zh-CN" i="1" dirty="0" err="1" smtClean="0">
                <a:latin typeface="Aparajita" pitchFamily="34" charset="0"/>
                <a:cs typeface="Aparajita" pitchFamily="34" charset="0"/>
              </a:rPr>
              <a:t>MongoDB</a:t>
            </a:r>
            <a:r>
              <a:rPr lang="en-US" altLang="zh-CN" i="1" dirty="0" smtClean="0">
                <a:latin typeface="Aparajita" pitchFamily="34" charset="0"/>
                <a:cs typeface="Aparajita" pitchFamily="34" charset="0"/>
              </a:rPr>
              <a:t> is an open source, document-oriented database designed with both scalability and developer agility in mind.</a:t>
            </a:r>
          </a:p>
          <a:p>
            <a:r>
              <a:rPr lang="en-US" altLang="zh-CN" i="1" dirty="0" smtClean="0">
                <a:latin typeface="Aparajita" pitchFamily="34" charset="0"/>
                <a:cs typeface="Aparajita" pitchFamily="34" charset="0"/>
              </a:rPr>
              <a:t> Instead of storing data in tables and rows like as relational database, in </a:t>
            </a:r>
            <a:r>
              <a:rPr lang="en-US" altLang="zh-CN" i="1" dirty="0" err="1" smtClean="0">
                <a:latin typeface="Aparajita" pitchFamily="34" charset="0"/>
                <a:cs typeface="Aparajita" pitchFamily="34" charset="0"/>
              </a:rPr>
              <a:t>MongoDB</a:t>
            </a:r>
            <a:r>
              <a:rPr lang="en-US" altLang="zh-CN" i="1" dirty="0" smtClean="0">
                <a:latin typeface="Aparajita" pitchFamily="34" charset="0"/>
                <a:cs typeface="Aparajita" pitchFamily="34" charset="0"/>
              </a:rPr>
              <a:t> store JSON-like documents with dynamic schemas(schema-free, </a:t>
            </a:r>
            <a:r>
              <a:rPr lang="en-US" altLang="zh-CN" i="1" dirty="0" err="1" smtClean="0">
                <a:latin typeface="Aparajita" pitchFamily="34" charset="0"/>
                <a:cs typeface="Aparajita" pitchFamily="34" charset="0"/>
              </a:rPr>
              <a:t>schemaless</a:t>
            </a:r>
            <a:r>
              <a:rPr lang="en-US" altLang="zh-CN" i="1" dirty="0" smtClean="0">
                <a:latin typeface="Aparajita" pitchFamily="34" charset="0"/>
                <a:cs typeface="Aparajita" pitchFamily="34" charset="0"/>
              </a:rPr>
              <a:t>).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MangoDB</a:t>
            </a:r>
            <a:r>
              <a:rPr lang="en-US" i="1" dirty="0" smtClean="0"/>
              <a:t> (Introduction)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Written in: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C++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Main point: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Retains some friendly properties of SQL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License: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AGPL (Drivers: Apache)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Master/slave replication (auto failover with replica sets)</a:t>
            </a:r>
          </a:p>
          <a:p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Sharding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built-in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Queries are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javascript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expressions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Run arbitrary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javascript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functions server-side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Better update-in-place than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CouchDB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Uses memory mapped files for data storage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An empty database takes up 192Mb</a:t>
            </a:r>
          </a:p>
          <a:p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GridFS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to store big data + metadata (not actually an FS)</a:t>
            </a:r>
          </a:p>
          <a:p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nstantia" pitchFamily="18" charset="0"/>
              </a:rPr>
              <a:t>Data model: </a:t>
            </a:r>
            <a:r>
              <a:rPr lang="en-US" altLang="zh-CN" sz="2400" dirty="0" smtClean="0">
                <a:solidFill>
                  <a:srgbClr val="000000"/>
                </a:solidFill>
                <a:latin typeface="Constantia" pitchFamily="18" charset="0"/>
              </a:rPr>
              <a:t>Using BSON (binary JSON), developers can easily map to modern object-oriented languages without a complicated ORM layer. 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tantia" pitchFamily="18" charset="0"/>
              </a:rPr>
              <a:t>BSON is a binary format in which zero or more key/value pairs are stored as a single entity. 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nstantia" pitchFamily="18" charset="0"/>
              </a:rPr>
              <a:t>lightweight,  traversable,  efficient.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nstantia" pitchFamily="18" charset="0"/>
            </a:endParaRP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nstantia" pitchFamily="18" charset="0"/>
            </a:endParaRP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nstantia" pitchFamily="18" charset="0"/>
            </a:endParaRPr>
          </a:p>
          <a:p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4038600"/>
            <a:ext cx="693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hu-HU" dirty="0" smtClean="0"/>
              <a:t>{</a:t>
            </a:r>
          </a:p>
          <a:p>
            <a:pPr>
              <a:defRPr/>
            </a:pPr>
            <a:r>
              <a:rPr lang="hu-HU" dirty="0" smtClean="0"/>
              <a:t>        "_id" : ObjectId("5114e0bd42…"),</a:t>
            </a:r>
          </a:p>
          <a:p>
            <a:pPr>
              <a:defRPr/>
            </a:pPr>
            <a:r>
              <a:rPr lang="hu-HU" dirty="0" smtClean="0"/>
              <a:t>        "first" : "John",</a:t>
            </a:r>
          </a:p>
          <a:p>
            <a:pPr>
              <a:defRPr/>
            </a:pPr>
            <a:r>
              <a:rPr lang="hu-HU" dirty="0" smtClean="0"/>
              <a:t>        "last" : "Doe",</a:t>
            </a:r>
          </a:p>
          <a:p>
            <a:pPr>
              <a:defRPr/>
            </a:pPr>
            <a:r>
              <a:rPr lang="hu-HU" dirty="0" smtClean="0"/>
              <a:t>        "age" : 39, </a:t>
            </a:r>
          </a:p>
          <a:p>
            <a:pPr>
              <a:defRPr/>
            </a:pPr>
            <a:r>
              <a:rPr lang="hu-HU" dirty="0" smtClean="0"/>
              <a:t>       "interests" : [</a:t>
            </a:r>
          </a:p>
          <a:p>
            <a:pPr>
              <a:defRPr/>
            </a:pPr>
            <a:r>
              <a:rPr lang="hu-HU" dirty="0" smtClean="0"/>
              <a:t>                "Reading",</a:t>
            </a:r>
          </a:p>
          <a:p>
            <a:pPr>
              <a:defRPr/>
            </a:pPr>
            <a:r>
              <a:rPr lang="hu-HU" dirty="0" smtClean="0"/>
              <a:t>                "Mountain Biking ]</a:t>
            </a:r>
          </a:p>
          <a:p>
            <a:pPr>
              <a:defRPr/>
            </a:pPr>
            <a:r>
              <a:rPr lang="hu-HU" dirty="0" smtClean="0"/>
              <a:t>       </a:t>
            </a:r>
            <a:r>
              <a:rPr lang="en-US" dirty="0" smtClean="0"/>
              <a:t>"favorites": { </a:t>
            </a:r>
            <a:endParaRPr lang="hu-HU" dirty="0" smtClean="0"/>
          </a:p>
          <a:p>
            <a:pPr>
              <a:defRPr/>
            </a:pPr>
            <a:r>
              <a:rPr lang="hu-HU" dirty="0" smtClean="0"/>
              <a:t>               </a:t>
            </a:r>
            <a:r>
              <a:rPr lang="en-US" dirty="0" smtClean="0"/>
              <a:t>"color": "Blue", </a:t>
            </a:r>
            <a:endParaRPr lang="hu-HU" dirty="0" smtClean="0"/>
          </a:p>
          <a:p>
            <a:pPr>
              <a:defRPr/>
            </a:pPr>
            <a:r>
              <a:rPr lang="hu-HU" dirty="0" smtClean="0"/>
              <a:t>               </a:t>
            </a:r>
            <a:r>
              <a:rPr lang="en-US" dirty="0" smtClean="0"/>
              <a:t>"sport": "Soccer"} </a:t>
            </a:r>
            <a:endParaRPr lang="hu-HU" b="1" dirty="0" smtClean="0"/>
          </a:p>
          <a:p>
            <a:pPr>
              <a:defRPr/>
            </a:pPr>
            <a:r>
              <a:rPr lang="hu-HU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Languages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987" y="1624806"/>
            <a:ext cx="62960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NO-SQL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Google, Amazon, </a:t>
            </a:r>
            <a:r>
              <a:rPr lang="en-US" i="1" dirty="0" err="1">
                <a:latin typeface="Aparajita" pitchFamily="34" charset="0"/>
                <a:cs typeface="Aparajita" pitchFamily="34" charset="0"/>
              </a:rPr>
              <a:t>Facebook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, and LinkedIn were among the first companies to discover the serious limitations of relational database technology for supporting these new application requirements.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Commercial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alternatives didn’t exist, so they invented new data management approaches themselves. Their pioneering work generated tremendous interest because a growing number of companies faced similar problems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i="1" dirty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Open source </a:t>
            </a:r>
            <a:r>
              <a:rPr lang="en-US" i="1" dirty="0" err="1">
                <a:latin typeface="Aparajita" pitchFamily="34" charset="0"/>
                <a:cs typeface="Aparajita" pitchFamily="34" charset="0"/>
              </a:rPr>
              <a:t>NoSQL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 database projects formed to leverage the work of the pioneers, and commercial companies associated with these projects soon followed.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</a:t>
            </a:r>
            <a:r>
              <a:rPr lang="en-US" dirty="0" err="1" smtClean="0"/>
              <a:t>MangoDB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4617B"/>
                </a:solidFill>
                <a:latin typeface="Calibri" pitchFamily="34" charset="0"/>
              </a:rPr>
              <a:t>1. Replication</a:t>
            </a:r>
          </a:p>
          <a:p>
            <a:pPr marL="671513" lvl="1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200" dirty="0" smtClean="0">
                <a:solidFill>
                  <a:srgbClr val="000000"/>
                </a:solidFill>
                <a:latin typeface="Constantia" pitchFamily="18" charset="0"/>
              </a:rPr>
              <a:t>Replica Sets and Master-Slave </a:t>
            </a:r>
          </a:p>
          <a:p>
            <a:pPr marL="671513" lvl="1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200" dirty="0" smtClean="0">
                <a:solidFill>
                  <a:srgbClr val="000000"/>
                </a:solidFill>
                <a:latin typeface="Constantia" pitchFamily="18" charset="0"/>
              </a:rPr>
              <a:t>replica sets are a functional superset of master/slave.</a:t>
            </a:r>
          </a:p>
          <a:p>
            <a:pPr marL="671513" lvl="1" indent="-271463">
              <a:spcBef>
                <a:spcPts val="650"/>
              </a:spcBef>
              <a:buClr>
                <a:srgbClr val="0BD0D9"/>
              </a:buClr>
              <a:buSzPct val="9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pic>
        <p:nvPicPr>
          <p:cNvPr id="4" name="图片 4" descr="repl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3286125"/>
            <a:ext cx="6500812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(Write 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All write operation go through primary, which applies the write operation.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write operation than records the operations on primary’s operation log “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oplog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”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Secondary are continuously replicating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oplog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and applying the operations to themselves in a asyn0chronous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replica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onstantia" pitchFamily="18" charset="0"/>
              </a:rPr>
              <a:t>Data Redundancy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onstantia" pitchFamily="18" charset="0"/>
              </a:rPr>
              <a:t>Automated Failover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onstantia" pitchFamily="18" charset="0"/>
              </a:rPr>
              <a:t>Read Scaling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onstantia" pitchFamily="18" charset="0"/>
              </a:rPr>
              <a:t>Maintenance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onstantia" pitchFamily="18" charset="0"/>
              </a:rPr>
              <a:t>Disaster Recovery(delayed secondary)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zh-CN" dirty="0" smtClean="0">
              <a:solidFill>
                <a:srgbClr val="000000"/>
              </a:solidFill>
              <a:latin typeface="Constanti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2. </a:t>
            </a:r>
            <a:r>
              <a:rPr lang="en-US" altLang="zh-CN" dirty="0" err="1" smtClean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Sharding</a:t>
            </a:r>
            <a:endParaRPr lang="en-US" altLang="zh-CN" dirty="0" smtClean="0">
              <a:solidFill>
                <a:srgbClr val="C00000"/>
              </a:solidFill>
              <a:latin typeface="Aparajita" pitchFamily="34" charset="0"/>
              <a:cs typeface="Aparajita" pitchFamily="34" charset="0"/>
            </a:endParaRP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Sharding</a:t>
            </a:r>
            <a:r>
              <a:rPr lang="en-US" altLang="zh-CN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 is the partitioning of data among multiple machines in an order-preserving manner.(horizontal scaling )</a:t>
            </a: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 smtClean="0">
              <a:solidFill>
                <a:srgbClr val="000000"/>
              </a:solidFill>
              <a:latin typeface="Aparajita" pitchFamily="34" charset="0"/>
              <a:cs typeface="Aparajita" pitchFamily="34" charset="0"/>
            </a:endParaRP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 smtClean="0">
              <a:solidFill>
                <a:srgbClr val="000000"/>
              </a:solidFill>
              <a:latin typeface="Aparajita" pitchFamily="34" charset="0"/>
              <a:cs typeface="Aparajita" pitchFamily="34" charset="0"/>
            </a:endParaRPr>
          </a:p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zh-CN" dirty="0" smtClean="0">
              <a:solidFill>
                <a:srgbClr val="00000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" name="图片 3" descr="shard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714375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Document-Oriented storege</a:t>
            </a:r>
          </a:p>
          <a:p>
            <a:r>
              <a:rPr lang="hu-HU" dirty="0" smtClean="0"/>
              <a:t>Full Index Support</a:t>
            </a:r>
          </a:p>
          <a:p>
            <a:r>
              <a:rPr lang="hu-HU" dirty="0" smtClean="0"/>
              <a:t>Replication &amp; High Availability</a:t>
            </a:r>
          </a:p>
          <a:p>
            <a:r>
              <a:rPr lang="hu-HU" dirty="0" smtClean="0"/>
              <a:t>Auto-Sharding</a:t>
            </a:r>
          </a:p>
          <a:p>
            <a:r>
              <a:rPr lang="hu-HU" dirty="0" smtClean="0"/>
              <a:t>Querying</a:t>
            </a:r>
          </a:p>
          <a:p>
            <a:r>
              <a:rPr lang="hu-HU" dirty="0" smtClean="0"/>
              <a:t>Fast In-Place Updates</a:t>
            </a:r>
          </a:p>
          <a:p>
            <a:r>
              <a:rPr lang="hu-HU" dirty="0" smtClean="0"/>
              <a:t>Map/Reduce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HBase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was created in 2007 at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Powerset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and was initially part of the contributions in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Since then, it has become its own top-level project under the Apache Software Foundation umbrella.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It is available under the Apache Software License, version 2.0.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900" b="1" dirty="0" smtClean="0"/>
              <a:t>Features</a:t>
            </a:r>
          </a:p>
          <a:p>
            <a:pPr lvl="1"/>
            <a:r>
              <a:rPr lang="en-US" b="1" dirty="0" smtClean="0"/>
              <a:t>non-relational</a:t>
            </a:r>
          </a:p>
          <a:p>
            <a:pPr lvl="1"/>
            <a:r>
              <a:rPr lang="en-US" b="1" dirty="0" smtClean="0"/>
              <a:t> distributed</a:t>
            </a:r>
          </a:p>
          <a:p>
            <a:pPr lvl="1"/>
            <a:r>
              <a:rPr lang="en-US" b="1" dirty="0" err="1" smtClean="0"/>
              <a:t>Opensource</a:t>
            </a:r>
            <a:endParaRPr lang="en-US" b="1" dirty="0" smtClean="0"/>
          </a:p>
          <a:p>
            <a:pPr lvl="1"/>
            <a:r>
              <a:rPr lang="en-US" dirty="0" smtClean="0"/>
              <a:t>and </a:t>
            </a:r>
            <a:r>
              <a:rPr lang="en-US" b="1" dirty="0" smtClean="0"/>
              <a:t>horizontal scalable. </a:t>
            </a:r>
          </a:p>
          <a:p>
            <a:pPr lvl="1"/>
            <a:r>
              <a:rPr lang="en-US" b="1" dirty="0" smtClean="0"/>
              <a:t>Multi-dimensional rather than 2-D (relational)</a:t>
            </a:r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 schema-free</a:t>
            </a:r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 Decentralized Storage System</a:t>
            </a:r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 easy replication support</a:t>
            </a:r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simple API,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Tables, Rows, Columns, and Cells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most basic unit is a column.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 One or more columns form a row that is addressed uniquely by a row key.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 A number of rows, in turn, form a table, and there can be many of them. 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 Each column may have distinct value contained in a separate cell.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i="1" dirty="0" smtClean="0"/>
              <a:t>rows are always sorted lexicographically by their row key.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19400"/>
            <a:ext cx="746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Rows are composed of columns, and those, in turn, are grouped into column families.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All columns in a column family are stored together in the same low level storage file, called an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HFile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millions of columns in a particular column family. 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There is also no type nor length boundary on the column values.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NO-SQL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1,000 daily users of an application was a lot and 10,000 was an extreme case.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Today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, most new applications are hosted in the cloud and available over the Internet, where they must support global users 24 hours a day, 365 days a year.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More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than 2 billion people are connected to the Internet worldwide – and the amount time they spend online each day is steadily growing – creating an explosion in the number of concurrent users.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Today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, it’s not uncommon for apps to have millions of different users a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Rows and Columns in </a:t>
            </a:r>
            <a:r>
              <a:rPr lang="en-US" i="1" dirty="0" err="1" smtClean="0"/>
              <a:t>HBase</a:t>
            </a:r>
            <a:endParaRPr lang="en-US" i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77206"/>
            <a:ext cx="7086599" cy="492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Rows and Columns in </a:t>
            </a:r>
            <a:r>
              <a:rPr lang="en-US" i="1" dirty="0" err="1" smtClean="0"/>
              <a:t>HBase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0771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i="1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i="1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1. Storage structure of Google’s </a:t>
            </a:r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BigTable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2. How NO-SQL deals with Structured and unstructured data</a:t>
            </a:r>
            <a:endParaRPr lang="en-US" sz="2400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Generation </a:t>
            </a:r>
            <a:r>
              <a:rPr lang="en-US" dirty="0"/>
              <a:t>Databases mostly addressing some </a:t>
            </a:r>
            <a:r>
              <a:rPr lang="en-US" dirty="0" smtClean="0"/>
              <a:t>of the points</a:t>
            </a:r>
          </a:p>
          <a:p>
            <a:pPr lvl="1"/>
            <a:r>
              <a:rPr lang="en-US" dirty="0" smtClean="0"/>
              <a:t>being </a:t>
            </a:r>
            <a:r>
              <a:rPr lang="en-US" b="1" dirty="0" smtClean="0"/>
              <a:t>non-relational</a:t>
            </a:r>
          </a:p>
          <a:p>
            <a:pPr lvl="1"/>
            <a:r>
              <a:rPr lang="en-US" b="1" dirty="0" smtClean="0"/>
              <a:t> distributed</a:t>
            </a:r>
          </a:p>
          <a:p>
            <a:pPr lvl="1"/>
            <a:r>
              <a:rPr lang="en-US" b="1" dirty="0" err="1" smtClean="0"/>
              <a:t>Opensource</a:t>
            </a:r>
            <a:endParaRPr lang="en-US" b="1" dirty="0" smtClean="0"/>
          </a:p>
          <a:p>
            <a:pPr lvl="1"/>
            <a:r>
              <a:rPr lang="en-US" dirty="0" smtClean="0"/>
              <a:t>and </a:t>
            </a:r>
            <a:r>
              <a:rPr lang="en-US" b="1" dirty="0"/>
              <a:t>horizontal scalable. </a:t>
            </a:r>
            <a:endParaRPr lang="en-US" b="1" dirty="0" smtClean="0"/>
          </a:p>
          <a:p>
            <a:pPr lvl="1"/>
            <a:r>
              <a:rPr lang="en-US" b="1" dirty="0" smtClean="0"/>
              <a:t>Multi-dimensional rather than 2-D (relational)</a:t>
            </a:r>
            <a:endParaRPr lang="en-US" b="1" dirty="0"/>
          </a:p>
          <a:p>
            <a:pPr lvl="1">
              <a:buNone/>
            </a:pPr>
            <a:endParaRPr lang="en-US" b="1" dirty="0" smtClean="0"/>
          </a:p>
          <a:p>
            <a:pPr marL="55563" lvl="1" indent="-55563">
              <a:buFont typeface="Wingdings" pitchFamily="2" charset="2"/>
              <a:buChar char="Ø"/>
            </a:pPr>
            <a:r>
              <a:rPr lang="en-US" b="1" dirty="0" smtClean="0"/>
              <a:t> The </a:t>
            </a:r>
            <a:r>
              <a:rPr lang="en-US" dirty="0" smtClean="0"/>
              <a:t>movement </a:t>
            </a:r>
            <a:r>
              <a:rPr lang="en-US" dirty="0"/>
              <a:t>began early 2009 and is growing </a:t>
            </a:r>
            <a:r>
              <a:rPr lang="en-US" dirty="0" smtClean="0"/>
              <a:t>rapidly. </a:t>
            </a:r>
          </a:p>
          <a:p>
            <a:pPr marL="55563" lvl="1" indent="-55563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characteristics :</a:t>
            </a:r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 schema-free</a:t>
            </a:r>
            <a:endParaRPr lang="en-US" dirty="0"/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 Decentralized Storage </a:t>
            </a:r>
            <a:r>
              <a:rPr lang="en-US" dirty="0"/>
              <a:t>System</a:t>
            </a:r>
            <a:endParaRPr lang="en-US" dirty="0" smtClean="0"/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easy </a:t>
            </a:r>
            <a:r>
              <a:rPr lang="en-US" dirty="0"/>
              <a:t>replication </a:t>
            </a:r>
            <a:r>
              <a:rPr lang="en-US" dirty="0" smtClean="0"/>
              <a:t>support</a:t>
            </a:r>
          </a:p>
          <a:p>
            <a:pPr marL="455613" lvl="2" indent="-55563">
              <a:buFont typeface="Wingdings" pitchFamily="2" charset="2"/>
              <a:buChar char="§"/>
            </a:pPr>
            <a:r>
              <a:rPr lang="en-US" dirty="0" smtClean="0"/>
              <a:t>simple API,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Application needs have been changing dramatically, due in large part to three trends: growing numbers of users that applications must support </a:t>
            </a:r>
            <a:r>
              <a:rPr lang="en-US" dirty="0" smtClean="0"/>
              <a:t>growth </a:t>
            </a:r>
            <a:r>
              <a:rPr lang="en-US" dirty="0"/>
              <a:t>in the volume and variety of data that developers must work with; and the rise of cloud </a:t>
            </a:r>
            <a:r>
              <a:rPr lang="en-US" dirty="0" smtClean="0"/>
              <a:t>computing.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NoSQL</a:t>
            </a:r>
            <a:r>
              <a:rPr lang="en-US" dirty="0"/>
              <a:t> technology is rising rapidly among Internet companies and the enterprise because it offers data management capabilities that meet the needs of modern application: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Greater ability to scale dynamically to support more users and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Improved performance to satisfy expectations of users wanting highly responsive applications and to allow more complex </a:t>
            </a:r>
            <a:r>
              <a:rPr lang="en-US" dirty="0" smtClean="0"/>
              <a:t>processing </a:t>
            </a:r>
            <a:r>
              <a:rPr lang="en-US" dirty="0"/>
              <a:t>of data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NoSQL</a:t>
            </a:r>
            <a:r>
              <a:rPr lang="en-US" dirty="0"/>
              <a:t> is increasingly considered </a:t>
            </a:r>
            <a:r>
              <a:rPr lang="en-US" dirty="0" err="1" smtClean="0"/>
              <a:t>aviable</a:t>
            </a:r>
            <a:r>
              <a:rPr lang="en-US" dirty="0" smtClean="0"/>
              <a:t> </a:t>
            </a:r>
            <a:r>
              <a:rPr lang="en-US" dirty="0"/>
              <a:t>alternative to relational databases, and should be considered particularly for interactive web and mobile applications.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No-SQL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Batang" pitchFamily="18" charset="-127"/>
                <a:ea typeface="Batang" pitchFamily="18" charset="-127"/>
              </a:rPr>
              <a:t>Cassandra</a:t>
            </a:r>
          </a:p>
          <a:p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MongoDB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Ealsticsearch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Hbase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CouchDB</a:t>
            </a:r>
            <a:endParaRPr lang="en-US" i="1" dirty="0">
              <a:latin typeface="Batang" pitchFamily="18" charset="-127"/>
              <a:ea typeface="Batang" pitchFamily="18" charset="-127"/>
            </a:endParaRPr>
          </a:p>
          <a:p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StupidDB</a:t>
            </a:r>
            <a:endParaRPr lang="en-US" i="1" dirty="0">
              <a:latin typeface="Batang" pitchFamily="18" charset="-127"/>
              <a:ea typeface="Batang" pitchFamily="18" charset="-127"/>
            </a:endParaRPr>
          </a:p>
          <a:p>
            <a:r>
              <a:rPr lang="en-US" i="1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>
                <a:latin typeface="Batang" pitchFamily="18" charset="-127"/>
                <a:ea typeface="Batang" pitchFamily="18" charset="-127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No-SQL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62919"/>
            <a:ext cx="8001000" cy="486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Cassandra is a distributed storage system for managing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very large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amounts of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data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spread out across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many commodity servers.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while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providing highly available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service with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no single point of failure.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Cassandra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aims to run on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top of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an infrastructure of hundreds of nodes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At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this scale, small and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large components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fail continuously.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way Cassandra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manages the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persistent state in the face of these failures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drives the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reliability and scalability of the software systems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relying on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this service.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Cassandra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system was designed to run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on cheap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commodity hardware and handle high write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throughput while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not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sacrificing read efficiency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>
                <a:latin typeface="Aparajita" pitchFamily="34" charset="0"/>
                <a:cs typeface="Aparajita" pitchFamily="34" charset="0"/>
              </a:rPr>
              <a:t>Facebook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 runs the largest social networking platform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that serves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hundreds of millions users at peak times using tens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of thousands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of servers located in many data centers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around the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world.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There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are strict operational requirements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on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Facebook's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platform in terms of performance, reliability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and efficiency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, and to support continuous growth the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platform needs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to be highly scalable.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Dealing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with failures in an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infrastructure comprised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of thousands of components is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standard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mode of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operation</a:t>
            </a:r>
          </a:p>
          <a:p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There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are always a small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but significant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number of server and network components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that are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failing at any given time. As such, the software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systems need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to be constructed in a manner that treats failures as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norm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rather than the exception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1585</Words>
  <Application>Microsoft Office PowerPoint</Application>
  <PresentationFormat>On-screen Show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宋体</vt:lpstr>
      <vt:lpstr>Aparajita</vt:lpstr>
      <vt:lpstr>Arial</vt:lpstr>
      <vt:lpstr>Batang</vt:lpstr>
      <vt:lpstr>Calibri</vt:lpstr>
      <vt:lpstr>Consolas</vt:lpstr>
      <vt:lpstr>Constantia</vt:lpstr>
      <vt:lpstr>Wingdings</vt:lpstr>
      <vt:lpstr>Wingdings 2</vt:lpstr>
      <vt:lpstr>Office Theme</vt:lpstr>
      <vt:lpstr>Why NO-SQL ?</vt:lpstr>
      <vt:lpstr>Why NO-SQL ?</vt:lpstr>
      <vt:lpstr>Why NO-SQL ?</vt:lpstr>
      <vt:lpstr>Introduction</vt:lpstr>
      <vt:lpstr>Introduction</vt:lpstr>
      <vt:lpstr>No-SQL (Examples)</vt:lpstr>
      <vt:lpstr>No-SQL</vt:lpstr>
      <vt:lpstr>Cassandra</vt:lpstr>
      <vt:lpstr>Cassandra</vt:lpstr>
      <vt:lpstr>Cassandra</vt:lpstr>
      <vt:lpstr>Data Model (Cassandra) </vt:lpstr>
      <vt:lpstr>Architecture (Cassandra)</vt:lpstr>
      <vt:lpstr>Architecture (Cassandra)</vt:lpstr>
      <vt:lpstr>Cassandra (Properties)</vt:lpstr>
      <vt:lpstr>MangoDB</vt:lpstr>
      <vt:lpstr>MangoDB (Introduction)</vt:lpstr>
      <vt:lpstr>Data Model</vt:lpstr>
      <vt:lpstr>Schema Design</vt:lpstr>
      <vt:lpstr>Supported Languages</vt:lpstr>
      <vt:lpstr>Architecture (MangoDB)</vt:lpstr>
      <vt:lpstr>Architecture (Write process)</vt:lpstr>
      <vt:lpstr>Why replica sets</vt:lpstr>
      <vt:lpstr>Architecture</vt:lpstr>
      <vt:lpstr>Features</vt:lpstr>
      <vt:lpstr>HBase</vt:lpstr>
      <vt:lpstr>Hbase</vt:lpstr>
      <vt:lpstr>Basic Architecture</vt:lpstr>
      <vt:lpstr>Architecture</vt:lpstr>
      <vt:lpstr>Architecture</vt:lpstr>
      <vt:lpstr>Rows and Columns in HBase</vt:lpstr>
      <vt:lpstr>Rows and Columns in HBase</vt:lpstr>
      <vt:lpstr>Assignment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NO-SQL</dc:title>
  <dc:creator>Prakash Bhatt</dc:creator>
  <cp:lastModifiedBy>Suroj Maharjan</cp:lastModifiedBy>
  <cp:revision>101</cp:revision>
  <dcterms:created xsi:type="dcterms:W3CDTF">2013-05-26T14:43:12Z</dcterms:created>
  <dcterms:modified xsi:type="dcterms:W3CDTF">2015-10-09T10:04:05Z</dcterms:modified>
</cp:coreProperties>
</file>