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26"/>
  </p:notesMasterIdLst>
  <p:handoutMasterIdLst>
    <p:handoutMasterId r:id="rId27"/>
  </p:handoutMasterIdLst>
  <p:sldIdLst>
    <p:sldId id="259" r:id="rId5"/>
    <p:sldId id="260" r:id="rId6"/>
    <p:sldId id="261" r:id="rId7"/>
    <p:sldId id="302" r:id="rId8"/>
    <p:sldId id="273" r:id="rId9"/>
    <p:sldId id="271" r:id="rId10"/>
    <p:sldId id="264" r:id="rId11"/>
    <p:sldId id="304" r:id="rId12"/>
    <p:sldId id="306" r:id="rId13"/>
    <p:sldId id="305" r:id="rId14"/>
    <p:sldId id="303" r:id="rId15"/>
    <p:sldId id="309" r:id="rId16"/>
    <p:sldId id="308" r:id="rId17"/>
    <p:sldId id="279" r:id="rId18"/>
    <p:sldId id="275" r:id="rId19"/>
    <p:sldId id="284" r:id="rId20"/>
    <p:sldId id="300" r:id="rId21"/>
    <p:sldId id="290" r:id="rId22"/>
    <p:sldId id="286" r:id="rId23"/>
    <p:sldId id="267" r:id="rId24"/>
    <p:sldId id="301" r:id="rId25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0AA5-7C6D-46F4-A33B-169BC452D01B}" v="901" dt="2021-07-12T01:47:1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2" autoAdjust="0"/>
    <p:restoredTop sz="93202" autoAdjust="0"/>
  </p:normalViewPr>
  <p:slideViewPr>
    <p:cSldViewPr snapToGrid="0">
      <p:cViewPr varScale="1">
        <p:scale>
          <a:sx n="115" d="100"/>
          <a:sy n="115" d="100"/>
        </p:scale>
        <p:origin x="1764" y="108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F48554E-6E55-46F8-B5B5-80FF28D01C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2EDF1-3F49-410B-8D8F-DEB11C091F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A34E9A-F493-4C1D-8A95-6CA96085BC11}" type="datetime1">
              <a:rPr lang="ko-KR" altLang="en-US" smtClean="0">
                <a:latin typeface="+mj-ea"/>
                <a:ea typeface="+mj-ea"/>
              </a:rPr>
              <a:t>2021-07-14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C78DC-C87F-49D8-9462-F28246D78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6D6EC-E958-40D3-9794-27A6A1CE1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74092-269C-4ACC-A602-ADC42C82CAD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102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509EE28-E588-4AC5-AC3D-4BAD53BF9D14}" type="datetime1">
              <a:rPr lang="ko-KR" altLang="en-US" smtClean="0"/>
              <a:pPr/>
              <a:t>2021-07-14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666E22B-85CA-45C7-86A8-A17C38B96A9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666E22B-85CA-45C7-86A8-A17C38B96A9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2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2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9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8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1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6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666E22B-85CA-45C7-86A8-A17C38B96A98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3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" y="0"/>
            <a:ext cx="5793053" cy="6858000"/>
            <a:chOff x="4464881" y="0"/>
            <a:chExt cx="7724071" cy="6858000"/>
          </a:xfrm>
        </p:grpSpPr>
        <p:pic>
          <p:nvPicPr>
            <p:cNvPr id="8" name="그림 7" descr="들고 있고 사람을 담은 그림&#10;&#10;자동 생성된 설명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그림 8" descr="들고 있는 꽃을 담은 그림&#10;&#10;자동 생성된 설명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093" y="739603"/>
            <a:ext cx="8076170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0" y="1066800"/>
            <a:ext cx="3943350" cy="2833528"/>
          </a:xfrm>
        </p:spPr>
        <p:txBody>
          <a:bodyPr rtlCol="0" anchor="b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ko-KR" altLang="en-US" sz="3300" spc="9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701" y="4074784"/>
            <a:ext cx="3943349" cy="1640216"/>
          </a:xfrm>
        </p:spPr>
        <p:txBody>
          <a:bodyPr rtlCol="0" anchor="t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ko-KR" altLang="en-US" sz="1650" noProof="0">
                <a:cs typeface="Segoe UI Semilight" panose="020B0402040204020203" pitchFamily="34" charset="0"/>
              </a:rPr>
              <a:t>클릭하여 마스터 부제목 스타일 편집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924" y="740664"/>
            <a:ext cx="3559302" cy="53949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08" y="394626"/>
            <a:ext cx="4497464" cy="2131033"/>
          </a:xfrm>
        </p:spPr>
        <p:txBody>
          <a:bodyPr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sz="330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6145790" y="20964"/>
            <a:ext cx="2998211" cy="6816079"/>
            <a:chOff x="8059620" y="41922"/>
            <a:chExt cx="3997615" cy="6816077"/>
          </a:xfrm>
        </p:grpSpPr>
        <p:pic>
          <p:nvPicPr>
            <p:cNvPr id="9" name="그림 8" descr="어둠 속에 앉아 있는 고양이 앞 모습을 담은 그림&#10;&#10;자동 생성된 설명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그림 9" descr="어둠 속에 앉아 있는 고양이 앞 모습을 담은 그림&#10;&#10;자동 생성된 설명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부제목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9073" y="381000"/>
            <a:ext cx="2998309" cy="213360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ko-KR" altLang="en-US" sz="1650" noProof="0">
                <a:cs typeface="Segoe UI Semilight" panose="020B0402040204020203" pitchFamily="34" charset="0"/>
              </a:rPr>
              <a:t>클릭하여 마스터 부제목 스타일 편집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362" y="2670048"/>
            <a:ext cx="3881628" cy="363931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2866" y="2670048"/>
            <a:ext cx="3881628" cy="363931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rtlCol="0" anchor="b"/>
          <a:lstStyle>
            <a:lvl1pPr algn="ctr">
              <a:defRPr sz="33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15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rtlCol="0" anchor="b"/>
          <a:lstStyle>
            <a:lvl1pPr>
              <a:defRPr sz="33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1"/>
            <a:ext cx="8171330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4022" y="1825625"/>
            <a:ext cx="4170830" cy="43513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1" y="1825625"/>
            <a:ext cx="4170829" cy="43513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987428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" y="0"/>
            <a:ext cx="5793053" cy="6858000"/>
            <a:chOff x="4464881" y="0"/>
            <a:chExt cx="7724071" cy="6858000"/>
          </a:xfrm>
        </p:grpSpPr>
        <p:pic>
          <p:nvPicPr>
            <p:cNvPr id="8" name="그림 7" descr="들고 있고 사람을 담은 그림&#10;&#10;자동 생성된 설명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그림 8" descr="들고 있는 꽃을 담은 그림&#10;&#10;자동 생성된 설명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207" y="685800"/>
            <a:ext cx="81153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3714750" cy="2130552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00000"/>
              </a:lnSpc>
            </a:pPr>
            <a:r>
              <a:rPr lang="ko-KR" altLang="en-US" spc="9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3352800"/>
            <a:ext cx="3714750" cy="2514600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>
              <a:lnSpc>
                <a:spcPct val="110000"/>
              </a:lnSpc>
            </a:pPr>
            <a:r>
              <a:rPr lang="ko-KR" altLang="en-US" sz="1350" noProof="0"/>
              <a:t>마스터 텍스트 스타일을 편집하려면 클릭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88636" y="813816"/>
            <a:ext cx="3463290" cy="25511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8636" y="3465576"/>
            <a:ext cx="3463290" cy="25511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348662" y="0"/>
            <a:ext cx="5793053" cy="6858000"/>
            <a:chOff x="4464881" y="0"/>
            <a:chExt cx="7724071" cy="6858000"/>
          </a:xfrm>
        </p:grpSpPr>
        <p:pic>
          <p:nvPicPr>
            <p:cNvPr id="7" name="그림 6" descr="들고 있고 사람을 담은 그림&#10;&#10;자동 생성된 설명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그림 7" descr="들고 있는 꽃을 담은 그림&#10;&#10;자동 생성된 설명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92"/>
            <a:ext cx="3714750" cy="2130552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pc="90" noProof="0">
                <a:cs typeface="Posterama" panose="020B0504020200020000" pitchFamily="34" charset="0"/>
              </a:rPr>
              <a:t>마스터 제목 스타일 편집</a:t>
            </a:r>
            <a:endParaRPr lang="ko-KR" altLang="en-US" spc="90" noProof="0" dirty="0">
              <a:cs typeface="Posterama" panose="020B0504020200020000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724912"/>
            <a:ext cx="3714511" cy="3410712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>
              <a:lnSpc>
                <a:spcPct val="110000"/>
              </a:lnSpc>
            </a:pPr>
            <a:r>
              <a:rPr lang="ko-KR" altLang="en-US" sz="1350" noProof="0"/>
              <a:t>마스터 텍스트 스타일을 편집하려면 클릭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4950" y="568324"/>
            <a:ext cx="3545586" cy="5715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57750" y="0"/>
            <a:ext cx="4283964" cy="5071492"/>
            <a:chOff x="4464881" y="0"/>
            <a:chExt cx="7724071" cy="6858000"/>
          </a:xfrm>
        </p:grpSpPr>
        <p:pic>
          <p:nvPicPr>
            <p:cNvPr id="8" name="그림 7" descr="들고 있고 사람을 담은 그림&#10;&#10;자동 생성된 설명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그림 8" descr="들고 있는 꽃을 담은 그림&#10;&#10;자동 생성된 설명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07" y="304804"/>
            <a:ext cx="7200900" cy="2301875"/>
          </a:xfrm>
        </p:spPr>
        <p:txBody>
          <a:bodyPr rtlCol="0" anchor="b">
            <a:normAutofit/>
          </a:bodyPr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00000"/>
              </a:lnSpc>
            </a:pPr>
            <a:r>
              <a:rPr lang="ko-KR" altLang="en-US" sz="3300" spc="9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733" y="2743201"/>
            <a:ext cx="6572251" cy="914400"/>
          </a:xfrm>
        </p:spPr>
        <p:txBody>
          <a:bodyPr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</a:pPr>
            <a:r>
              <a:rPr lang="ko-KR" altLang="en-US" sz="1650" noProof="0">
                <a:cs typeface="Segoe UI Semilight" panose="020B0402040204020203" pitchFamily="34" charset="0"/>
              </a:rPr>
              <a:t>클릭하여 마스터 부제목 스타일 편집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044952" cy="2971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38094" y="3886200"/>
            <a:ext cx="3065526" cy="2971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3886200"/>
            <a:ext cx="3044952" cy="2971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1"/>
            <a:ext cx="8171330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" y="0"/>
            <a:ext cx="5793053" cy="6858000"/>
            <a:chOff x="4464881" y="0"/>
            <a:chExt cx="7724071" cy="6858000"/>
          </a:xfrm>
        </p:grpSpPr>
        <p:pic>
          <p:nvPicPr>
            <p:cNvPr id="8" name="그림 7" descr="들고 있고 사람을 담은 그림&#10;&#10;자동 생성된 설명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그림 8" descr="들고 있는 꽃을 담은 그림&#10;&#10;자동 생성된 설명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921" y="685800"/>
            <a:ext cx="81153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419" y="1066800"/>
            <a:ext cx="4025645" cy="2833528"/>
          </a:xfrm>
        </p:spPr>
        <p:txBody>
          <a:bodyPr rtlCol="0" anchor="b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ko-KR" altLang="en-US" sz="3300" spc="9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18" y="4074784"/>
            <a:ext cx="4025645" cy="1640216"/>
          </a:xfrm>
        </p:spPr>
        <p:txBody>
          <a:bodyPr rtlCol="0" anchor="t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ko-KR" altLang="en-US" sz="1650" noProof="0">
                <a:cs typeface="Segoe UI Semilight" panose="020B0402040204020203" pitchFamily="34" charset="0"/>
              </a:rPr>
              <a:t>클릭하여 마스터 부제목 스타일 편집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60086" y="1014984"/>
            <a:ext cx="309295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0086" y="3511296"/>
            <a:ext cx="309295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365128"/>
            <a:ext cx="8455959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8944" y="1752600"/>
            <a:ext cx="4149239" cy="823912"/>
          </a:xfrm>
        </p:spPr>
        <p:txBody>
          <a:bodyPr rtlCol="0"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944" y="2667002"/>
            <a:ext cx="4149239" cy="3522663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752600"/>
            <a:ext cx="4170830" cy="823912"/>
          </a:xfrm>
        </p:spPr>
        <p:txBody>
          <a:bodyPr rtlCol="0"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1" y="2667002"/>
            <a:ext cx="4170830" cy="3522663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365128"/>
            <a:ext cx="8455959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8942" y="1752600"/>
            <a:ext cx="2468880" cy="823912"/>
          </a:xfrm>
        </p:spPr>
        <p:txBody>
          <a:bodyPr rtlCol="0"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942" y="2667002"/>
            <a:ext cx="2468880" cy="3522663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40021" y="1752600"/>
            <a:ext cx="2468880" cy="823912"/>
          </a:xfrm>
        </p:spPr>
        <p:txBody>
          <a:bodyPr rtlCol="0"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40021" y="2667002"/>
            <a:ext cx="2468880" cy="3522663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100" y="1757319"/>
            <a:ext cx="2468880" cy="823912"/>
          </a:xfrm>
        </p:spPr>
        <p:txBody>
          <a:bodyPr rtlCol="0" anchor="b"/>
          <a:lstStyle>
            <a:lvl1pPr marL="0" indent="0">
              <a:buNone/>
              <a:defRPr sz="1800" b="0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1100" y="2671721"/>
            <a:ext cx="2468880" cy="3522663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93192"/>
            <a:ext cx="3393717" cy="2130552"/>
          </a:xfrm>
        </p:spPr>
        <p:txBody>
          <a:bodyPr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00000"/>
              </a:lnSpc>
            </a:pPr>
            <a:r>
              <a:rPr lang="ko-KR" altLang="en-US" spc="90" noProof="0"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7300"/>
            <a:ext cx="3393498" cy="3412969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>
              <a:lnSpc>
                <a:spcPct val="110000"/>
              </a:lnSpc>
            </a:pPr>
            <a:r>
              <a:rPr lang="ko-KR" altLang="en-US" sz="1350" noProof="0"/>
              <a:t>마스터 텍스트 스타일을 편집하려면 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43" y="0"/>
            <a:ext cx="3836773" cy="6858000"/>
          </a:xfrm>
          <a:prstGeom prst="rect">
            <a:avLst/>
          </a:prstGeom>
        </p:spPr>
      </p:pic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694" y="740664"/>
            <a:ext cx="2099072" cy="260604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9119" y="740664"/>
            <a:ext cx="2099072" cy="260604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9694" y="3529584"/>
            <a:ext cx="2099072" cy="260604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그림 개체 틀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2261" y="3529584"/>
            <a:ext cx="2099072" cy="260604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425453"/>
            <a:ext cx="8455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21" y="1949451"/>
            <a:ext cx="845595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4021" y="64166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166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2580" y="64166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B850FF-6169-4056-8077-06FFA93A5366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 descr="앉아 있는 사람을 담은 그림&#10;&#10;자동 생성된 설명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0"/>
            <a:ext cx="2740959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685800" rtl="0" eaLnBrk="1" latinLnBrk="1" hangingPunct="1">
        <a:lnSpc>
          <a:spcPct val="100000"/>
        </a:lnSpc>
        <a:spcBef>
          <a:spcPct val="0"/>
        </a:spcBef>
        <a:buNone/>
        <a:defRPr sz="3300" b="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6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0" y="1412748"/>
            <a:ext cx="3943350" cy="2125146"/>
          </a:xfrm>
        </p:spPr>
        <p:txBody>
          <a:bodyPr rtlCol="0"/>
          <a:lstStyle/>
          <a:p>
            <a:pPr algn="ctr"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나의작은텃밭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(3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701" y="3913338"/>
            <a:ext cx="3943349" cy="1230162"/>
          </a:xfrm>
        </p:spPr>
        <p:txBody>
          <a:bodyPr rtlCol="0">
            <a:normAutofit/>
          </a:bodyPr>
          <a:lstStyle/>
          <a:p>
            <a:pPr algn="r"/>
            <a:r>
              <a:rPr lang="ko-KR" altLang="en-US" sz="1500" dirty="0"/>
              <a:t>팀원 강태훈</a:t>
            </a:r>
            <a:r>
              <a:rPr lang="en-US" altLang="ko-KR" sz="1500" dirty="0"/>
              <a:t>, </a:t>
            </a:r>
            <a:r>
              <a:rPr lang="ko-KR" altLang="en-US" sz="1500" dirty="0"/>
              <a:t>김민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박창주</a:t>
            </a:r>
            <a:r>
              <a:rPr lang="en-US" altLang="ko-KR" sz="1500" dirty="0"/>
              <a:t>, </a:t>
            </a:r>
            <a:r>
              <a:rPr lang="ko-KR" altLang="en-US" sz="1500" dirty="0"/>
              <a:t>배준호</a:t>
            </a:r>
            <a:endParaRPr lang="en-US" altLang="ko-KR" sz="1500" dirty="0"/>
          </a:p>
          <a:p>
            <a:pPr algn="r" rtl="0"/>
            <a:endParaRPr lang="en-US" altLang="ko-KR" sz="1500" dirty="0"/>
          </a:p>
          <a:p>
            <a:pPr algn="r" rtl="0"/>
            <a:r>
              <a:rPr lang="ko-KR" altLang="en-US" sz="1500" dirty="0"/>
              <a:t>발표자 강태훈</a:t>
            </a:r>
            <a:endParaRPr lang="en-US" altLang="ko-KR" sz="1500" dirty="0"/>
          </a:p>
        </p:txBody>
      </p:sp>
      <p:pic>
        <p:nvPicPr>
          <p:cNvPr id="6" name="그림 개체 틀 5" descr="꽃을 상자에 담는 사람">
            <a:extLst>
              <a:ext uri="{FF2B5EF4-FFF2-40B4-BE49-F238E27FC236}">
                <a16:creationId xmlns:a16="http://schemas.microsoft.com/office/drawing/2014/main" id="{49C250E6-60C6-4D98-8C94-8D2F836D8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924" y="1412748"/>
            <a:ext cx="3559302" cy="4046220"/>
          </a:xfr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3E77CD-9C59-4DF6-9C1D-85D869FB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967524"/>
            <a:ext cx="8112154" cy="40697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020" y="197982"/>
            <a:ext cx="8171330" cy="69232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10</a:t>
            </a:fld>
            <a:endParaRPr lang="ko-KR" alt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059D-5569-4A40-98FE-59812B4CCADE}"/>
              </a:ext>
            </a:extLst>
          </p:cNvPr>
          <p:cNvSpPr txBox="1"/>
          <p:nvPr/>
        </p:nvSpPr>
        <p:spPr>
          <a:xfrm>
            <a:off x="515923" y="5114471"/>
            <a:ext cx="81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마이페이지 관련 요구사항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021" y="240643"/>
            <a:ext cx="8171330" cy="774559"/>
          </a:xfrm>
        </p:spPr>
        <p:txBody>
          <a:bodyPr/>
          <a:lstStyle/>
          <a:p>
            <a:r>
              <a:rPr lang="ko-KR" altLang="en-US" dirty="0"/>
              <a:t>웹페이지 흐름도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11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57A59-0146-4025-8A82-04236024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" y="1115853"/>
            <a:ext cx="6137910" cy="52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0C8DC75-722E-4C83-87CC-9F7223D93A45}"/>
              </a:ext>
            </a:extLst>
          </p:cNvPr>
          <p:cNvCxnSpPr>
            <a:cxnSpLocks/>
          </p:cNvCxnSpPr>
          <p:nvPr/>
        </p:nvCxnSpPr>
        <p:spPr>
          <a:xfrm flipV="1">
            <a:off x="2280508" y="3998338"/>
            <a:ext cx="440957" cy="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FAA578C-7C6D-4317-BD50-1CC0C894EB1E}"/>
              </a:ext>
            </a:extLst>
          </p:cNvPr>
          <p:cNvCxnSpPr>
            <a:cxnSpLocks/>
          </p:cNvCxnSpPr>
          <p:nvPr/>
        </p:nvCxnSpPr>
        <p:spPr>
          <a:xfrm flipV="1">
            <a:off x="2267173" y="4153837"/>
            <a:ext cx="427419" cy="2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E5482D-C0AF-468C-B78C-0FDE635DE0AC}"/>
              </a:ext>
            </a:extLst>
          </p:cNvPr>
          <p:cNvCxnSpPr>
            <a:cxnSpLocks/>
          </p:cNvCxnSpPr>
          <p:nvPr/>
        </p:nvCxnSpPr>
        <p:spPr>
          <a:xfrm>
            <a:off x="1907319" y="5556005"/>
            <a:ext cx="0" cy="1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10E8B1E-7CE7-46E2-A3AE-93FB751AC1A9}"/>
              </a:ext>
            </a:extLst>
          </p:cNvPr>
          <p:cNvCxnSpPr>
            <a:cxnSpLocks/>
          </p:cNvCxnSpPr>
          <p:nvPr/>
        </p:nvCxnSpPr>
        <p:spPr>
          <a:xfrm flipV="1">
            <a:off x="2194779" y="5755936"/>
            <a:ext cx="198103" cy="1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1168256-19DF-4825-B4D2-DDB1BD8E4816}"/>
              </a:ext>
            </a:extLst>
          </p:cNvPr>
          <p:cNvCxnSpPr>
            <a:cxnSpLocks/>
          </p:cNvCxnSpPr>
          <p:nvPr/>
        </p:nvCxnSpPr>
        <p:spPr>
          <a:xfrm flipV="1">
            <a:off x="3900503" y="4603015"/>
            <a:ext cx="134495" cy="13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6C02F92-903A-4F5F-96C3-923077C81CB7}"/>
              </a:ext>
            </a:extLst>
          </p:cNvPr>
          <p:cNvCxnSpPr>
            <a:cxnSpLocks/>
          </p:cNvCxnSpPr>
          <p:nvPr/>
        </p:nvCxnSpPr>
        <p:spPr>
          <a:xfrm flipV="1">
            <a:off x="3906329" y="4875320"/>
            <a:ext cx="256229" cy="23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737B560-B5C8-427D-A329-EA6E321D9CA1}"/>
              </a:ext>
            </a:extLst>
          </p:cNvPr>
          <p:cNvCxnSpPr>
            <a:cxnSpLocks/>
          </p:cNvCxnSpPr>
          <p:nvPr/>
        </p:nvCxnSpPr>
        <p:spPr>
          <a:xfrm flipH="1" flipV="1">
            <a:off x="3307788" y="4418529"/>
            <a:ext cx="261980" cy="17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FB3DE73-6777-4094-91D8-0C3EEE044892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3099360" y="4522439"/>
            <a:ext cx="150806" cy="7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192462-F2BC-4902-9FAD-27EC826DD502}"/>
              </a:ext>
            </a:extLst>
          </p:cNvPr>
          <p:cNvCxnSpPr>
            <a:cxnSpLocks/>
          </p:cNvCxnSpPr>
          <p:nvPr/>
        </p:nvCxnSpPr>
        <p:spPr>
          <a:xfrm flipH="1">
            <a:off x="3210264" y="5426980"/>
            <a:ext cx="284895" cy="16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BFF6BB8-279D-4719-958D-C4CB799871F9}"/>
              </a:ext>
            </a:extLst>
          </p:cNvPr>
          <p:cNvCxnSpPr>
            <a:cxnSpLocks/>
          </p:cNvCxnSpPr>
          <p:nvPr/>
        </p:nvCxnSpPr>
        <p:spPr>
          <a:xfrm flipH="1">
            <a:off x="2956133" y="4835223"/>
            <a:ext cx="288237" cy="5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5F8D9B0-E8F4-4C00-9161-F995AFDCDBCE}"/>
              </a:ext>
            </a:extLst>
          </p:cNvPr>
          <p:cNvCxnSpPr>
            <a:cxnSpLocks/>
          </p:cNvCxnSpPr>
          <p:nvPr/>
        </p:nvCxnSpPr>
        <p:spPr>
          <a:xfrm flipH="1" flipV="1">
            <a:off x="3549283" y="4085268"/>
            <a:ext cx="498414" cy="11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C622379-8570-432D-A9F6-4CEF380FC001}"/>
              </a:ext>
            </a:extLst>
          </p:cNvPr>
          <p:cNvCxnSpPr>
            <a:cxnSpLocks/>
          </p:cNvCxnSpPr>
          <p:nvPr/>
        </p:nvCxnSpPr>
        <p:spPr>
          <a:xfrm flipH="1">
            <a:off x="3204073" y="5643783"/>
            <a:ext cx="843624" cy="7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CAC6FB5-7E1D-4BDB-8D50-FB84745F0F1F}"/>
              </a:ext>
            </a:extLst>
          </p:cNvPr>
          <p:cNvCxnSpPr>
            <a:cxnSpLocks/>
          </p:cNvCxnSpPr>
          <p:nvPr/>
        </p:nvCxnSpPr>
        <p:spPr>
          <a:xfrm flipV="1">
            <a:off x="4519184" y="4964273"/>
            <a:ext cx="0" cy="21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1ABEFE7C-207A-47CE-BD41-FEB42B2B2E73}"/>
              </a:ext>
            </a:extLst>
          </p:cNvPr>
          <p:cNvCxnSpPr>
            <a:cxnSpLocks/>
          </p:cNvCxnSpPr>
          <p:nvPr/>
        </p:nvCxnSpPr>
        <p:spPr>
          <a:xfrm>
            <a:off x="2700505" y="1541704"/>
            <a:ext cx="393770" cy="24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4DABC3C-9C01-4B17-B7EE-A40D63098D3D}"/>
              </a:ext>
            </a:extLst>
          </p:cNvPr>
          <p:cNvCxnSpPr>
            <a:cxnSpLocks/>
          </p:cNvCxnSpPr>
          <p:nvPr/>
        </p:nvCxnSpPr>
        <p:spPr>
          <a:xfrm>
            <a:off x="2700505" y="2077014"/>
            <a:ext cx="39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34E7ABE-5784-4924-86AB-74492AEA383B}"/>
              </a:ext>
            </a:extLst>
          </p:cNvPr>
          <p:cNvCxnSpPr>
            <a:cxnSpLocks/>
          </p:cNvCxnSpPr>
          <p:nvPr/>
        </p:nvCxnSpPr>
        <p:spPr>
          <a:xfrm flipV="1">
            <a:off x="2700505" y="2314314"/>
            <a:ext cx="393770" cy="1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B171D7A-5CDB-42EC-87AD-F3AB59A0EB35}"/>
              </a:ext>
            </a:extLst>
          </p:cNvPr>
          <p:cNvCxnSpPr>
            <a:cxnSpLocks/>
          </p:cNvCxnSpPr>
          <p:nvPr/>
        </p:nvCxnSpPr>
        <p:spPr>
          <a:xfrm flipV="1">
            <a:off x="2700507" y="2500197"/>
            <a:ext cx="480059" cy="26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656C11B-FB9C-4852-9F18-AA5A102F5F6E}"/>
              </a:ext>
            </a:extLst>
          </p:cNvPr>
          <p:cNvCxnSpPr>
            <a:cxnSpLocks/>
          </p:cNvCxnSpPr>
          <p:nvPr/>
        </p:nvCxnSpPr>
        <p:spPr>
          <a:xfrm flipV="1">
            <a:off x="3291815" y="2572294"/>
            <a:ext cx="138266" cy="18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25F2BAE5-5755-40BB-B3A4-3A01AB3A1FA4}"/>
              </a:ext>
            </a:extLst>
          </p:cNvPr>
          <p:cNvCxnSpPr>
            <a:cxnSpLocks/>
          </p:cNvCxnSpPr>
          <p:nvPr/>
        </p:nvCxnSpPr>
        <p:spPr>
          <a:xfrm flipV="1">
            <a:off x="3774360" y="2572295"/>
            <a:ext cx="0" cy="22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BEAAD61-0B20-4B54-8078-CB964EB2C04F}"/>
              </a:ext>
            </a:extLst>
          </p:cNvPr>
          <p:cNvCxnSpPr>
            <a:cxnSpLocks/>
          </p:cNvCxnSpPr>
          <p:nvPr/>
        </p:nvCxnSpPr>
        <p:spPr>
          <a:xfrm flipH="1" flipV="1">
            <a:off x="4106742" y="2500196"/>
            <a:ext cx="427714" cy="26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B542F24-A300-4111-90BD-83796D8E9DED}"/>
              </a:ext>
            </a:extLst>
          </p:cNvPr>
          <p:cNvCxnSpPr>
            <a:cxnSpLocks/>
          </p:cNvCxnSpPr>
          <p:nvPr/>
        </p:nvCxnSpPr>
        <p:spPr>
          <a:xfrm>
            <a:off x="3095639" y="3213335"/>
            <a:ext cx="26299" cy="4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A122834A-7017-42E3-A475-C0CE2201AD69}"/>
              </a:ext>
            </a:extLst>
          </p:cNvPr>
          <p:cNvCxnSpPr>
            <a:cxnSpLocks/>
          </p:cNvCxnSpPr>
          <p:nvPr/>
        </p:nvCxnSpPr>
        <p:spPr>
          <a:xfrm flipH="1">
            <a:off x="3482565" y="3214502"/>
            <a:ext cx="391489" cy="45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CFF44055-306C-475A-93FE-328D24B27D7D}"/>
              </a:ext>
            </a:extLst>
          </p:cNvPr>
          <p:cNvCxnSpPr>
            <a:cxnSpLocks/>
          </p:cNvCxnSpPr>
          <p:nvPr/>
        </p:nvCxnSpPr>
        <p:spPr>
          <a:xfrm rot="5400000">
            <a:off x="2101769" y="3679436"/>
            <a:ext cx="2071996" cy="1201724"/>
          </a:xfrm>
          <a:prstGeom prst="bentConnector3">
            <a:avLst>
              <a:gd name="adj1" fmla="val 13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ED573C53-971E-451A-BA08-DD838720B1E8}"/>
              </a:ext>
            </a:extLst>
          </p:cNvPr>
          <p:cNvCxnSpPr>
            <a:cxnSpLocks/>
          </p:cNvCxnSpPr>
          <p:nvPr/>
        </p:nvCxnSpPr>
        <p:spPr>
          <a:xfrm flipH="1">
            <a:off x="4533752" y="3204092"/>
            <a:ext cx="123257" cy="6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0265B20-1E83-409E-885F-DF10230005F9}"/>
              </a:ext>
            </a:extLst>
          </p:cNvPr>
          <p:cNvCxnSpPr>
            <a:cxnSpLocks/>
          </p:cNvCxnSpPr>
          <p:nvPr/>
        </p:nvCxnSpPr>
        <p:spPr>
          <a:xfrm flipH="1">
            <a:off x="4987330" y="4203154"/>
            <a:ext cx="441920" cy="13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id="{C57C1C82-B0CA-46E2-97C7-545C349924F2}"/>
              </a:ext>
            </a:extLst>
          </p:cNvPr>
          <p:cNvCxnSpPr>
            <a:cxnSpLocks/>
          </p:cNvCxnSpPr>
          <p:nvPr/>
        </p:nvCxnSpPr>
        <p:spPr>
          <a:xfrm rot="10800000">
            <a:off x="3456267" y="3750811"/>
            <a:ext cx="1972987" cy="334459"/>
          </a:xfrm>
          <a:prstGeom prst="bentConnector3">
            <a:avLst>
              <a:gd name="adj1" fmla="val 17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3564C24-99E1-49D3-8DB2-C39A9913D2BD}"/>
              </a:ext>
            </a:extLst>
          </p:cNvPr>
          <p:cNvCxnSpPr>
            <a:cxnSpLocks/>
          </p:cNvCxnSpPr>
          <p:nvPr/>
        </p:nvCxnSpPr>
        <p:spPr>
          <a:xfrm rot="5400000">
            <a:off x="3740200" y="3940624"/>
            <a:ext cx="1563688" cy="2635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0C1F7986-FC46-4F12-ADFD-A5ED8A6C01A3}"/>
              </a:ext>
            </a:extLst>
          </p:cNvPr>
          <p:cNvCxnSpPr>
            <a:cxnSpLocks/>
          </p:cNvCxnSpPr>
          <p:nvPr/>
        </p:nvCxnSpPr>
        <p:spPr>
          <a:xfrm flipH="1" flipV="1">
            <a:off x="4204376" y="2234227"/>
            <a:ext cx="276599" cy="14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F0E9D52B-2C68-4958-9D99-98E9BB6539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4033" y="1612839"/>
            <a:ext cx="1" cy="1438571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D40EFAF8-139F-4027-AC38-70E18FDE31B4}"/>
              </a:ext>
            </a:extLst>
          </p:cNvPr>
          <p:cNvCxnSpPr>
            <a:cxnSpLocks/>
          </p:cNvCxnSpPr>
          <p:nvPr/>
        </p:nvCxnSpPr>
        <p:spPr>
          <a:xfrm>
            <a:off x="6550025" y="2083999"/>
            <a:ext cx="2240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5BE21162-C302-467D-A851-90D010A55D36}"/>
              </a:ext>
            </a:extLst>
          </p:cNvPr>
          <p:cNvCxnSpPr>
            <a:cxnSpLocks/>
          </p:cNvCxnSpPr>
          <p:nvPr/>
        </p:nvCxnSpPr>
        <p:spPr>
          <a:xfrm flipH="1" flipV="1">
            <a:off x="6550025" y="2555159"/>
            <a:ext cx="22400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6C33319C-5727-4383-BB9E-802C88B9810E}"/>
              </a:ext>
            </a:extLst>
          </p:cNvPr>
          <p:cNvCxnSpPr>
            <a:cxnSpLocks/>
          </p:cNvCxnSpPr>
          <p:nvPr/>
        </p:nvCxnSpPr>
        <p:spPr>
          <a:xfrm rot="10800000">
            <a:off x="4249773" y="1844940"/>
            <a:ext cx="2300254" cy="574180"/>
          </a:xfrm>
          <a:prstGeom prst="bentConnector3">
            <a:avLst>
              <a:gd name="adj1" fmla="val 45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569B4DEB-9695-47CF-80EA-3AF7350DAA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6581" y="2661542"/>
            <a:ext cx="3333447" cy="3262388"/>
          </a:xfrm>
          <a:prstGeom prst="bentConnector3">
            <a:avLst>
              <a:gd name="adj1" fmla="val 2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017D058C-B27F-4753-8DDF-38240877B73C}"/>
              </a:ext>
            </a:extLst>
          </p:cNvPr>
          <p:cNvSpPr txBox="1">
            <a:spLocks/>
          </p:cNvSpPr>
          <p:nvPr/>
        </p:nvSpPr>
        <p:spPr>
          <a:xfrm>
            <a:off x="344021" y="334249"/>
            <a:ext cx="8455959" cy="71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300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DB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1191792"/>
            <a:ext cx="1616100" cy="224605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58337" y="88898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페이지 관련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713067" y="1268760"/>
            <a:ext cx="6109745" cy="2088232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44370" y="93036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 관련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214530" y="3474534"/>
            <a:ext cx="5013654" cy="2834786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63015" y="461492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관련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2831C1-E63A-4D63-B3DF-607E33A0CBAA}"/>
              </a:ext>
            </a:extLst>
          </p:cNvPr>
          <p:cNvSpPr/>
          <p:nvPr/>
        </p:nvSpPr>
        <p:spPr>
          <a:xfrm>
            <a:off x="1956582" y="1367531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>
                <a:solidFill>
                  <a:schemeClr val="tx1"/>
                </a:solidFill>
              </a:rPr>
              <a:t>t_brd_notice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CADC49-29BF-4A33-BFC4-FD27EADA3B95}"/>
              </a:ext>
            </a:extLst>
          </p:cNvPr>
          <p:cNvSpPr/>
          <p:nvPr/>
        </p:nvSpPr>
        <p:spPr>
          <a:xfrm>
            <a:off x="1955366" y="1836879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t_brd_faq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8AA4E7-DEA3-495B-9037-5EE98425DD2C}"/>
              </a:ext>
            </a:extLst>
          </p:cNvPr>
          <p:cNvSpPr/>
          <p:nvPr/>
        </p:nvSpPr>
        <p:spPr>
          <a:xfrm>
            <a:off x="1924347" y="2316078"/>
            <a:ext cx="680087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t_admin_login_log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D412DC-0450-439F-ADEC-FAA4E4994FBB}"/>
              </a:ext>
            </a:extLst>
          </p:cNvPr>
          <p:cNvSpPr/>
          <p:nvPr/>
        </p:nvSpPr>
        <p:spPr>
          <a:xfrm>
            <a:off x="1895390" y="2773331"/>
            <a:ext cx="724588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t_admin_permission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C6515F-EAA4-4EF1-B011-B52309D11E68}"/>
              </a:ext>
            </a:extLst>
          </p:cNvPr>
          <p:cNvSpPr/>
          <p:nvPr/>
        </p:nvSpPr>
        <p:spPr>
          <a:xfrm>
            <a:off x="2802301" y="2793842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t_brd_qna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6DDC97-8064-4BFF-8218-633E524F1AFE}"/>
              </a:ext>
            </a:extLst>
          </p:cNvPr>
          <p:cNvSpPr/>
          <p:nvPr/>
        </p:nvSpPr>
        <p:spPr>
          <a:xfrm>
            <a:off x="3553011" y="2817083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t_brd_pdt_qna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37074E-A73E-4340-9430-6E1EFD4679D6}"/>
              </a:ext>
            </a:extLst>
          </p:cNvPr>
          <p:cNvSpPr/>
          <p:nvPr/>
        </p:nvSpPr>
        <p:spPr>
          <a:xfrm>
            <a:off x="4335169" y="2788333"/>
            <a:ext cx="714656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t_admin_order_log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BB888A-2F7A-46AC-A76C-E56F3DAC7DFE}"/>
              </a:ext>
            </a:extLst>
          </p:cNvPr>
          <p:cNvSpPr/>
          <p:nvPr/>
        </p:nvSpPr>
        <p:spPr>
          <a:xfrm>
            <a:off x="4568850" y="2238467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t_brd_tip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09FDDC7-0AD1-49B4-AD9A-7BB75ED27090}"/>
              </a:ext>
            </a:extLst>
          </p:cNvPr>
          <p:cNvSpPr/>
          <p:nvPr/>
        </p:nvSpPr>
        <p:spPr>
          <a:xfrm>
            <a:off x="6774921" y="1431544"/>
            <a:ext cx="852304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t_main_slide_image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D17E43-5383-400A-A517-E8A6DB0A2512}"/>
              </a:ext>
            </a:extLst>
          </p:cNvPr>
          <p:cNvSpPr/>
          <p:nvPr/>
        </p:nvSpPr>
        <p:spPr>
          <a:xfrm>
            <a:off x="6774032" y="1895258"/>
            <a:ext cx="853193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t_main_banner_newpdt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0CD931-634E-42AD-B7BC-70E0B2339B9B}"/>
              </a:ext>
            </a:extLst>
          </p:cNvPr>
          <p:cNvSpPr/>
          <p:nvPr/>
        </p:nvSpPr>
        <p:spPr>
          <a:xfrm>
            <a:off x="6776200" y="2348650"/>
            <a:ext cx="840585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t_main_banner_steady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08145D-8175-493A-B477-D5DD0FC56207}"/>
              </a:ext>
            </a:extLst>
          </p:cNvPr>
          <p:cNvSpPr/>
          <p:nvPr/>
        </p:nvSpPr>
        <p:spPr>
          <a:xfrm>
            <a:off x="6777114" y="2851919"/>
            <a:ext cx="840585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t_main_banner_mdpdt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3E4418-4A28-4229-8947-99297FFF516B}"/>
              </a:ext>
            </a:extLst>
          </p:cNvPr>
          <p:cNvSpPr/>
          <p:nvPr/>
        </p:nvSpPr>
        <p:spPr>
          <a:xfrm>
            <a:off x="1621018" y="3823948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t_member_addr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073BED-F323-418E-AA37-E28BA8366018}"/>
              </a:ext>
            </a:extLst>
          </p:cNvPr>
          <p:cNvSpPr/>
          <p:nvPr/>
        </p:nvSpPr>
        <p:spPr>
          <a:xfrm>
            <a:off x="1621541" y="4277963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t_member_point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ED8CE59-D6FE-409C-9387-A2A302C85B58}"/>
              </a:ext>
            </a:extLst>
          </p:cNvPr>
          <p:cNvSpPr/>
          <p:nvPr/>
        </p:nvSpPr>
        <p:spPr>
          <a:xfrm>
            <a:off x="1548468" y="5163625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t_cata_big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C0BCF14-15E9-4EB0-A65A-C95176643FB1}"/>
              </a:ext>
            </a:extLst>
          </p:cNvPr>
          <p:cNvSpPr/>
          <p:nvPr/>
        </p:nvSpPr>
        <p:spPr>
          <a:xfrm>
            <a:off x="1549012" y="5760745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t_cata_small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932593-4159-46CA-B88D-49AB9B66019C}"/>
              </a:ext>
            </a:extLst>
          </p:cNvPr>
          <p:cNvSpPr/>
          <p:nvPr/>
        </p:nvSpPr>
        <p:spPr>
          <a:xfrm>
            <a:off x="3248386" y="4592736"/>
            <a:ext cx="647852" cy="34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t_order_cart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3038757-14B9-47FD-9FF1-7CBE7A43B867}"/>
              </a:ext>
            </a:extLst>
          </p:cNvPr>
          <p:cNvSpPr/>
          <p:nvPr/>
        </p:nvSpPr>
        <p:spPr>
          <a:xfrm>
            <a:off x="3250166" y="5029605"/>
            <a:ext cx="647852" cy="39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t_order_wishlist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A189B2-96E8-4D67-B043-E4E93DB9D72F}"/>
              </a:ext>
            </a:extLst>
          </p:cNvPr>
          <p:cNvSpPr/>
          <p:nvPr/>
        </p:nvSpPr>
        <p:spPr>
          <a:xfrm>
            <a:off x="3153421" y="1427416"/>
            <a:ext cx="1012541" cy="100964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t_admin_info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어드민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8470E7-474F-4A22-8EFB-2F5A791DD9E9}"/>
              </a:ext>
            </a:extLst>
          </p:cNvPr>
          <p:cNvSpPr/>
          <p:nvPr/>
        </p:nvSpPr>
        <p:spPr>
          <a:xfrm>
            <a:off x="2732093" y="3682155"/>
            <a:ext cx="722823" cy="7173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t_member_info</a:t>
            </a:r>
            <a:endParaRPr lang="en-US" altLang="ko-KR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회원</a:t>
            </a:r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endParaRPr lang="ko-KR" altLang="en-US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59F541-4C60-48A0-8A0B-125DE0541134}"/>
              </a:ext>
            </a:extLst>
          </p:cNvPr>
          <p:cNvSpPr/>
          <p:nvPr/>
        </p:nvSpPr>
        <p:spPr>
          <a:xfrm>
            <a:off x="4155438" y="3904848"/>
            <a:ext cx="805177" cy="9536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t_order_info</a:t>
            </a:r>
            <a:endParaRPr lang="en-US" altLang="ko-KR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  <a:ea typeface="궁서" panose="02030600000101010101" pitchFamily="18" charset="-127"/>
              </a:rPr>
              <a:t>주문</a:t>
            </a:r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2F70EE-BB0A-4963-85BE-724E95E13F98}"/>
              </a:ext>
            </a:extLst>
          </p:cNvPr>
          <p:cNvSpPr/>
          <p:nvPr/>
        </p:nvSpPr>
        <p:spPr>
          <a:xfrm>
            <a:off x="4087599" y="5215007"/>
            <a:ext cx="805177" cy="6437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t_order_detail</a:t>
            </a:r>
            <a:endParaRPr lang="en-US" altLang="ko-KR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주문상세</a:t>
            </a:r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8BCE19-4FB5-4B41-9F63-D27D2F4B2087}"/>
              </a:ext>
            </a:extLst>
          </p:cNvPr>
          <p:cNvSpPr/>
          <p:nvPr/>
        </p:nvSpPr>
        <p:spPr>
          <a:xfrm>
            <a:off x="2416368" y="5396639"/>
            <a:ext cx="760201" cy="7564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t_product_info</a:t>
            </a:r>
            <a:endParaRPr lang="en-US" altLang="ko-KR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  <a:p>
            <a:pPr algn="ctr"/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(</a:t>
            </a:r>
            <a:r>
              <a:rPr lang="ko-KR" altLang="en-US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상품</a:t>
            </a:r>
            <a:r>
              <a:rPr lang="en-US" altLang="ko-KR" sz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궁서" panose="02030600000101010101" pitchFamily="18" charset="-127"/>
              </a:rPr>
              <a:t>)</a:t>
            </a:r>
            <a:endParaRPr lang="ko-KR" altLang="en-US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궁서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9C598-36A9-4C4D-8746-9C564E8D0A6A}"/>
              </a:ext>
            </a:extLst>
          </p:cNvPr>
          <p:cNvSpPr/>
          <p:nvPr/>
        </p:nvSpPr>
        <p:spPr>
          <a:xfrm>
            <a:off x="5462824" y="3962401"/>
            <a:ext cx="714656" cy="446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" dirty="0" err="1">
                <a:solidFill>
                  <a:schemeClr val="tx1"/>
                </a:solidFill>
              </a:rPr>
              <a:t>t_brd_review</a:t>
            </a:r>
            <a:endParaRPr lang="ko-KR" altLang="en-US" sz="4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8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7208" y="303187"/>
            <a:ext cx="8052772" cy="59043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DB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20XX</a:t>
            </a:r>
            <a:r>
              <a:rPr lang="ko-KR" altLang="en-US" smtClean="0"/>
              <a:t>년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샘플 바닥글 텍스트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altLang="ko-KR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A8137A-65D6-4286-93AC-CD95D3D6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27" y="1076183"/>
            <a:ext cx="7512933" cy="55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설명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427CF-337B-4D76-B57C-3B38510A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133" y="1825625"/>
            <a:ext cx="286484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마스터 </a:t>
            </a:r>
            <a:r>
              <a:rPr lang="ko-KR" altLang="en-US" sz="1800" dirty="0" err="1"/>
              <a:t>관리자외</a:t>
            </a:r>
            <a:r>
              <a:rPr lang="ko-KR" altLang="en-US" sz="1800" dirty="0"/>
              <a:t> 관리자 등록 시 저장할 기능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관리자 등급 지정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(A, B, C, D </a:t>
            </a:r>
            <a:r>
              <a:rPr lang="ko-KR" altLang="en-US" sz="1800" dirty="0"/>
              <a:t>등급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각 관리자의 역할 저장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고객응대</a:t>
            </a:r>
            <a:r>
              <a:rPr lang="en-US" altLang="ko-KR" sz="1800" dirty="0"/>
              <a:t>, </a:t>
            </a:r>
            <a:r>
              <a:rPr lang="ko-KR" altLang="en-US" sz="1800" dirty="0"/>
              <a:t>배송 관리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ko-KR" altLang="en-US" sz="1800" dirty="0"/>
              <a:t> 공지 게시글 등 활용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14</a:t>
            </a:fld>
            <a:endParaRPr lang="ko-KR" altLang="en-US" noProof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7B14CFB-DAAA-49CB-8951-9312B3631F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133" y="1357403"/>
            <a:ext cx="3987800" cy="1398770"/>
          </a:xfrm>
        </p:spPr>
      </p:pic>
      <p:pic>
        <p:nvPicPr>
          <p:cNvPr id="16" name="내용 개체 틀 8">
            <a:extLst>
              <a:ext uri="{FF2B5EF4-FFF2-40B4-BE49-F238E27FC236}">
                <a16:creationId xmlns:a16="http://schemas.microsoft.com/office/drawing/2014/main" id="{065F3AE9-98C4-4393-BE6E-C6287B00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21" y="2666054"/>
            <a:ext cx="3987800" cy="1280248"/>
          </a:xfrm>
          <a:prstGeom prst="rect">
            <a:avLst/>
          </a:prstGeom>
        </p:spPr>
      </p:pic>
      <p:pic>
        <p:nvPicPr>
          <p:cNvPr id="14" name="내용 개체 틀 10">
            <a:extLst>
              <a:ext uri="{FF2B5EF4-FFF2-40B4-BE49-F238E27FC236}">
                <a16:creationId xmlns:a16="http://schemas.microsoft.com/office/drawing/2014/main" id="{A8EADD37-64F2-4635-AA76-615D655B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" y="3747814"/>
            <a:ext cx="3987800" cy="11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설명</a:t>
            </a:r>
            <a:r>
              <a:rPr lang="en-US" altLang="ko-KR" dirty="0"/>
              <a:t>(</a:t>
            </a:r>
            <a:r>
              <a:rPr lang="ko-KR" altLang="en-US" dirty="0"/>
              <a:t>회원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427CF-337B-4D76-B57C-3B38510A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3881" y="1825625"/>
            <a:ext cx="3086099" cy="4351338"/>
          </a:xfrm>
        </p:spPr>
        <p:txBody>
          <a:bodyPr/>
          <a:lstStyle/>
          <a:p>
            <a:r>
              <a:rPr lang="ko-KR" altLang="en-US" dirty="0"/>
              <a:t>회원 가입시 등록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회원의 보유한 포인트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배송지</a:t>
            </a:r>
            <a:r>
              <a:rPr lang="ko-KR" altLang="en-US" dirty="0"/>
              <a:t> 저장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주문과 연계</a:t>
            </a: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15</a:t>
            </a:fld>
            <a:endParaRPr lang="ko-KR" altLang="en-US" noProof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80EC989-A0CF-4F10-B86F-C044484CD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34" y="2027200"/>
            <a:ext cx="3095632" cy="2086186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E3A01F4-ED1E-406B-983D-796046381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30" y="3404376"/>
            <a:ext cx="3300000" cy="1282532"/>
          </a:xfrm>
          <a:prstGeom prst="rect">
            <a:avLst/>
          </a:prstGeom>
        </p:spPr>
      </p:pic>
      <p:pic>
        <p:nvPicPr>
          <p:cNvPr id="14" name="내용 개체 틀 9">
            <a:extLst>
              <a:ext uri="{FF2B5EF4-FFF2-40B4-BE49-F238E27FC236}">
                <a16:creationId xmlns:a16="http://schemas.microsoft.com/office/drawing/2014/main" id="{08ACA299-20D4-4894-A69F-9E6B5AD7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85" y="4387445"/>
            <a:ext cx="3300000" cy="13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설명</a:t>
            </a:r>
            <a:r>
              <a:rPr lang="en-US" altLang="ko-KR" dirty="0"/>
              <a:t>(</a:t>
            </a:r>
            <a:r>
              <a:rPr lang="ko-KR" altLang="en-US" dirty="0"/>
              <a:t>상품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427CF-337B-4D76-B57C-3B38510A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133" y="1825625"/>
            <a:ext cx="286484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진열되는 상품의</a:t>
            </a:r>
            <a:r>
              <a:rPr lang="en-US" altLang="ko-KR" sz="1800" dirty="0"/>
              <a:t> </a:t>
            </a:r>
            <a:r>
              <a:rPr lang="ko-KR" altLang="en-US" sz="1800" dirty="0"/>
              <a:t>정보를 저장하는 </a:t>
            </a:r>
            <a:r>
              <a:rPr lang="en-US" altLang="ko-KR" sz="1800" dirty="0"/>
              <a:t>Table</a:t>
            </a:r>
          </a:p>
          <a:p>
            <a:endParaRPr lang="en-US" altLang="ko-KR" sz="1800" dirty="0"/>
          </a:p>
          <a:p>
            <a:r>
              <a:rPr lang="ko-KR" altLang="en-US" sz="1800" dirty="0"/>
              <a:t>입력된 정보는 실제 판매 페이지 게재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회원 정보와 같이 주문 과정에 이용됨</a:t>
            </a:r>
            <a:endParaRPr lang="en-US" altLang="ko-KR" sz="1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16</a:t>
            </a:fld>
            <a:endParaRPr lang="ko-KR" altLang="en-US" noProof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E547FB0-CDB5-42D5-A8B9-C9B338017D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038" y="1542231"/>
            <a:ext cx="3347428" cy="3267205"/>
          </a:xfr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0B5ACBD5-3D30-491F-A089-49D14F7A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52" y="4438519"/>
            <a:ext cx="3347428" cy="5967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65A445-8AF8-40FC-B971-520177C13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016" y="5148558"/>
            <a:ext cx="3362164" cy="7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설명</a:t>
            </a:r>
            <a:r>
              <a:rPr lang="en-US" altLang="ko-KR" dirty="0"/>
              <a:t>(</a:t>
            </a:r>
            <a:r>
              <a:rPr lang="ko-KR" altLang="en-US" dirty="0"/>
              <a:t>메인 페이지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17</a:t>
            </a:fld>
            <a:endParaRPr lang="ko-KR" altLang="en-US" noProof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C745139-D58E-40FC-9371-AF8AF3AA5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797" y="1434249"/>
            <a:ext cx="4100525" cy="1581883"/>
          </a:xfr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06057CC9-B8E0-4ACB-BCDC-D8D09133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44" y="2380398"/>
            <a:ext cx="4100525" cy="1606483"/>
          </a:xfrm>
          <a:prstGeom prst="rect">
            <a:avLst/>
          </a:prstGeom>
        </p:spPr>
      </p:pic>
      <p:pic>
        <p:nvPicPr>
          <p:cNvPr id="12" name="내용 개체 틀 8">
            <a:extLst>
              <a:ext uri="{FF2B5EF4-FFF2-40B4-BE49-F238E27FC236}">
                <a16:creationId xmlns:a16="http://schemas.microsoft.com/office/drawing/2014/main" id="{CCCA21FF-4A0D-47F5-B7D9-7B21261D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20" y="3844047"/>
            <a:ext cx="4100525" cy="1744716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9980F7D5-42A2-4DD4-8C9A-FE8C7F446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133" y="1825625"/>
            <a:ext cx="286484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진열되는 상품의</a:t>
            </a:r>
            <a:r>
              <a:rPr lang="en-US" altLang="ko-KR" sz="1800" dirty="0"/>
              <a:t> </a:t>
            </a:r>
            <a:r>
              <a:rPr lang="ko-KR" altLang="en-US" sz="1800" dirty="0"/>
              <a:t>정보를 저장하는 </a:t>
            </a:r>
            <a:r>
              <a:rPr lang="en-US" altLang="ko-KR" sz="1800" dirty="0"/>
              <a:t>Table</a:t>
            </a:r>
          </a:p>
          <a:p>
            <a:endParaRPr lang="en-US" altLang="ko-KR" sz="1800" dirty="0"/>
          </a:p>
          <a:p>
            <a:r>
              <a:rPr lang="ko-KR" altLang="en-US" sz="1800" dirty="0"/>
              <a:t>입력된 정보는 실제 판매 페이지 게재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회원 정보와 같이 주문 과정에 이용됨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985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설명</a:t>
            </a:r>
            <a:r>
              <a:rPr lang="en-US" altLang="ko-KR" dirty="0"/>
              <a:t>(</a:t>
            </a:r>
            <a:r>
              <a:rPr lang="ko-KR" altLang="en-US" dirty="0"/>
              <a:t>주문관련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18</a:t>
            </a:fld>
            <a:endParaRPr lang="ko-KR" altLang="en-US" noProof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0FAF55-9332-4A04-B375-260593626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020" y="1422400"/>
            <a:ext cx="3616468" cy="2924621"/>
          </a:xfrm>
        </p:spPr>
      </p:pic>
      <p:pic>
        <p:nvPicPr>
          <p:cNvPr id="11" name="내용 개체 틀 8">
            <a:extLst>
              <a:ext uri="{FF2B5EF4-FFF2-40B4-BE49-F238E27FC236}">
                <a16:creationId xmlns:a16="http://schemas.microsoft.com/office/drawing/2014/main" id="{421B0EFA-1BBF-435E-A8D6-6B0C2A9A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9" y="3488369"/>
            <a:ext cx="3549978" cy="1149884"/>
          </a:xfrm>
          <a:prstGeom prst="rect">
            <a:avLst/>
          </a:prstGeom>
        </p:spPr>
      </p:pic>
      <p:pic>
        <p:nvPicPr>
          <p:cNvPr id="12" name="내용 개체 틀 8">
            <a:extLst>
              <a:ext uri="{FF2B5EF4-FFF2-40B4-BE49-F238E27FC236}">
                <a16:creationId xmlns:a16="http://schemas.microsoft.com/office/drawing/2014/main" id="{D8C43256-3F5E-4AEA-BDF6-C3739A72E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8" y="4455909"/>
            <a:ext cx="3549978" cy="1139689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204A60A3-98D5-46D3-9E21-C63A7FE4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133" y="1825625"/>
            <a:ext cx="286484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주문 시 회원</a:t>
            </a:r>
            <a:r>
              <a:rPr lang="en-US" altLang="ko-KR" sz="1800" dirty="0"/>
              <a:t>&amp;</a:t>
            </a:r>
            <a:r>
              <a:rPr lang="ko-KR" altLang="en-US" sz="1800" dirty="0"/>
              <a:t>상품 정보가 저장되는 테이블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입력된 정보를 통해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실제 배송지로 배송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장바구니와 </a:t>
            </a:r>
            <a:r>
              <a:rPr lang="en-US" altLang="ko-KR" sz="1800" dirty="0"/>
              <a:t>Wish List</a:t>
            </a:r>
            <a:r>
              <a:rPr lang="ko-KR" altLang="en-US" sz="1800" dirty="0"/>
              <a:t>간 이동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60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1517-6FF0-4897-A101-CF74C4D1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2"/>
            <a:ext cx="8171330" cy="105663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테이블 설명</a:t>
            </a:r>
            <a:r>
              <a:rPr lang="en-US" altLang="ko-KR" sz="2800" dirty="0"/>
              <a:t>(</a:t>
            </a:r>
            <a:r>
              <a:rPr lang="ko-KR" altLang="en-US" sz="2800" dirty="0"/>
              <a:t>주문 취소</a:t>
            </a:r>
            <a:r>
              <a:rPr lang="en-US" altLang="ko-KR" sz="2800" dirty="0"/>
              <a:t>, </a:t>
            </a:r>
            <a:r>
              <a:rPr lang="ko-KR" altLang="en-US" sz="2800" dirty="0"/>
              <a:t>반품</a:t>
            </a:r>
            <a:r>
              <a:rPr lang="en-US" altLang="ko-KR" sz="2800" dirty="0"/>
              <a:t>, </a:t>
            </a:r>
            <a:r>
              <a:rPr lang="ko-KR" altLang="en-US" sz="2800" dirty="0"/>
              <a:t>환불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05AE-33AC-423F-95FC-A5E5AB8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B0E10-74C6-4416-AEA8-45BBF2FD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118B-C8F4-4FE6-BC04-6046402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19</a:t>
            </a:fld>
            <a:endParaRPr lang="ko-KR" altLang="en-US" noProof="0"/>
          </a:p>
        </p:txBody>
      </p:sp>
      <p:pic>
        <p:nvPicPr>
          <p:cNvPr id="16" name="내용 개체 틀 8">
            <a:extLst>
              <a:ext uri="{FF2B5EF4-FFF2-40B4-BE49-F238E27FC236}">
                <a16:creationId xmlns:a16="http://schemas.microsoft.com/office/drawing/2014/main" id="{77676F5A-A2E1-4EF9-A3C6-4E24BBB1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0" y="1646545"/>
            <a:ext cx="3549978" cy="1139689"/>
          </a:xfrm>
          <a:prstGeom prst="rect">
            <a:avLst/>
          </a:prstGeom>
        </p:spPr>
      </p:pic>
      <p:pic>
        <p:nvPicPr>
          <p:cNvPr id="14" name="내용 개체 틀 8">
            <a:extLst>
              <a:ext uri="{FF2B5EF4-FFF2-40B4-BE49-F238E27FC236}">
                <a16:creationId xmlns:a16="http://schemas.microsoft.com/office/drawing/2014/main" id="{6129D083-A909-45CE-8458-BC4DB8AE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25" y="2599900"/>
            <a:ext cx="3549978" cy="1139690"/>
          </a:xfrm>
          <a:prstGeom prst="rect">
            <a:avLst/>
          </a:prstGeom>
        </p:spPr>
      </p:pic>
      <p:pic>
        <p:nvPicPr>
          <p:cNvPr id="13" name="내용 개체 틀 8">
            <a:extLst>
              <a:ext uri="{FF2B5EF4-FFF2-40B4-BE49-F238E27FC236}">
                <a16:creationId xmlns:a16="http://schemas.microsoft.com/office/drawing/2014/main" id="{B3D0F164-97CF-4794-BB56-8EA88772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2" y="3459368"/>
            <a:ext cx="3549979" cy="1136921"/>
          </a:xfrm>
          <a:prstGeom prst="rect">
            <a:avLst/>
          </a:prstGeom>
        </p:spPr>
      </p:pic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B75AEDCD-DE87-46AE-96D1-11A7461AD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08" y="4351392"/>
            <a:ext cx="3549979" cy="1155091"/>
          </a:xfrm>
          <a:prstGeom prst="rect">
            <a:avLst/>
          </a:prstGeom>
        </p:spPr>
      </p:pic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7D9B4854-3664-4CA9-84DD-2B72F64254C2}"/>
              </a:ext>
            </a:extLst>
          </p:cNvPr>
          <p:cNvSpPr txBox="1">
            <a:spLocks/>
          </p:cNvSpPr>
          <p:nvPr/>
        </p:nvSpPr>
        <p:spPr>
          <a:xfrm>
            <a:off x="5935133" y="1825625"/>
            <a:ext cx="2864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1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주문 과정에서 구매자의 요청으로 변경되는 테이블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/>
              <a:t>최초 취소 상태에서 관리자의 컨트롤로 상태 변경 가능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057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600199"/>
            <a:ext cx="3714750" cy="496304"/>
          </a:xfrm>
        </p:spPr>
        <p:txBody>
          <a:bodyPr rtlCol="0"/>
          <a:lstStyle/>
          <a:p>
            <a:pPr algn="ctr" rtl="0"/>
            <a:r>
              <a:rPr lang="en-US" altLang="ko-KR" dirty="0"/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302481"/>
            <a:ext cx="3714750" cy="2833565"/>
          </a:xfrm>
        </p:spPr>
        <p:txBody>
          <a:bodyPr rtlCol="0">
            <a:normAutofit/>
          </a:bodyPr>
          <a:lstStyle/>
          <a:p>
            <a:pPr marL="385763" indent="-385763">
              <a:buAutoNum type="arabicPeriod"/>
            </a:pPr>
            <a:r>
              <a:rPr lang="ko-KR" altLang="en-US" dirty="0"/>
              <a:t>사이트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5763" indent="-385763">
              <a:buAutoNum type="arabicPeriod"/>
            </a:pPr>
            <a:r>
              <a:rPr lang="ko-KR" altLang="en-US" dirty="0"/>
              <a:t>개발환경 및 스케줄</a:t>
            </a:r>
            <a:endParaRPr lang="en-US" altLang="ko-KR" dirty="0"/>
          </a:p>
          <a:p>
            <a:pPr marL="385763" indent="-385763">
              <a:buAutoNum type="arabicPeriod"/>
            </a:pPr>
            <a:r>
              <a:rPr lang="ko-KR" altLang="en-US" dirty="0"/>
              <a:t>시스템 구조</a:t>
            </a:r>
            <a:endParaRPr lang="en-US" altLang="ko-KR" dirty="0"/>
          </a:p>
          <a:p>
            <a:pPr marL="385763" indent="-385763">
              <a:buAutoNum type="arabicPeriod"/>
            </a:pPr>
            <a:r>
              <a:rPr lang="en-US" altLang="ko-KR" dirty="0"/>
              <a:t>DB Table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85763" indent="-385763"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385763" indent="-385763"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개체 틀 6" descr="표지판을 들고 있는 손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8636" y="1467612"/>
            <a:ext cx="3463290" cy="1913382"/>
          </a:xfrm>
        </p:spPr>
      </p:pic>
      <p:pic>
        <p:nvPicPr>
          <p:cNvPr id="9" name="그림 개체 틀 8" descr="앞치마를 두르고 카메라를 향해 웃는 사람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8636" y="3456432"/>
            <a:ext cx="3463290" cy="1913382"/>
          </a:xfrm>
        </p:spPr>
      </p:pic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3C7F5C9-8D4D-46D6-9CF6-983E1CF7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25" y="2517958"/>
            <a:ext cx="4412949" cy="34131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268" y="800880"/>
            <a:ext cx="4497464" cy="1598275"/>
          </a:xfrm>
        </p:spPr>
        <p:txBody>
          <a:bodyPr rtlCol="0"/>
          <a:lstStyle/>
          <a:p>
            <a:pPr algn="ctr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시연</a:t>
            </a:r>
          </a:p>
        </p:txBody>
      </p:sp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3C7F5C9-8D4D-46D6-9CF6-983E1CF7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25" y="2517958"/>
            <a:ext cx="4412949" cy="34131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268" y="800880"/>
            <a:ext cx="4497464" cy="1598275"/>
          </a:xfrm>
        </p:spPr>
        <p:txBody>
          <a:bodyPr rtlCol="0"/>
          <a:lstStyle/>
          <a:p>
            <a:pPr algn="ctr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970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2144"/>
            <a:ext cx="3714750" cy="724782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5" y="2430049"/>
            <a:ext cx="4680449" cy="3028918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sz="1600" dirty="0"/>
              <a:t>슬로우 라이프 시대에 새롭게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떠오르는 화분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sz="1600" dirty="0"/>
              <a:t>복잡한 구성요소를 배제 </a:t>
            </a:r>
            <a:r>
              <a:rPr lang="en-US" altLang="ko-KR" sz="1600" dirty="0"/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편의에 집중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작업 진행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2" name="그림 개체 틀 11" descr="꽃을 자르는 사람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4950" y="1283493"/>
            <a:ext cx="3545586" cy="4286250"/>
          </a:xfr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89FFA-0EDE-40C7-B98D-305A7BD1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93192"/>
            <a:ext cx="4360208" cy="108598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팀원 소개</a:t>
            </a:r>
          </a:p>
        </p:txBody>
      </p:sp>
      <p:pic>
        <p:nvPicPr>
          <p:cNvPr id="12" name="그림 개체 틀 11" descr="넥타이, 사람, 벽, 의류이(가) 표시된 사진&#10;&#10;자동 생성된 설명">
            <a:extLst>
              <a:ext uri="{FF2B5EF4-FFF2-40B4-BE49-F238E27FC236}">
                <a16:creationId xmlns:a16="http://schemas.microsoft.com/office/drawing/2014/main" id="{E17446EB-483E-4639-9761-7F95FF35D0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06" b="1106"/>
          <a:stretch>
            <a:fillRect/>
          </a:stretch>
        </p:blipFill>
        <p:spPr>
          <a:xfrm>
            <a:off x="89796" y="1479176"/>
            <a:ext cx="2099072" cy="2606040"/>
          </a:xfrm>
        </p:spPr>
      </p:pic>
      <p:pic>
        <p:nvPicPr>
          <p:cNvPr id="14" name="그림 개체 틀 13" descr="사람이(가) 표시된 사진&#10;&#10;자동 생성된 설명">
            <a:extLst>
              <a:ext uri="{FF2B5EF4-FFF2-40B4-BE49-F238E27FC236}">
                <a16:creationId xmlns:a16="http://schemas.microsoft.com/office/drawing/2014/main" id="{E0FCA80C-8F52-4C5A-9C07-A3265170D6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27" t="3240" r="-327" b="26840"/>
          <a:stretch/>
        </p:blipFill>
        <p:spPr>
          <a:xfrm>
            <a:off x="2366652" y="1479176"/>
            <a:ext cx="2099072" cy="2606040"/>
          </a:xfrm>
        </p:spPr>
      </p:pic>
      <p:pic>
        <p:nvPicPr>
          <p:cNvPr id="16" name="그림 개체 틀 15" descr="사람, 실내, 휴대폰이(가) 표시된 사진&#10;&#10;자동 생성된 설명">
            <a:extLst>
              <a:ext uri="{FF2B5EF4-FFF2-40B4-BE49-F238E27FC236}">
                <a16:creationId xmlns:a16="http://schemas.microsoft.com/office/drawing/2014/main" id="{4B9E00C9-3A51-438C-964C-7E69406265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860" r="19488" b="-3860"/>
          <a:stretch/>
        </p:blipFill>
        <p:spPr>
          <a:xfrm>
            <a:off x="6920364" y="1479176"/>
            <a:ext cx="2099072" cy="2606040"/>
          </a:xfrm>
        </p:spPr>
      </p:pic>
      <p:pic>
        <p:nvPicPr>
          <p:cNvPr id="18" name="그림 개체 틀 17" descr="사람, 실외, 하늘, 착용이(가) 표시된 사진&#10;&#10;자동 생성된 설명">
            <a:extLst>
              <a:ext uri="{FF2B5EF4-FFF2-40B4-BE49-F238E27FC236}">
                <a16:creationId xmlns:a16="http://schemas.microsoft.com/office/drawing/2014/main" id="{215CFD0D-2F36-41C8-AF16-4EA64E68146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458" b="3458"/>
          <a:stretch>
            <a:fillRect/>
          </a:stretch>
        </p:blipFill>
        <p:spPr>
          <a:xfrm>
            <a:off x="4643508" y="1479176"/>
            <a:ext cx="2099072" cy="2606040"/>
          </a:xfrm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5ACC761-FA61-416F-B5D1-31ABE3F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60F76AD-18D5-45DA-ACE4-EABAC770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샘플 바닥글 텍스트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4EC081B-1FEE-4149-AC83-D54361A1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7EEB1-FC08-43FD-BDB6-B69C36E548E9}"/>
              </a:ext>
            </a:extLst>
          </p:cNvPr>
          <p:cNvSpPr txBox="1"/>
          <p:nvPr/>
        </p:nvSpPr>
        <p:spPr>
          <a:xfrm>
            <a:off x="89796" y="42089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강태훈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6A96A-035C-4B63-A11E-DFB236ED3EE3}"/>
              </a:ext>
            </a:extLst>
          </p:cNvPr>
          <p:cNvSpPr txBox="1"/>
          <p:nvPr/>
        </p:nvSpPr>
        <p:spPr>
          <a:xfrm>
            <a:off x="2366652" y="42089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김민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89B2-A5F9-49C1-8662-537E4DEC0838}"/>
              </a:ext>
            </a:extLst>
          </p:cNvPr>
          <p:cNvSpPr txBox="1"/>
          <p:nvPr/>
        </p:nvSpPr>
        <p:spPr>
          <a:xfrm>
            <a:off x="4664344" y="42089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박창주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FFBE9-6E45-49A0-9EDB-FD1251C24151}"/>
              </a:ext>
            </a:extLst>
          </p:cNvPr>
          <p:cNvSpPr txBox="1"/>
          <p:nvPr/>
        </p:nvSpPr>
        <p:spPr>
          <a:xfrm>
            <a:off x="6901697" y="42089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배준호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9DB03-55B2-44A5-BA00-F9A178891083}"/>
              </a:ext>
            </a:extLst>
          </p:cNvPr>
          <p:cNvSpPr txBox="1"/>
          <p:nvPr/>
        </p:nvSpPr>
        <p:spPr>
          <a:xfrm>
            <a:off x="89796" y="4578261"/>
            <a:ext cx="209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 가입</a:t>
            </a:r>
            <a:r>
              <a:rPr lang="en-US" altLang="ko-KR" sz="1600" dirty="0"/>
              <a:t>&amp;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 관리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관리자 생성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관리자 접속권한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B9FEA-8045-4EEB-A2B9-057BE589A937}"/>
              </a:ext>
            </a:extLst>
          </p:cNvPr>
          <p:cNvSpPr txBox="1"/>
          <p:nvPr/>
        </p:nvSpPr>
        <p:spPr>
          <a:xfrm>
            <a:off x="2377070" y="4578261"/>
            <a:ext cx="209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 정보 변경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 </a:t>
            </a:r>
            <a:r>
              <a:rPr lang="ko-KR" altLang="en-US" sz="1600" dirty="0" smtClean="0"/>
              <a:t>관리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</a:t>
            </a:r>
            <a:r>
              <a:rPr lang="ko-KR" altLang="en-US" sz="1600" dirty="0" smtClean="0"/>
              <a:t>모델링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B88F4-C2CD-4596-8D5D-5A1C113CE2AB}"/>
              </a:ext>
            </a:extLst>
          </p:cNvPr>
          <p:cNvSpPr txBox="1"/>
          <p:nvPr/>
        </p:nvSpPr>
        <p:spPr>
          <a:xfrm>
            <a:off x="4639383" y="4578261"/>
            <a:ext cx="209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메인페이지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공용 요소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커뮤니티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FEF17-6A5B-4534-90BA-597C40D988D3}"/>
              </a:ext>
            </a:extLst>
          </p:cNvPr>
          <p:cNvSpPr txBox="1"/>
          <p:nvPr/>
        </p:nvSpPr>
        <p:spPr>
          <a:xfrm>
            <a:off x="6901696" y="4578261"/>
            <a:ext cx="209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이미지 </a:t>
            </a:r>
            <a:r>
              <a:rPr lang="ko-KR" altLang="en-US" sz="1600" dirty="0"/>
              <a:t>제작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주문 관련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디자인전반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정보입력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443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4470"/>
            <a:ext cx="3714750" cy="724782"/>
          </a:xfrm>
        </p:spPr>
        <p:txBody>
          <a:bodyPr rtlCol="0"/>
          <a:lstStyle/>
          <a:p>
            <a:pPr rtl="0"/>
            <a:r>
              <a:rPr lang="ko-KR" altLang="en-US" dirty="0"/>
              <a:t>개발환경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7B9222-E3FB-4B25-8519-BE5BEB957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54428"/>
              </p:ext>
            </p:extLst>
          </p:nvPr>
        </p:nvGraphicFramePr>
        <p:xfrm>
          <a:off x="477253" y="1239251"/>
          <a:ext cx="8293768" cy="500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084">
                  <a:extLst>
                    <a:ext uri="{9D8B030D-6E8A-4147-A177-3AD203B41FA5}">
                      <a16:colId xmlns:a16="http://schemas.microsoft.com/office/drawing/2014/main" val="3369746620"/>
                    </a:ext>
                  </a:extLst>
                </a:gridCol>
                <a:gridCol w="5594684">
                  <a:extLst>
                    <a:ext uri="{9D8B030D-6E8A-4147-A177-3AD203B41FA5}">
                      <a16:colId xmlns:a16="http://schemas.microsoft.com/office/drawing/2014/main" val="3160405927"/>
                    </a:ext>
                  </a:extLst>
                </a:gridCol>
              </a:tblGrid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운영체제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Windows 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8173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개발도구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소스코드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: Eclipse EE</a:t>
                      </a: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그래픽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: Adobe Photoshop CC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3169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웹 서버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Apache tomcat 8.5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9415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데이터베이스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MySQL Server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8692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Front-end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HTML5 &amp; CSS3, JavaScript, jQuery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0077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Back-end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JAVA, JSP, MVC2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59E5-0BC7-42C6-BC0B-3D488D97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Schedule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172B6-28BC-4BED-AD38-9C2C35D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20" y="1788950"/>
            <a:ext cx="8377391" cy="3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334249"/>
            <a:ext cx="8455959" cy="994172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92B6D-3B16-4B06-900F-48092EB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2580" y="6249907"/>
            <a:ext cx="2057400" cy="273844"/>
          </a:xfrm>
        </p:spPr>
        <p:txBody>
          <a:bodyPr rtlCol="0"/>
          <a:lstStyle/>
          <a:p>
            <a:pPr rtl="0"/>
            <a:fld id="{73B850FF-6169-4056-8077-06FFA93A536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래픽 18" descr="데이터베이스 윤곽선">
            <a:extLst>
              <a:ext uri="{FF2B5EF4-FFF2-40B4-BE49-F238E27FC236}">
                <a16:creationId xmlns:a16="http://schemas.microsoft.com/office/drawing/2014/main" id="{D979372D-CD08-472A-A274-3532256C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741" y="2125268"/>
            <a:ext cx="1173078" cy="1173078"/>
          </a:xfrm>
          <a:prstGeom prst="rect">
            <a:avLst/>
          </a:prstGeom>
        </p:spPr>
      </p:pic>
      <p:pic>
        <p:nvPicPr>
          <p:cNvPr id="23" name="그래픽 22" descr="남성 프로그래머 단색으로 채워진">
            <a:extLst>
              <a:ext uri="{FF2B5EF4-FFF2-40B4-BE49-F238E27FC236}">
                <a16:creationId xmlns:a16="http://schemas.microsoft.com/office/drawing/2014/main" id="{8FFFBC69-315B-4F5F-92ED-D73126FD2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901" y="2125268"/>
            <a:ext cx="1173079" cy="1173079"/>
          </a:xfrm>
          <a:prstGeom prst="rect">
            <a:avLst/>
          </a:prstGeom>
        </p:spPr>
      </p:pic>
      <p:pic>
        <p:nvPicPr>
          <p:cNvPr id="25" name="그래픽 24" descr="서버 단색으로 채워진">
            <a:extLst>
              <a:ext uri="{FF2B5EF4-FFF2-40B4-BE49-F238E27FC236}">
                <a16:creationId xmlns:a16="http://schemas.microsoft.com/office/drawing/2014/main" id="{39E15296-7E27-4589-87AF-7B3AC8D95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0821" y="2201866"/>
            <a:ext cx="1173079" cy="11730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084420-5D3A-424E-A5EF-89A78ADA704E}"/>
              </a:ext>
            </a:extLst>
          </p:cNvPr>
          <p:cNvSpPr txBox="1"/>
          <p:nvPr/>
        </p:nvSpPr>
        <p:spPr>
          <a:xfrm>
            <a:off x="393261" y="4254217"/>
            <a:ext cx="166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 err="1"/>
              <a:t>접속자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2115EC-3873-4A91-85C1-22B54CD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89" y="2800349"/>
            <a:ext cx="1658142" cy="11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4BF8CA-CFF8-42B8-8426-1D387568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1807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5CCAAD-33F0-4B20-8F6C-8FFDB6FF0186}"/>
              </a:ext>
            </a:extLst>
          </p:cNvPr>
          <p:cNvSpPr txBox="1"/>
          <p:nvPr/>
        </p:nvSpPr>
        <p:spPr>
          <a:xfrm>
            <a:off x="3506317" y="4248390"/>
            <a:ext cx="198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/>
              <a:t>(Tomcat8.5)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9C9C7-6B66-4269-BC13-B3288A1A0F4B}"/>
              </a:ext>
            </a:extLst>
          </p:cNvPr>
          <p:cNvSpPr txBox="1"/>
          <p:nvPr/>
        </p:nvSpPr>
        <p:spPr>
          <a:xfrm>
            <a:off x="6898444" y="4248390"/>
            <a:ext cx="166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DB(MySQL)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571D9C5-3EE0-4045-AEE3-BEAB5736B83B}"/>
              </a:ext>
            </a:extLst>
          </p:cNvPr>
          <p:cNvSpPr/>
          <p:nvPr/>
        </p:nvSpPr>
        <p:spPr>
          <a:xfrm>
            <a:off x="2089487" y="2315947"/>
            <a:ext cx="1660358" cy="395860"/>
          </a:xfrm>
          <a:prstGeom prst="rightArrow">
            <a:avLst>
              <a:gd name="adj1" fmla="val 50000"/>
              <a:gd name="adj2" fmla="val 13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353C4C2-1264-40B2-AF1B-9ECE6DDE500D}"/>
              </a:ext>
            </a:extLst>
          </p:cNvPr>
          <p:cNvSpPr/>
          <p:nvPr/>
        </p:nvSpPr>
        <p:spPr>
          <a:xfrm>
            <a:off x="5394155" y="2315947"/>
            <a:ext cx="1660358" cy="395860"/>
          </a:xfrm>
          <a:prstGeom prst="rightArrow">
            <a:avLst>
              <a:gd name="adj1" fmla="val 50000"/>
              <a:gd name="adj2" fmla="val 13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C634E3F-B500-43F7-8A13-E8630A4D10E9}"/>
              </a:ext>
            </a:extLst>
          </p:cNvPr>
          <p:cNvSpPr/>
          <p:nvPr/>
        </p:nvSpPr>
        <p:spPr>
          <a:xfrm rot="10800000">
            <a:off x="2089487" y="3577527"/>
            <a:ext cx="1660358" cy="395860"/>
          </a:xfrm>
          <a:prstGeom prst="rightArrow">
            <a:avLst>
              <a:gd name="adj1" fmla="val 50000"/>
              <a:gd name="adj2" fmla="val 13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B1AF1CC-3233-4852-971E-873E88CCA900}"/>
              </a:ext>
            </a:extLst>
          </p:cNvPr>
          <p:cNvSpPr/>
          <p:nvPr/>
        </p:nvSpPr>
        <p:spPr>
          <a:xfrm rot="10800000">
            <a:off x="5394155" y="3577527"/>
            <a:ext cx="1660358" cy="395860"/>
          </a:xfrm>
          <a:prstGeom prst="rightArrow">
            <a:avLst>
              <a:gd name="adj1" fmla="val 50000"/>
              <a:gd name="adj2" fmla="val 13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1B083400-13F8-4035-9C0F-21B6E3EB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3" y="3185254"/>
            <a:ext cx="2102992" cy="89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020" y="197982"/>
            <a:ext cx="8171330" cy="69232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8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EBBA77-D9D7-439E-BAE5-0F3724DD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1497056"/>
            <a:ext cx="8112154" cy="219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B059D-5569-4A40-98FE-59812B4CCADE}"/>
              </a:ext>
            </a:extLst>
          </p:cNvPr>
          <p:cNvSpPr txBox="1"/>
          <p:nvPr/>
        </p:nvSpPr>
        <p:spPr>
          <a:xfrm>
            <a:off x="515923" y="4714613"/>
            <a:ext cx="811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사이트의 기본이 되는 로그인 관련 요구사항 명세서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020" y="197982"/>
            <a:ext cx="8171330" cy="69232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3B850FF-6169-4056-8077-06FFA93A5366}" type="slidenum">
              <a:rPr lang="en-US" altLang="ko-KR" noProof="0" smtClean="0"/>
              <a:t>9</a:t>
            </a:fld>
            <a:endParaRPr lang="ko-KR" altLang="en-US" noProof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E8348-0E79-4F02-A2DD-4B5FD5D2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1612610"/>
            <a:ext cx="8112154" cy="2048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DAA98-BED7-459D-91A9-DCD1550E223C}"/>
              </a:ext>
            </a:extLst>
          </p:cNvPr>
          <p:cNvSpPr txBox="1"/>
          <p:nvPr/>
        </p:nvSpPr>
        <p:spPr>
          <a:xfrm>
            <a:off x="515923" y="4714613"/>
            <a:ext cx="81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상품과 주문 관련한 요구사항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26_TF67070595_Win32" id="{504F1011-7283-4E10-9F6E-3DBCFD4C1DF1}" vid="{0C68CAF5-5DCC-443B-9EEC-D6A46EF7D3F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얼룩 디자인</Template>
  <TotalTime>1520</TotalTime>
  <Words>460</Words>
  <Application>Microsoft Office PowerPoint</Application>
  <PresentationFormat>화면 슬라이드 쇼(4:3)</PresentationFormat>
  <Paragraphs>184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Abadi</vt:lpstr>
      <vt:lpstr>-apple-system</vt:lpstr>
      <vt:lpstr>Avenir Next LT Pro</vt:lpstr>
      <vt:lpstr>HY견고딕</vt:lpstr>
      <vt:lpstr>Posterama</vt:lpstr>
      <vt:lpstr>궁서</vt:lpstr>
      <vt:lpstr>맑은 고딕</vt:lpstr>
      <vt:lpstr>Arial</vt:lpstr>
      <vt:lpstr>Segoe UI Semilight</vt:lpstr>
      <vt:lpstr>DappledVTI</vt:lpstr>
      <vt:lpstr>나의작은텃밭 (3조) </vt:lpstr>
      <vt:lpstr>INDEX</vt:lpstr>
      <vt:lpstr>개요</vt:lpstr>
      <vt:lpstr>3조 팀원 소개</vt:lpstr>
      <vt:lpstr>개발환경</vt:lpstr>
      <vt:lpstr>Schedule</vt:lpstr>
      <vt:lpstr>시스템 구조</vt:lpstr>
      <vt:lpstr>요구사항 명세1</vt:lpstr>
      <vt:lpstr>요구사항 명세2</vt:lpstr>
      <vt:lpstr>요구사항 명세3</vt:lpstr>
      <vt:lpstr>웹페이지 흐름도</vt:lpstr>
      <vt:lpstr>PowerPoint 프레젠테이션</vt:lpstr>
      <vt:lpstr>DB모델링2</vt:lpstr>
      <vt:lpstr>테이블 설명(관리자)</vt:lpstr>
      <vt:lpstr>테이블 설명(회원 관련)</vt:lpstr>
      <vt:lpstr>테이블 설명(상품 관련)</vt:lpstr>
      <vt:lpstr>테이블 설명(메인 페이지 설정)</vt:lpstr>
      <vt:lpstr>테이블 설명(주문관련)</vt:lpstr>
      <vt:lpstr>테이블 설명(주문 취소, 반품, 환불)</vt:lpstr>
      <vt:lpstr>사이트 시연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나의작은텃밭 (3조)</dc:title>
  <dc:creator>Kang TaeHoon</dc:creator>
  <cp:lastModifiedBy>user</cp:lastModifiedBy>
  <cp:revision>48</cp:revision>
  <dcterms:created xsi:type="dcterms:W3CDTF">2021-07-05T06:20:33Z</dcterms:created>
  <dcterms:modified xsi:type="dcterms:W3CDTF">2021-07-14T07:03:30Z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