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f0c850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f0c850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0c850d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0c850d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0c850d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0c850d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0c850d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f0c850d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f0a46aee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f0a46aee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f0a46aee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f0a46ae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f0a46aee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f0a46aee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0a46aee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0a46aee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0c850d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0c850d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0c850d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0c850d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0c850d8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0c850d8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f0a46aee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f0a46aee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Rocket Bike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440475" y="3581400"/>
            <a:ext cx="26358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Silviya Pencheva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Ivan Tsenov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Petko Penchovski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20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Определяне на ключовите показатели за ефективност</a:t>
            </a:r>
            <a:endParaRPr b="1" i="1" sz="3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300">
                <a:highlight>
                  <a:srgbClr val="FFFFFF"/>
                </a:highlight>
              </a:rPr>
              <a:t>С цел следене на популяризирането на мобилното приложение сме идентифицирали няколко показателя за ефективност, които ще помогнат за навременното адаптиране на стратегията.</a:t>
            </a:r>
            <a:endParaRPr sz="13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300" u="sng">
                <a:highlight>
                  <a:srgbClr val="FFFFFF"/>
                </a:highlight>
              </a:rPr>
              <a:t>Показатели за мобилното приложение:</a:t>
            </a:r>
            <a:endParaRPr sz="1300" u="sng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bg" sz="1300">
                <a:highlight>
                  <a:schemeClr val="lt1"/>
                </a:highlight>
              </a:rPr>
              <a:t> Брой активни потребители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 sz="1300">
                <a:highlight>
                  <a:schemeClr val="lt1"/>
                </a:highlight>
              </a:rPr>
              <a:t> Рейтинг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 sz="1300">
                <a:highlight>
                  <a:schemeClr val="lt1"/>
                </a:highlight>
              </a:rPr>
              <a:t> Ниво на използване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 sz="1300">
                <a:highlight>
                  <a:schemeClr val="lt1"/>
                </a:highlight>
              </a:rPr>
              <a:t> Дължина на потребителската сесия</a:t>
            </a:r>
            <a:r>
              <a:rPr b="1" i="1" lang="bg" sz="1500">
                <a:solidFill>
                  <a:srgbClr val="212121"/>
                </a:solidFill>
                <a:highlight>
                  <a:schemeClr val="lt1"/>
                </a:highlight>
              </a:rPr>
              <a:t> </a:t>
            </a:r>
            <a:endParaRPr b="1" i="1" sz="15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solidFill>
                <a:srgbClr val="21212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Native мобилно приложение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bg" sz="1300">
                <a:highlight>
                  <a:srgbClr val="FFFFFF"/>
                </a:highlight>
              </a:rPr>
              <a:t>След анализ на предимствата и недостатъците на Native и Hybrid приложенията, е взето решение </a:t>
            </a:r>
            <a:r>
              <a:rPr lang="bg" sz="1300">
                <a:highlight>
                  <a:srgbClr val="FFFFFF"/>
                </a:highlight>
              </a:rPr>
              <a:t>Rocket Bike да бъде Native мобилно приложение, което ще ни предостави следните плюсове: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bg" sz="1300">
                <a:highlight>
                  <a:srgbClr val="FFFFFF"/>
                </a:highlight>
              </a:rPr>
              <a:t>Отлична работа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 sz="1300">
                <a:highlight>
                  <a:srgbClr val="FFFFFF"/>
                </a:highlight>
              </a:rPr>
              <a:t>По-добро потребителско преживяване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 sz="1300">
                <a:highlight>
                  <a:srgbClr val="FFFFFF"/>
                </a:highlight>
              </a:rPr>
              <a:t>Директен достъп до функционалностите на мобилните устройства </a:t>
            </a:r>
            <a:endParaRPr sz="1300"/>
          </a:p>
          <a:p>
            <a:pPr indent="-311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 sz="1300">
                <a:highlight>
                  <a:srgbClr val="FFFFFF"/>
                </a:highlight>
              </a:rPr>
              <a:t>По-лесно достигане до потребителите 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1212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21212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806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300">
                <a:highlight>
                  <a:srgbClr val="FFFFFF"/>
                </a:highlight>
              </a:rPr>
              <a:t>Пазарният дял на мобилните устройства, използващи операционна система Android, в Европа е над 75% по последни данни, като българският пазар се вписва в тенденцията. От друга страна, изследванията показват, че ползвателите на смарт устройства, базирани на iOS (iPhone и iPad), харчат повече пари на своите мобилни приложения за абонаменти, покупки и така нататък. Тъй като таргет аудиторията ни покрива всички любители колоездачи над 12 години и допускаме, че в таргет група 40+ се използва предимно Android, a в другите 2 групи предимно IOS,  идентифицираме най – печелившата стратегия за нашите нужди -  да се създаде native мобилно приложение както за Android, така и за iOS.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201150" y="618975"/>
            <a:ext cx="639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Избор на Мобилна платформа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План за последващо технологично и функционално надграждане </a:t>
            </a:r>
            <a:endParaRPr sz="48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1900" y="1941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300"/>
              <a:t>Последващите технологични и функционални надграждания ще бъдат </a:t>
            </a:r>
            <a:r>
              <a:rPr lang="bg" sz="1300"/>
              <a:t>изградени</a:t>
            </a:r>
            <a:r>
              <a:rPr lang="bg" sz="1300"/>
              <a:t> предимно на база потребителските желания и предпочитания, на които ще се уповава нашата работа.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300"/>
              <a:t>Като текущо предложение за надграждане е идеята за нотификации, при детектване на друг потребител на приложението, който е бил на същата локация през последния час.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09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Rocket Bike?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46625" y="2195925"/>
            <a:ext cx="822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700"/>
              <a:t>Мобилно приложение, което обединява велосипедния спорт и велосипедния начин на придвижване с градската мрежа и следи изминатите маршрути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има Rocket Bike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следи изминатите маршрути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бърза и актуална информация между обществен транспорт и велосипедната инфраструктура - връзка с юбър, спарк градски транспорт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персонални постижения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safety start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booking на велосипеди под наем NEW!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bike помощ - спуках гума NEW!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43475" y="478975"/>
            <a:ext cx="74349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Алтернативи - Strava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623" y="972680"/>
            <a:ext cx="1895350" cy="410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75" y="1009516"/>
            <a:ext cx="1737600" cy="376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925" y="1009525"/>
            <a:ext cx="1737600" cy="37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163" y="57512"/>
            <a:ext cx="6407675" cy="50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Дейности за реализация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387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Дефиниране на Изискванията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Планиране на Проекта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Избор на Технологии и Инструменти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Разработка и Тестове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Интеграция на Системи</a:t>
            </a:r>
            <a:endParaRPr sz="17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18225" y="1919075"/>
            <a:ext cx="387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Дизайн и Потребителски Интерфейс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Сигурност и Защита на Данните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Документация и Обучение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Маркетинг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Поддръжка и Оптимизация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Екип и функции за реализация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24375" y="1909350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Специалист по Сигурност и Защита на Данни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Интеграционен Специалист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Мениджър на Качеството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Маркетинг и PR Специалист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bg" sz="1700"/>
              <a:t>Технически Писател / Документалист</a:t>
            </a:r>
            <a:endParaRPr sz="17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15775" y="2071475"/>
            <a:ext cx="4308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525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g" sz="3550"/>
              <a:t>Проектов Мениджър</a:t>
            </a:r>
            <a:endParaRPr sz="3550"/>
          </a:p>
          <a:p>
            <a:pPr indent="-3525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g" sz="3550"/>
              <a:t>Ръководител на Разработката</a:t>
            </a:r>
            <a:endParaRPr sz="3550"/>
          </a:p>
          <a:p>
            <a:pPr indent="-3525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g" sz="3550"/>
              <a:t>Мобилни Разработчици (Android и iOS)</a:t>
            </a:r>
            <a:endParaRPr sz="3550"/>
          </a:p>
          <a:p>
            <a:pPr indent="-3525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g" sz="3550"/>
              <a:t>Дизайнер на Потребителски Интерфейс (UI/UX)·       </a:t>
            </a:r>
            <a:endParaRPr sz="3550"/>
          </a:p>
          <a:p>
            <a:pPr indent="-3525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g" sz="3550"/>
              <a:t>Тестировчици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Времева линия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87" y="1838138"/>
            <a:ext cx="8002225" cy="31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409" l="-789" r="789" t="-1410"/>
          <a:stretch/>
        </p:blipFill>
        <p:spPr>
          <a:xfrm>
            <a:off x="-71025" y="0"/>
            <a:ext cx="9180113" cy="510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