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5" r:id="rId3"/>
  </p:sldMasterIdLst>
  <p:notesMasterIdLst>
    <p:notesMasterId r:id="rId13"/>
  </p:notesMasterIdLst>
  <p:sldIdLst>
    <p:sldId id="304" r:id="rId4"/>
    <p:sldId id="306" r:id="rId5"/>
    <p:sldId id="284" r:id="rId6"/>
    <p:sldId id="312" r:id="rId7"/>
    <p:sldId id="313" r:id="rId8"/>
    <p:sldId id="273" r:id="rId9"/>
    <p:sldId id="311" r:id="rId10"/>
    <p:sldId id="291" r:id="rId11"/>
    <p:sldId id="314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3" autoAdjust="0"/>
    <p:restoredTop sz="96196" autoAdjust="0"/>
  </p:normalViewPr>
  <p:slideViewPr>
    <p:cSldViewPr>
      <p:cViewPr varScale="1">
        <p:scale>
          <a:sx n="118" d="100"/>
          <a:sy n="118" d="100"/>
        </p:scale>
        <p:origin x="634" y="62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9/2/2018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99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504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877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58959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77403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7088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98781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093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94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307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566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1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13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632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42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03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668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113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978965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746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991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14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39902"/>
            <a:ext cx="9144000" cy="576064"/>
          </a:xfrm>
        </p:spPr>
        <p:txBody>
          <a:bodyPr/>
          <a:lstStyle/>
          <a:p>
            <a:r>
              <a:rPr lang="en-US" altLang="ko-KR" sz="4000" b="1" dirty="0" smtClean="0"/>
              <a:t>Spring Boot</a:t>
            </a:r>
            <a:endParaRPr lang="ko-KR" altLang="en-US" sz="4000" b="1" dirty="0"/>
          </a:p>
        </p:txBody>
      </p:sp>
      <p:sp>
        <p:nvSpPr>
          <p:cNvPr id="7" name="Half Frame 6"/>
          <p:cNvSpPr/>
          <p:nvPr/>
        </p:nvSpPr>
        <p:spPr>
          <a:xfrm>
            <a:off x="3059832" y="699542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5025752" y="2571750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r="5294"/>
          <a:stretch>
            <a:fillRect/>
          </a:stretch>
        </p:blipFill>
        <p:spPr>
          <a:xfrm>
            <a:off x="3203848" y="843558"/>
            <a:ext cx="2592288" cy="2504672"/>
          </a:xfrm>
        </p:spPr>
      </p:pic>
    </p:spTree>
    <p:extLst>
      <p:ext uri="{BB962C8B-B14F-4D97-AF65-F5344CB8AC3E}">
        <p14:creationId xmlns:p14="http://schemas.microsoft.com/office/powerpoint/2010/main" val="7757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What is Spring Boot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491630"/>
            <a:ext cx="806489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Spring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Boot makes it easy to create 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stand-alone, production-grade Spring-based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Applications that you can run.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78777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 It 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a tool which let you 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create and bootstrap a 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spring application from the 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scratch</a:t>
            </a:r>
          </a:p>
          <a:p>
            <a:pPr lvl="0"/>
            <a:endParaRPr lang="en-US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   Spring   : 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- 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 Spring 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framework which let you write 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Enterprise Java Applications. </a:t>
            </a:r>
          </a:p>
          <a:p>
            <a:pPr lvl="0"/>
            <a:endParaRPr lang="en-IN" sz="1600" dirty="0">
              <a:solidFill>
                <a:schemeClr val="bg1"/>
              </a:solidFill>
              <a:cs typeface="Arial" pitchFamily="34" charset="0"/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    Boot     : 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-  </a:t>
            </a:r>
            <a:r>
              <a:rPr lang="en-US" sz="1600" dirty="0" smtClean="0">
                <a:solidFill>
                  <a:schemeClr val="bg1"/>
                </a:solidFill>
                <a:cs typeface="Arial" pitchFamily="34" charset="0"/>
              </a:rPr>
              <a:t> Bootstrap </a:t>
            </a:r>
            <a:r>
              <a:rPr lang="en-US" sz="1600" dirty="0">
                <a:solidFill>
                  <a:schemeClr val="bg1"/>
                </a:solidFill>
                <a:cs typeface="Arial" pitchFamily="34" charset="0"/>
              </a:rPr>
              <a:t>or quickly startup the spring application.</a:t>
            </a:r>
            <a:endParaRPr lang="en-IN" sz="1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688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rallelogram 34"/>
          <p:cNvSpPr/>
          <p:nvPr/>
        </p:nvSpPr>
        <p:spPr>
          <a:xfrm rot="5400000">
            <a:off x="5524514" y="2518617"/>
            <a:ext cx="1488792" cy="1103907"/>
          </a:xfrm>
          <a:prstGeom prst="parallelogram">
            <a:avLst>
              <a:gd name="adj" fmla="val 83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Parallelogram 31"/>
          <p:cNvSpPr/>
          <p:nvPr/>
        </p:nvSpPr>
        <p:spPr>
          <a:xfrm rot="5400000">
            <a:off x="4530280" y="3443042"/>
            <a:ext cx="1488792" cy="1103907"/>
          </a:xfrm>
          <a:prstGeom prst="parallelogram">
            <a:avLst>
              <a:gd name="adj" fmla="val 83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36119"/>
            <a:ext cx="9144000" cy="576064"/>
          </a:xfrm>
        </p:spPr>
        <p:txBody>
          <a:bodyPr/>
          <a:lstStyle/>
          <a:p>
            <a:r>
              <a:rPr lang="en-US" altLang="ko-KR" dirty="0"/>
              <a:t>Spring Boot Features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2375" y="2370492"/>
            <a:ext cx="36923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Scan the code in order to determine the feature that is require for spring platform and work accordingly.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4198" y="3304266"/>
            <a:ext cx="30778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Maven and </a:t>
            </a:r>
            <a:r>
              <a:rPr lang="en-US" sz="1200" dirty="0" err="1">
                <a:solidFill>
                  <a:schemeClr val="bg1"/>
                </a:solidFill>
              </a:rPr>
              <a:t>Gradle</a:t>
            </a:r>
            <a:r>
              <a:rPr lang="en-US" sz="1200" dirty="0">
                <a:solidFill>
                  <a:schemeClr val="bg1"/>
                </a:solidFill>
              </a:rPr>
              <a:t> for dependency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management and </a:t>
            </a:r>
            <a:r>
              <a:rPr lang="en-US" sz="1200" dirty="0">
                <a:solidFill>
                  <a:schemeClr val="bg1"/>
                </a:solidFill>
              </a:rPr>
              <a:t>it favors Executable jars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4238040"/>
            <a:ext cx="33843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Spring Boot provide application server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functionality </a:t>
            </a:r>
            <a:r>
              <a:rPr lang="en-US" sz="1200" dirty="0">
                <a:solidFill>
                  <a:schemeClr val="bg1"/>
                </a:solidFill>
              </a:rPr>
              <a:t>by embedding a servlet </a:t>
            </a:r>
            <a:r>
              <a:rPr lang="en-US" sz="1200" dirty="0" smtClean="0">
                <a:solidFill>
                  <a:schemeClr val="bg1"/>
                </a:solidFill>
              </a:rPr>
              <a:t>container 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3747549" y="4190671"/>
            <a:ext cx="2093601" cy="54595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200" b="1" dirty="0"/>
              <a:t>Embedded containers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1460632"/>
            <a:ext cx="30865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</a:rPr>
              <a:t>Spring boot make decision on your behalf 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chemeClr val="bg1"/>
                </a:solidFill>
              </a:rPr>
              <a:t>manual configuration is </a:t>
            </a:r>
            <a:r>
              <a:rPr lang="en-US" sz="1200" dirty="0" smtClean="0">
                <a:solidFill>
                  <a:schemeClr val="bg1"/>
                </a:solidFill>
              </a:rPr>
              <a:t>exception</a:t>
            </a:r>
            <a:r>
              <a:rPr lang="en-US" sz="1200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34" name="Text Placeholder 13"/>
          <p:cNvSpPr txBox="1">
            <a:spLocks/>
          </p:cNvSpPr>
          <p:nvPr/>
        </p:nvSpPr>
        <p:spPr>
          <a:xfrm>
            <a:off x="4716992" y="3256897"/>
            <a:ext cx="2093601" cy="54595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200" b="1" dirty="0"/>
              <a:t>Starter Dependency </a:t>
            </a:r>
            <a:br>
              <a:rPr lang="en-US" sz="1200" b="1" dirty="0"/>
            </a:br>
            <a:r>
              <a:rPr lang="en-US" sz="1200" b="1" dirty="0"/>
              <a:t>Build tool integration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7" name="Parallelogram 36"/>
          <p:cNvSpPr/>
          <p:nvPr/>
        </p:nvSpPr>
        <p:spPr>
          <a:xfrm rot="5400000">
            <a:off x="6524478" y="1593793"/>
            <a:ext cx="1488792" cy="1103907"/>
          </a:xfrm>
          <a:prstGeom prst="parallelogram">
            <a:avLst>
              <a:gd name="adj" fmla="val 83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Text Placeholder 13"/>
          <p:cNvSpPr txBox="1">
            <a:spLocks/>
          </p:cNvSpPr>
          <p:nvPr/>
        </p:nvSpPr>
        <p:spPr>
          <a:xfrm>
            <a:off x="6732240" y="1418486"/>
            <a:ext cx="2093601" cy="54595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200" b="1" dirty="0"/>
              <a:t>Convention over </a:t>
            </a:r>
            <a:br>
              <a:rPr lang="en-US" sz="1200" b="1" dirty="0"/>
            </a:br>
            <a:r>
              <a:rPr lang="en-US" sz="1200" b="1" dirty="0"/>
              <a:t>configuration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36" name="Text Placeholder 13"/>
          <p:cNvSpPr txBox="1">
            <a:spLocks/>
          </p:cNvSpPr>
          <p:nvPr/>
        </p:nvSpPr>
        <p:spPr>
          <a:xfrm>
            <a:off x="5727412" y="2333278"/>
            <a:ext cx="2093601" cy="54595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200" b="1" dirty="0"/>
              <a:t>Automatic </a:t>
            </a:r>
            <a:br>
              <a:rPr lang="en-US" sz="1200" b="1" dirty="0"/>
            </a:br>
            <a:r>
              <a:rPr lang="en-US" sz="1200" b="1" dirty="0"/>
              <a:t>configuration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11" y="4375337"/>
            <a:ext cx="211951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(Tomcat, Jetty or Undertow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552" y="1131590"/>
            <a:ext cx="8064896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</a:rPr>
              <a:t>project complete </a:t>
            </a:r>
            <a:r>
              <a:rPr lang="en-US" sz="1600" dirty="0" smtClean="0">
                <a:solidFill>
                  <a:schemeClr val="bg1"/>
                </a:solidFill>
              </a:rPr>
              <a:t>structure with </a:t>
            </a:r>
            <a:r>
              <a:rPr lang="en-US" sz="1600" dirty="0">
                <a:solidFill>
                  <a:schemeClr val="bg1"/>
                </a:solidFill>
              </a:rPr>
              <a:t>a Maven or </a:t>
            </a:r>
            <a:r>
              <a:rPr lang="en-US" sz="1600" dirty="0" err="1">
                <a:solidFill>
                  <a:schemeClr val="bg1"/>
                </a:solidFill>
              </a:rPr>
              <a:t>Gradle</a:t>
            </a:r>
            <a:r>
              <a:rPr lang="en-US" sz="1600" dirty="0">
                <a:solidFill>
                  <a:schemeClr val="bg1"/>
                </a:solidFill>
              </a:rPr>
              <a:t> build file including required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dependencies.</a:t>
            </a:r>
          </a:p>
          <a:p>
            <a:pPr marL="342900" lvl="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Spring </a:t>
            </a:r>
            <a:r>
              <a:rPr lang="en-US" sz="1600" dirty="0">
                <a:solidFill>
                  <a:schemeClr val="bg1"/>
                </a:solidFill>
              </a:rPr>
              <a:t>MVC and the Servlet </a:t>
            </a:r>
            <a:r>
              <a:rPr lang="en-US" sz="1600" dirty="0" smtClean="0">
                <a:solidFill>
                  <a:schemeClr val="bg1"/>
                </a:solidFill>
              </a:rPr>
              <a:t>API.</a:t>
            </a:r>
          </a:p>
          <a:p>
            <a:pPr marL="342900" lvl="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</a:rPr>
              <a:t>web.xml </a:t>
            </a:r>
            <a:r>
              <a:rPr lang="en-US" sz="1600" dirty="0" smtClean="0">
                <a:solidFill>
                  <a:schemeClr val="bg1"/>
                </a:solidFill>
              </a:rPr>
              <a:t>file/</a:t>
            </a:r>
            <a:r>
              <a:rPr lang="en-US" sz="1600" dirty="0" err="1" smtClean="0">
                <a:solidFill>
                  <a:schemeClr val="bg1"/>
                </a:solidFill>
              </a:rPr>
              <a:t>WebApplicationInitializer</a:t>
            </a:r>
            <a:r>
              <a:rPr lang="en-US" sz="1600" dirty="0" smtClean="0">
                <a:solidFill>
                  <a:schemeClr val="bg1"/>
                </a:solidFill>
              </a:rPr>
              <a:t> implementation </a:t>
            </a:r>
            <a:r>
              <a:rPr lang="en-US" sz="1600" dirty="0">
                <a:solidFill>
                  <a:schemeClr val="bg1"/>
                </a:solidFill>
              </a:rPr>
              <a:t>that declares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Spring’s </a:t>
            </a:r>
            <a:r>
              <a:rPr lang="en-US" sz="1600" dirty="0" err="1" smtClean="0">
                <a:solidFill>
                  <a:schemeClr val="bg1"/>
                </a:solidFill>
              </a:rPr>
              <a:t>DispatcherServlet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</a:rPr>
              <a:t>Spring configuration that enables Spring </a:t>
            </a:r>
            <a:r>
              <a:rPr lang="en-US" sz="1600" dirty="0" smtClean="0">
                <a:solidFill>
                  <a:schemeClr val="bg1"/>
                </a:solidFill>
              </a:rPr>
              <a:t>MVC.</a:t>
            </a:r>
          </a:p>
          <a:p>
            <a:pPr marL="342900" lvl="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</a:rPr>
              <a:t>controller class that will respond to HTTP requests with “Hello World</a:t>
            </a:r>
            <a:r>
              <a:rPr lang="en-US" sz="1600" dirty="0" smtClean="0">
                <a:solidFill>
                  <a:schemeClr val="bg1"/>
                </a:solidFill>
              </a:rPr>
              <a:t>”.</a:t>
            </a:r>
          </a:p>
          <a:p>
            <a:pPr marL="342900" lvl="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A </a:t>
            </a:r>
            <a:r>
              <a:rPr lang="en-US" sz="1600" dirty="0">
                <a:solidFill>
                  <a:schemeClr val="bg1"/>
                </a:solidFill>
              </a:rPr>
              <a:t>web application server, such as Tomcat, to deploy the application to.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2779" y="267494"/>
            <a:ext cx="9144000" cy="576064"/>
          </a:xfrm>
        </p:spPr>
        <p:txBody>
          <a:bodyPr/>
          <a:lstStyle/>
          <a:p>
            <a:r>
              <a:rPr lang="en-US" sz="2000" i="1" dirty="0"/>
              <a:t>Developing a very simple Hello World web application with Spring</a:t>
            </a:r>
            <a:endParaRPr lang="en-IN" sz="2000" dirty="0"/>
          </a:p>
        </p:txBody>
      </p:sp>
      <p:sp>
        <p:nvSpPr>
          <p:cNvPr id="5" name="Smiley Face 12">
            <a:extLst>
              <a:ext uri="{FF2B5EF4-FFF2-40B4-BE49-F238E27FC236}">
                <a16:creationId xmlns="" xmlns:a16="http://schemas.microsoft.com/office/drawing/2014/main" id="{9F96D8B6-9A34-4D02-AB35-92846545B059}"/>
              </a:ext>
            </a:extLst>
          </p:cNvPr>
          <p:cNvSpPr/>
          <p:nvPr/>
        </p:nvSpPr>
        <p:spPr>
          <a:xfrm>
            <a:off x="7812360" y="1851670"/>
            <a:ext cx="864096" cy="7200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6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8" y="1203598"/>
            <a:ext cx="4608512" cy="576064"/>
          </a:xfrm>
        </p:spPr>
        <p:txBody>
          <a:bodyPr/>
          <a:lstStyle/>
          <a:p>
            <a:r>
              <a:rPr lang="en-US" altLang="ko-KR" dirty="0" smtClean="0"/>
              <a:t>Dependencies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483518"/>
            <a:ext cx="8064896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org.springframework:spring-core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org.springframework:spring-web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org.springframework:spring-webmvc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com.fasterxml.jackson.core:jackson-databind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org.hibernate:hibernate-validator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org.apache.tomcat.embed:tomcat-embed-core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org.apache.tomcat.embed:tomcat-embed-el</a:t>
            </a:r>
            <a:endParaRPr lang="en-US" i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bg1"/>
                </a:solidFill>
              </a:rPr>
              <a:t>org.apache.tomcat.embed:tomcat-embed-logging-juli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9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9952" y="1851670"/>
            <a:ext cx="5111552" cy="1198939"/>
          </a:xfrm>
        </p:spPr>
        <p:txBody>
          <a:bodyPr/>
          <a:lstStyle/>
          <a:p>
            <a:r>
              <a:rPr lang="en-US" altLang="ko-KR" sz="2400" dirty="0" smtClean="0"/>
              <a:t>Spring </a:t>
            </a:r>
            <a:r>
              <a:rPr lang="en-US" altLang="ko-KR" sz="2400" dirty="0" smtClean="0"/>
              <a:t>Boot Application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Project Structure</a:t>
            </a:r>
            <a:endParaRPr lang="ko-KR" alt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347614"/>
            <a:ext cx="3531011" cy="228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39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sz="2800" b="1" i="1" dirty="0"/>
              <a:t>What happen when we started spring boot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9672" y="956018"/>
            <a:ext cx="5544616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</a:rPr>
              <a:t>ReadingListApplication.java (bootstrap class):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Bootstrapping </a:t>
            </a:r>
            <a:r>
              <a:rPr lang="en-US" i="1" dirty="0" smtClean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Spring Application </a:t>
            </a:r>
            <a:r>
              <a:rPr lang="en-US" i="1" dirty="0" smtClean="0">
                <a:solidFill>
                  <a:schemeClr val="bg1"/>
                </a:solidFill>
              </a:rPr>
              <a:t>Context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i="1" dirty="0" smtClean="0">
                <a:solidFill>
                  <a:schemeClr val="bg1"/>
                </a:solidFill>
              </a:rPr>
              <a:t>Configuration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9742"/>
            <a:ext cx="6530340" cy="225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8"/>
          <p:cNvSpPr/>
          <p:nvPr/>
        </p:nvSpPr>
        <p:spPr>
          <a:xfrm>
            <a:off x="8147361" y="2309654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7A3D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6376" y="956018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5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sz="2400" dirty="0"/>
              <a:t>Configuration </a:t>
            </a:r>
            <a:r>
              <a:rPr lang="en-US" altLang="ko-KR" sz="2400" i="1" dirty="0"/>
              <a:t>(@</a:t>
            </a:r>
            <a:r>
              <a:rPr lang="en-US" altLang="ko-KR" sz="2400" i="1" dirty="0" err="1"/>
              <a:t>SpringBootApplication</a:t>
            </a:r>
            <a:r>
              <a:rPr lang="en-US" altLang="ko-KR" sz="2400" i="1" dirty="0"/>
              <a:t>)</a:t>
            </a:r>
            <a:endParaRPr lang="ko-KR" altLang="en-US" sz="2400" i="1" dirty="0"/>
          </a:p>
        </p:txBody>
      </p:sp>
      <p:sp>
        <p:nvSpPr>
          <p:cNvPr id="14" name="Oval 13"/>
          <p:cNvSpPr/>
          <p:nvPr/>
        </p:nvSpPr>
        <p:spPr>
          <a:xfrm>
            <a:off x="3444726" y="1201555"/>
            <a:ext cx="792088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3960484" y="3968085"/>
            <a:ext cx="792088" cy="7920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415344" y="2140368"/>
            <a:ext cx="792088" cy="79208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9"/>
          <p:cNvSpPr/>
          <p:nvPr/>
        </p:nvSpPr>
        <p:spPr>
          <a:xfrm>
            <a:off x="3659530" y="1417841"/>
            <a:ext cx="357963" cy="3350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6600521" y="2323784"/>
            <a:ext cx="421733" cy="4252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Oval 49"/>
          <p:cNvSpPr/>
          <p:nvPr/>
        </p:nvSpPr>
        <p:spPr>
          <a:xfrm>
            <a:off x="4191953" y="1890072"/>
            <a:ext cx="1872208" cy="18722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="" xmlns:a16="http://schemas.microsoft.com/office/drawing/2014/main" id="{3E9BECB5-ED25-4130-BA05-99CDA7966BA0}"/>
              </a:ext>
            </a:extLst>
          </p:cNvPr>
          <p:cNvSpPr/>
          <p:nvPr/>
        </p:nvSpPr>
        <p:spPr>
          <a:xfrm>
            <a:off x="4183015" y="4164197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56527" y="2249409"/>
            <a:ext cx="15900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cs typeface="Arial" pitchFamily="34" charset="0"/>
              </a:rPr>
              <a:t>Spring</a:t>
            </a:r>
            <a:br>
              <a:rPr lang="en-US" altLang="ko-KR" sz="36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3600" dirty="0" smtClean="0">
                <a:solidFill>
                  <a:schemeClr val="bg1"/>
                </a:solidFill>
                <a:cs typeface="Arial" pitchFamily="34" charset="0"/>
              </a:rPr>
              <a:t>Boot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20073" y="783032"/>
            <a:ext cx="3747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Designates a class as a </a:t>
            </a:r>
            <a:r>
              <a:rPr lang="en-US" sz="1400" dirty="0" smtClean="0">
                <a:solidFill>
                  <a:schemeClr val="bg1"/>
                </a:solidFill>
              </a:rPr>
              <a:t>configuration </a:t>
            </a:r>
            <a:r>
              <a:rPr lang="en-US" sz="1400" dirty="0">
                <a:solidFill>
                  <a:schemeClr val="bg1"/>
                </a:solidFill>
              </a:rPr>
              <a:t>class 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that </a:t>
            </a:r>
            <a:r>
              <a:rPr lang="en-US" sz="1400" dirty="0">
                <a:solidFill>
                  <a:schemeClr val="bg1"/>
                </a:solidFill>
              </a:rPr>
              <a:t>can </a:t>
            </a:r>
            <a:r>
              <a:rPr lang="en-US" sz="1400" dirty="0" smtClean="0">
                <a:solidFill>
                  <a:schemeClr val="bg1"/>
                </a:solidFill>
              </a:rPr>
              <a:t>have </a:t>
            </a:r>
            <a:r>
              <a:rPr lang="en-US" sz="1400" dirty="0">
                <a:solidFill>
                  <a:schemeClr val="bg1"/>
                </a:solidFill>
              </a:rPr>
              <a:t>one or more bean and </a:t>
            </a:r>
            <a:r>
              <a:rPr lang="en-US" sz="1400" i="1" dirty="0">
                <a:solidFill>
                  <a:schemeClr val="bg1"/>
                </a:solidFill>
              </a:rPr>
              <a:t>Sets </a:t>
            </a:r>
            <a:r>
              <a:rPr lang="en-US" sz="1400" i="1" dirty="0" smtClean="0">
                <a:solidFill>
                  <a:schemeClr val="bg1"/>
                </a:solidFill>
              </a:rPr>
              <a:t>up </a:t>
            </a:r>
            <a:r>
              <a:rPr lang="en-US" sz="1400" i="1" dirty="0">
                <a:solidFill>
                  <a:schemeClr val="bg1"/>
                </a:solidFill>
              </a:rPr>
              <a:t>default Configuration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0103" y="2088588"/>
            <a:ext cx="3525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Performs class path scan so that the </a:t>
            </a:r>
            <a:r>
              <a:rPr lang="en-US" sz="1400" b="1" dirty="0">
                <a:solidFill>
                  <a:schemeClr val="bg1"/>
                </a:solidFill>
              </a:rPr>
              <a:t>web controller classes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b="1" dirty="0">
                <a:solidFill>
                  <a:schemeClr val="bg1"/>
                </a:solidFill>
              </a:rPr>
              <a:t>other components </a:t>
            </a:r>
            <a:r>
              <a:rPr lang="en-US" sz="1400" dirty="0">
                <a:solidFill>
                  <a:schemeClr val="bg1"/>
                </a:solidFill>
              </a:rPr>
              <a:t>will be automatically discovered and </a:t>
            </a:r>
            <a:r>
              <a:rPr lang="en-US" sz="1400" b="1" dirty="0">
                <a:solidFill>
                  <a:schemeClr val="bg1"/>
                </a:solidFill>
              </a:rPr>
              <a:t>registered</a:t>
            </a:r>
            <a:r>
              <a:rPr lang="en-US" sz="1400" dirty="0">
                <a:solidFill>
                  <a:schemeClr val="bg1"/>
                </a:solidFill>
              </a:rPr>
              <a:t> as </a:t>
            </a:r>
            <a:r>
              <a:rPr lang="en-US" sz="1400" b="1" dirty="0">
                <a:solidFill>
                  <a:schemeClr val="bg1"/>
                </a:solidFill>
              </a:rPr>
              <a:t>beans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04048" y="3836794"/>
            <a:ext cx="3803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It attempting to guess and configure beans that application are likely to need.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i="1" dirty="0">
                <a:solidFill>
                  <a:schemeClr val="bg1"/>
                </a:solidFill>
              </a:rPr>
              <a:t>tomat-embedded.jar</a:t>
            </a:r>
            <a:r>
              <a:rPr lang="en-US" sz="1400" dirty="0">
                <a:solidFill>
                  <a:schemeClr val="bg1"/>
                </a:solidFill>
              </a:rPr>
              <a:t>   	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err="1" smtClean="0">
                <a:solidFill>
                  <a:schemeClr val="bg1"/>
                </a:solidFill>
              </a:rPr>
              <a:t>TomcatEmbeddedServletContainerFactory</a:t>
            </a:r>
            <a:endParaRPr lang="en-IN" sz="1400" dirty="0"/>
          </a:p>
        </p:txBody>
      </p:sp>
      <p:sp>
        <p:nvSpPr>
          <p:cNvPr id="53" name="Rectangle 52"/>
          <p:cNvSpPr/>
          <p:nvPr/>
        </p:nvSpPr>
        <p:spPr>
          <a:xfrm>
            <a:off x="5925488" y="1654454"/>
            <a:ext cx="233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@Configuration </a:t>
            </a:r>
            <a:endParaRPr lang="en-IN" sz="2000" b="1" dirty="0"/>
          </a:p>
        </p:txBody>
      </p:sp>
      <p:sp>
        <p:nvSpPr>
          <p:cNvPr id="54" name="Rectangle 53"/>
          <p:cNvSpPr/>
          <p:nvPr/>
        </p:nvSpPr>
        <p:spPr>
          <a:xfrm>
            <a:off x="806248" y="1384971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@</a:t>
            </a:r>
            <a:r>
              <a:rPr lang="en-US" sz="2000" b="1" i="1" dirty="0" err="1">
                <a:solidFill>
                  <a:schemeClr val="bg1"/>
                </a:solidFill>
              </a:rPr>
              <a:t>ComponentScan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endParaRPr lang="en-IN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342057" y="4091749"/>
            <a:ext cx="3613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@</a:t>
            </a:r>
            <a:r>
              <a:rPr lang="en-US" sz="2000" b="1" dirty="0" err="1">
                <a:solidFill>
                  <a:schemeClr val="bg1"/>
                </a:solidFill>
              </a:rPr>
              <a:t>EnableAutoConfiguration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400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39702"/>
            <a:ext cx="9144000" cy="576064"/>
          </a:xfrm>
        </p:spPr>
        <p:txBody>
          <a:bodyPr/>
          <a:lstStyle/>
          <a:p>
            <a:r>
              <a:rPr lang="en-US" altLang="ko-KR" sz="4800" dirty="0" smtClean="0"/>
              <a:t>Thank You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382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231</Words>
  <Application>Microsoft Office PowerPoint</Application>
  <PresentationFormat>On-screen Show (16:9)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맑은 고딕</vt:lpstr>
      <vt:lpstr>Arial</vt:lpstr>
      <vt:lpstr>Calibri</vt:lpstr>
      <vt:lpstr>Contents Slide Master</vt:lpstr>
      <vt:lpstr>Section Break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Anand Kumar</cp:lastModifiedBy>
  <cp:revision>124</cp:revision>
  <dcterms:created xsi:type="dcterms:W3CDTF">2016-12-05T23:26:54Z</dcterms:created>
  <dcterms:modified xsi:type="dcterms:W3CDTF">2018-09-02T17:28:46Z</dcterms:modified>
</cp:coreProperties>
</file>