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#IAN YIP SHAO-HERN#" initials="#YS" lastIdx="1" clrIdx="0">
    <p:extLst>
      <p:ext uri="{19B8F6BF-5375-455C-9EA6-DF929625EA0E}">
        <p15:presenceInfo xmlns:p15="http://schemas.microsoft.com/office/powerpoint/2012/main" userId="S::IYIP001@e.ntu.edu.sg::f6d27b95-f585-44ed-90ae-f287951e706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57CD"/>
    <a:srgbClr val="808080"/>
    <a:srgbClr val="B68834"/>
    <a:srgbClr val="1748A3"/>
    <a:srgbClr val="1E1D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4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0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38A6-A9F8-4731-B9BA-13A493A3D5DB}" type="datetimeFigureOut">
              <a:rPr lang="en-SG" smtClean="0"/>
              <a:t>25/1/2021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48D8F-3CE6-4384-8A09-7D2A5A22FE6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10534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38A6-A9F8-4731-B9BA-13A493A3D5DB}" type="datetimeFigureOut">
              <a:rPr lang="en-SG" smtClean="0"/>
              <a:t>25/1/2021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48D8F-3CE6-4384-8A09-7D2A5A22FE6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55020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38A6-A9F8-4731-B9BA-13A493A3D5DB}" type="datetimeFigureOut">
              <a:rPr lang="en-SG" smtClean="0"/>
              <a:t>25/1/2021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48D8F-3CE6-4384-8A09-7D2A5A22FE6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6291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38A6-A9F8-4731-B9BA-13A493A3D5DB}" type="datetimeFigureOut">
              <a:rPr lang="en-SG" smtClean="0"/>
              <a:t>25/1/2021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48D8F-3CE6-4384-8A09-7D2A5A22FE6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76538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38A6-A9F8-4731-B9BA-13A493A3D5DB}" type="datetimeFigureOut">
              <a:rPr lang="en-SG" smtClean="0"/>
              <a:t>25/1/2021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48D8F-3CE6-4384-8A09-7D2A5A22FE6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4165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38A6-A9F8-4731-B9BA-13A493A3D5DB}" type="datetimeFigureOut">
              <a:rPr lang="en-SG" smtClean="0"/>
              <a:t>25/1/2021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48D8F-3CE6-4384-8A09-7D2A5A22FE6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48239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38A6-A9F8-4731-B9BA-13A493A3D5DB}" type="datetimeFigureOut">
              <a:rPr lang="en-SG" smtClean="0"/>
              <a:t>25/1/2021</a:t>
            </a:fld>
            <a:endParaRPr lang="en-SG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48D8F-3CE6-4384-8A09-7D2A5A22FE6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98046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38A6-A9F8-4731-B9BA-13A493A3D5DB}" type="datetimeFigureOut">
              <a:rPr lang="en-SG" smtClean="0"/>
              <a:t>25/1/2021</a:t>
            </a:fld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48D8F-3CE6-4384-8A09-7D2A5A22FE6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83204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38A6-A9F8-4731-B9BA-13A493A3D5DB}" type="datetimeFigureOut">
              <a:rPr lang="en-SG" smtClean="0"/>
              <a:t>25/1/2021</a:t>
            </a:fld>
            <a:endParaRPr lang="en-S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48D8F-3CE6-4384-8A09-7D2A5A22FE6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83957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38A6-A9F8-4731-B9BA-13A493A3D5DB}" type="datetimeFigureOut">
              <a:rPr lang="en-SG" smtClean="0"/>
              <a:t>25/1/2021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48D8F-3CE6-4384-8A09-7D2A5A22FE6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95844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38A6-A9F8-4731-B9BA-13A493A3D5DB}" type="datetimeFigureOut">
              <a:rPr lang="en-SG" smtClean="0"/>
              <a:t>25/1/2021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48D8F-3CE6-4384-8A09-7D2A5A22FE6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33206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438A6-A9F8-4731-B9BA-13A493A3D5DB}" type="datetimeFigureOut">
              <a:rPr lang="en-SG" smtClean="0"/>
              <a:t>25/1/2021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48D8F-3CE6-4384-8A09-7D2A5A22FE6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36242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D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FD27FFB-58E5-4A36-A4C9-0376FE92BC83}"/>
              </a:ext>
            </a:extLst>
          </p:cNvPr>
          <p:cNvSpPr/>
          <p:nvPr/>
        </p:nvSpPr>
        <p:spPr>
          <a:xfrm>
            <a:off x="553453" y="1068367"/>
            <a:ext cx="8145379" cy="5168164"/>
          </a:xfrm>
          <a:prstGeom prst="roundRect">
            <a:avLst>
              <a:gd name="adj" fmla="val 5721"/>
            </a:avLst>
          </a:prstGeom>
          <a:solidFill>
            <a:srgbClr val="1748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3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CEAF88-A2FD-4143-97BA-E2F69BCE1F26}"/>
              </a:ext>
            </a:extLst>
          </p:cNvPr>
          <p:cNvSpPr/>
          <p:nvPr/>
        </p:nvSpPr>
        <p:spPr>
          <a:xfrm>
            <a:off x="704937" y="5449792"/>
            <a:ext cx="7842409" cy="531353"/>
          </a:xfrm>
          <a:prstGeom prst="rect">
            <a:avLst/>
          </a:prstGeom>
          <a:solidFill>
            <a:srgbClr val="B688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35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B38165-E9F5-4040-8D61-594F304C497D}"/>
              </a:ext>
            </a:extLst>
          </p:cNvPr>
          <p:cNvSpPr/>
          <p:nvPr/>
        </p:nvSpPr>
        <p:spPr>
          <a:xfrm>
            <a:off x="704937" y="3652449"/>
            <a:ext cx="7842409" cy="1740959"/>
          </a:xfrm>
          <a:prstGeom prst="rect">
            <a:avLst/>
          </a:prstGeom>
          <a:solidFill>
            <a:srgbClr val="8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35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EFE881-7A96-4F8B-9050-7B34FC9A93EB}"/>
              </a:ext>
            </a:extLst>
          </p:cNvPr>
          <p:cNvSpPr/>
          <p:nvPr/>
        </p:nvSpPr>
        <p:spPr>
          <a:xfrm>
            <a:off x="720657" y="2998362"/>
            <a:ext cx="7815409" cy="31264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Game Status message appears here</a:t>
            </a:r>
            <a:endParaRPr lang="en-SG" sz="1350" dirty="0"/>
          </a:p>
        </p:txBody>
      </p:sp>
      <p:pic>
        <p:nvPicPr>
          <p:cNvPr id="11" name="Picture 10" descr="Background pattern&#10;&#10;Description automatically generated">
            <a:extLst>
              <a:ext uri="{FF2B5EF4-FFF2-40B4-BE49-F238E27FC236}">
                <a16:creationId xmlns:a16="http://schemas.microsoft.com/office/drawing/2014/main" id="{AB952BDD-078C-4F56-A35C-B3A0E9F36B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227" y="3776955"/>
            <a:ext cx="1071101" cy="15238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C95CE84-2FEA-4B13-B6EB-4A11314331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321" y="1334487"/>
            <a:ext cx="6765040" cy="1519863"/>
          </a:xfrm>
          <a:prstGeom prst="rect">
            <a:avLst/>
          </a:prstGeom>
        </p:spPr>
      </p:pic>
      <p:pic>
        <p:nvPicPr>
          <p:cNvPr id="14" name="Picture 13" descr="Background pattern&#10;&#10;Description automatically generated">
            <a:extLst>
              <a:ext uri="{FF2B5EF4-FFF2-40B4-BE49-F238E27FC236}">
                <a16:creationId xmlns:a16="http://schemas.microsoft.com/office/drawing/2014/main" id="{80884247-81FA-45DF-92D8-B62903F02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080" y="3776955"/>
            <a:ext cx="1071101" cy="1523899"/>
          </a:xfrm>
          <a:prstGeom prst="rect">
            <a:avLst/>
          </a:prstGeom>
        </p:spPr>
      </p:pic>
      <p:pic>
        <p:nvPicPr>
          <p:cNvPr id="15" name="Picture 14" descr="Background pattern&#10;&#10;Description automatically generated">
            <a:extLst>
              <a:ext uri="{FF2B5EF4-FFF2-40B4-BE49-F238E27FC236}">
                <a16:creationId xmlns:a16="http://schemas.microsoft.com/office/drawing/2014/main" id="{9B70A9B3-7D23-4DB7-896F-482E2AC677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178" y="3776955"/>
            <a:ext cx="1071101" cy="1523899"/>
          </a:xfrm>
          <a:prstGeom prst="rect">
            <a:avLst/>
          </a:prstGeom>
        </p:spPr>
      </p:pic>
      <p:pic>
        <p:nvPicPr>
          <p:cNvPr id="16" name="Picture 15" descr="Background pattern&#10;&#10;Description automatically generated">
            <a:extLst>
              <a:ext uri="{FF2B5EF4-FFF2-40B4-BE49-F238E27FC236}">
                <a16:creationId xmlns:a16="http://schemas.microsoft.com/office/drawing/2014/main" id="{A71E469F-B5C3-4298-AB60-31FB38B469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129" y="3776955"/>
            <a:ext cx="1071101" cy="1523899"/>
          </a:xfrm>
          <a:prstGeom prst="rect">
            <a:avLst/>
          </a:prstGeom>
        </p:spPr>
      </p:pic>
      <p:pic>
        <p:nvPicPr>
          <p:cNvPr id="17" name="Picture 16" descr="Background pattern&#10;&#10;Description automatically generated">
            <a:extLst>
              <a:ext uri="{FF2B5EF4-FFF2-40B4-BE49-F238E27FC236}">
                <a16:creationId xmlns:a16="http://schemas.microsoft.com/office/drawing/2014/main" id="{9476D6F7-C3E1-404D-8F25-DC304FC7E1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032" y="3776955"/>
            <a:ext cx="1071101" cy="1523899"/>
          </a:xfrm>
          <a:prstGeom prst="rect">
            <a:avLst/>
          </a:prstGeom>
        </p:spPr>
      </p:pic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8B89F2DC-7D4F-463D-AE20-CC9D12451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44548"/>
              </p:ext>
            </p:extLst>
          </p:nvPr>
        </p:nvGraphicFramePr>
        <p:xfrm>
          <a:off x="720657" y="3349937"/>
          <a:ext cx="7815410" cy="274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3082">
                  <a:extLst>
                    <a:ext uri="{9D8B030D-6E8A-4147-A177-3AD203B41FA5}">
                      <a16:colId xmlns:a16="http://schemas.microsoft.com/office/drawing/2014/main" val="2622857638"/>
                    </a:ext>
                  </a:extLst>
                </a:gridCol>
                <a:gridCol w="1563082">
                  <a:extLst>
                    <a:ext uri="{9D8B030D-6E8A-4147-A177-3AD203B41FA5}">
                      <a16:colId xmlns:a16="http://schemas.microsoft.com/office/drawing/2014/main" val="2012674139"/>
                    </a:ext>
                  </a:extLst>
                </a:gridCol>
                <a:gridCol w="1563082">
                  <a:extLst>
                    <a:ext uri="{9D8B030D-6E8A-4147-A177-3AD203B41FA5}">
                      <a16:colId xmlns:a16="http://schemas.microsoft.com/office/drawing/2014/main" val="1513726690"/>
                    </a:ext>
                  </a:extLst>
                </a:gridCol>
                <a:gridCol w="1563082">
                  <a:extLst>
                    <a:ext uri="{9D8B030D-6E8A-4147-A177-3AD203B41FA5}">
                      <a16:colId xmlns:a16="http://schemas.microsoft.com/office/drawing/2014/main" val="3945464301"/>
                    </a:ext>
                  </a:extLst>
                </a:gridCol>
                <a:gridCol w="1563082">
                  <a:extLst>
                    <a:ext uri="{9D8B030D-6E8A-4147-A177-3AD203B41FA5}">
                      <a16:colId xmlns:a16="http://schemas.microsoft.com/office/drawing/2014/main" val="1488977294"/>
                    </a:ext>
                  </a:extLst>
                </a:gridCol>
              </a:tblGrid>
              <a:tr h="266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Card Status</a:t>
                      </a:r>
                      <a:endParaRPr lang="en-SG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Card Status</a:t>
                      </a:r>
                    </a:p>
                  </a:txBody>
                  <a:tcP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Card Status</a:t>
                      </a:r>
                    </a:p>
                  </a:txBody>
                  <a:tcP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Card Status</a:t>
                      </a:r>
                    </a:p>
                  </a:txBody>
                  <a:tcP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Card Status</a:t>
                      </a:r>
                    </a:p>
                  </a:txBody>
                  <a:tcPr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823619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CB3CD157-F417-4972-9031-818440BC1D68}"/>
              </a:ext>
            </a:extLst>
          </p:cNvPr>
          <p:cNvSpPr/>
          <p:nvPr/>
        </p:nvSpPr>
        <p:spPr>
          <a:xfrm>
            <a:off x="775139" y="5473944"/>
            <a:ext cx="2223784" cy="48304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CREDIT: 100</a:t>
            </a:r>
            <a:endParaRPr lang="en-SG" sz="135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4682FE6-D21F-49E2-B8DD-257F6E30F8BB}"/>
              </a:ext>
            </a:extLst>
          </p:cNvPr>
          <p:cNvSpPr/>
          <p:nvPr/>
        </p:nvSpPr>
        <p:spPr>
          <a:xfrm>
            <a:off x="3607239" y="5481400"/>
            <a:ext cx="2223784" cy="48304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/>
              <a:t>BET: 100</a:t>
            </a:r>
            <a:endParaRPr lang="en-SG" sz="135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ED420BB-422A-4F60-A133-0E41FCAA20CC}"/>
              </a:ext>
            </a:extLst>
          </p:cNvPr>
          <p:cNvSpPr/>
          <p:nvPr/>
        </p:nvSpPr>
        <p:spPr>
          <a:xfrm>
            <a:off x="6306190" y="5509321"/>
            <a:ext cx="2021622" cy="4391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  <a:prstDash val="sysDot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DEAL/SUBMIT</a:t>
            </a:r>
            <a:endParaRPr lang="en-SG" sz="1350" dirty="0">
              <a:solidFill>
                <a:schemeClr val="tx1"/>
              </a:solidFill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F311783-4969-45F1-BB7C-35C023F265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6720" y="115699"/>
            <a:ext cx="2831918" cy="632202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DF178CB-26D9-4775-AA58-86294C57E1F9}"/>
              </a:ext>
            </a:extLst>
          </p:cNvPr>
          <p:cNvSpPr/>
          <p:nvPr/>
        </p:nvSpPr>
        <p:spPr>
          <a:xfrm>
            <a:off x="5037302" y="5522639"/>
            <a:ext cx="644151" cy="2048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  <a:prstDash val="sysDot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solidFill>
                  <a:schemeClr val="tx1"/>
                </a:solidFill>
              </a:rPr>
              <a:t>↑</a:t>
            </a:r>
            <a:endParaRPr lang="en-SG" sz="1350" b="1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A83E3E7-6920-497C-B13C-0A2CB4615FD9}"/>
              </a:ext>
            </a:extLst>
          </p:cNvPr>
          <p:cNvSpPr/>
          <p:nvPr/>
        </p:nvSpPr>
        <p:spPr>
          <a:xfrm>
            <a:off x="5037302" y="5752133"/>
            <a:ext cx="644151" cy="2048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  <a:prstDash val="sysDot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solidFill>
                  <a:schemeClr val="tx1"/>
                </a:solidFill>
              </a:rPr>
              <a:t>↓</a:t>
            </a:r>
            <a:endParaRPr lang="en-SG" sz="1350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9EC07B-7CFC-44C6-9E25-66EE486B0F92}"/>
              </a:ext>
            </a:extLst>
          </p:cNvPr>
          <p:cNvSpPr/>
          <p:nvPr/>
        </p:nvSpPr>
        <p:spPr>
          <a:xfrm>
            <a:off x="2721808" y="6420026"/>
            <a:ext cx="1101584" cy="153888"/>
          </a:xfrm>
          <a:prstGeom prst="rect">
            <a:avLst/>
          </a:prstGeom>
          <a:solidFill>
            <a:schemeClr val="tx1">
              <a:alpha val="54000"/>
            </a:schemeClr>
          </a:solidFill>
        </p:spPr>
        <p:txBody>
          <a:bodyPr wrap="square" tIns="0" bIns="0">
            <a:spAutoFit/>
          </a:bodyPr>
          <a:lstStyle/>
          <a:p>
            <a:pPr algn="ctr"/>
            <a:r>
              <a:rPr lang="en-SG" sz="1000" dirty="0">
                <a:solidFill>
                  <a:schemeClr val="accent4"/>
                </a:solidFill>
                <a:latin typeface="Consolas" panose="020B0609020204030204" pitchFamily="49" charset="0"/>
              </a:rPr>
              <a:t>betAmtElement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45F7D4-89E8-4056-949A-DB1C4E44BB54}"/>
              </a:ext>
            </a:extLst>
          </p:cNvPr>
          <p:cNvSpPr/>
          <p:nvPr/>
        </p:nvSpPr>
        <p:spPr>
          <a:xfrm>
            <a:off x="5735772" y="6343082"/>
            <a:ext cx="743716" cy="153888"/>
          </a:xfrm>
          <a:prstGeom prst="rect">
            <a:avLst/>
          </a:prstGeom>
          <a:solidFill>
            <a:schemeClr val="tx1">
              <a:alpha val="54000"/>
            </a:schemeClr>
          </a:solidFill>
        </p:spPr>
        <p:txBody>
          <a:bodyPr wrap="square" tIns="0" bIns="0">
            <a:spAutoFit/>
          </a:bodyPr>
          <a:lstStyle/>
          <a:p>
            <a:pPr algn="ctr"/>
            <a:r>
              <a:rPr lang="en-SG" sz="1000" dirty="0">
                <a:solidFill>
                  <a:schemeClr val="accent4"/>
                </a:solidFill>
                <a:latin typeface="Consolas" panose="020B0609020204030204" pitchFamily="49" charset="0"/>
              </a:rPr>
              <a:t>betUpBtn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424068-CE25-4DB9-8F3E-7D893D8CFA09}"/>
              </a:ext>
            </a:extLst>
          </p:cNvPr>
          <p:cNvSpPr/>
          <p:nvPr/>
        </p:nvSpPr>
        <p:spPr>
          <a:xfrm>
            <a:off x="4657190" y="6368069"/>
            <a:ext cx="889987" cy="153888"/>
          </a:xfrm>
          <a:prstGeom prst="rect">
            <a:avLst/>
          </a:prstGeom>
          <a:solidFill>
            <a:schemeClr val="tx1">
              <a:alpha val="54000"/>
            </a:schemeClr>
          </a:solidFill>
        </p:spPr>
        <p:txBody>
          <a:bodyPr wrap="square" tIns="0" bIns="0">
            <a:spAutoFit/>
          </a:bodyPr>
          <a:lstStyle/>
          <a:p>
            <a:pPr algn="ctr"/>
            <a:r>
              <a:rPr lang="en-SG" sz="1000" dirty="0">
                <a:solidFill>
                  <a:schemeClr val="accent4"/>
                </a:solidFill>
                <a:latin typeface="Consolas" panose="020B0609020204030204" pitchFamily="49" charset="0"/>
              </a:rPr>
              <a:t>betDownBtn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EA7C369-3345-4BCB-B3B7-04703167FA72}"/>
              </a:ext>
            </a:extLst>
          </p:cNvPr>
          <p:cNvSpPr/>
          <p:nvPr/>
        </p:nvSpPr>
        <p:spPr>
          <a:xfrm>
            <a:off x="3223703" y="36158"/>
            <a:ext cx="1046034" cy="170259"/>
          </a:xfrm>
          <a:prstGeom prst="roundRect">
            <a:avLst/>
          </a:prstGeom>
          <a:solidFill>
            <a:schemeClr val="tx1">
              <a:alpha val="54000"/>
            </a:schemeClr>
          </a:solidFill>
        </p:spPr>
        <p:txBody>
          <a:bodyPr wrap="square" tIns="0" bIns="0">
            <a:spAutoFit/>
          </a:bodyPr>
          <a:lstStyle/>
          <a:p>
            <a:pPr algn="ctr"/>
            <a:r>
              <a:rPr lang="en-SG" sz="1000" dirty="0">
                <a:solidFill>
                  <a:schemeClr val="accent4"/>
                </a:solidFill>
                <a:latin typeface="Consolas" panose="020B0609020204030204" pitchFamily="49" charset="0"/>
              </a:rPr>
              <a:t>projectTitle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3817FCD-1CF4-4FEB-97F8-184F158CFC85}"/>
              </a:ext>
            </a:extLst>
          </p:cNvPr>
          <p:cNvSpPr/>
          <p:nvPr/>
        </p:nvSpPr>
        <p:spPr>
          <a:xfrm>
            <a:off x="718436" y="1159967"/>
            <a:ext cx="1294140" cy="170259"/>
          </a:xfrm>
          <a:prstGeom prst="roundRect">
            <a:avLst/>
          </a:prstGeom>
          <a:solidFill>
            <a:schemeClr val="tx1">
              <a:alpha val="54000"/>
            </a:schemeClr>
          </a:solidFill>
        </p:spPr>
        <p:txBody>
          <a:bodyPr wrap="square" tIns="0" bIns="0">
            <a:spAutoFit/>
          </a:bodyPr>
          <a:lstStyle/>
          <a:p>
            <a:pPr algn="ctr"/>
            <a:r>
              <a:rPr lang="en-SG" sz="1000" dirty="0">
                <a:solidFill>
                  <a:schemeClr val="accent4"/>
                </a:solidFill>
                <a:latin typeface="Consolas" panose="020B0609020204030204" pitchFamily="49" charset="0"/>
              </a:rPr>
              <a:t>bettingTableRef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903602C-CE1D-4B2E-894A-8D6785BECE15}"/>
              </a:ext>
            </a:extLst>
          </p:cNvPr>
          <p:cNvSpPr/>
          <p:nvPr/>
        </p:nvSpPr>
        <p:spPr>
          <a:xfrm>
            <a:off x="1293321" y="1334487"/>
            <a:ext cx="818088" cy="170259"/>
          </a:xfrm>
          <a:prstGeom prst="roundRect">
            <a:avLst/>
          </a:prstGeom>
          <a:solidFill>
            <a:schemeClr val="tx1"/>
          </a:solidFill>
        </p:spPr>
        <p:txBody>
          <a:bodyPr wrap="square" tIns="0" bIns="0">
            <a:spAutoFit/>
          </a:bodyPr>
          <a:lstStyle/>
          <a:p>
            <a:pPr algn="ctr"/>
            <a:r>
              <a:rPr lang="en-SG" sz="1000" dirty="0">
                <a:solidFill>
                  <a:schemeClr val="accent4"/>
                </a:solidFill>
                <a:latin typeface="Consolas" panose="020B0609020204030204" pitchFamily="49" charset="0"/>
              </a:rPr>
              <a:t>imgTable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E560776-2BDD-42CC-B45B-41A966C35772}"/>
              </a:ext>
            </a:extLst>
          </p:cNvPr>
          <p:cNvSpPr/>
          <p:nvPr/>
        </p:nvSpPr>
        <p:spPr>
          <a:xfrm>
            <a:off x="718436" y="1148354"/>
            <a:ext cx="7815409" cy="174523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350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2E04DA8-3EFC-43A7-AE87-7B8D668AFE08}"/>
              </a:ext>
            </a:extLst>
          </p:cNvPr>
          <p:cNvSpPr/>
          <p:nvPr/>
        </p:nvSpPr>
        <p:spPr>
          <a:xfrm>
            <a:off x="720657" y="3006461"/>
            <a:ext cx="901401" cy="192214"/>
          </a:xfrm>
          <a:prstGeom prst="roundRect">
            <a:avLst/>
          </a:prstGeom>
          <a:solidFill>
            <a:schemeClr val="tx1">
              <a:alpha val="54000"/>
            </a:schemeClr>
          </a:solidFill>
        </p:spPr>
        <p:txBody>
          <a:bodyPr wrap="square" tIns="0" bIns="0">
            <a:spAutoFit/>
          </a:bodyPr>
          <a:lstStyle/>
          <a:p>
            <a:pPr algn="ctr"/>
            <a:r>
              <a:rPr lang="en-SG" sz="1000" dirty="0">
                <a:solidFill>
                  <a:schemeClr val="accent4"/>
                </a:solidFill>
                <a:latin typeface="Consolas" panose="020B0609020204030204" pitchFamily="49" charset="0"/>
              </a:rPr>
              <a:t>msgResult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995F813-5BB9-49A0-BA59-A78BF1C9B9F5}"/>
              </a:ext>
            </a:extLst>
          </p:cNvPr>
          <p:cNvSpPr/>
          <p:nvPr/>
        </p:nvSpPr>
        <p:spPr>
          <a:xfrm>
            <a:off x="720657" y="3330647"/>
            <a:ext cx="1608666" cy="170259"/>
          </a:xfrm>
          <a:prstGeom prst="roundRect">
            <a:avLst/>
          </a:prstGeom>
          <a:solidFill>
            <a:schemeClr val="tx1">
              <a:alpha val="75000"/>
            </a:schemeClr>
          </a:solidFill>
        </p:spPr>
        <p:txBody>
          <a:bodyPr wrap="square" tIns="0" bIns="0">
            <a:spAutoFit/>
          </a:bodyPr>
          <a:lstStyle/>
          <a:p>
            <a:pPr algn="ctr"/>
            <a:r>
              <a:rPr lang="en-SG" sz="1000" dirty="0">
                <a:solidFill>
                  <a:schemeClr val="accent4"/>
                </a:solidFill>
                <a:latin typeface="Consolas" panose="020B0609020204030204" pitchFamily="49" charset="0"/>
              </a:rPr>
              <a:t>cardStatusContainer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E7D5BFF-416E-487C-A8D1-36D8A9CA652A}"/>
              </a:ext>
            </a:extLst>
          </p:cNvPr>
          <p:cNvSpPr/>
          <p:nvPr/>
        </p:nvSpPr>
        <p:spPr>
          <a:xfrm>
            <a:off x="500568" y="887159"/>
            <a:ext cx="1121490" cy="170259"/>
          </a:xfrm>
          <a:prstGeom prst="roundRect">
            <a:avLst/>
          </a:prstGeom>
          <a:solidFill>
            <a:schemeClr val="tx1">
              <a:alpha val="54000"/>
            </a:schemeClr>
          </a:solidFill>
        </p:spPr>
        <p:txBody>
          <a:bodyPr wrap="square" tIns="0" bIns="0">
            <a:spAutoFit/>
          </a:bodyPr>
          <a:lstStyle/>
          <a:p>
            <a:pPr algn="ctr"/>
            <a:r>
              <a:rPr lang="en-SG" sz="1000" dirty="0">
                <a:solidFill>
                  <a:schemeClr val="accent4"/>
                </a:solidFill>
                <a:latin typeface="Consolas" panose="020B0609020204030204" pitchFamily="49" charset="0"/>
              </a:rPr>
              <a:t>gameContainer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7B2D9A8-B8FB-492B-A51D-E77D4F0EDDD1}"/>
              </a:ext>
            </a:extLst>
          </p:cNvPr>
          <p:cNvSpPr/>
          <p:nvPr/>
        </p:nvSpPr>
        <p:spPr>
          <a:xfrm>
            <a:off x="720657" y="3641796"/>
            <a:ext cx="1215508" cy="170259"/>
          </a:xfrm>
          <a:prstGeom prst="roundRect">
            <a:avLst/>
          </a:prstGeom>
          <a:solidFill>
            <a:schemeClr val="tx1">
              <a:alpha val="75000"/>
            </a:schemeClr>
          </a:solidFill>
        </p:spPr>
        <p:txBody>
          <a:bodyPr wrap="square" tIns="0" bIns="0">
            <a:spAutoFit/>
          </a:bodyPr>
          <a:lstStyle/>
          <a:p>
            <a:pPr algn="ctr"/>
            <a:r>
              <a:rPr lang="en-SG" sz="1000" dirty="0">
                <a:solidFill>
                  <a:schemeClr val="accent4"/>
                </a:solidFill>
                <a:latin typeface="Consolas" panose="020B0609020204030204" pitchFamily="49" charset="0"/>
              </a:rPr>
              <a:t>cardsContainer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537F3C2-D910-457F-9B86-0DAC2BBCBE40}"/>
              </a:ext>
            </a:extLst>
          </p:cNvPr>
          <p:cNvSpPr/>
          <p:nvPr/>
        </p:nvSpPr>
        <p:spPr>
          <a:xfrm>
            <a:off x="704937" y="5974150"/>
            <a:ext cx="1242648" cy="153888"/>
          </a:xfrm>
          <a:prstGeom prst="rect">
            <a:avLst/>
          </a:prstGeom>
          <a:solidFill>
            <a:schemeClr val="tx1">
              <a:alpha val="54000"/>
            </a:schemeClr>
          </a:solidFill>
        </p:spPr>
        <p:txBody>
          <a:bodyPr wrap="square" tIns="0" bIns="0">
            <a:spAutoFit/>
          </a:bodyPr>
          <a:lstStyle/>
          <a:p>
            <a:pPr algn="ctr"/>
            <a:r>
              <a:rPr lang="en-SG" sz="1000" dirty="0">
                <a:solidFill>
                  <a:schemeClr val="accent4"/>
                </a:solidFill>
                <a:latin typeface="Consolas" panose="020B0609020204030204" pitchFamily="49" charset="0"/>
              </a:rPr>
              <a:t>bottomContainer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C1B47C3-1719-48C9-A731-1042594BD083}"/>
              </a:ext>
            </a:extLst>
          </p:cNvPr>
          <p:cNvSpPr/>
          <p:nvPr/>
        </p:nvSpPr>
        <p:spPr>
          <a:xfrm>
            <a:off x="810488" y="5497131"/>
            <a:ext cx="1294140" cy="153888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txBody>
          <a:bodyPr wrap="square" tIns="0" bIns="0">
            <a:spAutoFit/>
          </a:bodyPr>
          <a:lstStyle/>
          <a:p>
            <a:pPr algn="ctr"/>
            <a:r>
              <a:rPr lang="en-SG" sz="1000" dirty="0">
                <a:solidFill>
                  <a:schemeClr val="accent4"/>
                </a:solidFill>
                <a:latin typeface="Consolas" panose="020B0609020204030204" pitchFamily="49" charset="0"/>
              </a:rPr>
              <a:t>creditContainer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50DF5B4-D24D-4C5D-A484-413C460678FD}"/>
              </a:ext>
            </a:extLst>
          </p:cNvPr>
          <p:cNvSpPr/>
          <p:nvPr/>
        </p:nvSpPr>
        <p:spPr>
          <a:xfrm>
            <a:off x="3622920" y="5497131"/>
            <a:ext cx="1058244" cy="153888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txBody>
          <a:bodyPr wrap="square" tIns="0" bIns="0">
            <a:spAutoFit/>
          </a:bodyPr>
          <a:lstStyle/>
          <a:p>
            <a:pPr algn="ctr"/>
            <a:r>
              <a:rPr lang="en-SG" sz="1000" dirty="0">
                <a:solidFill>
                  <a:schemeClr val="accent4"/>
                </a:solidFill>
                <a:latin typeface="Consolas" panose="020B0609020204030204" pitchFamily="49" charset="0"/>
              </a:rPr>
              <a:t>betContainer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84DEC7E-0DA4-436F-9EEC-5D5EFA7E6F4B}"/>
              </a:ext>
            </a:extLst>
          </p:cNvPr>
          <p:cNvSpPr/>
          <p:nvPr/>
        </p:nvSpPr>
        <p:spPr>
          <a:xfrm>
            <a:off x="6306190" y="5497131"/>
            <a:ext cx="979614" cy="153888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txBody>
          <a:bodyPr wrap="square" tIns="0" bIns="0">
            <a:spAutoFit/>
          </a:bodyPr>
          <a:lstStyle/>
          <a:p>
            <a:pPr algn="ctr"/>
            <a:r>
              <a:rPr lang="en-SG" sz="1000" dirty="0">
                <a:solidFill>
                  <a:schemeClr val="accent4"/>
                </a:solidFill>
                <a:latin typeface="Consolas" panose="020B0609020204030204" pitchFamily="49" charset="0"/>
              </a:rPr>
              <a:t>dealDrawBtn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3259248-1C7F-4830-BAE6-B5B819F89D9C}"/>
              </a:ext>
            </a:extLst>
          </p:cNvPr>
          <p:cNvCxnSpPr/>
          <p:nvPr/>
        </p:nvCxnSpPr>
        <p:spPr>
          <a:xfrm flipV="1">
            <a:off x="3607239" y="5854562"/>
            <a:ext cx="165864" cy="52729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56DA779-DDB6-4B61-A6D7-AE7BB21DA78E}"/>
              </a:ext>
            </a:extLst>
          </p:cNvPr>
          <p:cNvCxnSpPr>
            <a:cxnSpLocks/>
            <a:stCxn id="5" idx="0"/>
            <a:endCxn id="24" idx="3"/>
          </p:cNvCxnSpPr>
          <p:nvPr/>
        </p:nvCxnSpPr>
        <p:spPr>
          <a:xfrm flipH="1" flipV="1">
            <a:off x="5681453" y="5625069"/>
            <a:ext cx="426177" cy="71801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933B076-D26F-47CE-8351-61679B883B04}"/>
              </a:ext>
            </a:extLst>
          </p:cNvPr>
          <p:cNvCxnSpPr>
            <a:cxnSpLocks/>
            <a:stCxn id="8" idx="0"/>
            <a:endCxn id="25" idx="2"/>
          </p:cNvCxnSpPr>
          <p:nvPr/>
        </p:nvCxnSpPr>
        <p:spPr>
          <a:xfrm flipV="1">
            <a:off x="5102184" y="5956992"/>
            <a:ext cx="257194" cy="4110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56AB3439-B500-4D68-A380-1AC79542D498}"/>
              </a:ext>
            </a:extLst>
          </p:cNvPr>
          <p:cNvSpPr/>
          <p:nvPr/>
        </p:nvSpPr>
        <p:spPr>
          <a:xfrm>
            <a:off x="7565457" y="337258"/>
            <a:ext cx="1510477" cy="153888"/>
          </a:xfrm>
          <a:prstGeom prst="rect">
            <a:avLst/>
          </a:prstGeom>
          <a:solidFill>
            <a:schemeClr val="tx1">
              <a:alpha val="54000"/>
            </a:schemeClr>
          </a:solidFill>
        </p:spPr>
        <p:txBody>
          <a:bodyPr wrap="square" tIns="0" bIns="0">
            <a:spAutoFit/>
          </a:bodyPr>
          <a:lstStyle/>
          <a:p>
            <a:pPr algn="ctr"/>
            <a:r>
              <a:rPr lang="en-SG" sz="1000" dirty="0">
                <a:solidFill>
                  <a:schemeClr val="accent4"/>
                </a:solidFill>
                <a:latin typeface="Consolas" panose="020B0609020204030204" pitchFamily="49" charset="0"/>
              </a:rPr>
              <a:t>Main game elements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C7CE83A-C186-4BBF-AFFF-1EDD366696BC}"/>
              </a:ext>
            </a:extLst>
          </p:cNvPr>
          <p:cNvSpPr/>
          <p:nvPr/>
        </p:nvSpPr>
        <p:spPr>
          <a:xfrm>
            <a:off x="7522974" y="59438"/>
            <a:ext cx="1552960" cy="68846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/>
              <a:t>LEGEND</a:t>
            </a:r>
            <a:endParaRPr lang="en-SG" sz="11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15DFE3F-37E4-447B-B4E2-738BB3C43DAA}"/>
              </a:ext>
            </a:extLst>
          </p:cNvPr>
          <p:cNvSpPr/>
          <p:nvPr/>
        </p:nvSpPr>
        <p:spPr>
          <a:xfrm>
            <a:off x="7565456" y="530077"/>
            <a:ext cx="1510477" cy="153888"/>
          </a:xfrm>
          <a:prstGeom prst="rect">
            <a:avLst/>
          </a:prstGeom>
          <a:solidFill>
            <a:schemeClr val="tx1">
              <a:alpha val="54000"/>
            </a:schemeClr>
          </a:solidFill>
        </p:spPr>
        <p:txBody>
          <a:bodyPr wrap="square" tIns="0" bIns="0">
            <a:spAutoFit/>
          </a:bodyPr>
          <a:lstStyle/>
          <a:p>
            <a:pPr algn="ctr"/>
            <a:r>
              <a:rPr lang="en-SG" sz="1000" dirty="0">
                <a:solidFill>
                  <a:srgbClr val="9A57CD"/>
                </a:solidFill>
                <a:latin typeface="Consolas" panose="020B0609020204030204" pitchFamily="49" charset="0"/>
              </a:rPr>
              <a:t>Local elements</a:t>
            </a:r>
          </a:p>
        </p:txBody>
      </p:sp>
    </p:spTree>
    <p:extLst>
      <p:ext uri="{BB962C8B-B14F-4D97-AF65-F5344CB8AC3E}">
        <p14:creationId xmlns:p14="http://schemas.microsoft.com/office/powerpoint/2010/main" val="2891291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236</TotalTime>
  <Words>46</Words>
  <Application>Microsoft Office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#IAN YIP SHAO-HERN#</dc:creator>
  <cp:lastModifiedBy>#IAN YIP SHAO-HERN#</cp:lastModifiedBy>
  <cp:revision>11</cp:revision>
  <dcterms:created xsi:type="dcterms:W3CDTF">2021-01-20T05:09:03Z</dcterms:created>
  <dcterms:modified xsi:type="dcterms:W3CDTF">2021-01-25T04:35:28Z</dcterms:modified>
</cp:coreProperties>
</file>