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359" r:id="rId2"/>
    <p:sldId id="445" r:id="rId3"/>
    <p:sldId id="449" r:id="rId4"/>
    <p:sldId id="438" r:id="rId5"/>
    <p:sldId id="443" r:id="rId6"/>
    <p:sldId id="458" r:id="rId7"/>
    <p:sldId id="448" r:id="rId8"/>
    <p:sldId id="432" r:id="rId9"/>
    <p:sldId id="452" r:id="rId10"/>
    <p:sldId id="409" r:id="rId11"/>
    <p:sldId id="455" r:id="rId12"/>
    <p:sldId id="456" r:id="rId13"/>
    <p:sldId id="457" r:id="rId14"/>
    <p:sldId id="459" r:id="rId15"/>
    <p:sldId id="454" r:id="rId16"/>
    <p:sldId id="460" r:id="rId17"/>
    <p:sldId id="469" r:id="rId18"/>
    <p:sldId id="461" r:id="rId19"/>
    <p:sldId id="462" r:id="rId20"/>
    <p:sldId id="463" r:id="rId21"/>
    <p:sldId id="464" r:id="rId22"/>
    <p:sldId id="465" r:id="rId23"/>
    <p:sldId id="467" r:id="rId24"/>
    <p:sldId id="468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9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55F"/>
    <a:srgbClr val="2B9EAE"/>
    <a:srgbClr val="019287"/>
    <a:srgbClr val="016371"/>
    <a:srgbClr val="55BBD8"/>
    <a:srgbClr val="FFCCCC"/>
    <a:srgbClr val="E06416"/>
    <a:srgbClr val="E62C50"/>
    <a:srgbClr val="134451"/>
    <a:srgbClr val="DD6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686" y="67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2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</a:t>
            </a:r>
            <a:r>
              <a:rPr lang="en-US" baseline="0"/>
              <a:t> dụ của vnTokennizer, phía trên là nội dung cần xử lý và ở dưới là output các từ sau khi đã được xử lý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65286-6D12-4210-88EE-66D5E24A96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980627"/>
      </p:ext>
    </p:extLst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3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7689-AAE3-440D-9106-5CAE8CB66AB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4FEC-3629-44D0-8027-372FE0F3F78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1880"/>
            <a:ext cx="2520280" cy="5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6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97826"/>
            <a:ext cx="9888264" cy="5053536"/>
            <a:chOff x="-15180" y="-236562"/>
            <a:chExt cx="9888264" cy="5053536"/>
          </a:xfrm>
        </p:grpSpPr>
        <p:sp>
          <p:nvSpPr>
            <p:cNvPr id="6" name="矩形 5"/>
            <p:cNvSpPr/>
            <p:nvPr/>
          </p:nvSpPr>
          <p:spPr>
            <a:xfrm>
              <a:off x="323528" y="411510"/>
              <a:ext cx="8496944" cy="4176464"/>
            </a:xfrm>
            <a:prstGeom prst="rect">
              <a:avLst/>
            </a:prstGeom>
            <a:solidFill>
              <a:srgbClr val="13445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-15180" y="-236562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87133" y="771550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624594"/>
              <a:ext cx="2652469" cy="219238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259632" y="1025236"/>
            <a:ext cx="6218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SPAMMING EMAIL DETECTOR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666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972245"/>
            <a:ext cx="7886700" cy="1536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59832" y="3951157"/>
            <a:ext cx="3744416" cy="65749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FPT University</a:t>
            </a:r>
          </a:p>
          <a:p>
            <a:r>
              <a:rPr lang="en-US" dirty="0" err="1">
                <a:solidFill>
                  <a:schemeClr val="bg1"/>
                </a:solidFill>
              </a:rPr>
              <a:t>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, September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îṩļïďe"/>
          <p:cNvSpPr/>
          <p:nvPr/>
        </p:nvSpPr>
        <p:spPr>
          <a:xfrm>
            <a:off x="3392421" y="2433957"/>
            <a:ext cx="557608" cy="557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ea typeface="Microsoft YaHei" panose="020B0503020204020204" pitchFamily="34" charset="-122"/>
            </a:endParaRPr>
          </a:p>
        </p:txBody>
      </p:sp>
      <p:sp>
        <p:nvSpPr>
          <p:cNvPr id="22" name="íŝ1ïďè"/>
          <p:cNvSpPr/>
          <p:nvPr/>
        </p:nvSpPr>
        <p:spPr>
          <a:xfrm>
            <a:off x="3392421" y="4069185"/>
            <a:ext cx="557608" cy="557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ea typeface="Microsoft YaHei" panose="020B0503020204020204" pitchFamily="34" charset="-122"/>
            </a:endParaRPr>
          </a:p>
        </p:txBody>
      </p:sp>
      <p:sp>
        <p:nvSpPr>
          <p:cNvPr id="25" name="îṡlîḍe"/>
          <p:cNvSpPr/>
          <p:nvPr/>
        </p:nvSpPr>
        <p:spPr>
          <a:xfrm>
            <a:off x="3392421" y="3211392"/>
            <a:ext cx="557608" cy="5576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ea typeface="Microsoft YaHei" panose="020B0503020204020204" pitchFamily="34" charset="-122"/>
            </a:endParaRPr>
          </a:p>
        </p:txBody>
      </p:sp>
      <p:sp>
        <p:nvSpPr>
          <p:cNvPr id="28" name="ïšľïďè"/>
          <p:cNvSpPr/>
          <p:nvPr/>
        </p:nvSpPr>
        <p:spPr>
          <a:xfrm>
            <a:off x="3394507" y="1534104"/>
            <a:ext cx="557608" cy="557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ea typeface="Microsoft YaHei" panose="020B0503020204020204" pitchFamily="34" charset="-122"/>
            </a:endParaRPr>
          </a:p>
        </p:txBody>
      </p:sp>
      <p:grpSp>
        <p:nvGrpSpPr>
          <p:cNvPr id="30" name="ísḷîde"/>
          <p:cNvGrpSpPr/>
          <p:nvPr/>
        </p:nvGrpSpPr>
        <p:grpSpPr>
          <a:xfrm>
            <a:off x="4299880" y="1626140"/>
            <a:ext cx="4357311" cy="577377"/>
            <a:chOff x="-97635" y="1669969"/>
            <a:chExt cx="5809747" cy="769836"/>
          </a:xfrm>
        </p:grpSpPr>
        <p:sp>
          <p:nvSpPr>
            <p:cNvPr id="31" name="í$ľiḑe"/>
            <p:cNvSpPr txBox="1"/>
            <p:nvPr/>
          </p:nvSpPr>
          <p:spPr>
            <a:xfrm>
              <a:off x="1891260" y="1848889"/>
              <a:ext cx="3820852" cy="590916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ea typeface="Microsoft YaHei" panose="020B0503020204020204" pitchFamily="34" charset="-122"/>
              </a:endParaRPr>
            </a:p>
          </p:txBody>
        </p:sp>
        <p:sp>
          <p:nvSpPr>
            <p:cNvPr id="32" name="ïS1ïďê"/>
            <p:cNvSpPr txBox="1"/>
            <p:nvPr/>
          </p:nvSpPr>
          <p:spPr>
            <a:xfrm>
              <a:off x="-97635" y="1669969"/>
              <a:ext cx="3820852" cy="338555"/>
            </a:xfrm>
            <a:prstGeom prst="rect">
              <a:avLst/>
            </a:prstGeom>
            <a:noFill/>
          </p:spPr>
          <p:txBody>
            <a:bodyPr wrap="none" anchor="b" anchorCtr="0">
              <a:normAutofit fontScale="77500" lnSpcReduction="20000"/>
            </a:bodyPr>
            <a:lstStyle/>
            <a:p>
              <a:endParaRPr lang="zh-CN" altLang="en-US" sz="1600" b="1" dirty="0">
                <a:solidFill>
                  <a:schemeClr val="accent1"/>
                </a:solidFill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3" name="îŝḷíḍe"/>
          <p:cNvGrpSpPr/>
          <p:nvPr/>
        </p:nvGrpSpPr>
        <p:grpSpPr>
          <a:xfrm>
            <a:off x="4208772" y="2639682"/>
            <a:ext cx="4298459" cy="1081125"/>
            <a:chOff x="-19166" y="3013930"/>
            <a:chExt cx="5731278" cy="1441500"/>
          </a:xfrm>
        </p:grpSpPr>
        <p:sp>
          <p:nvSpPr>
            <p:cNvPr id="34" name="îsļïḑé"/>
            <p:cNvSpPr txBox="1"/>
            <p:nvPr/>
          </p:nvSpPr>
          <p:spPr>
            <a:xfrm>
              <a:off x="1891260" y="3013930"/>
              <a:ext cx="3820852" cy="583220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ea typeface="Microsoft YaHei" panose="020B0503020204020204" pitchFamily="34" charset="-122"/>
              </a:endParaRPr>
            </a:p>
          </p:txBody>
        </p:sp>
        <p:sp>
          <p:nvSpPr>
            <p:cNvPr id="35" name="îŝḷîḍe"/>
            <p:cNvSpPr txBox="1"/>
            <p:nvPr/>
          </p:nvSpPr>
          <p:spPr>
            <a:xfrm>
              <a:off x="-19166" y="4116875"/>
              <a:ext cx="3820852" cy="338555"/>
            </a:xfrm>
            <a:prstGeom prst="rect">
              <a:avLst/>
            </a:prstGeom>
            <a:noFill/>
          </p:spPr>
          <p:txBody>
            <a:bodyPr wrap="none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latin typeface="Calibri (Body)"/>
                </a:rPr>
                <a:t>With information security issues</a:t>
              </a:r>
              <a:endParaRPr lang="zh-CN" altLang="en-US" dirty="0">
                <a:latin typeface="Calibri (Body)"/>
              </a:endParaRPr>
            </a:p>
          </p:txBody>
        </p:sp>
      </p:grpSp>
      <p:grpSp>
        <p:nvGrpSpPr>
          <p:cNvPr id="36" name="ïşḻîḓê"/>
          <p:cNvGrpSpPr/>
          <p:nvPr/>
        </p:nvGrpSpPr>
        <p:grpSpPr>
          <a:xfrm>
            <a:off x="4208772" y="3101811"/>
            <a:ext cx="4448418" cy="1356598"/>
            <a:chOff x="-219112" y="3840418"/>
            <a:chExt cx="5931223" cy="1808797"/>
          </a:xfrm>
        </p:grpSpPr>
        <p:sp>
          <p:nvSpPr>
            <p:cNvPr id="37" name="îṥľïdè"/>
            <p:cNvSpPr txBox="1"/>
            <p:nvPr/>
          </p:nvSpPr>
          <p:spPr>
            <a:xfrm>
              <a:off x="-219112" y="5098183"/>
              <a:ext cx="5728746" cy="551032"/>
            </a:xfrm>
            <a:prstGeom prst="rect">
              <a:avLst/>
            </a:prstGeom>
            <a:noFill/>
          </p:spPr>
          <p:txBody>
            <a:bodyPr wrap="square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latin typeface="Calibri (Body)"/>
                </a:rPr>
                <a:t>Use the classic spam classification techniques</a:t>
              </a:r>
              <a:endParaRPr lang="zh-CN" altLang="en-US" dirty="0">
                <a:latin typeface="Calibri (Body)"/>
              </a:endParaRPr>
            </a:p>
          </p:txBody>
        </p:sp>
        <p:sp>
          <p:nvSpPr>
            <p:cNvPr id="38" name="islîdé"/>
            <p:cNvSpPr txBox="1"/>
            <p:nvPr/>
          </p:nvSpPr>
          <p:spPr>
            <a:xfrm>
              <a:off x="1891259" y="3840418"/>
              <a:ext cx="3820852" cy="338554"/>
            </a:xfrm>
            <a:prstGeom prst="rect">
              <a:avLst/>
            </a:prstGeom>
            <a:noFill/>
          </p:spPr>
          <p:txBody>
            <a:bodyPr wrap="none" anchor="b" anchorCtr="0">
              <a:normAutofit fontScale="77500" lnSpcReduction="20000"/>
            </a:bodyPr>
            <a:lstStyle/>
            <a:p>
              <a:endParaRPr lang="zh-CN" altLang="en-US" sz="1600" b="1" dirty="0">
                <a:solidFill>
                  <a:schemeClr val="accent3"/>
                </a:solidFill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îş1iḍè"/>
          <p:cNvGrpSpPr/>
          <p:nvPr/>
        </p:nvGrpSpPr>
        <p:grpSpPr>
          <a:xfrm>
            <a:off x="4178243" y="2556754"/>
            <a:ext cx="4475066" cy="1569639"/>
            <a:chOff x="-259818" y="3201643"/>
            <a:chExt cx="5966754" cy="2092854"/>
          </a:xfrm>
        </p:grpSpPr>
        <p:sp>
          <p:nvSpPr>
            <p:cNvPr id="40" name="íśļiďé"/>
            <p:cNvSpPr txBox="1"/>
            <p:nvPr/>
          </p:nvSpPr>
          <p:spPr>
            <a:xfrm>
              <a:off x="-259818" y="3201643"/>
              <a:ext cx="5519798" cy="590918"/>
            </a:xfrm>
            <a:prstGeom prst="rect">
              <a:avLst/>
            </a:prstGeom>
            <a:noFill/>
          </p:spPr>
          <p:txBody>
            <a:bodyPr wrap="square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(Body)"/>
                </a:rPr>
                <a:t>Used Open source technologies free </a:t>
              </a:r>
              <a:endParaRPr lang="zh-CN" altLang="en-US" dirty="0">
                <a:latin typeface="Calibri (Body)"/>
              </a:endParaRPr>
            </a:p>
          </p:txBody>
        </p:sp>
        <p:sp>
          <p:nvSpPr>
            <p:cNvPr id="41" name="îṡľîḋe"/>
            <p:cNvSpPr txBox="1"/>
            <p:nvPr/>
          </p:nvSpPr>
          <p:spPr>
            <a:xfrm>
              <a:off x="1886084" y="4955943"/>
              <a:ext cx="3820852" cy="338554"/>
            </a:xfrm>
            <a:prstGeom prst="rect">
              <a:avLst/>
            </a:prstGeom>
            <a:noFill/>
          </p:spPr>
          <p:txBody>
            <a:bodyPr wrap="none" anchor="b" anchorCtr="0">
              <a:normAutofit fontScale="77500" lnSpcReduction="20000"/>
            </a:bodyPr>
            <a:lstStyle/>
            <a:p>
              <a:endParaRPr lang="zh-CN" altLang="en-US" sz="1600" b="1" dirty="0">
                <a:solidFill>
                  <a:schemeClr val="accent4"/>
                </a:solidFill>
                <a:ea typeface="Microsoft YaHei" panose="020B0503020204020204" pitchFamily="34" charset="-122"/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2411760" y="278826"/>
            <a:ext cx="3836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 Propose ideas</a:t>
            </a:r>
            <a:endParaRPr lang="zh-HK" altLang="en-US" sz="28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36585"/>
            <a:ext cx="3130451" cy="3130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1309" y="15013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 (Body)"/>
              </a:rPr>
              <a:t>Little or no ability to support Vietnamese spam</a:t>
            </a:r>
          </a:p>
        </p:txBody>
      </p:sp>
      <p:sp>
        <p:nvSpPr>
          <p:cNvPr id="27" name="Freeform 112"/>
          <p:cNvSpPr>
            <a:spLocks noEditPoints="1"/>
          </p:cNvSpPr>
          <p:nvPr/>
        </p:nvSpPr>
        <p:spPr bwMode="auto">
          <a:xfrm>
            <a:off x="3561092" y="1713391"/>
            <a:ext cx="220266" cy="221456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29" name="Freeform 112"/>
          <p:cNvSpPr>
            <a:spLocks noEditPoints="1"/>
          </p:cNvSpPr>
          <p:nvPr/>
        </p:nvSpPr>
        <p:spPr bwMode="auto">
          <a:xfrm>
            <a:off x="3547598" y="2603844"/>
            <a:ext cx="220266" cy="221456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43" name="Freeform 112"/>
          <p:cNvSpPr>
            <a:spLocks noEditPoints="1"/>
          </p:cNvSpPr>
          <p:nvPr/>
        </p:nvSpPr>
        <p:spPr bwMode="auto">
          <a:xfrm>
            <a:off x="3543478" y="3404354"/>
            <a:ext cx="220266" cy="221456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 sz="1013"/>
          </a:p>
        </p:txBody>
      </p:sp>
      <p:sp>
        <p:nvSpPr>
          <p:cNvPr id="44" name="Freeform 112"/>
          <p:cNvSpPr>
            <a:spLocks noEditPoints="1"/>
          </p:cNvSpPr>
          <p:nvPr/>
        </p:nvSpPr>
        <p:spPr bwMode="auto">
          <a:xfrm>
            <a:off x="3543478" y="4225359"/>
            <a:ext cx="220266" cy="221456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90608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303544" y="335142"/>
            <a:ext cx="3836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HK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2"/>
          <p:cNvSpPr/>
          <p:nvPr/>
        </p:nvSpPr>
        <p:spPr>
          <a:xfrm>
            <a:off x="1826821" y="900678"/>
            <a:ext cx="665404" cy="665403"/>
          </a:xfrm>
          <a:prstGeom prst="ellipse">
            <a:avLst/>
          </a:prstGeom>
          <a:solidFill>
            <a:schemeClr val="bg1"/>
          </a:solidFill>
          <a:ln w="9525" cap="flat">
            <a:solidFill>
              <a:srgbClr val="CFCFCF"/>
            </a:solidFill>
            <a:prstDash val="solid"/>
            <a:miter lim="400000"/>
          </a:ln>
          <a:effectLst/>
        </p:spPr>
        <p:txBody>
          <a:bodyPr wrap="none" lIns="25400" tIns="25400" rIns="25400" bIns="25400" anchor="ctr">
            <a:normAutofit lnSpcReduction="10000"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4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85021" y="880931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Threats-Source</a:t>
            </a:r>
            <a:endParaRPr lang="zh-HK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Oval 13"/>
          <p:cNvSpPr>
            <a:spLocks noChangeAspect="1" noChangeArrowheads="1"/>
          </p:cNvSpPr>
          <p:nvPr/>
        </p:nvSpPr>
        <p:spPr bwMode="auto">
          <a:xfrm>
            <a:off x="2425523" y="2691116"/>
            <a:ext cx="431006" cy="432197"/>
          </a:xfrm>
          <a:prstGeom prst="ellipse">
            <a:avLst/>
          </a:prstGeom>
          <a:solidFill>
            <a:srgbClr val="E0641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01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10"/>
          <p:cNvSpPr>
            <a:spLocks noChangeAspect="1" noChangeArrowheads="1"/>
          </p:cNvSpPr>
          <p:nvPr/>
        </p:nvSpPr>
        <p:spPr bwMode="auto">
          <a:xfrm>
            <a:off x="2447699" y="1979298"/>
            <a:ext cx="431006" cy="432197"/>
          </a:xfrm>
          <a:prstGeom prst="ellipse">
            <a:avLst/>
          </a:prstGeom>
          <a:solidFill>
            <a:srgbClr val="2B9E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01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9"/>
          <p:cNvSpPr>
            <a:spLocks noChangeAspect="1" noChangeArrowheads="1"/>
          </p:cNvSpPr>
          <p:nvPr/>
        </p:nvSpPr>
        <p:spPr bwMode="auto">
          <a:xfrm>
            <a:off x="2467160" y="3476923"/>
            <a:ext cx="431006" cy="432197"/>
          </a:xfrm>
          <a:prstGeom prst="ellipse">
            <a:avLst/>
          </a:prstGeom>
          <a:solidFill>
            <a:srgbClr val="F9C55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01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1613" y="2689943"/>
            <a:ext cx="3617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	</a:t>
            </a:r>
            <a:r>
              <a:rPr lang="en-US" dirty="0">
                <a:latin typeface="Calibri (Body)"/>
              </a:rPr>
              <a:t>Human Threats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41282" y="346161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(Body)"/>
              </a:rPr>
              <a:t>Environmental</a:t>
            </a:r>
          </a:p>
        </p:txBody>
      </p:sp>
      <p:sp>
        <p:nvSpPr>
          <p:cNvPr id="13" name="Freeform 91"/>
          <p:cNvSpPr>
            <a:spLocks/>
          </p:cNvSpPr>
          <p:nvPr/>
        </p:nvSpPr>
        <p:spPr bwMode="auto">
          <a:xfrm>
            <a:off x="2637215" y="3539359"/>
            <a:ext cx="111919" cy="221456"/>
          </a:xfrm>
          <a:custGeom>
            <a:avLst/>
            <a:gdLst>
              <a:gd name="T0" fmla="*/ 2147483647 w 144"/>
              <a:gd name="T1" fmla="*/ 2147483647 h 288"/>
              <a:gd name="T2" fmla="*/ 2147483647 w 144"/>
              <a:gd name="T3" fmla="*/ 0 h 288"/>
              <a:gd name="T4" fmla="*/ 0 w 144"/>
              <a:gd name="T5" fmla="*/ 2147483647 h 288"/>
              <a:gd name="T6" fmla="*/ 2147483647 w 144"/>
              <a:gd name="T7" fmla="*/ 2147483647 h 288"/>
              <a:gd name="T8" fmla="*/ 0 w 144"/>
              <a:gd name="T9" fmla="*/ 2147483647 h 288"/>
              <a:gd name="T10" fmla="*/ 2147483647 w 144"/>
              <a:gd name="T11" fmla="*/ 2147483647 h 288"/>
              <a:gd name="T12" fmla="*/ 2147483647 w 144"/>
              <a:gd name="T13" fmla="*/ 2147483647 h 288"/>
              <a:gd name="T14" fmla="*/ 2147483647 w 144"/>
              <a:gd name="T15" fmla="*/ 2147483647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 sz="1013"/>
          </a:p>
        </p:txBody>
      </p:sp>
      <p:grpSp>
        <p:nvGrpSpPr>
          <p:cNvPr id="14" name="Group 13"/>
          <p:cNvGrpSpPr/>
          <p:nvPr/>
        </p:nvGrpSpPr>
        <p:grpSpPr>
          <a:xfrm>
            <a:off x="2565924" y="2806202"/>
            <a:ext cx="142583" cy="265192"/>
            <a:chOff x="4422775" y="2198688"/>
            <a:chExt cx="292100" cy="742950"/>
          </a:xfrm>
          <a:solidFill>
            <a:schemeClr val="bg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422775" y="2325688"/>
              <a:ext cx="292100" cy="615950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Light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511675" y="2198688"/>
              <a:ext cx="115888" cy="115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Light"/>
              </a:endParaRPr>
            </a:p>
          </p:txBody>
        </p:sp>
      </p:grp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2543429" y="2084000"/>
            <a:ext cx="195194" cy="196937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3635896" y="1986837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(Body)"/>
              </a:rPr>
              <a:t>Natural Threats</a:t>
            </a:r>
          </a:p>
        </p:txBody>
      </p:sp>
    </p:spTree>
    <p:extLst>
      <p:ext uri="{BB962C8B-B14F-4D97-AF65-F5344CB8AC3E}">
        <p14:creationId xmlns:p14="http://schemas.microsoft.com/office/powerpoint/2010/main" val="33939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267494"/>
            <a:ext cx="36724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i="1" dirty="0"/>
              <a:t>2.1 Natural Threats</a:t>
            </a:r>
          </a:p>
          <a:p>
            <a:endParaRPr lang="en-US" dirty="0"/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1211A1DA-E2CA-49FA-B750-D349ED3712EC}"/>
              </a:ext>
            </a:extLst>
          </p:cNvPr>
          <p:cNvSpPr txBox="1">
            <a:spLocks/>
          </p:cNvSpPr>
          <p:nvPr/>
        </p:nvSpPr>
        <p:spPr>
          <a:xfrm>
            <a:off x="2084090" y="7245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2" descr="Káº¿t quáº£ hÃ¬nh áº£nh cho tháº£m há»a thiÃªn nhiÃªn">
            <a:extLst>
              <a:ext uri="{FF2B5EF4-FFF2-40B4-BE49-F238E27FC236}">
                <a16:creationId xmlns:a16="http://schemas.microsoft.com/office/drawing/2014/main" id="{BB3A5698-EE75-48C3-BEF4-06D60546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3914"/>
            <a:ext cx="2528682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áº¿t quáº£ hÃ¬nh áº£nh cho tháº£m há»a thiÃªn nhiÃªn">
            <a:extLst>
              <a:ext uri="{FF2B5EF4-FFF2-40B4-BE49-F238E27FC236}">
                <a16:creationId xmlns:a16="http://schemas.microsoft.com/office/drawing/2014/main" id="{88925F18-824C-4604-86F9-BDE0BB10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9661"/>
            <a:ext cx="2551748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Káº¿t quáº£ hÃ¬nh áº£nh cho tháº£m há»a thiÃªn nhiÃªn">
            <a:extLst>
              <a:ext uri="{FF2B5EF4-FFF2-40B4-BE49-F238E27FC236}">
                <a16:creationId xmlns:a16="http://schemas.microsoft.com/office/drawing/2014/main" id="{A65FBCBA-4EF7-45A0-84AE-1EEDC0EC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54" y="1779662"/>
            <a:ext cx="26193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452159"/>
            <a:ext cx="2824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2.2 Environmental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784" y="163908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Power failure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Water damage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Poor network connectivity</a:t>
            </a:r>
          </a:p>
        </p:txBody>
      </p:sp>
      <p:pic>
        <p:nvPicPr>
          <p:cNvPr id="4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6499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2123728" y="1554723"/>
            <a:ext cx="426472" cy="428606"/>
          </a:xfrm>
          <a:prstGeom prst="ellipse">
            <a:avLst/>
          </a:prstGeom>
          <a:solidFill>
            <a:srgbClr val="2B9EA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16326" y="2427734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16326" y="3243942"/>
            <a:ext cx="419070" cy="426472"/>
          </a:xfrm>
          <a:prstGeom prst="ellipse">
            <a:avLst/>
          </a:prstGeom>
          <a:solidFill>
            <a:srgbClr val="01928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195486"/>
            <a:ext cx="2959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2.3 Human Threats</a:t>
            </a:r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1331640" y="1203598"/>
            <a:ext cx="360040" cy="432048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2918" y="1266314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Social engineering</a:t>
            </a: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331640" y="1973620"/>
            <a:ext cx="360040" cy="413464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0" y="2042145"/>
            <a:ext cx="229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Information disclosure</a:t>
            </a:r>
          </a:p>
        </p:txBody>
      </p:sp>
      <p:pic>
        <p:nvPicPr>
          <p:cNvPr id="8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6499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331640" y="2736389"/>
            <a:ext cx="360040" cy="445730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91680" y="2820311"/>
            <a:ext cx="1774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Misconfiguration</a:t>
            </a:r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5134729" y="1203598"/>
            <a:ext cx="360040" cy="413464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94769" y="1270121"/>
            <a:ext cx="320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Packet Sniffing and Modification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5086685" y="1973620"/>
            <a:ext cx="360040" cy="413464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32915" y="2052785"/>
            <a:ext cx="2556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Bypassing Authentication</a:t>
            </a: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5134729" y="2732460"/>
            <a:ext cx="360040" cy="413464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76402" y="2847210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Dos </a:t>
            </a:r>
            <a:r>
              <a:rPr lang="vi-VN" dirty="0"/>
              <a:t>A</a:t>
            </a:r>
            <a:r>
              <a:rPr lang="en-US" dirty="0" err="1"/>
              <a:t>ttack</a:t>
            </a:r>
            <a:endParaRPr lang="en-US" dirty="0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5086685" y="3479062"/>
            <a:ext cx="360040" cy="413464"/>
          </a:xfrm>
          <a:custGeom>
            <a:avLst/>
            <a:gdLst>
              <a:gd name="T0" fmla="*/ 26 w 88"/>
              <a:gd name="T1" fmla="*/ 68 h 90"/>
              <a:gd name="T2" fmla="*/ 8 w 88"/>
              <a:gd name="T3" fmla="*/ 86 h 90"/>
              <a:gd name="T4" fmla="*/ 1 w 88"/>
              <a:gd name="T5" fmla="*/ 89 h 90"/>
              <a:gd name="T6" fmla="*/ 4 w 88"/>
              <a:gd name="T7" fmla="*/ 82 h 90"/>
              <a:gd name="T8" fmla="*/ 21 w 88"/>
              <a:gd name="T9" fmla="*/ 64 h 90"/>
              <a:gd name="T10" fmla="*/ 0 w 88"/>
              <a:gd name="T11" fmla="*/ 44 h 90"/>
              <a:gd name="T12" fmla="*/ 23 w 88"/>
              <a:gd name="T13" fmla="*/ 44 h 90"/>
              <a:gd name="T14" fmla="*/ 54 w 88"/>
              <a:gd name="T15" fmla="*/ 16 h 90"/>
              <a:gd name="T16" fmla="*/ 49 w 88"/>
              <a:gd name="T17" fmla="*/ 12 h 90"/>
              <a:gd name="T18" fmla="*/ 49 w 88"/>
              <a:gd name="T19" fmla="*/ 3 h 90"/>
              <a:gd name="T20" fmla="*/ 58 w 88"/>
              <a:gd name="T21" fmla="*/ 2 h 90"/>
              <a:gd name="T22" fmla="*/ 86 w 88"/>
              <a:gd name="T23" fmla="*/ 29 h 90"/>
              <a:gd name="T24" fmla="*/ 86 w 88"/>
              <a:gd name="T25" fmla="*/ 38 h 90"/>
              <a:gd name="T26" fmla="*/ 77 w 88"/>
              <a:gd name="T27" fmla="*/ 38 h 90"/>
              <a:gd name="T28" fmla="*/ 72 w 88"/>
              <a:gd name="T29" fmla="*/ 34 h 90"/>
              <a:gd name="T30" fmla="*/ 45 w 88"/>
              <a:gd name="T31" fmla="*/ 66 h 90"/>
              <a:gd name="T32" fmla="*/ 46 w 88"/>
              <a:gd name="T33" fmla="*/ 88 h 90"/>
              <a:gd name="T34" fmla="*/ 26 w 88"/>
              <a:gd name="T35" fmla="*/ 68 h 90"/>
              <a:gd name="T36" fmla="*/ 55 w 88"/>
              <a:gd name="T37" fmla="*/ 31 h 90"/>
              <a:gd name="T38" fmla="*/ 55 w 88"/>
              <a:gd name="T39" fmla="*/ 26 h 90"/>
              <a:gd name="T40" fmla="*/ 55 w 88"/>
              <a:gd name="T41" fmla="*/ 26 h 90"/>
              <a:gd name="T42" fmla="*/ 51 w 88"/>
              <a:gd name="T43" fmla="*/ 26 h 90"/>
              <a:gd name="T44" fmla="*/ 32 w 88"/>
              <a:gd name="T45" fmla="*/ 43 h 90"/>
              <a:gd name="T46" fmla="*/ 32 w 88"/>
              <a:gd name="T47" fmla="*/ 48 h 90"/>
              <a:gd name="T48" fmla="*/ 32 w 88"/>
              <a:gd name="T49" fmla="*/ 48 h 90"/>
              <a:gd name="T50" fmla="*/ 37 w 88"/>
              <a:gd name="T51" fmla="*/ 48 h 90"/>
              <a:gd name="T52" fmla="*/ 55 w 88"/>
              <a:gd name="T53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" h="90">
                <a:moveTo>
                  <a:pt x="26" y="68"/>
                </a:moveTo>
                <a:cubicBezTo>
                  <a:pt x="8" y="86"/>
                  <a:pt x="8" y="86"/>
                  <a:pt x="8" y="86"/>
                </a:cubicBezTo>
                <a:cubicBezTo>
                  <a:pt x="6" y="89"/>
                  <a:pt x="3" y="90"/>
                  <a:pt x="1" y="89"/>
                </a:cubicBezTo>
                <a:cubicBezTo>
                  <a:pt x="0" y="88"/>
                  <a:pt x="1" y="84"/>
                  <a:pt x="4" y="82"/>
                </a:cubicBezTo>
                <a:cubicBezTo>
                  <a:pt x="21" y="64"/>
                  <a:pt x="21" y="64"/>
                  <a:pt x="21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3" y="41"/>
                  <a:pt x="13" y="41"/>
                  <a:pt x="23" y="44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9"/>
                  <a:pt x="47" y="5"/>
                  <a:pt x="49" y="3"/>
                </a:cubicBezTo>
                <a:cubicBezTo>
                  <a:pt x="52" y="0"/>
                  <a:pt x="56" y="0"/>
                  <a:pt x="58" y="2"/>
                </a:cubicBezTo>
                <a:cubicBezTo>
                  <a:pt x="86" y="29"/>
                  <a:pt x="86" y="29"/>
                  <a:pt x="86" y="29"/>
                </a:cubicBezTo>
                <a:cubicBezTo>
                  <a:pt x="88" y="31"/>
                  <a:pt x="88" y="35"/>
                  <a:pt x="86" y="38"/>
                </a:cubicBezTo>
                <a:cubicBezTo>
                  <a:pt x="83" y="40"/>
                  <a:pt x="79" y="41"/>
                  <a:pt x="77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45" y="66"/>
                  <a:pt x="45" y="66"/>
                  <a:pt x="45" y="66"/>
                </a:cubicBezTo>
                <a:cubicBezTo>
                  <a:pt x="49" y="76"/>
                  <a:pt x="49" y="86"/>
                  <a:pt x="46" y="88"/>
                </a:cubicBezTo>
                <a:lnTo>
                  <a:pt x="26" y="68"/>
                </a:lnTo>
                <a:close/>
                <a:moveTo>
                  <a:pt x="55" y="31"/>
                </a:moveTo>
                <a:cubicBezTo>
                  <a:pt x="57" y="30"/>
                  <a:pt x="57" y="28"/>
                  <a:pt x="55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5"/>
                  <a:pt x="52" y="25"/>
                  <a:pt x="51" y="26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5"/>
                  <a:pt x="31" y="47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9"/>
                  <a:pt x="35" y="49"/>
                  <a:pt x="37" y="48"/>
                </a:cubicBezTo>
                <a:lnTo>
                  <a:pt x="55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68889" y="35933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XSS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303544" y="335142"/>
            <a:ext cx="3836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HK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12"/>
          <p:cNvSpPr/>
          <p:nvPr/>
        </p:nvSpPr>
        <p:spPr>
          <a:xfrm>
            <a:off x="1556344" y="1491891"/>
            <a:ext cx="665404" cy="665403"/>
          </a:xfrm>
          <a:prstGeom prst="ellipse">
            <a:avLst/>
          </a:prstGeom>
          <a:solidFill>
            <a:schemeClr val="bg1"/>
          </a:solidFill>
          <a:ln w="9525" cap="flat">
            <a:solidFill>
              <a:srgbClr val="CFCFCF"/>
            </a:solidFill>
            <a:prstDash val="solid"/>
            <a:miter lim="400000"/>
          </a:ln>
          <a:effectLst/>
        </p:spPr>
        <p:txBody>
          <a:bodyPr wrap="none" lIns="25400" tIns="25400" rIns="25400" bIns="25400" anchor="ctr">
            <a:normAutofit lnSpcReduction="10000"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5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339752" y="1513906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Developing the system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6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339502"/>
            <a:ext cx="3804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3.1 Overview The System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3638"/>
            <a:ext cx="6779058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8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0"/>
            <a:ext cx="63367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  Model of Vietnamese spam detection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7534"/>
            <a:ext cx="662473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267494"/>
            <a:ext cx="3119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3.2 System Interface</a:t>
            </a:r>
          </a:p>
        </p:txBody>
      </p:sp>
      <p:sp>
        <p:nvSpPr>
          <p:cNvPr id="3" name="Freeform 576"/>
          <p:cNvSpPr>
            <a:spLocks noChangeArrowheads="1"/>
          </p:cNvSpPr>
          <p:nvPr/>
        </p:nvSpPr>
        <p:spPr bwMode="auto">
          <a:xfrm>
            <a:off x="1979712" y="1347614"/>
            <a:ext cx="574272" cy="574420"/>
          </a:xfrm>
          <a:custGeom>
            <a:avLst/>
            <a:gdLst>
              <a:gd name="T0" fmla="*/ 1664 w 1690"/>
              <a:gd name="T1" fmla="*/ 1037 h 1690"/>
              <a:gd name="T2" fmla="*/ 1689 w 1690"/>
              <a:gd name="T3" fmla="*/ 1037 h 1690"/>
              <a:gd name="T4" fmla="*/ 1689 w 1690"/>
              <a:gd name="T5" fmla="*/ 669 h 1690"/>
              <a:gd name="T6" fmla="*/ 1446 w 1690"/>
              <a:gd name="T7" fmla="*/ 669 h 1690"/>
              <a:gd name="T8" fmla="*/ 1396 w 1690"/>
              <a:gd name="T9" fmla="*/ 543 h 1690"/>
              <a:gd name="T10" fmla="*/ 1547 w 1690"/>
              <a:gd name="T11" fmla="*/ 393 h 1690"/>
              <a:gd name="T12" fmla="*/ 1572 w 1690"/>
              <a:gd name="T13" fmla="*/ 376 h 1690"/>
              <a:gd name="T14" fmla="*/ 1547 w 1690"/>
              <a:gd name="T15" fmla="*/ 359 h 1690"/>
              <a:gd name="T16" fmla="*/ 1329 w 1690"/>
              <a:gd name="T17" fmla="*/ 134 h 1690"/>
              <a:gd name="T18" fmla="*/ 1312 w 1690"/>
              <a:gd name="T19" fmla="*/ 117 h 1690"/>
              <a:gd name="T20" fmla="*/ 1288 w 1690"/>
              <a:gd name="T21" fmla="*/ 134 h 1690"/>
              <a:gd name="T22" fmla="*/ 1137 w 1690"/>
              <a:gd name="T23" fmla="*/ 284 h 1690"/>
              <a:gd name="T24" fmla="*/ 1020 w 1690"/>
              <a:gd name="T25" fmla="*/ 234 h 1690"/>
              <a:gd name="T26" fmla="*/ 1020 w 1690"/>
              <a:gd name="T27" fmla="*/ 0 h 1690"/>
              <a:gd name="T28" fmla="*/ 660 w 1690"/>
              <a:gd name="T29" fmla="*/ 0 h 1690"/>
              <a:gd name="T30" fmla="*/ 660 w 1690"/>
              <a:gd name="T31" fmla="*/ 234 h 1690"/>
              <a:gd name="T32" fmla="*/ 552 w 1690"/>
              <a:gd name="T33" fmla="*/ 284 h 1690"/>
              <a:gd name="T34" fmla="*/ 401 w 1690"/>
              <a:gd name="T35" fmla="*/ 134 h 1690"/>
              <a:gd name="T36" fmla="*/ 385 w 1690"/>
              <a:gd name="T37" fmla="*/ 117 h 1690"/>
              <a:gd name="T38" fmla="*/ 125 w 1690"/>
              <a:gd name="T39" fmla="*/ 376 h 1690"/>
              <a:gd name="T40" fmla="*/ 142 w 1690"/>
              <a:gd name="T41" fmla="*/ 393 h 1690"/>
              <a:gd name="T42" fmla="*/ 284 w 1690"/>
              <a:gd name="T43" fmla="*/ 535 h 1690"/>
              <a:gd name="T44" fmla="*/ 234 w 1690"/>
              <a:gd name="T45" fmla="*/ 660 h 1690"/>
              <a:gd name="T46" fmla="*/ 0 w 1690"/>
              <a:gd name="T47" fmla="*/ 660 h 1690"/>
              <a:gd name="T48" fmla="*/ 0 w 1690"/>
              <a:gd name="T49" fmla="*/ 1028 h 1690"/>
              <a:gd name="T50" fmla="*/ 234 w 1690"/>
              <a:gd name="T51" fmla="*/ 1028 h 1690"/>
              <a:gd name="T52" fmla="*/ 284 w 1690"/>
              <a:gd name="T53" fmla="*/ 1154 h 1690"/>
              <a:gd name="T54" fmla="*/ 142 w 1690"/>
              <a:gd name="T55" fmla="*/ 1296 h 1690"/>
              <a:gd name="T56" fmla="*/ 125 w 1690"/>
              <a:gd name="T57" fmla="*/ 1312 h 1690"/>
              <a:gd name="T58" fmla="*/ 142 w 1690"/>
              <a:gd name="T59" fmla="*/ 1338 h 1690"/>
              <a:gd name="T60" fmla="*/ 359 w 1690"/>
              <a:gd name="T61" fmla="*/ 1555 h 1690"/>
              <a:gd name="T62" fmla="*/ 385 w 1690"/>
              <a:gd name="T63" fmla="*/ 1572 h 1690"/>
              <a:gd name="T64" fmla="*/ 401 w 1690"/>
              <a:gd name="T65" fmla="*/ 1555 h 1690"/>
              <a:gd name="T66" fmla="*/ 552 w 1690"/>
              <a:gd name="T67" fmla="*/ 1413 h 1690"/>
              <a:gd name="T68" fmla="*/ 669 w 1690"/>
              <a:gd name="T69" fmla="*/ 1455 h 1690"/>
              <a:gd name="T70" fmla="*/ 669 w 1690"/>
              <a:gd name="T71" fmla="*/ 1689 h 1690"/>
              <a:gd name="T72" fmla="*/ 1037 w 1690"/>
              <a:gd name="T73" fmla="*/ 1689 h 1690"/>
              <a:gd name="T74" fmla="*/ 1037 w 1690"/>
              <a:gd name="T75" fmla="*/ 1455 h 1690"/>
              <a:gd name="T76" fmla="*/ 1137 w 1690"/>
              <a:gd name="T77" fmla="*/ 1404 h 1690"/>
              <a:gd name="T78" fmla="*/ 1312 w 1690"/>
              <a:gd name="T79" fmla="*/ 1572 h 1690"/>
              <a:gd name="T80" fmla="*/ 1329 w 1690"/>
              <a:gd name="T81" fmla="*/ 1555 h 1690"/>
              <a:gd name="T82" fmla="*/ 1547 w 1690"/>
              <a:gd name="T83" fmla="*/ 1338 h 1690"/>
              <a:gd name="T84" fmla="*/ 1572 w 1690"/>
              <a:gd name="T85" fmla="*/ 1312 h 1690"/>
              <a:gd name="T86" fmla="*/ 1396 w 1690"/>
              <a:gd name="T87" fmla="*/ 1145 h 1690"/>
              <a:gd name="T88" fmla="*/ 1446 w 1690"/>
              <a:gd name="T89" fmla="*/ 1037 h 1690"/>
              <a:gd name="T90" fmla="*/ 1664 w 1690"/>
              <a:gd name="T91" fmla="*/ 1037 h 1690"/>
              <a:gd name="T92" fmla="*/ 1221 w 1690"/>
              <a:gd name="T93" fmla="*/ 844 h 1690"/>
              <a:gd name="T94" fmla="*/ 844 w 1690"/>
              <a:gd name="T95" fmla="*/ 1229 h 1690"/>
              <a:gd name="T96" fmla="*/ 460 w 1690"/>
              <a:gd name="T97" fmla="*/ 844 h 1690"/>
              <a:gd name="T98" fmla="*/ 844 w 1690"/>
              <a:gd name="T99" fmla="*/ 468 h 1690"/>
              <a:gd name="T100" fmla="*/ 1221 w 1690"/>
              <a:gd name="T101" fmla="*/ 844 h 1690"/>
              <a:gd name="T102" fmla="*/ 1221 w 1690"/>
              <a:gd name="T103" fmla="*/ 844 h 1690"/>
              <a:gd name="T104" fmla="*/ 1221 w 1690"/>
              <a:gd name="T105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90" h="1690">
                <a:moveTo>
                  <a:pt x="1664" y="1037"/>
                </a:moveTo>
                <a:cubicBezTo>
                  <a:pt x="1689" y="1037"/>
                  <a:pt x="1689" y="1037"/>
                  <a:pt x="1689" y="1037"/>
                </a:cubicBezTo>
                <a:cubicBezTo>
                  <a:pt x="1689" y="669"/>
                  <a:pt x="1689" y="669"/>
                  <a:pt x="1689" y="669"/>
                </a:cubicBezTo>
                <a:cubicBezTo>
                  <a:pt x="1446" y="669"/>
                  <a:pt x="1446" y="669"/>
                  <a:pt x="1446" y="669"/>
                </a:cubicBezTo>
                <a:cubicBezTo>
                  <a:pt x="1438" y="627"/>
                  <a:pt x="1421" y="585"/>
                  <a:pt x="1396" y="543"/>
                </a:cubicBezTo>
                <a:cubicBezTo>
                  <a:pt x="1547" y="393"/>
                  <a:pt x="1547" y="393"/>
                  <a:pt x="1547" y="393"/>
                </a:cubicBezTo>
                <a:cubicBezTo>
                  <a:pt x="1572" y="376"/>
                  <a:pt x="1572" y="376"/>
                  <a:pt x="1572" y="376"/>
                </a:cubicBezTo>
                <a:cubicBezTo>
                  <a:pt x="1547" y="359"/>
                  <a:pt x="1547" y="359"/>
                  <a:pt x="1547" y="359"/>
                </a:cubicBezTo>
                <a:cubicBezTo>
                  <a:pt x="1329" y="134"/>
                  <a:pt x="1329" y="134"/>
                  <a:pt x="1329" y="134"/>
                </a:cubicBezTo>
                <a:cubicBezTo>
                  <a:pt x="1312" y="117"/>
                  <a:pt x="1312" y="117"/>
                  <a:pt x="1312" y="117"/>
                </a:cubicBezTo>
                <a:cubicBezTo>
                  <a:pt x="1288" y="134"/>
                  <a:pt x="1288" y="134"/>
                  <a:pt x="1288" y="134"/>
                </a:cubicBezTo>
                <a:cubicBezTo>
                  <a:pt x="1137" y="284"/>
                  <a:pt x="1137" y="284"/>
                  <a:pt x="1137" y="284"/>
                </a:cubicBezTo>
                <a:cubicBezTo>
                  <a:pt x="1104" y="267"/>
                  <a:pt x="1062" y="251"/>
                  <a:pt x="1020" y="234"/>
                </a:cubicBezTo>
                <a:cubicBezTo>
                  <a:pt x="1020" y="0"/>
                  <a:pt x="1020" y="0"/>
                  <a:pt x="1020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60" y="234"/>
                  <a:pt x="660" y="234"/>
                  <a:pt x="660" y="234"/>
                </a:cubicBezTo>
                <a:cubicBezTo>
                  <a:pt x="619" y="251"/>
                  <a:pt x="585" y="267"/>
                  <a:pt x="552" y="284"/>
                </a:cubicBezTo>
                <a:cubicBezTo>
                  <a:pt x="401" y="134"/>
                  <a:pt x="401" y="134"/>
                  <a:pt x="401" y="134"/>
                </a:cubicBezTo>
                <a:cubicBezTo>
                  <a:pt x="385" y="117"/>
                  <a:pt x="385" y="117"/>
                  <a:pt x="385" y="117"/>
                </a:cubicBezTo>
                <a:cubicBezTo>
                  <a:pt x="125" y="376"/>
                  <a:pt x="125" y="376"/>
                  <a:pt x="125" y="376"/>
                </a:cubicBezTo>
                <a:cubicBezTo>
                  <a:pt x="142" y="393"/>
                  <a:pt x="142" y="393"/>
                  <a:pt x="142" y="393"/>
                </a:cubicBezTo>
                <a:cubicBezTo>
                  <a:pt x="284" y="535"/>
                  <a:pt x="284" y="535"/>
                  <a:pt x="284" y="535"/>
                </a:cubicBezTo>
                <a:cubicBezTo>
                  <a:pt x="267" y="577"/>
                  <a:pt x="251" y="619"/>
                  <a:pt x="234" y="660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1028"/>
                  <a:pt x="0" y="1028"/>
                  <a:pt x="0" y="1028"/>
                </a:cubicBezTo>
                <a:cubicBezTo>
                  <a:pt x="234" y="1028"/>
                  <a:pt x="234" y="1028"/>
                  <a:pt x="234" y="1028"/>
                </a:cubicBezTo>
                <a:cubicBezTo>
                  <a:pt x="242" y="1070"/>
                  <a:pt x="259" y="1112"/>
                  <a:pt x="284" y="1154"/>
                </a:cubicBezTo>
                <a:cubicBezTo>
                  <a:pt x="142" y="1296"/>
                  <a:pt x="142" y="1296"/>
                  <a:pt x="142" y="1296"/>
                </a:cubicBezTo>
                <a:cubicBezTo>
                  <a:pt x="125" y="1312"/>
                  <a:pt x="125" y="1312"/>
                  <a:pt x="125" y="1312"/>
                </a:cubicBezTo>
                <a:cubicBezTo>
                  <a:pt x="142" y="1338"/>
                  <a:pt x="142" y="1338"/>
                  <a:pt x="142" y="1338"/>
                </a:cubicBezTo>
                <a:cubicBezTo>
                  <a:pt x="359" y="1555"/>
                  <a:pt x="359" y="1555"/>
                  <a:pt x="359" y="1555"/>
                </a:cubicBezTo>
                <a:cubicBezTo>
                  <a:pt x="385" y="1572"/>
                  <a:pt x="385" y="1572"/>
                  <a:pt x="385" y="1572"/>
                </a:cubicBezTo>
                <a:cubicBezTo>
                  <a:pt x="401" y="1555"/>
                  <a:pt x="401" y="1555"/>
                  <a:pt x="401" y="1555"/>
                </a:cubicBezTo>
                <a:cubicBezTo>
                  <a:pt x="552" y="1413"/>
                  <a:pt x="552" y="1413"/>
                  <a:pt x="552" y="1413"/>
                </a:cubicBezTo>
                <a:cubicBezTo>
                  <a:pt x="585" y="1430"/>
                  <a:pt x="627" y="1446"/>
                  <a:pt x="669" y="1455"/>
                </a:cubicBezTo>
                <a:cubicBezTo>
                  <a:pt x="669" y="1689"/>
                  <a:pt x="669" y="1689"/>
                  <a:pt x="669" y="1689"/>
                </a:cubicBezTo>
                <a:cubicBezTo>
                  <a:pt x="1037" y="1689"/>
                  <a:pt x="1037" y="1689"/>
                  <a:pt x="1037" y="1689"/>
                </a:cubicBezTo>
                <a:cubicBezTo>
                  <a:pt x="1037" y="1455"/>
                  <a:pt x="1037" y="1455"/>
                  <a:pt x="1037" y="1455"/>
                </a:cubicBezTo>
                <a:cubicBezTo>
                  <a:pt x="1070" y="1438"/>
                  <a:pt x="1104" y="1421"/>
                  <a:pt x="1137" y="1404"/>
                </a:cubicBezTo>
                <a:cubicBezTo>
                  <a:pt x="1312" y="1572"/>
                  <a:pt x="1312" y="1572"/>
                  <a:pt x="1312" y="1572"/>
                </a:cubicBezTo>
                <a:cubicBezTo>
                  <a:pt x="1329" y="1555"/>
                  <a:pt x="1329" y="1555"/>
                  <a:pt x="1329" y="1555"/>
                </a:cubicBezTo>
                <a:cubicBezTo>
                  <a:pt x="1547" y="1338"/>
                  <a:pt x="1547" y="1338"/>
                  <a:pt x="1547" y="1338"/>
                </a:cubicBezTo>
                <a:cubicBezTo>
                  <a:pt x="1572" y="1312"/>
                  <a:pt x="1572" y="1312"/>
                  <a:pt x="1572" y="1312"/>
                </a:cubicBezTo>
                <a:cubicBezTo>
                  <a:pt x="1396" y="1145"/>
                  <a:pt x="1396" y="1145"/>
                  <a:pt x="1396" y="1145"/>
                </a:cubicBezTo>
                <a:cubicBezTo>
                  <a:pt x="1421" y="1112"/>
                  <a:pt x="1438" y="1070"/>
                  <a:pt x="1446" y="1037"/>
                </a:cubicBezTo>
                <a:cubicBezTo>
                  <a:pt x="1664" y="1037"/>
                  <a:pt x="1664" y="1037"/>
                  <a:pt x="1664" y="1037"/>
                </a:cubicBezTo>
                <a:close/>
                <a:moveTo>
                  <a:pt x="1221" y="844"/>
                </a:moveTo>
                <a:cubicBezTo>
                  <a:pt x="1221" y="1053"/>
                  <a:pt x="1053" y="1229"/>
                  <a:pt x="844" y="1229"/>
                </a:cubicBezTo>
                <a:cubicBezTo>
                  <a:pt x="635" y="1229"/>
                  <a:pt x="460" y="1053"/>
                  <a:pt x="460" y="844"/>
                </a:cubicBezTo>
                <a:cubicBezTo>
                  <a:pt x="460" y="635"/>
                  <a:pt x="635" y="468"/>
                  <a:pt x="844" y="468"/>
                </a:cubicBezTo>
                <a:cubicBezTo>
                  <a:pt x="1053" y="468"/>
                  <a:pt x="1221" y="635"/>
                  <a:pt x="1221" y="844"/>
                </a:cubicBezTo>
                <a:close/>
                <a:moveTo>
                  <a:pt x="1221" y="844"/>
                </a:moveTo>
                <a:lnTo>
                  <a:pt x="1221" y="844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r>
              <a:rPr lang="en-US" b="1" dirty="0"/>
              <a:t>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Build the system on the Gmail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platfor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3635896" y="2243068"/>
            <a:ext cx="342675" cy="2880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383130" y="220241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635895" y="2787774"/>
            <a:ext cx="342675" cy="2880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353947" y="2766799"/>
            <a:ext cx="95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35894" y="3376855"/>
            <a:ext cx="342675" cy="2880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353947" y="3295555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</a:t>
            </a:r>
          </a:p>
        </p:txBody>
      </p:sp>
      <p:pic>
        <p:nvPicPr>
          <p:cNvPr id="10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828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6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267494"/>
            <a:ext cx="265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3.3 Training data</a:t>
            </a:r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03598"/>
            <a:ext cx="6248400" cy="39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7422" y="32853"/>
            <a:ext cx="9888264" cy="3974564"/>
            <a:chOff x="-15180" y="-236562"/>
            <a:chExt cx="9888264" cy="397456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-15180" y="-236562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87133" y="771550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1541" y="47190"/>
            <a:ext cx="7886700" cy="9937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About 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44499"/>
            <a:ext cx="1445381" cy="1051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80" y="3336633"/>
            <a:ext cx="795761" cy="8107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99" y="1499083"/>
            <a:ext cx="816580" cy="1017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7" y="3300886"/>
            <a:ext cx="771372" cy="875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493" y="1589902"/>
            <a:ext cx="932296" cy="811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9211" y="1995686"/>
            <a:ext cx="175695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en-US" altLang="zh-CN" b="1" dirty="0"/>
              <a:t>Supervisor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Mr. Do </a:t>
            </a:r>
            <a:r>
              <a:rPr lang="en-US" altLang="zh-CN" dirty="0" err="1"/>
              <a:t>Xuan</a:t>
            </a:r>
            <a:r>
              <a:rPr lang="en-US" altLang="zh-CN" dirty="0"/>
              <a:t> Cho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9493" y="2454540"/>
            <a:ext cx="1590500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Team Member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611560" y="2498199"/>
            <a:ext cx="500404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   Team Member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altLang="zh-CN" dirty="0"/>
          </a:p>
        </p:txBody>
      </p:sp>
      <p:sp>
        <p:nvSpPr>
          <p:cNvPr id="12" name="Rectangle 11"/>
          <p:cNvSpPr/>
          <p:nvPr/>
        </p:nvSpPr>
        <p:spPr>
          <a:xfrm>
            <a:off x="1277888" y="4192895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        </a:t>
            </a:r>
            <a:r>
              <a:rPr lang="en-US" altLang="zh-CN" b="1" dirty="0"/>
              <a:t>Team Leader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Nguyễn</a:t>
            </a:r>
            <a:r>
              <a:rPr lang="en-US" altLang="zh-CN" dirty="0"/>
              <a:t> </a:t>
            </a:r>
            <a:r>
              <a:rPr lang="en-US" altLang="zh-CN" dirty="0" err="1"/>
              <a:t>Ngọc</a:t>
            </a:r>
            <a:r>
              <a:rPr lang="en-US" altLang="zh-CN" dirty="0"/>
              <a:t> </a:t>
            </a:r>
            <a:r>
              <a:rPr lang="en-US" altLang="zh-CN" dirty="0" err="1"/>
              <a:t>Trần</a:t>
            </a:r>
            <a:r>
              <a:rPr lang="en-US" altLang="zh-CN" dirty="0"/>
              <a:t> </a:t>
            </a:r>
            <a:r>
              <a:rPr lang="en-US" altLang="zh-CN" dirty="0" err="1"/>
              <a:t>Bách</a:t>
            </a:r>
            <a:endParaRPr lang="en-US" altLang="zh-CN" dirty="0"/>
          </a:p>
        </p:txBody>
      </p:sp>
      <p:sp>
        <p:nvSpPr>
          <p:cNvPr id="14" name="Rectangle 13"/>
          <p:cNvSpPr/>
          <p:nvPr/>
        </p:nvSpPr>
        <p:spPr>
          <a:xfrm>
            <a:off x="5009269" y="4221988"/>
            <a:ext cx="471079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b="1" dirty="0"/>
              <a:t>Team Member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Phạm</a:t>
            </a:r>
            <a:r>
              <a:rPr lang="en-US" dirty="0"/>
              <a:t> Thu </a:t>
            </a:r>
            <a:r>
              <a:rPr lang="en-US" dirty="0" err="1"/>
              <a:t>Thảo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494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267494"/>
            <a:ext cx="4565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3.4 Machine Learning Method</a:t>
            </a:r>
          </a:p>
        </p:txBody>
      </p:sp>
      <p:sp>
        <p:nvSpPr>
          <p:cNvPr id="3" name="Freeform 13"/>
          <p:cNvSpPr>
            <a:spLocks/>
          </p:cNvSpPr>
          <p:nvPr/>
        </p:nvSpPr>
        <p:spPr bwMode="auto">
          <a:xfrm>
            <a:off x="2483768" y="1491630"/>
            <a:ext cx="548920" cy="556150"/>
          </a:xfrm>
          <a:custGeom>
            <a:avLst/>
            <a:gdLst>
              <a:gd name="T0" fmla="*/ 18 w 84"/>
              <a:gd name="T1" fmla="*/ 88 h 91"/>
              <a:gd name="T2" fmla="*/ 5 w 84"/>
              <a:gd name="T3" fmla="*/ 79 h 91"/>
              <a:gd name="T4" fmla="*/ 3 w 84"/>
              <a:gd name="T5" fmla="*/ 65 h 91"/>
              <a:gd name="T6" fmla="*/ 46 w 84"/>
              <a:gd name="T7" fmla="*/ 6 h 91"/>
              <a:gd name="T8" fmla="*/ 48 w 84"/>
              <a:gd name="T9" fmla="*/ 4 h 91"/>
              <a:gd name="T10" fmla="*/ 66 w 84"/>
              <a:gd name="T11" fmla="*/ 1 h 91"/>
              <a:gd name="T12" fmla="*/ 81 w 84"/>
              <a:gd name="T13" fmla="*/ 12 h 91"/>
              <a:gd name="T14" fmla="*/ 84 w 84"/>
              <a:gd name="T15" fmla="*/ 30 h 91"/>
              <a:gd name="T16" fmla="*/ 84 w 84"/>
              <a:gd name="T17" fmla="*/ 33 h 91"/>
              <a:gd name="T18" fmla="*/ 45 w 84"/>
              <a:gd name="T19" fmla="*/ 87 h 91"/>
              <a:gd name="T20" fmla="*/ 40 w 84"/>
              <a:gd name="T21" fmla="*/ 87 h 91"/>
              <a:gd name="T22" fmla="*/ 39 w 84"/>
              <a:gd name="T23" fmla="*/ 83 h 91"/>
              <a:gd name="T24" fmla="*/ 77 w 84"/>
              <a:gd name="T25" fmla="*/ 30 h 91"/>
              <a:gd name="T26" fmla="*/ 74 w 84"/>
              <a:gd name="T27" fmla="*/ 13 h 91"/>
              <a:gd name="T28" fmla="*/ 68 w 84"/>
              <a:gd name="T29" fmla="*/ 8 h 91"/>
              <a:gd name="T30" fmla="*/ 50 w 84"/>
              <a:gd name="T31" fmla="*/ 11 h 91"/>
              <a:gd name="T32" fmla="*/ 9 w 84"/>
              <a:gd name="T33" fmla="*/ 69 h 91"/>
              <a:gd name="T34" fmla="*/ 9 w 84"/>
              <a:gd name="T35" fmla="*/ 73 h 91"/>
              <a:gd name="T36" fmla="*/ 22 w 84"/>
              <a:gd name="T37" fmla="*/ 82 h 91"/>
              <a:gd name="T38" fmla="*/ 26 w 84"/>
              <a:gd name="T39" fmla="*/ 82 h 91"/>
              <a:gd name="T40" fmla="*/ 53 w 84"/>
              <a:gd name="T41" fmla="*/ 45 h 91"/>
              <a:gd name="T42" fmla="*/ 51 w 84"/>
              <a:gd name="T43" fmla="*/ 39 h 91"/>
              <a:gd name="T44" fmla="*/ 51 w 84"/>
              <a:gd name="T45" fmla="*/ 39 h 91"/>
              <a:gd name="T46" fmla="*/ 44 w 84"/>
              <a:gd name="T47" fmla="*/ 38 h 91"/>
              <a:gd name="T48" fmla="*/ 21 w 84"/>
              <a:gd name="T49" fmla="*/ 70 h 91"/>
              <a:gd name="T50" fmla="*/ 17 w 84"/>
              <a:gd name="T51" fmla="*/ 71 h 91"/>
              <a:gd name="T52" fmla="*/ 16 w 84"/>
              <a:gd name="T53" fmla="*/ 66 h 91"/>
              <a:gd name="T54" fmla="*/ 39 w 84"/>
              <a:gd name="T55" fmla="*/ 34 h 91"/>
              <a:gd name="T56" fmla="*/ 41 w 84"/>
              <a:gd name="T57" fmla="*/ 32 h 91"/>
              <a:gd name="T58" fmla="*/ 55 w 84"/>
              <a:gd name="T59" fmla="*/ 33 h 91"/>
              <a:gd name="T60" fmla="*/ 60 w 84"/>
              <a:gd name="T61" fmla="*/ 46 h 91"/>
              <a:gd name="T62" fmla="*/ 59 w 84"/>
              <a:gd name="T63" fmla="*/ 48 h 91"/>
              <a:gd name="T64" fmla="*/ 32 w 84"/>
              <a:gd name="T65" fmla="*/ 85 h 91"/>
              <a:gd name="T66" fmla="*/ 18 w 84"/>
              <a:gd name="T67" fmla="*/ 8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" h="91">
                <a:moveTo>
                  <a:pt x="18" y="88"/>
                </a:moveTo>
                <a:cubicBezTo>
                  <a:pt x="5" y="79"/>
                  <a:pt x="5" y="79"/>
                  <a:pt x="5" y="79"/>
                </a:cubicBezTo>
                <a:cubicBezTo>
                  <a:pt x="0" y="74"/>
                  <a:pt x="1" y="68"/>
                  <a:pt x="3" y="65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7" y="4"/>
                  <a:pt x="48" y="4"/>
                </a:cubicBezTo>
                <a:cubicBezTo>
                  <a:pt x="66" y="1"/>
                  <a:pt x="66" y="1"/>
                  <a:pt x="66" y="1"/>
                </a:cubicBezTo>
                <a:cubicBezTo>
                  <a:pt x="71" y="0"/>
                  <a:pt x="80" y="2"/>
                  <a:pt x="81" y="12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ubicBezTo>
                  <a:pt x="45" y="87"/>
                  <a:pt x="45" y="87"/>
                  <a:pt x="45" y="87"/>
                </a:cubicBezTo>
                <a:cubicBezTo>
                  <a:pt x="44" y="88"/>
                  <a:pt x="42" y="88"/>
                  <a:pt x="40" y="87"/>
                </a:cubicBezTo>
                <a:cubicBezTo>
                  <a:pt x="39" y="86"/>
                  <a:pt x="38" y="84"/>
                  <a:pt x="39" y="83"/>
                </a:cubicBezTo>
                <a:cubicBezTo>
                  <a:pt x="77" y="30"/>
                  <a:pt x="77" y="30"/>
                  <a:pt x="77" y="30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7"/>
                  <a:pt x="69" y="8"/>
                  <a:pt x="68" y="8"/>
                </a:cubicBezTo>
                <a:cubicBezTo>
                  <a:pt x="50" y="11"/>
                  <a:pt x="50" y="11"/>
                  <a:pt x="50" y="11"/>
                </a:cubicBezTo>
                <a:cubicBezTo>
                  <a:pt x="9" y="69"/>
                  <a:pt x="9" y="69"/>
                  <a:pt x="9" y="69"/>
                </a:cubicBezTo>
                <a:cubicBezTo>
                  <a:pt x="8" y="70"/>
                  <a:pt x="7" y="72"/>
                  <a:pt x="9" y="73"/>
                </a:cubicBezTo>
                <a:cubicBezTo>
                  <a:pt x="22" y="82"/>
                  <a:pt x="22" y="82"/>
                  <a:pt x="22" y="82"/>
                </a:cubicBezTo>
                <a:cubicBezTo>
                  <a:pt x="23" y="83"/>
                  <a:pt x="25" y="84"/>
                  <a:pt x="26" y="82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2"/>
                  <a:pt x="52" y="40"/>
                  <a:pt x="51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49" y="37"/>
                  <a:pt x="46" y="38"/>
                  <a:pt x="44" y="38"/>
                </a:cubicBezTo>
                <a:cubicBezTo>
                  <a:pt x="21" y="70"/>
                  <a:pt x="21" y="70"/>
                  <a:pt x="21" y="70"/>
                </a:cubicBezTo>
                <a:cubicBezTo>
                  <a:pt x="20" y="71"/>
                  <a:pt x="18" y="72"/>
                  <a:pt x="17" y="71"/>
                </a:cubicBezTo>
                <a:cubicBezTo>
                  <a:pt x="15" y="69"/>
                  <a:pt x="15" y="67"/>
                  <a:pt x="16" y="66"/>
                </a:cubicBezTo>
                <a:cubicBezTo>
                  <a:pt x="39" y="34"/>
                  <a:pt x="39" y="34"/>
                  <a:pt x="39" y="34"/>
                </a:cubicBezTo>
                <a:cubicBezTo>
                  <a:pt x="40" y="33"/>
                  <a:pt x="40" y="33"/>
                  <a:pt x="41" y="32"/>
                </a:cubicBezTo>
                <a:cubicBezTo>
                  <a:pt x="42" y="32"/>
                  <a:pt x="49" y="29"/>
                  <a:pt x="55" y="33"/>
                </a:cubicBezTo>
                <a:cubicBezTo>
                  <a:pt x="58" y="36"/>
                  <a:pt x="60" y="40"/>
                  <a:pt x="60" y="46"/>
                </a:cubicBezTo>
                <a:cubicBezTo>
                  <a:pt x="59" y="46"/>
                  <a:pt x="59" y="47"/>
                  <a:pt x="59" y="48"/>
                </a:cubicBezTo>
                <a:cubicBezTo>
                  <a:pt x="32" y="85"/>
                  <a:pt x="32" y="85"/>
                  <a:pt x="32" y="85"/>
                </a:cubicBezTo>
                <a:cubicBezTo>
                  <a:pt x="27" y="91"/>
                  <a:pt x="21" y="90"/>
                  <a:pt x="18" y="8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1928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434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03848" y="1678448"/>
            <a:ext cx="234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Naïve Bayes Algorithm</a:t>
            </a:r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2483768" y="2427734"/>
            <a:ext cx="548920" cy="556150"/>
          </a:xfrm>
          <a:custGeom>
            <a:avLst/>
            <a:gdLst>
              <a:gd name="T0" fmla="*/ 18 w 84"/>
              <a:gd name="T1" fmla="*/ 88 h 91"/>
              <a:gd name="T2" fmla="*/ 5 w 84"/>
              <a:gd name="T3" fmla="*/ 79 h 91"/>
              <a:gd name="T4" fmla="*/ 3 w 84"/>
              <a:gd name="T5" fmla="*/ 65 h 91"/>
              <a:gd name="T6" fmla="*/ 46 w 84"/>
              <a:gd name="T7" fmla="*/ 6 h 91"/>
              <a:gd name="T8" fmla="*/ 48 w 84"/>
              <a:gd name="T9" fmla="*/ 4 h 91"/>
              <a:gd name="T10" fmla="*/ 66 w 84"/>
              <a:gd name="T11" fmla="*/ 1 h 91"/>
              <a:gd name="T12" fmla="*/ 81 w 84"/>
              <a:gd name="T13" fmla="*/ 12 h 91"/>
              <a:gd name="T14" fmla="*/ 84 w 84"/>
              <a:gd name="T15" fmla="*/ 30 h 91"/>
              <a:gd name="T16" fmla="*/ 84 w 84"/>
              <a:gd name="T17" fmla="*/ 33 h 91"/>
              <a:gd name="T18" fmla="*/ 45 w 84"/>
              <a:gd name="T19" fmla="*/ 87 h 91"/>
              <a:gd name="T20" fmla="*/ 40 w 84"/>
              <a:gd name="T21" fmla="*/ 87 h 91"/>
              <a:gd name="T22" fmla="*/ 39 w 84"/>
              <a:gd name="T23" fmla="*/ 83 h 91"/>
              <a:gd name="T24" fmla="*/ 77 w 84"/>
              <a:gd name="T25" fmla="*/ 30 h 91"/>
              <a:gd name="T26" fmla="*/ 74 w 84"/>
              <a:gd name="T27" fmla="*/ 13 h 91"/>
              <a:gd name="T28" fmla="*/ 68 w 84"/>
              <a:gd name="T29" fmla="*/ 8 h 91"/>
              <a:gd name="T30" fmla="*/ 50 w 84"/>
              <a:gd name="T31" fmla="*/ 11 h 91"/>
              <a:gd name="T32" fmla="*/ 9 w 84"/>
              <a:gd name="T33" fmla="*/ 69 h 91"/>
              <a:gd name="T34" fmla="*/ 9 w 84"/>
              <a:gd name="T35" fmla="*/ 73 h 91"/>
              <a:gd name="T36" fmla="*/ 22 w 84"/>
              <a:gd name="T37" fmla="*/ 82 h 91"/>
              <a:gd name="T38" fmla="*/ 26 w 84"/>
              <a:gd name="T39" fmla="*/ 82 h 91"/>
              <a:gd name="T40" fmla="*/ 53 w 84"/>
              <a:gd name="T41" fmla="*/ 45 h 91"/>
              <a:gd name="T42" fmla="*/ 51 w 84"/>
              <a:gd name="T43" fmla="*/ 39 h 91"/>
              <a:gd name="T44" fmla="*/ 51 w 84"/>
              <a:gd name="T45" fmla="*/ 39 h 91"/>
              <a:gd name="T46" fmla="*/ 44 w 84"/>
              <a:gd name="T47" fmla="*/ 38 h 91"/>
              <a:gd name="T48" fmla="*/ 21 w 84"/>
              <a:gd name="T49" fmla="*/ 70 h 91"/>
              <a:gd name="T50" fmla="*/ 17 w 84"/>
              <a:gd name="T51" fmla="*/ 71 h 91"/>
              <a:gd name="T52" fmla="*/ 16 w 84"/>
              <a:gd name="T53" fmla="*/ 66 h 91"/>
              <a:gd name="T54" fmla="*/ 39 w 84"/>
              <a:gd name="T55" fmla="*/ 34 h 91"/>
              <a:gd name="T56" fmla="*/ 41 w 84"/>
              <a:gd name="T57" fmla="*/ 32 h 91"/>
              <a:gd name="T58" fmla="*/ 55 w 84"/>
              <a:gd name="T59" fmla="*/ 33 h 91"/>
              <a:gd name="T60" fmla="*/ 60 w 84"/>
              <a:gd name="T61" fmla="*/ 46 h 91"/>
              <a:gd name="T62" fmla="*/ 59 w 84"/>
              <a:gd name="T63" fmla="*/ 48 h 91"/>
              <a:gd name="T64" fmla="*/ 32 w 84"/>
              <a:gd name="T65" fmla="*/ 85 h 91"/>
              <a:gd name="T66" fmla="*/ 18 w 84"/>
              <a:gd name="T67" fmla="*/ 8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" h="91">
                <a:moveTo>
                  <a:pt x="18" y="88"/>
                </a:moveTo>
                <a:cubicBezTo>
                  <a:pt x="5" y="79"/>
                  <a:pt x="5" y="79"/>
                  <a:pt x="5" y="79"/>
                </a:cubicBezTo>
                <a:cubicBezTo>
                  <a:pt x="0" y="74"/>
                  <a:pt x="1" y="68"/>
                  <a:pt x="3" y="65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7" y="4"/>
                  <a:pt x="48" y="4"/>
                </a:cubicBezTo>
                <a:cubicBezTo>
                  <a:pt x="66" y="1"/>
                  <a:pt x="66" y="1"/>
                  <a:pt x="66" y="1"/>
                </a:cubicBezTo>
                <a:cubicBezTo>
                  <a:pt x="71" y="0"/>
                  <a:pt x="80" y="2"/>
                  <a:pt x="81" y="12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ubicBezTo>
                  <a:pt x="45" y="87"/>
                  <a:pt x="45" y="87"/>
                  <a:pt x="45" y="87"/>
                </a:cubicBezTo>
                <a:cubicBezTo>
                  <a:pt x="44" y="88"/>
                  <a:pt x="42" y="88"/>
                  <a:pt x="40" y="87"/>
                </a:cubicBezTo>
                <a:cubicBezTo>
                  <a:pt x="39" y="86"/>
                  <a:pt x="38" y="84"/>
                  <a:pt x="39" y="83"/>
                </a:cubicBezTo>
                <a:cubicBezTo>
                  <a:pt x="77" y="30"/>
                  <a:pt x="77" y="30"/>
                  <a:pt x="77" y="30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7"/>
                  <a:pt x="69" y="8"/>
                  <a:pt x="68" y="8"/>
                </a:cubicBezTo>
                <a:cubicBezTo>
                  <a:pt x="50" y="11"/>
                  <a:pt x="50" y="11"/>
                  <a:pt x="50" y="11"/>
                </a:cubicBezTo>
                <a:cubicBezTo>
                  <a:pt x="9" y="69"/>
                  <a:pt x="9" y="69"/>
                  <a:pt x="9" y="69"/>
                </a:cubicBezTo>
                <a:cubicBezTo>
                  <a:pt x="8" y="70"/>
                  <a:pt x="7" y="72"/>
                  <a:pt x="9" y="73"/>
                </a:cubicBezTo>
                <a:cubicBezTo>
                  <a:pt x="22" y="82"/>
                  <a:pt x="22" y="82"/>
                  <a:pt x="22" y="82"/>
                </a:cubicBezTo>
                <a:cubicBezTo>
                  <a:pt x="23" y="83"/>
                  <a:pt x="25" y="84"/>
                  <a:pt x="26" y="82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2"/>
                  <a:pt x="52" y="40"/>
                  <a:pt x="51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49" y="37"/>
                  <a:pt x="46" y="38"/>
                  <a:pt x="44" y="38"/>
                </a:cubicBezTo>
                <a:cubicBezTo>
                  <a:pt x="21" y="70"/>
                  <a:pt x="21" y="70"/>
                  <a:pt x="21" y="70"/>
                </a:cubicBezTo>
                <a:cubicBezTo>
                  <a:pt x="20" y="71"/>
                  <a:pt x="18" y="72"/>
                  <a:pt x="17" y="71"/>
                </a:cubicBezTo>
                <a:cubicBezTo>
                  <a:pt x="15" y="69"/>
                  <a:pt x="15" y="67"/>
                  <a:pt x="16" y="66"/>
                </a:cubicBezTo>
                <a:cubicBezTo>
                  <a:pt x="39" y="34"/>
                  <a:pt x="39" y="34"/>
                  <a:pt x="39" y="34"/>
                </a:cubicBezTo>
                <a:cubicBezTo>
                  <a:pt x="40" y="33"/>
                  <a:pt x="40" y="33"/>
                  <a:pt x="41" y="32"/>
                </a:cubicBezTo>
                <a:cubicBezTo>
                  <a:pt x="42" y="32"/>
                  <a:pt x="49" y="29"/>
                  <a:pt x="55" y="33"/>
                </a:cubicBezTo>
                <a:cubicBezTo>
                  <a:pt x="58" y="36"/>
                  <a:pt x="60" y="40"/>
                  <a:pt x="60" y="46"/>
                </a:cubicBezTo>
                <a:cubicBezTo>
                  <a:pt x="59" y="46"/>
                  <a:pt x="59" y="47"/>
                  <a:pt x="59" y="48"/>
                </a:cubicBezTo>
                <a:cubicBezTo>
                  <a:pt x="32" y="85"/>
                  <a:pt x="32" y="85"/>
                  <a:pt x="32" y="85"/>
                </a:cubicBezTo>
                <a:cubicBezTo>
                  <a:pt x="27" y="91"/>
                  <a:pt x="21" y="90"/>
                  <a:pt x="18" y="8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1928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8" y="25211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VnTokennizer</a:t>
            </a:r>
            <a:r>
              <a:rPr lang="en-US" b="1" dirty="0"/>
              <a:t>	</a:t>
            </a: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2483768" y="3314359"/>
            <a:ext cx="548920" cy="556150"/>
          </a:xfrm>
          <a:custGeom>
            <a:avLst/>
            <a:gdLst>
              <a:gd name="T0" fmla="*/ 18 w 84"/>
              <a:gd name="T1" fmla="*/ 88 h 91"/>
              <a:gd name="T2" fmla="*/ 5 w 84"/>
              <a:gd name="T3" fmla="*/ 79 h 91"/>
              <a:gd name="T4" fmla="*/ 3 w 84"/>
              <a:gd name="T5" fmla="*/ 65 h 91"/>
              <a:gd name="T6" fmla="*/ 46 w 84"/>
              <a:gd name="T7" fmla="*/ 6 h 91"/>
              <a:gd name="T8" fmla="*/ 48 w 84"/>
              <a:gd name="T9" fmla="*/ 4 h 91"/>
              <a:gd name="T10" fmla="*/ 66 w 84"/>
              <a:gd name="T11" fmla="*/ 1 h 91"/>
              <a:gd name="T12" fmla="*/ 81 w 84"/>
              <a:gd name="T13" fmla="*/ 12 h 91"/>
              <a:gd name="T14" fmla="*/ 84 w 84"/>
              <a:gd name="T15" fmla="*/ 30 h 91"/>
              <a:gd name="T16" fmla="*/ 84 w 84"/>
              <a:gd name="T17" fmla="*/ 33 h 91"/>
              <a:gd name="T18" fmla="*/ 45 w 84"/>
              <a:gd name="T19" fmla="*/ 87 h 91"/>
              <a:gd name="T20" fmla="*/ 40 w 84"/>
              <a:gd name="T21" fmla="*/ 87 h 91"/>
              <a:gd name="T22" fmla="*/ 39 w 84"/>
              <a:gd name="T23" fmla="*/ 83 h 91"/>
              <a:gd name="T24" fmla="*/ 77 w 84"/>
              <a:gd name="T25" fmla="*/ 30 h 91"/>
              <a:gd name="T26" fmla="*/ 74 w 84"/>
              <a:gd name="T27" fmla="*/ 13 h 91"/>
              <a:gd name="T28" fmla="*/ 68 w 84"/>
              <a:gd name="T29" fmla="*/ 8 h 91"/>
              <a:gd name="T30" fmla="*/ 50 w 84"/>
              <a:gd name="T31" fmla="*/ 11 h 91"/>
              <a:gd name="T32" fmla="*/ 9 w 84"/>
              <a:gd name="T33" fmla="*/ 69 h 91"/>
              <a:gd name="T34" fmla="*/ 9 w 84"/>
              <a:gd name="T35" fmla="*/ 73 h 91"/>
              <a:gd name="T36" fmla="*/ 22 w 84"/>
              <a:gd name="T37" fmla="*/ 82 h 91"/>
              <a:gd name="T38" fmla="*/ 26 w 84"/>
              <a:gd name="T39" fmla="*/ 82 h 91"/>
              <a:gd name="T40" fmla="*/ 53 w 84"/>
              <a:gd name="T41" fmla="*/ 45 h 91"/>
              <a:gd name="T42" fmla="*/ 51 w 84"/>
              <a:gd name="T43" fmla="*/ 39 h 91"/>
              <a:gd name="T44" fmla="*/ 51 w 84"/>
              <a:gd name="T45" fmla="*/ 39 h 91"/>
              <a:gd name="T46" fmla="*/ 44 w 84"/>
              <a:gd name="T47" fmla="*/ 38 h 91"/>
              <a:gd name="T48" fmla="*/ 21 w 84"/>
              <a:gd name="T49" fmla="*/ 70 h 91"/>
              <a:gd name="T50" fmla="*/ 17 w 84"/>
              <a:gd name="T51" fmla="*/ 71 h 91"/>
              <a:gd name="T52" fmla="*/ 16 w 84"/>
              <a:gd name="T53" fmla="*/ 66 h 91"/>
              <a:gd name="T54" fmla="*/ 39 w 84"/>
              <a:gd name="T55" fmla="*/ 34 h 91"/>
              <a:gd name="T56" fmla="*/ 41 w 84"/>
              <a:gd name="T57" fmla="*/ 32 h 91"/>
              <a:gd name="T58" fmla="*/ 55 w 84"/>
              <a:gd name="T59" fmla="*/ 33 h 91"/>
              <a:gd name="T60" fmla="*/ 60 w 84"/>
              <a:gd name="T61" fmla="*/ 46 h 91"/>
              <a:gd name="T62" fmla="*/ 59 w 84"/>
              <a:gd name="T63" fmla="*/ 48 h 91"/>
              <a:gd name="T64" fmla="*/ 32 w 84"/>
              <a:gd name="T65" fmla="*/ 85 h 91"/>
              <a:gd name="T66" fmla="*/ 18 w 84"/>
              <a:gd name="T67" fmla="*/ 8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" h="91">
                <a:moveTo>
                  <a:pt x="18" y="88"/>
                </a:moveTo>
                <a:cubicBezTo>
                  <a:pt x="5" y="79"/>
                  <a:pt x="5" y="79"/>
                  <a:pt x="5" y="79"/>
                </a:cubicBezTo>
                <a:cubicBezTo>
                  <a:pt x="0" y="74"/>
                  <a:pt x="1" y="68"/>
                  <a:pt x="3" y="65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7" y="4"/>
                  <a:pt x="48" y="4"/>
                </a:cubicBezTo>
                <a:cubicBezTo>
                  <a:pt x="66" y="1"/>
                  <a:pt x="66" y="1"/>
                  <a:pt x="66" y="1"/>
                </a:cubicBezTo>
                <a:cubicBezTo>
                  <a:pt x="71" y="0"/>
                  <a:pt x="80" y="2"/>
                  <a:pt x="81" y="12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ubicBezTo>
                  <a:pt x="45" y="87"/>
                  <a:pt x="45" y="87"/>
                  <a:pt x="45" y="87"/>
                </a:cubicBezTo>
                <a:cubicBezTo>
                  <a:pt x="44" y="88"/>
                  <a:pt x="42" y="88"/>
                  <a:pt x="40" y="87"/>
                </a:cubicBezTo>
                <a:cubicBezTo>
                  <a:pt x="39" y="86"/>
                  <a:pt x="38" y="84"/>
                  <a:pt x="39" y="83"/>
                </a:cubicBezTo>
                <a:cubicBezTo>
                  <a:pt x="77" y="30"/>
                  <a:pt x="77" y="30"/>
                  <a:pt x="77" y="30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7"/>
                  <a:pt x="69" y="8"/>
                  <a:pt x="68" y="8"/>
                </a:cubicBezTo>
                <a:cubicBezTo>
                  <a:pt x="50" y="11"/>
                  <a:pt x="50" y="11"/>
                  <a:pt x="50" y="11"/>
                </a:cubicBezTo>
                <a:cubicBezTo>
                  <a:pt x="9" y="69"/>
                  <a:pt x="9" y="69"/>
                  <a:pt x="9" y="69"/>
                </a:cubicBezTo>
                <a:cubicBezTo>
                  <a:pt x="8" y="70"/>
                  <a:pt x="7" y="72"/>
                  <a:pt x="9" y="73"/>
                </a:cubicBezTo>
                <a:cubicBezTo>
                  <a:pt x="22" y="82"/>
                  <a:pt x="22" y="82"/>
                  <a:pt x="22" y="82"/>
                </a:cubicBezTo>
                <a:cubicBezTo>
                  <a:pt x="23" y="83"/>
                  <a:pt x="25" y="84"/>
                  <a:pt x="26" y="82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2"/>
                  <a:pt x="52" y="40"/>
                  <a:pt x="51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49" y="37"/>
                  <a:pt x="46" y="38"/>
                  <a:pt x="44" y="38"/>
                </a:cubicBezTo>
                <a:cubicBezTo>
                  <a:pt x="21" y="70"/>
                  <a:pt x="21" y="70"/>
                  <a:pt x="21" y="70"/>
                </a:cubicBezTo>
                <a:cubicBezTo>
                  <a:pt x="20" y="71"/>
                  <a:pt x="18" y="72"/>
                  <a:pt x="17" y="71"/>
                </a:cubicBezTo>
                <a:cubicBezTo>
                  <a:pt x="15" y="69"/>
                  <a:pt x="15" y="67"/>
                  <a:pt x="16" y="66"/>
                </a:cubicBezTo>
                <a:cubicBezTo>
                  <a:pt x="39" y="34"/>
                  <a:pt x="39" y="34"/>
                  <a:pt x="39" y="34"/>
                </a:cubicBezTo>
                <a:cubicBezTo>
                  <a:pt x="40" y="33"/>
                  <a:pt x="40" y="33"/>
                  <a:pt x="41" y="32"/>
                </a:cubicBezTo>
                <a:cubicBezTo>
                  <a:pt x="42" y="32"/>
                  <a:pt x="49" y="29"/>
                  <a:pt x="55" y="33"/>
                </a:cubicBezTo>
                <a:cubicBezTo>
                  <a:pt x="58" y="36"/>
                  <a:pt x="60" y="40"/>
                  <a:pt x="60" y="46"/>
                </a:cubicBezTo>
                <a:cubicBezTo>
                  <a:pt x="59" y="46"/>
                  <a:pt x="59" y="47"/>
                  <a:pt x="59" y="48"/>
                </a:cubicBezTo>
                <a:cubicBezTo>
                  <a:pt x="32" y="85"/>
                  <a:pt x="32" y="85"/>
                  <a:pt x="32" y="85"/>
                </a:cubicBezTo>
                <a:cubicBezTo>
                  <a:pt x="27" y="91"/>
                  <a:pt x="21" y="90"/>
                  <a:pt x="18" y="8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1928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3848" y="3407768"/>
            <a:ext cx="1519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Tesseract</a:t>
            </a:r>
            <a:r>
              <a:rPr lang="en-US" dirty="0"/>
              <a:t> OCR</a:t>
            </a:r>
          </a:p>
        </p:txBody>
      </p:sp>
    </p:spTree>
    <p:extLst>
      <p:ext uri="{BB962C8B-B14F-4D97-AF65-F5344CB8AC3E}">
        <p14:creationId xmlns:p14="http://schemas.microsoft.com/office/powerpoint/2010/main" val="17562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434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771800" y="26749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/>
              <a:t>3.4.1 Naïve Bayes Algorithm</a:t>
            </a:r>
            <a:br>
              <a:rPr lang="en-US" sz="2800" i="1" dirty="0"/>
            </a:br>
            <a:endParaRPr lang="en-US" sz="2800" i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75606"/>
            <a:ext cx="4764025" cy="30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434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203848" y="483518"/>
            <a:ext cx="2907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3.4.2 </a:t>
            </a:r>
            <a:r>
              <a:rPr lang="en-US" sz="2800" i="1" dirty="0" err="1"/>
              <a:t>VnTokennizer</a:t>
            </a:r>
            <a:endParaRPr lang="en-US" sz="2800" i="1" dirty="0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611560" y="1995686"/>
            <a:ext cx="2160240" cy="1155896"/>
          </a:xfrm>
          <a:custGeom>
            <a:avLst/>
            <a:gdLst>
              <a:gd name="T0" fmla="*/ 624 w 1871"/>
              <a:gd name="T1" fmla="*/ 0 h 1077"/>
              <a:gd name="T2" fmla="*/ 624 w 1871"/>
              <a:gd name="T3" fmla="*/ 0 h 1077"/>
              <a:gd name="T4" fmla="*/ 0 w 1871"/>
              <a:gd name="T5" fmla="*/ 1077 h 1077"/>
              <a:gd name="T6" fmla="*/ 0 w 1871"/>
              <a:gd name="T7" fmla="*/ 1077 h 1077"/>
              <a:gd name="T8" fmla="*/ 1247 w 1871"/>
              <a:gd name="T9" fmla="*/ 1075 h 1077"/>
              <a:gd name="T10" fmla="*/ 1871 w 1871"/>
              <a:gd name="T11" fmla="*/ 0 h 1077"/>
              <a:gd name="T12" fmla="*/ 1871 w 1871"/>
              <a:gd name="T13" fmla="*/ 0 h 1077"/>
              <a:gd name="T14" fmla="*/ 1871 w 1871"/>
              <a:gd name="T15" fmla="*/ 0 h 1077"/>
              <a:gd name="T16" fmla="*/ 624 w 1871"/>
              <a:gd name="T17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1" h="1077">
                <a:moveTo>
                  <a:pt x="624" y="0"/>
                </a:moveTo>
                <a:lnTo>
                  <a:pt x="624" y="0"/>
                </a:lnTo>
                <a:lnTo>
                  <a:pt x="0" y="1077"/>
                </a:lnTo>
                <a:lnTo>
                  <a:pt x="0" y="1077"/>
                </a:lnTo>
                <a:lnTo>
                  <a:pt x="1247" y="1075"/>
                </a:lnTo>
                <a:lnTo>
                  <a:pt x="1871" y="0"/>
                </a:lnTo>
                <a:lnTo>
                  <a:pt x="1871" y="0"/>
                </a:lnTo>
                <a:lnTo>
                  <a:pt x="1871" y="0"/>
                </a:lnTo>
                <a:lnTo>
                  <a:pt x="624" y="0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87624" y="2196207"/>
            <a:ext cx="906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Text to </a:t>
            </a:r>
          </a:p>
          <a:p>
            <a:r>
              <a:rPr lang="en-US" dirty="0"/>
              <a:t>Analyze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1995686"/>
            <a:ext cx="1872208" cy="1153835"/>
          </a:xfrm>
          <a:prstGeom prst="rect">
            <a:avLst/>
          </a:prstGeom>
          <a:solidFill>
            <a:srgbClr val="2B9EA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444208" y="1941424"/>
            <a:ext cx="2160240" cy="1155896"/>
          </a:xfrm>
          <a:custGeom>
            <a:avLst/>
            <a:gdLst>
              <a:gd name="T0" fmla="*/ 624 w 1871"/>
              <a:gd name="T1" fmla="*/ 0 h 1077"/>
              <a:gd name="T2" fmla="*/ 624 w 1871"/>
              <a:gd name="T3" fmla="*/ 0 h 1077"/>
              <a:gd name="T4" fmla="*/ 0 w 1871"/>
              <a:gd name="T5" fmla="*/ 1077 h 1077"/>
              <a:gd name="T6" fmla="*/ 0 w 1871"/>
              <a:gd name="T7" fmla="*/ 1077 h 1077"/>
              <a:gd name="T8" fmla="*/ 1247 w 1871"/>
              <a:gd name="T9" fmla="*/ 1075 h 1077"/>
              <a:gd name="T10" fmla="*/ 1871 w 1871"/>
              <a:gd name="T11" fmla="*/ 0 h 1077"/>
              <a:gd name="T12" fmla="*/ 1871 w 1871"/>
              <a:gd name="T13" fmla="*/ 0 h 1077"/>
              <a:gd name="T14" fmla="*/ 1871 w 1871"/>
              <a:gd name="T15" fmla="*/ 0 h 1077"/>
              <a:gd name="T16" fmla="*/ 624 w 1871"/>
              <a:gd name="T17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1" h="1077">
                <a:moveTo>
                  <a:pt x="624" y="0"/>
                </a:moveTo>
                <a:lnTo>
                  <a:pt x="624" y="0"/>
                </a:lnTo>
                <a:lnTo>
                  <a:pt x="0" y="1077"/>
                </a:lnTo>
                <a:lnTo>
                  <a:pt x="0" y="1077"/>
                </a:lnTo>
                <a:lnTo>
                  <a:pt x="1247" y="1075"/>
                </a:lnTo>
                <a:lnTo>
                  <a:pt x="1871" y="0"/>
                </a:lnTo>
                <a:lnTo>
                  <a:pt x="1871" y="0"/>
                </a:lnTo>
                <a:lnTo>
                  <a:pt x="1871" y="0"/>
                </a:lnTo>
                <a:lnTo>
                  <a:pt x="624" y="0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840966" y="2249437"/>
            <a:ext cx="1462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VnTokennizer</a:t>
            </a:r>
            <a:endParaRPr lang="en-US" dirty="0"/>
          </a:p>
          <a:p>
            <a:r>
              <a:rPr lang="en-US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8264" y="2196206"/>
            <a:ext cx="129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Vietnamese</a:t>
            </a:r>
          </a:p>
          <a:p>
            <a:r>
              <a:rPr lang="en-US" dirty="0" err="1"/>
              <a:t>Pharases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627784" y="2427734"/>
            <a:ext cx="792088" cy="468034"/>
          </a:xfrm>
          <a:prstGeom prst="rightArrow">
            <a:avLst/>
          </a:prstGeom>
          <a:solidFill>
            <a:srgbClr val="E064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88124" y="2374503"/>
            <a:ext cx="792088" cy="468034"/>
          </a:xfrm>
          <a:prstGeom prst="rightArrow">
            <a:avLst/>
          </a:prstGeom>
          <a:solidFill>
            <a:srgbClr val="E064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175122"/>
            <a:ext cx="7886700" cy="496912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+mn-lt"/>
                <a:ea typeface="+mn-ea"/>
                <a:cs typeface="+mn-cs"/>
              </a:rPr>
              <a:t>For example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9800"/>
            <a:ext cx="54864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35646"/>
            <a:ext cx="2057400" cy="350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09" y="2171701"/>
            <a:ext cx="2844641" cy="2158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96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267494"/>
            <a:ext cx="30413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i="1" dirty="0"/>
              <a:t>3.4.3 </a:t>
            </a:r>
            <a:r>
              <a:rPr lang="en-US" sz="2800" i="1" dirty="0" err="1"/>
              <a:t>Tesseract</a:t>
            </a:r>
            <a:r>
              <a:rPr lang="en-US" sz="2800" i="1" dirty="0"/>
              <a:t> OCR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89" y="1419622"/>
            <a:ext cx="665808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267494"/>
            <a:ext cx="3787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3.5.1 Process with server</a:t>
            </a:r>
          </a:p>
        </p:txBody>
      </p:sp>
      <p:sp>
        <p:nvSpPr>
          <p:cNvPr id="3" name="Oval 2"/>
          <p:cNvSpPr/>
          <p:nvPr/>
        </p:nvSpPr>
        <p:spPr>
          <a:xfrm>
            <a:off x="2123728" y="1347614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434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71800" y="1425842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Connecting via IMAP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010742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1800" y="2064754"/>
            <a:ext cx="32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Handle event for incoming email</a:t>
            </a:r>
          </a:p>
        </p:txBody>
      </p:sp>
      <p:sp>
        <p:nvSpPr>
          <p:cNvPr id="8" name="Oval 7"/>
          <p:cNvSpPr/>
          <p:nvPr/>
        </p:nvSpPr>
        <p:spPr>
          <a:xfrm>
            <a:off x="2129849" y="2673870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71800" y="2765728"/>
            <a:ext cx="396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Catch title, body and attachment (if any)</a:t>
            </a:r>
          </a:p>
        </p:txBody>
      </p:sp>
      <p:sp>
        <p:nvSpPr>
          <p:cNvPr id="10" name="Oval 9"/>
          <p:cNvSpPr/>
          <p:nvPr/>
        </p:nvSpPr>
        <p:spPr>
          <a:xfrm>
            <a:off x="2123728" y="3336998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70484" y="3301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VnTokennizer</a:t>
            </a:r>
            <a:r>
              <a:rPr lang="en-US" dirty="0"/>
              <a:t> and </a:t>
            </a:r>
            <a:r>
              <a:rPr lang="en-US" dirty="0" err="1"/>
              <a:t>Tesseract</a:t>
            </a:r>
            <a:r>
              <a:rPr lang="en-US" dirty="0"/>
              <a:t> to export to text content then processing with machine </a:t>
            </a:r>
            <a:r>
              <a:rPr lang="en-US" dirty="0" err="1"/>
              <a:t>lerning</a:t>
            </a:r>
            <a:r>
              <a:rPr lang="en-US" dirty="0"/>
              <a:t> and training database</a:t>
            </a:r>
          </a:p>
        </p:txBody>
      </p:sp>
    </p:spTree>
    <p:extLst>
      <p:ext uri="{BB962C8B-B14F-4D97-AF65-F5344CB8AC3E}">
        <p14:creationId xmlns:p14="http://schemas.microsoft.com/office/powerpoint/2010/main" val="142905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75606"/>
            <a:ext cx="5109229" cy="3829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15816" y="339502"/>
            <a:ext cx="5086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3.5.2 Check log in analyzing email</a:t>
            </a:r>
          </a:p>
        </p:txBody>
      </p:sp>
    </p:spTree>
    <p:extLst>
      <p:ext uri="{BB962C8B-B14F-4D97-AF65-F5344CB8AC3E}">
        <p14:creationId xmlns:p14="http://schemas.microsoft.com/office/powerpoint/2010/main" val="17557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12347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/>
              <a:t>3.5.3 Compare experimental results with text content</a:t>
            </a: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397576"/>
              </p:ext>
            </p:extLst>
          </p:nvPr>
        </p:nvGraphicFramePr>
        <p:xfrm>
          <a:off x="1043608" y="1275606"/>
          <a:ext cx="7696201" cy="3370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5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4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441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Ham email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Spam email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AC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TN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TP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FP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FN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TT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(m)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PT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(m)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9,000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6,000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Protected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Ham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8,532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127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97.8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94.8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97.8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2.11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Spam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468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5,873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 Not protected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Ham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9,000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6,000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Spam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55BB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/>
              <a:t>3.5.4 Compare experimental results with images content</a:t>
            </a: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153383"/>
              </p:ext>
            </p:extLst>
          </p:nvPr>
        </p:nvGraphicFramePr>
        <p:xfrm>
          <a:off x="1187623" y="1275607"/>
          <a:ext cx="6768754" cy="3320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1920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Ham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Spam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(%)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TN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TP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FP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(%)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FN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(%)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TT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(m)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PT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(m)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2B9E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500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2B9E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2B9E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5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Protected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Ham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480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Spam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2B9E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2B9E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460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2B9E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 Not protected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1637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Ham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3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303544" y="335142"/>
            <a:ext cx="3836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HK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2"/>
          <p:cNvSpPr/>
          <p:nvPr/>
        </p:nvSpPr>
        <p:spPr>
          <a:xfrm>
            <a:off x="1691680" y="1464863"/>
            <a:ext cx="665404" cy="665403"/>
          </a:xfrm>
          <a:prstGeom prst="ellipse">
            <a:avLst/>
          </a:prstGeom>
          <a:solidFill>
            <a:schemeClr val="bg1"/>
          </a:solidFill>
          <a:ln w="9525" cap="flat">
            <a:solidFill>
              <a:srgbClr val="CFCFCF"/>
            </a:solidFill>
            <a:prstDash val="solid"/>
            <a:miter lim="400000"/>
          </a:ln>
          <a:effectLst/>
        </p:spPr>
        <p:txBody>
          <a:bodyPr wrap="none" lIns="25400" tIns="25400" rIns="25400" bIns="25400" anchor="ctr">
            <a:normAutofit lnSpcReduction="10000"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pic>
        <p:nvPicPr>
          <p:cNvPr id="4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357084" y="1545491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and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Experiances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3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>
          <a:xfrm>
            <a:off x="323528" y="47141"/>
            <a:ext cx="9888264" cy="3974564"/>
            <a:chOff x="-15180" y="-236562"/>
            <a:chExt cx="9888264" cy="397456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-15180" y="-236562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987133" y="771550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6" name="图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369" y="-31379"/>
              <a:ext cx="2652469" cy="2192380"/>
            </a:xfrm>
            <a:prstGeom prst="rect">
              <a:avLst/>
            </a:prstGeom>
          </p:spPr>
        </p:pic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04027E7E-4DE6-4F31-B27C-56581F21145E}"/>
              </a:ext>
            </a:extLst>
          </p:cNvPr>
          <p:cNvSpPr txBox="1">
            <a:spLocks/>
          </p:cNvSpPr>
          <p:nvPr/>
        </p:nvSpPr>
        <p:spPr>
          <a:xfrm>
            <a:off x="2721169" y="908127"/>
            <a:ext cx="4083170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TABLE OF CONTENT</a:t>
            </a:r>
          </a:p>
        </p:txBody>
      </p:sp>
      <p:grpSp>
        <p:nvGrpSpPr>
          <p:cNvPr id="8" name="组合 34"/>
          <p:cNvGrpSpPr/>
          <p:nvPr/>
        </p:nvGrpSpPr>
        <p:grpSpPr>
          <a:xfrm>
            <a:off x="1369469" y="2124420"/>
            <a:ext cx="2971930" cy="455127"/>
            <a:chOff x="5061738" y="1413052"/>
            <a:chExt cx="2971930" cy="455127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753572D3-6060-4E9D-949B-8F3238742158}"/>
                </a:ext>
              </a:extLst>
            </p:cNvPr>
            <p:cNvSpPr txBox="1">
              <a:spLocks/>
            </p:cNvSpPr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0" name="文本框 36"/>
            <p:cNvSpPr txBox="1"/>
            <p:nvPr/>
          </p:nvSpPr>
          <p:spPr>
            <a:xfrm>
              <a:off x="5411660" y="1413052"/>
              <a:ext cx="169854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 urgency of the</a:t>
              </a:r>
            </a:p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topic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文本框 37"/>
          <p:cNvSpPr txBox="1"/>
          <p:nvPr/>
        </p:nvSpPr>
        <p:spPr>
          <a:xfrm>
            <a:off x="1181116" y="2076663"/>
            <a:ext cx="37670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2" name="组合 39"/>
          <p:cNvGrpSpPr/>
          <p:nvPr/>
        </p:nvGrpSpPr>
        <p:grpSpPr>
          <a:xfrm>
            <a:off x="1361401" y="2873441"/>
            <a:ext cx="2971930" cy="465677"/>
            <a:chOff x="5061738" y="1402502"/>
            <a:chExt cx="2971930" cy="465677"/>
          </a:xfrm>
        </p:grpSpPr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753572D3-6060-4E9D-949B-8F3238742158}"/>
                </a:ext>
              </a:extLst>
            </p:cNvPr>
            <p:cNvSpPr txBox="1">
              <a:spLocks/>
            </p:cNvSpPr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4" name="文本框 41"/>
            <p:cNvSpPr txBox="1"/>
            <p:nvPr/>
          </p:nvSpPr>
          <p:spPr>
            <a:xfrm>
              <a:off x="5432293" y="1402502"/>
              <a:ext cx="170604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Risk </a:t>
              </a:r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Managerment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42"/>
          <p:cNvSpPr txBox="1"/>
          <p:nvPr/>
        </p:nvSpPr>
        <p:spPr>
          <a:xfrm>
            <a:off x="1163114" y="2789552"/>
            <a:ext cx="4263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3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6" name="组合 44"/>
          <p:cNvGrpSpPr/>
          <p:nvPr/>
        </p:nvGrpSpPr>
        <p:grpSpPr>
          <a:xfrm>
            <a:off x="4693170" y="2109671"/>
            <a:ext cx="3459737" cy="396566"/>
            <a:chOff x="5061738" y="1471613"/>
            <a:chExt cx="3459737" cy="396566"/>
          </a:xfrm>
        </p:grpSpPr>
        <p:sp>
          <p:nvSpPr>
            <p:cNvPr id="17" name="TextBox 36">
              <a:extLst>
                <a:ext uri="{FF2B5EF4-FFF2-40B4-BE49-F238E27FC236}">
                  <a16:creationId xmlns:a16="http://schemas.microsoft.com/office/drawing/2014/main" id="{753572D3-6060-4E9D-949B-8F3238742158}"/>
                </a:ext>
              </a:extLst>
            </p:cNvPr>
            <p:cNvSpPr txBox="1">
              <a:spLocks/>
            </p:cNvSpPr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8" name="文本框 56"/>
            <p:cNvSpPr txBox="1"/>
            <p:nvPr/>
          </p:nvSpPr>
          <p:spPr>
            <a:xfrm>
              <a:off x="5916746" y="1471613"/>
              <a:ext cx="2604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Developing the system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文本框 61"/>
          <p:cNvSpPr txBox="1"/>
          <p:nvPr/>
        </p:nvSpPr>
        <p:spPr>
          <a:xfrm>
            <a:off x="4941990" y="1981784"/>
            <a:ext cx="4376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20" name="组合 65"/>
          <p:cNvGrpSpPr/>
          <p:nvPr/>
        </p:nvGrpSpPr>
        <p:grpSpPr>
          <a:xfrm>
            <a:off x="5185348" y="2789552"/>
            <a:ext cx="2971930" cy="465677"/>
            <a:chOff x="5061738" y="1402502"/>
            <a:chExt cx="2971930" cy="465677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753572D3-6060-4E9D-949B-8F3238742158}"/>
                </a:ext>
              </a:extLst>
            </p:cNvPr>
            <p:cNvSpPr txBox="1">
              <a:spLocks/>
            </p:cNvSpPr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22" name="文本框 67"/>
            <p:cNvSpPr txBox="1"/>
            <p:nvPr/>
          </p:nvSpPr>
          <p:spPr>
            <a:xfrm>
              <a:off x="5432293" y="1402502"/>
              <a:ext cx="8669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Summary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68"/>
          <p:cNvSpPr txBox="1"/>
          <p:nvPr/>
        </p:nvSpPr>
        <p:spPr>
          <a:xfrm>
            <a:off x="4948402" y="2708564"/>
            <a:ext cx="4247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3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pic>
        <p:nvPicPr>
          <p:cNvPr id="2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14" y="255085"/>
            <a:ext cx="1491017" cy="1491017"/>
          </a:xfrm>
          <a:prstGeom prst="rect">
            <a:avLst/>
          </a:prstGeom>
        </p:spPr>
      </p:pic>
      <p:pic>
        <p:nvPicPr>
          <p:cNvPr id="25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3070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857369" y="3491475"/>
            <a:ext cx="698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3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84233" y="3580397"/>
            <a:ext cx="1262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24055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536" y="238962"/>
            <a:ext cx="227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2800" i="1" dirty="0"/>
              <a:t>4.1  Summary 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971601" y="1059582"/>
            <a:ext cx="432048" cy="36004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372200" y="230635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059582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urgency to build a Vietnamese spam mail detection application.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923813" y="1690430"/>
            <a:ext cx="432048" cy="36004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63330" y="1679187"/>
            <a:ext cx="6421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Learn some tools, spam detection techniques, machine learning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99592" y="2231230"/>
            <a:ext cx="432048" cy="412527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63330" y="2306358"/>
            <a:ext cx="6506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Proposals for the development of the Vietnamese spam detection application using the machine learning method.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23813" y="2952689"/>
            <a:ext cx="432048" cy="36004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487550" y="2945123"/>
            <a:ext cx="648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method of building Vietnamese spam recognition application using java engine and machine learning algorithm.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899592" y="3621661"/>
            <a:ext cx="432048" cy="36004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2B9E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463330" y="3572294"/>
            <a:ext cx="6421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Presenting some experimental results on spam detection in Vietnamese using the Vietnamese spam detection application.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29"/>
          <p:cNvSpPr>
            <a:spLocks noChangeArrowheads="1"/>
          </p:cNvSpPr>
          <p:nvPr/>
        </p:nvSpPr>
        <p:spPr bwMode="auto">
          <a:xfrm rot="232049">
            <a:off x="1691681" y="1203598"/>
            <a:ext cx="432048" cy="43204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0103" y="195486"/>
            <a:ext cx="2604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2800" i="1" dirty="0"/>
              <a:t>4.2  </a:t>
            </a:r>
            <a:r>
              <a:rPr lang="en-US" sz="2800" i="1" dirty="0" err="1"/>
              <a:t>Experiances</a:t>
            </a:r>
            <a:r>
              <a:rPr lang="en-US" sz="2800" i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1154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Understand how to connect Gmail server using JAVA language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reeform 429"/>
          <p:cNvSpPr>
            <a:spLocks noChangeArrowheads="1"/>
          </p:cNvSpPr>
          <p:nvPr/>
        </p:nvSpPr>
        <p:spPr bwMode="auto">
          <a:xfrm rot="232049">
            <a:off x="1686951" y="1937757"/>
            <a:ext cx="432048" cy="43204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19815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Understand Bayesian algorithms and applications</a:t>
            </a:r>
            <a:endParaRPr lang="en-US" dirty="0"/>
          </a:p>
        </p:txBody>
      </p:sp>
      <p:sp>
        <p:nvSpPr>
          <p:cNvPr id="8" name="Freeform 429"/>
          <p:cNvSpPr>
            <a:spLocks noChangeArrowheads="1"/>
          </p:cNvSpPr>
          <p:nvPr/>
        </p:nvSpPr>
        <p:spPr bwMode="auto">
          <a:xfrm rot="232049">
            <a:off x="1643632" y="2674878"/>
            <a:ext cx="432048" cy="43204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6079" y="26607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Integrated tool separates from Vietnamese, processing images into the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6079" y="3462594"/>
            <a:ext cx="339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Teamwork skills, problem solving.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Freeform 429"/>
          <p:cNvSpPr>
            <a:spLocks noChangeArrowheads="1"/>
          </p:cNvSpPr>
          <p:nvPr/>
        </p:nvSpPr>
        <p:spPr bwMode="auto">
          <a:xfrm rot="232049">
            <a:off x="1643631" y="3333145"/>
            <a:ext cx="432048" cy="43204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F9C55F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303544" y="335142"/>
            <a:ext cx="3836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HK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2"/>
          <p:cNvSpPr/>
          <p:nvPr/>
        </p:nvSpPr>
        <p:spPr>
          <a:xfrm>
            <a:off x="1691680" y="1464863"/>
            <a:ext cx="665404" cy="665403"/>
          </a:xfrm>
          <a:prstGeom prst="ellipse">
            <a:avLst/>
          </a:prstGeom>
          <a:solidFill>
            <a:schemeClr val="bg1"/>
          </a:solidFill>
          <a:ln w="9525" cap="flat">
            <a:solidFill>
              <a:srgbClr val="CFCFCF"/>
            </a:solidFill>
            <a:prstDash val="solid"/>
            <a:miter lim="400000"/>
          </a:ln>
          <a:effectLst/>
        </p:spPr>
        <p:txBody>
          <a:bodyPr wrap="none" lIns="25400" tIns="25400" rIns="25400" bIns="25400" anchor="ctr">
            <a:normAutofit lnSpcReduction="10000"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pic>
        <p:nvPicPr>
          <p:cNvPr id="4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131840" y="1545491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Demo and Q&amp;A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1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"/>
          <p:cNvGrpSpPr/>
          <p:nvPr/>
        </p:nvGrpSpPr>
        <p:grpSpPr>
          <a:xfrm>
            <a:off x="-239465" y="89964"/>
            <a:ext cx="9888264" cy="4946868"/>
            <a:chOff x="-15180" y="-236562"/>
            <a:chExt cx="9888264" cy="4946868"/>
          </a:xfrm>
        </p:grpSpPr>
        <p:sp>
          <p:nvSpPr>
            <p:cNvPr id="7" name="矩形 5"/>
            <p:cNvSpPr/>
            <p:nvPr/>
          </p:nvSpPr>
          <p:spPr>
            <a:xfrm>
              <a:off x="323528" y="411510"/>
              <a:ext cx="8496944" cy="4176464"/>
            </a:xfrm>
            <a:prstGeom prst="rect">
              <a:avLst/>
            </a:prstGeom>
            <a:solidFill>
              <a:srgbClr val="13445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-15180" y="-236562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987133" y="771550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7" y="2463360"/>
              <a:ext cx="2718486" cy="2246946"/>
            </a:xfrm>
            <a:prstGeom prst="rect">
              <a:avLst/>
            </a:prstGeom>
          </p:spPr>
        </p:pic>
      </p:grpSp>
      <p:sp>
        <p:nvSpPr>
          <p:cNvPr id="11" name="文本框 15"/>
          <p:cNvSpPr txBox="1"/>
          <p:nvPr/>
        </p:nvSpPr>
        <p:spPr>
          <a:xfrm>
            <a:off x="888486" y="1935772"/>
            <a:ext cx="736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blipFill>
                  <a:blip r:embed="rId3"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for your listening</a:t>
            </a:r>
            <a:endParaRPr lang="zh-CN" altLang="en-US" sz="4400" b="1" dirty="0">
              <a:blipFill>
                <a:blip r:embed="rId3"/>
                <a:tile tx="0" ty="0" sx="100000" sy="100000" flip="none" algn="tl"/>
              </a:blip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0383"/>
            <a:ext cx="9144000" cy="1275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4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303544" y="335142"/>
            <a:ext cx="3836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HK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12"/>
          <p:cNvSpPr/>
          <p:nvPr/>
        </p:nvSpPr>
        <p:spPr>
          <a:xfrm>
            <a:off x="1556344" y="1491891"/>
            <a:ext cx="665404" cy="665403"/>
          </a:xfrm>
          <a:prstGeom prst="ellipse">
            <a:avLst/>
          </a:prstGeom>
          <a:solidFill>
            <a:schemeClr val="bg1"/>
          </a:solidFill>
          <a:ln w="9525" cap="flat">
            <a:solidFill>
              <a:srgbClr val="CFCFCF"/>
            </a:solidFill>
            <a:prstDash val="solid"/>
            <a:miter lim="400000"/>
          </a:ln>
          <a:effectLst/>
        </p:spPr>
        <p:txBody>
          <a:bodyPr wrap="none" lIns="25400" tIns="25400" rIns="25400" bIns="25400" anchor="ctr">
            <a:normAutofit lnSpcReduction="10000"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pic>
        <p:nvPicPr>
          <p:cNvPr id="5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339752" y="1513906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urgency of the topic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6017"/>
            <a:ext cx="9888264" cy="3974564"/>
            <a:chOff x="-15180" y="-236562"/>
            <a:chExt cx="9888264" cy="397456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-15180" y="-236562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87133" y="771550"/>
              <a:ext cx="2885951" cy="2966452"/>
            </a:xfrm>
            <a:custGeom>
              <a:avLst/>
              <a:gdLst>
                <a:gd name="T0" fmla="*/ 417 w 1073"/>
                <a:gd name="T1" fmla="*/ 185 h 1102"/>
                <a:gd name="T2" fmla="*/ 216 w 1073"/>
                <a:gd name="T3" fmla="*/ 333 h 1102"/>
                <a:gd name="T4" fmla="*/ 17 w 1073"/>
                <a:gd name="T5" fmla="*/ 552 h 1102"/>
                <a:gd name="T6" fmla="*/ 338 w 1073"/>
                <a:gd name="T7" fmla="*/ 728 h 1102"/>
                <a:gd name="T8" fmla="*/ 467 w 1073"/>
                <a:gd name="T9" fmla="*/ 819 h 1102"/>
                <a:gd name="T10" fmla="*/ 466 w 1073"/>
                <a:gd name="T11" fmla="*/ 819 h 1102"/>
                <a:gd name="T12" fmla="*/ 871 w 1073"/>
                <a:gd name="T13" fmla="*/ 662 h 1102"/>
                <a:gd name="T14" fmla="*/ 1049 w 1073"/>
                <a:gd name="T15" fmla="*/ 566 h 1102"/>
                <a:gd name="T16" fmla="*/ 947 w 1073"/>
                <a:gd name="T17" fmla="*/ 409 h 1102"/>
                <a:gd name="T18" fmla="*/ 1055 w 1073"/>
                <a:gd name="T19" fmla="*/ 289 h 1102"/>
                <a:gd name="T20" fmla="*/ 984 w 1073"/>
                <a:gd name="T21" fmla="*/ 114 h 1102"/>
                <a:gd name="T22" fmla="*/ 656 w 1073"/>
                <a:gd name="T23" fmla="*/ 153 h 1102"/>
                <a:gd name="T24" fmla="*/ 535 w 1073"/>
                <a:gd name="T25" fmla="*/ 52 h 1102"/>
                <a:gd name="T26" fmla="*/ 412 w 1073"/>
                <a:gd name="T27" fmla="*/ 17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1102">
                  <a:moveTo>
                    <a:pt x="417" y="185"/>
                  </a:moveTo>
                  <a:cubicBezTo>
                    <a:pt x="330" y="93"/>
                    <a:pt x="108" y="265"/>
                    <a:pt x="216" y="333"/>
                  </a:cubicBezTo>
                  <a:cubicBezTo>
                    <a:pt x="114" y="248"/>
                    <a:pt x="0" y="456"/>
                    <a:pt x="17" y="552"/>
                  </a:cubicBezTo>
                  <a:cubicBezTo>
                    <a:pt x="42" y="693"/>
                    <a:pt x="221" y="781"/>
                    <a:pt x="338" y="728"/>
                  </a:cubicBezTo>
                  <a:cubicBezTo>
                    <a:pt x="260" y="816"/>
                    <a:pt x="416" y="935"/>
                    <a:pt x="467" y="819"/>
                  </a:cubicBezTo>
                  <a:cubicBezTo>
                    <a:pt x="467" y="816"/>
                    <a:pt x="467" y="816"/>
                    <a:pt x="466" y="819"/>
                  </a:cubicBezTo>
                  <a:cubicBezTo>
                    <a:pt x="525" y="1102"/>
                    <a:pt x="982" y="875"/>
                    <a:pt x="871" y="662"/>
                  </a:cubicBezTo>
                  <a:cubicBezTo>
                    <a:pt x="914" y="724"/>
                    <a:pt x="1035" y="618"/>
                    <a:pt x="1049" y="566"/>
                  </a:cubicBezTo>
                  <a:cubicBezTo>
                    <a:pt x="1073" y="476"/>
                    <a:pt x="1023" y="416"/>
                    <a:pt x="947" y="409"/>
                  </a:cubicBezTo>
                  <a:cubicBezTo>
                    <a:pt x="993" y="436"/>
                    <a:pt x="1048" y="334"/>
                    <a:pt x="1055" y="289"/>
                  </a:cubicBezTo>
                  <a:cubicBezTo>
                    <a:pt x="1066" y="217"/>
                    <a:pt x="1031" y="157"/>
                    <a:pt x="984" y="114"/>
                  </a:cubicBezTo>
                  <a:cubicBezTo>
                    <a:pt x="896" y="33"/>
                    <a:pt x="705" y="0"/>
                    <a:pt x="656" y="153"/>
                  </a:cubicBezTo>
                  <a:cubicBezTo>
                    <a:pt x="686" y="79"/>
                    <a:pt x="584" y="40"/>
                    <a:pt x="535" y="52"/>
                  </a:cubicBezTo>
                  <a:cubicBezTo>
                    <a:pt x="487" y="64"/>
                    <a:pt x="422" y="121"/>
                    <a:pt x="412" y="177"/>
                  </a:cubicBezTo>
                </a:path>
              </a:pathLst>
            </a:custGeom>
            <a:solidFill>
              <a:srgbClr val="FFFFFF">
                <a:alpha val="1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8855" y="64946"/>
            <a:ext cx="7886700" cy="993775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en-US" sz="2800" i="1" dirty="0"/>
              <a:t>Problem Abstraction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3830" y="1479921"/>
            <a:ext cx="7886700" cy="3262312"/>
          </a:xfrm>
        </p:spPr>
        <p:txBody>
          <a:bodyPr/>
          <a:lstStyle/>
          <a:p>
            <a:r>
              <a:rPr lang="en-US" dirty="0"/>
              <a:t>Spam email is growing.</a:t>
            </a:r>
          </a:p>
          <a:p>
            <a:r>
              <a:rPr lang="en-US" dirty="0"/>
              <a:t>The tools          Vietnamese Spam Email is limited</a:t>
            </a:r>
          </a:p>
        </p:txBody>
      </p:sp>
      <p:sp>
        <p:nvSpPr>
          <p:cNvPr id="4" name="Flowchart: Summing Junction 3"/>
          <p:cNvSpPr/>
          <p:nvPr/>
        </p:nvSpPr>
        <p:spPr>
          <a:xfrm>
            <a:off x="2359147" y="1993889"/>
            <a:ext cx="579417" cy="432048"/>
          </a:xfrm>
          <a:prstGeom prst="flowChartSummingJunction">
            <a:avLst/>
          </a:prstGeom>
          <a:solidFill>
            <a:srgbClr val="E62C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07339" y="2679029"/>
            <a:ext cx="493184" cy="432048"/>
          </a:xfrm>
          <a:prstGeom prst="rightArrow">
            <a:avLst/>
          </a:prstGeom>
          <a:solidFill>
            <a:srgbClr val="E62C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4657" y="261356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creating tools to classify and detect spam in Vietnamese</a:t>
            </a:r>
          </a:p>
        </p:txBody>
      </p:sp>
      <p:pic>
        <p:nvPicPr>
          <p:cNvPr id="13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432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2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195486"/>
            <a:ext cx="43283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/>
              <a:t>1.2 Overview Spam Email</a:t>
            </a:r>
            <a:endParaRPr lang="zh-HK" altLang="en-US" sz="2800" i="1" dirty="0"/>
          </a:p>
        </p:txBody>
      </p:sp>
      <p:sp>
        <p:nvSpPr>
          <p:cNvPr id="4" name="Freeform 429"/>
          <p:cNvSpPr>
            <a:spLocks noChangeArrowheads="1"/>
          </p:cNvSpPr>
          <p:nvPr/>
        </p:nvSpPr>
        <p:spPr bwMode="auto">
          <a:xfrm rot="16200000">
            <a:off x="81452" y="1580776"/>
            <a:ext cx="504056" cy="504056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755576" y="1563638"/>
            <a:ext cx="1975706" cy="2427762"/>
            <a:chOff x="4316496" y="3628866"/>
            <a:chExt cx="2569491" cy="1219866"/>
          </a:xfrm>
        </p:grpSpPr>
        <p:sp>
          <p:nvSpPr>
            <p:cNvPr id="6" name="TextBox 20"/>
            <p:cNvSpPr txBox="1">
              <a:spLocks/>
            </p:cNvSpPr>
            <p:nvPr/>
          </p:nvSpPr>
          <p:spPr bwMode="auto">
            <a:xfrm>
              <a:off x="4316496" y="3628866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b" anchorCtr="0">
              <a:normAutofit/>
            </a:bodyPr>
            <a:lstStyle/>
            <a:p>
              <a:r>
                <a:rPr lang="en-US" altLang="zh-CN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Defination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TextBox 21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51304" y="2190534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</a:pPr>
            <a:r>
              <a:rPr lang="en-US" dirty="0"/>
              <a:t>Is email in the form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 of pictures or text</a:t>
            </a:r>
          </a:p>
          <a:p>
            <a:pPr marL="171450" lvl="0" indent="-171450">
              <a:lnSpc>
                <a:spcPct val="120000"/>
              </a:lnSpc>
              <a:buFontTx/>
              <a:buChar char="-"/>
            </a:pPr>
            <a:r>
              <a:rPr lang="en-US" dirty="0"/>
              <a:t>Are sent in bulk 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to many people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80402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P</a:t>
            </a:r>
            <a:r>
              <a:rPr lang="vi-V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urpose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Freeform 429"/>
          <p:cNvSpPr>
            <a:spLocks noChangeArrowheads="1"/>
          </p:cNvSpPr>
          <p:nvPr/>
        </p:nvSpPr>
        <p:spPr bwMode="auto">
          <a:xfrm rot="16200000">
            <a:off x="3131840" y="1552001"/>
            <a:ext cx="504056" cy="504056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7784" y="214884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zh-CN" dirty="0"/>
              <a:t>Advertising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zh-CN" dirty="0"/>
              <a:t>Cheat to </a:t>
            </a:r>
            <a:r>
              <a:rPr lang="vi-VN" dirty="0"/>
              <a:t>stealing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</a:t>
            </a:r>
            <a:r>
              <a:rPr lang="vi-VN" dirty="0"/>
              <a:t>information</a:t>
            </a:r>
            <a:endParaRPr lang="en-US" dirty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dirty="0"/>
              <a:t>D</a:t>
            </a:r>
            <a:r>
              <a:rPr lang="vi-VN" dirty="0"/>
              <a:t>estroys the system</a:t>
            </a:r>
            <a:endParaRPr lang="en-US" dirty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vi-VN" dirty="0"/>
              <a:t>Defame, distort</a:t>
            </a:r>
            <a:r>
              <a:rPr lang="en-US" dirty="0"/>
              <a:t>,</a:t>
            </a:r>
          </a:p>
          <a:p>
            <a:pPr>
              <a:lnSpc>
                <a:spcPct val="120000"/>
              </a:lnSpc>
            </a:pPr>
            <a:r>
              <a:rPr lang="en-US" dirty="0"/>
              <a:t>   </a:t>
            </a:r>
            <a:r>
              <a:rPr lang="vi-VN" dirty="0"/>
              <a:t>propagate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sz="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sz="800" i="1" dirty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zh-CN" altLang="en-US" sz="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6146" y="1804028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429"/>
          <p:cNvSpPr>
            <a:spLocks noChangeArrowheads="1"/>
          </p:cNvSpPr>
          <p:nvPr/>
        </p:nvSpPr>
        <p:spPr bwMode="auto">
          <a:xfrm rot="16200000">
            <a:off x="6163997" y="1552000"/>
            <a:ext cx="504056" cy="504056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39368" y="2173360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dirty="0"/>
              <a:t>Sent in large numbers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dirty="0"/>
              <a:t>Phishing email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dirty="0"/>
              <a:t>Trojan Horse email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vi-VN" dirty="0"/>
              <a:t>Porn Spam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026758" y="1887087"/>
            <a:ext cx="1346006" cy="1346006"/>
            <a:chOff x="4551788" y="1348803"/>
            <a:chExt cx="1346006" cy="1346006"/>
          </a:xfrm>
        </p:grpSpPr>
        <p:sp>
          <p:nvSpPr>
            <p:cNvPr id="40" name="ïŝḻiďè"/>
            <p:cNvSpPr/>
            <p:nvPr/>
          </p:nvSpPr>
          <p:spPr>
            <a:xfrm>
              <a:off x="4551788" y="1348803"/>
              <a:ext cx="1346006" cy="134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38100" tIns="38100" rIns="38100" bIns="216000" anchor="b" anchorCtr="1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lang="zh-CN" altLang="en-US" sz="1400" b="1" dirty="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41" name="ïṧḷíḍé"/>
            <p:cNvSpPr/>
            <p:nvPr/>
          </p:nvSpPr>
          <p:spPr>
            <a:xfrm>
              <a:off x="4981432" y="1767096"/>
              <a:ext cx="431048" cy="50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1631"/>
                  </a:moveTo>
                  <a:lnTo>
                    <a:pt x="12764" y="12462"/>
                  </a:lnTo>
                  <a:lnTo>
                    <a:pt x="11291" y="14123"/>
                  </a:lnTo>
                  <a:lnTo>
                    <a:pt x="12764" y="19938"/>
                  </a:lnTo>
                  <a:cubicBezTo>
                    <a:pt x="12764" y="19938"/>
                    <a:pt x="14727" y="11631"/>
                    <a:pt x="14727" y="11631"/>
                  </a:cubicBezTo>
                  <a:close/>
                  <a:moveTo>
                    <a:pt x="10309" y="14123"/>
                  </a:moveTo>
                  <a:lnTo>
                    <a:pt x="8836" y="12462"/>
                  </a:lnTo>
                  <a:lnTo>
                    <a:pt x="6873" y="11631"/>
                  </a:lnTo>
                  <a:lnTo>
                    <a:pt x="8836" y="19938"/>
                  </a:lnTo>
                  <a:cubicBezTo>
                    <a:pt x="8836" y="19938"/>
                    <a:pt x="10309" y="14123"/>
                    <a:pt x="10309" y="14123"/>
                  </a:cubicBezTo>
                  <a:close/>
                  <a:moveTo>
                    <a:pt x="15157" y="6750"/>
                  </a:moveTo>
                  <a:cubicBezTo>
                    <a:pt x="15019" y="6659"/>
                    <a:pt x="13914" y="6646"/>
                    <a:pt x="13684" y="6646"/>
                  </a:cubicBezTo>
                  <a:cubicBezTo>
                    <a:pt x="12810" y="6646"/>
                    <a:pt x="11981" y="6750"/>
                    <a:pt x="11122" y="6893"/>
                  </a:cubicBezTo>
                  <a:cubicBezTo>
                    <a:pt x="11015" y="6919"/>
                    <a:pt x="10907" y="6919"/>
                    <a:pt x="10800" y="6919"/>
                  </a:cubicBezTo>
                  <a:cubicBezTo>
                    <a:pt x="10693" y="6919"/>
                    <a:pt x="10585" y="6919"/>
                    <a:pt x="10478" y="6893"/>
                  </a:cubicBezTo>
                  <a:cubicBezTo>
                    <a:pt x="9619" y="6750"/>
                    <a:pt x="8790" y="6646"/>
                    <a:pt x="7916" y="6646"/>
                  </a:cubicBezTo>
                  <a:cubicBezTo>
                    <a:pt x="7686" y="6646"/>
                    <a:pt x="6581" y="6659"/>
                    <a:pt x="6443" y="6750"/>
                  </a:cubicBezTo>
                  <a:cubicBezTo>
                    <a:pt x="6413" y="6776"/>
                    <a:pt x="6397" y="6802"/>
                    <a:pt x="6382" y="6828"/>
                  </a:cubicBezTo>
                  <a:cubicBezTo>
                    <a:pt x="6397" y="6945"/>
                    <a:pt x="6413" y="7062"/>
                    <a:pt x="6443" y="7178"/>
                  </a:cubicBezTo>
                  <a:cubicBezTo>
                    <a:pt x="6535" y="7282"/>
                    <a:pt x="6612" y="7243"/>
                    <a:pt x="6673" y="7399"/>
                  </a:cubicBezTo>
                  <a:cubicBezTo>
                    <a:pt x="7072" y="8321"/>
                    <a:pt x="7256" y="9035"/>
                    <a:pt x="8637" y="9035"/>
                  </a:cubicBezTo>
                  <a:cubicBezTo>
                    <a:pt x="10616" y="9035"/>
                    <a:pt x="10064" y="7490"/>
                    <a:pt x="10708" y="7490"/>
                  </a:cubicBezTo>
                  <a:lnTo>
                    <a:pt x="10892" y="7490"/>
                  </a:lnTo>
                  <a:cubicBezTo>
                    <a:pt x="11536" y="7490"/>
                    <a:pt x="10984" y="9035"/>
                    <a:pt x="12963" y="9035"/>
                  </a:cubicBezTo>
                  <a:cubicBezTo>
                    <a:pt x="14344" y="9035"/>
                    <a:pt x="14528" y="8321"/>
                    <a:pt x="14927" y="7399"/>
                  </a:cubicBezTo>
                  <a:cubicBezTo>
                    <a:pt x="14988" y="7243"/>
                    <a:pt x="15065" y="7282"/>
                    <a:pt x="15157" y="7178"/>
                  </a:cubicBezTo>
                  <a:cubicBezTo>
                    <a:pt x="15187" y="7062"/>
                    <a:pt x="15203" y="6945"/>
                    <a:pt x="15218" y="6828"/>
                  </a:cubicBezTo>
                  <a:cubicBezTo>
                    <a:pt x="15203" y="6802"/>
                    <a:pt x="15187" y="6776"/>
                    <a:pt x="15157" y="6750"/>
                  </a:cubicBezTo>
                  <a:close/>
                  <a:moveTo>
                    <a:pt x="17504" y="21600"/>
                  </a:moveTo>
                  <a:lnTo>
                    <a:pt x="4096" y="21600"/>
                  </a:lnTo>
                  <a:cubicBezTo>
                    <a:pt x="1641" y="21600"/>
                    <a:pt x="0" y="20354"/>
                    <a:pt x="0" y="18238"/>
                  </a:cubicBezTo>
                  <a:cubicBezTo>
                    <a:pt x="0" y="15888"/>
                    <a:pt x="491" y="12332"/>
                    <a:pt x="3344" y="11163"/>
                  </a:cubicBezTo>
                  <a:lnTo>
                    <a:pt x="1964" y="8308"/>
                  </a:lnTo>
                  <a:lnTo>
                    <a:pt x="5247" y="8308"/>
                  </a:lnTo>
                  <a:cubicBezTo>
                    <a:pt x="5032" y="7775"/>
                    <a:pt x="4909" y="7217"/>
                    <a:pt x="4909" y="6646"/>
                  </a:cubicBezTo>
                  <a:cubicBezTo>
                    <a:pt x="4909" y="6503"/>
                    <a:pt x="4924" y="6361"/>
                    <a:pt x="4940" y="6231"/>
                  </a:cubicBezTo>
                  <a:cubicBezTo>
                    <a:pt x="4341" y="6127"/>
                    <a:pt x="1964" y="5712"/>
                    <a:pt x="1964" y="4985"/>
                  </a:cubicBezTo>
                  <a:cubicBezTo>
                    <a:pt x="1964" y="4219"/>
                    <a:pt x="4572" y="3803"/>
                    <a:pt x="5185" y="3700"/>
                  </a:cubicBezTo>
                  <a:cubicBezTo>
                    <a:pt x="5507" y="2726"/>
                    <a:pt x="6274" y="1246"/>
                    <a:pt x="7057" y="480"/>
                  </a:cubicBezTo>
                  <a:cubicBezTo>
                    <a:pt x="7364" y="182"/>
                    <a:pt x="7747" y="0"/>
                    <a:pt x="8223" y="0"/>
                  </a:cubicBezTo>
                  <a:cubicBezTo>
                    <a:pt x="9143" y="0"/>
                    <a:pt x="9880" y="805"/>
                    <a:pt x="10800" y="805"/>
                  </a:cubicBezTo>
                  <a:cubicBezTo>
                    <a:pt x="11720" y="805"/>
                    <a:pt x="12457" y="0"/>
                    <a:pt x="13377" y="0"/>
                  </a:cubicBezTo>
                  <a:cubicBezTo>
                    <a:pt x="13853" y="0"/>
                    <a:pt x="14236" y="182"/>
                    <a:pt x="14543" y="480"/>
                  </a:cubicBezTo>
                  <a:cubicBezTo>
                    <a:pt x="15326" y="1246"/>
                    <a:pt x="16093" y="2726"/>
                    <a:pt x="16415" y="3700"/>
                  </a:cubicBezTo>
                  <a:cubicBezTo>
                    <a:pt x="17028" y="3803"/>
                    <a:pt x="19636" y="4219"/>
                    <a:pt x="19636" y="4985"/>
                  </a:cubicBezTo>
                  <a:cubicBezTo>
                    <a:pt x="19636" y="5712"/>
                    <a:pt x="17259" y="6127"/>
                    <a:pt x="16660" y="6231"/>
                  </a:cubicBezTo>
                  <a:cubicBezTo>
                    <a:pt x="16737" y="6932"/>
                    <a:pt x="16630" y="7633"/>
                    <a:pt x="16353" y="8308"/>
                  </a:cubicBezTo>
                  <a:lnTo>
                    <a:pt x="19636" y="8308"/>
                  </a:lnTo>
                  <a:lnTo>
                    <a:pt x="18378" y="11228"/>
                  </a:lnTo>
                  <a:cubicBezTo>
                    <a:pt x="21124" y="12436"/>
                    <a:pt x="21600" y="15927"/>
                    <a:pt x="21600" y="18238"/>
                  </a:cubicBezTo>
                  <a:cubicBezTo>
                    <a:pt x="21600" y="20354"/>
                    <a:pt x="19959" y="21600"/>
                    <a:pt x="17504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5" name="íṡlïḑê"/>
          <p:cNvGrpSpPr/>
          <p:nvPr/>
        </p:nvGrpSpPr>
        <p:grpSpPr>
          <a:xfrm>
            <a:off x="845143" y="1491630"/>
            <a:ext cx="8148606" cy="2366735"/>
            <a:chOff x="1307468" y="2219893"/>
            <a:chExt cx="9613068" cy="3155647"/>
          </a:xfrm>
        </p:grpSpPr>
        <p:grpSp>
          <p:nvGrpSpPr>
            <p:cNvPr id="46" name="ïṥliďé"/>
            <p:cNvGrpSpPr/>
            <p:nvPr/>
          </p:nvGrpSpPr>
          <p:grpSpPr>
            <a:xfrm>
              <a:off x="1334830" y="2219893"/>
              <a:ext cx="3525568" cy="3155647"/>
              <a:chOff x="1085209" y="1799414"/>
              <a:chExt cx="5078303" cy="3155647"/>
            </a:xfrm>
          </p:grpSpPr>
          <p:grpSp>
            <p:nvGrpSpPr>
              <p:cNvPr id="63" name="íṥḻidè"/>
              <p:cNvGrpSpPr/>
              <p:nvPr/>
            </p:nvGrpSpPr>
            <p:grpSpPr>
              <a:xfrm>
                <a:off x="1085209" y="1799414"/>
                <a:ext cx="3761195" cy="507831"/>
                <a:chOff x="1208966" y="2132652"/>
                <a:chExt cx="3761195" cy="507831"/>
              </a:xfrm>
            </p:grpSpPr>
            <p:sp>
              <p:nvSpPr>
                <p:cNvPr id="70" name="îṥḷïḍè"/>
                <p:cNvSpPr txBox="1"/>
                <p:nvPr/>
              </p:nvSpPr>
              <p:spPr>
                <a:xfrm>
                  <a:off x="1317257" y="2132652"/>
                  <a:ext cx="3257916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îṣḷïďé"/>
                <p:cNvSpPr/>
                <p:nvPr/>
              </p:nvSpPr>
              <p:spPr>
                <a:xfrm>
                  <a:off x="1208966" y="2169980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25000" lnSpcReduction="20000"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vi-VN" sz="7200" dirty="0">
                      <a:latin typeface="Calibri (Body)"/>
                    </a:rPr>
                    <a:t>Mail Blacklist/Whitelist</a:t>
                  </a:r>
                  <a:endParaRPr lang="en-US" sz="7200" dirty="0">
                    <a:latin typeface="Calibri (Body)"/>
                  </a:endParaRPr>
                </a:p>
                <a:p>
                  <a:endParaRPr lang="zh-CN" altLang="en-US" sz="16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4" name="iśḷïḍe"/>
              <p:cNvGrpSpPr/>
              <p:nvPr/>
            </p:nvGrpSpPr>
            <p:grpSpPr>
              <a:xfrm>
                <a:off x="1193500" y="2815545"/>
                <a:ext cx="4970012" cy="815608"/>
                <a:chOff x="1317257" y="1824875"/>
                <a:chExt cx="4970012" cy="815608"/>
              </a:xfrm>
            </p:grpSpPr>
            <p:sp>
              <p:nvSpPr>
                <p:cNvPr id="68" name="iṧ1ïḓé"/>
                <p:cNvSpPr txBox="1"/>
                <p:nvPr/>
              </p:nvSpPr>
              <p:spPr>
                <a:xfrm>
                  <a:off x="1317257" y="2132652"/>
                  <a:ext cx="3257916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ïSļídè"/>
                <p:cNvSpPr/>
                <p:nvPr/>
              </p:nvSpPr>
              <p:spPr>
                <a:xfrm>
                  <a:off x="1317257" y="1824875"/>
                  <a:ext cx="4970012" cy="476308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40000" lnSpcReduction="20000"/>
                </a:bodyPr>
                <a:lstStyle/>
                <a:p>
                  <a:pPr marL="0" lvl="2">
                    <a:lnSpc>
                      <a:spcPct val="140000"/>
                    </a:lnSpc>
                  </a:pPr>
                  <a:r>
                    <a:rPr lang="en-US" sz="4500" dirty="0">
                      <a:latin typeface="Calibri (Body)"/>
                    </a:rPr>
                    <a:t>Signature / Checksum</a:t>
                  </a:r>
                </a:p>
                <a:p>
                  <a:endParaRPr lang="zh-CN" altLang="en-US" sz="16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5" name="îŝlíḓè"/>
              <p:cNvGrpSpPr/>
              <p:nvPr/>
            </p:nvGrpSpPr>
            <p:grpSpPr>
              <a:xfrm>
                <a:off x="1193500" y="3887665"/>
                <a:ext cx="4616806" cy="1067396"/>
                <a:chOff x="1317257" y="1573087"/>
                <a:chExt cx="4616806" cy="1067396"/>
              </a:xfrm>
            </p:grpSpPr>
            <p:sp>
              <p:nvSpPr>
                <p:cNvPr id="66" name="îSlïḑé"/>
                <p:cNvSpPr txBox="1"/>
                <p:nvPr/>
              </p:nvSpPr>
              <p:spPr>
                <a:xfrm>
                  <a:off x="1317257" y="2132652"/>
                  <a:ext cx="3257916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îşľîḑè"/>
                <p:cNvSpPr/>
                <p:nvPr/>
              </p:nvSpPr>
              <p:spPr>
                <a:xfrm>
                  <a:off x="1323396" y="1573087"/>
                  <a:ext cx="4610667" cy="628113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marL="0" lvl="2">
                    <a:lnSpc>
                      <a:spcPct val="120000"/>
                    </a:lnSpc>
                  </a:pPr>
                  <a:r>
                    <a:rPr lang="en-US" dirty="0">
                      <a:latin typeface="Calibri (Body)"/>
                    </a:rPr>
                    <a:t>Heuristic Filtering</a:t>
                  </a:r>
                </a:p>
                <a:p>
                  <a:endParaRPr lang="zh-CN" altLang="en-US" sz="1600" b="1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7" name="ïṩļîḓé"/>
            <p:cNvGrpSpPr/>
            <p:nvPr/>
          </p:nvGrpSpPr>
          <p:grpSpPr>
            <a:xfrm>
              <a:off x="7742894" y="2219893"/>
              <a:ext cx="3177642" cy="3155647"/>
              <a:chOff x="7742894" y="2219893"/>
              <a:chExt cx="3177642" cy="3155647"/>
            </a:xfrm>
          </p:grpSpPr>
          <p:grpSp>
            <p:nvGrpSpPr>
              <p:cNvPr id="51" name="iṣļíḍé"/>
              <p:cNvGrpSpPr/>
              <p:nvPr/>
            </p:nvGrpSpPr>
            <p:grpSpPr>
              <a:xfrm>
                <a:off x="7742894" y="2219893"/>
                <a:ext cx="3177642" cy="3155647"/>
                <a:chOff x="577115" y="1799414"/>
                <a:chExt cx="4577141" cy="3155647"/>
              </a:xfrm>
            </p:grpSpPr>
            <p:grpSp>
              <p:nvGrpSpPr>
                <p:cNvPr id="54" name="işḷíḓé"/>
                <p:cNvGrpSpPr/>
                <p:nvPr/>
              </p:nvGrpSpPr>
              <p:grpSpPr>
                <a:xfrm>
                  <a:off x="577115" y="1799414"/>
                  <a:ext cx="4377580" cy="507831"/>
                  <a:chOff x="700872" y="2132652"/>
                  <a:chExt cx="4377580" cy="507831"/>
                </a:xfrm>
              </p:grpSpPr>
              <p:sp>
                <p:nvSpPr>
                  <p:cNvPr id="61" name="îSlîḓé"/>
                  <p:cNvSpPr txBox="1"/>
                  <p:nvPr/>
                </p:nvSpPr>
                <p:spPr>
                  <a:xfrm>
                    <a:off x="1908684" y="2132652"/>
                    <a:ext cx="3169768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endPara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ïśļïḓe"/>
                  <p:cNvSpPr/>
                  <p:nvPr/>
                </p:nvSpPr>
                <p:spPr>
                  <a:xfrm>
                    <a:off x="700872" y="2174969"/>
                    <a:ext cx="4160331" cy="465514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fontScale="47500" lnSpcReduction="20000"/>
                  </a:bodyPr>
                  <a:lstStyle/>
                  <a:p>
                    <a:pPr marL="0" lvl="2">
                      <a:lnSpc>
                        <a:spcPct val="140000"/>
                      </a:lnSpc>
                    </a:pPr>
                    <a:r>
                      <a:rPr lang="en-US" sz="3800" dirty="0">
                        <a:latin typeface="Calibri (Body)"/>
                      </a:rPr>
                      <a:t>Challenge / Response</a:t>
                    </a:r>
                  </a:p>
                  <a:p>
                    <a:pPr algn="r"/>
                    <a:endParaRPr lang="zh-CN" altLang="en-US" sz="1600" b="1" dirty="0">
                      <a:solidFill>
                        <a:schemeClr val="accent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5" name="i$lïḑe"/>
                <p:cNvGrpSpPr/>
                <p:nvPr/>
              </p:nvGrpSpPr>
              <p:grpSpPr>
                <a:xfrm>
                  <a:off x="699479" y="2815545"/>
                  <a:ext cx="4454777" cy="815608"/>
                  <a:chOff x="823236" y="1824875"/>
                  <a:chExt cx="4454777" cy="815608"/>
                </a:xfrm>
              </p:grpSpPr>
              <p:sp>
                <p:nvSpPr>
                  <p:cNvPr id="59" name="işlidè"/>
                  <p:cNvSpPr txBox="1"/>
                  <p:nvPr/>
                </p:nvSpPr>
                <p:spPr>
                  <a:xfrm>
                    <a:off x="1908684" y="2132652"/>
                    <a:ext cx="3169768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endPara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îsľíḋè"/>
                  <p:cNvSpPr/>
                  <p:nvPr/>
                </p:nvSpPr>
                <p:spPr>
                  <a:xfrm>
                    <a:off x="823236" y="1824875"/>
                    <a:ext cx="4454777" cy="492019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marL="0" lvl="2">
                      <a:lnSpc>
                        <a:spcPct val="120000"/>
                      </a:lnSpc>
                    </a:pPr>
                    <a:r>
                      <a:rPr lang="en-US" i="1" dirty="0"/>
                      <a:t>Address Obfuscation</a:t>
                    </a:r>
                  </a:p>
                  <a:p>
                    <a:pPr algn="r"/>
                    <a:endParaRPr lang="zh-CN" altLang="en-US" sz="1600" b="1" dirty="0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6" name="iṩḻiḋê"/>
                <p:cNvGrpSpPr/>
                <p:nvPr/>
              </p:nvGrpSpPr>
              <p:grpSpPr>
                <a:xfrm>
                  <a:off x="723851" y="3963626"/>
                  <a:ext cx="4230844" cy="991435"/>
                  <a:chOff x="847608" y="1649048"/>
                  <a:chExt cx="4230844" cy="991435"/>
                </a:xfrm>
              </p:grpSpPr>
              <p:sp>
                <p:nvSpPr>
                  <p:cNvPr id="57" name="iṣ1ide"/>
                  <p:cNvSpPr txBox="1"/>
                  <p:nvPr/>
                </p:nvSpPr>
                <p:spPr>
                  <a:xfrm>
                    <a:off x="1908684" y="2132652"/>
                    <a:ext cx="3169768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endPara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íṩlîḍê"/>
                  <p:cNvSpPr/>
                  <p:nvPr/>
                </p:nvSpPr>
                <p:spPr>
                  <a:xfrm>
                    <a:off x="847608" y="1649048"/>
                    <a:ext cx="3908427" cy="459320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Autofit/>
                  </a:bodyPr>
                  <a:lstStyle/>
                  <a:p>
                    <a:pPr marL="0" lvl="2">
                      <a:lnSpc>
                        <a:spcPct val="110000"/>
                      </a:lnSpc>
                    </a:pPr>
                    <a:r>
                      <a:rPr lang="en-US" i="1" dirty="0"/>
                      <a:t>Machine learning</a:t>
                    </a:r>
                    <a:endParaRPr lang="zh-CN" altLang="en-US" i="1" dirty="0"/>
                  </a:p>
                </p:txBody>
              </p:sp>
            </p:grpSp>
          </p:grpSp>
          <p:cxnSp>
            <p:nvCxnSpPr>
              <p:cNvPr id="52" name="Straight Connector 24"/>
              <p:cNvCxnSpPr/>
              <p:nvPr/>
            </p:nvCxnSpPr>
            <p:spPr>
              <a:xfrm>
                <a:off x="7827844" y="2895089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25"/>
              <p:cNvCxnSpPr/>
              <p:nvPr/>
            </p:nvCxnSpPr>
            <p:spPr>
              <a:xfrm>
                <a:off x="7827844" y="4093443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îṩḻiḋè"/>
            <p:cNvGrpSpPr/>
            <p:nvPr/>
          </p:nvGrpSpPr>
          <p:grpSpPr>
            <a:xfrm>
              <a:off x="1307468" y="2924944"/>
              <a:ext cx="2448272" cy="1168499"/>
              <a:chOff x="1307468" y="2924944"/>
              <a:chExt cx="2448272" cy="1168499"/>
            </a:xfrm>
          </p:grpSpPr>
          <p:cxnSp>
            <p:nvCxnSpPr>
              <p:cNvPr id="49" name="Straight Connector 21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22"/>
              <p:cNvCxnSpPr/>
              <p:nvPr/>
            </p:nvCxnSpPr>
            <p:spPr>
              <a:xfrm>
                <a:off x="1307468" y="4093443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2094588" y="186610"/>
            <a:ext cx="583519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vi-VN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spam detection techniques</a:t>
            </a:r>
            <a:endParaRPr lang="zh-HK" altLang="en-US" sz="28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4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" y="3561085"/>
            <a:ext cx="9144000" cy="1577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85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42723" y="1428775"/>
            <a:ext cx="2161794" cy="442167"/>
            <a:chOff x="1093742" y="3737823"/>
            <a:chExt cx="2882391" cy="589556"/>
          </a:xfrm>
        </p:grpSpPr>
        <p:sp>
          <p:nvSpPr>
            <p:cNvPr id="20" name="文本框 36"/>
            <p:cNvSpPr txBox="1"/>
            <p:nvPr/>
          </p:nvSpPr>
          <p:spPr>
            <a:xfrm>
              <a:off x="1318859" y="3737823"/>
              <a:ext cx="2657274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742" y="4024176"/>
              <a:ext cx="2849745" cy="30320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algn="r" defTabSz="914378">
                <a:defRPr/>
              </a:pPr>
              <a:r>
                <a:rPr lang="en-US" sz="2100" dirty="0">
                  <a:latin typeface="Calibri (Body)"/>
                </a:rPr>
                <a:t>Spam fighter Pro</a:t>
              </a:r>
            </a:p>
            <a:p>
              <a:pPr lvl="0" algn="r" defTabSz="914378">
                <a:defRPr/>
              </a:pP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57175" y="1597384"/>
            <a:ext cx="2057575" cy="672991"/>
            <a:chOff x="8268607" y="3017352"/>
            <a:chExt cx="2743433" cy="897321"/>
          </a:xfrm>
        </p:grpSpPr>
        <p:sp>
          <p:nvSpPr>
            <p:cNvPr id="18" name="文本框 53"/>
            <p:cNvSpPr txBox="1"/>
            <p:nvPr/>
          </p:nvSpPr>
          <p:spPr>
            <a:xfrm>
              <a:off x="8268607" y="3325117"/>
              <a:ext cx="2743433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8607" y="3017352"/>
              <a:ext cx="2586644" cy="424749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defTabSz="914378">
                <a:defRPr/>
              </a:pPr>
              <a:r>
                <a:rPr lang="en-US" i="1" dirty="0" err="1"/>
                <a:t>ChoiceMail</a:t>
              </a:r>
              <a:r>
                <a:rPr lang="en-US" i="1" dirty="0"/>
                <a:t> One</a:t>
              </a:r>
              <a:endParaRPr lang="en-US" dirty="0"/>
            </a:p>
            <a:p>
              <a:pPr lvl="0" defTabSz="914378">
                <a:defRPr/>
              </a:pP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2536" y="3527610"/>
            <a:ext cx="2100244" cy="556307"/>
            <a:chOff x="1146826" y="3737823"/>
            <a:chExt cx="2800325" cy="741743"/>
          </a:xfrm>
        </p:grpSpPr>
        <p:sp>
          <p:nvSpPr>
            <p:cNvPr id="16" name="文本框 56"/>
            <p:cNvSpPr txBox="1"/>
            <p:nvPr/>
          </p:nvSpPr>
          <p:spPr>
            <a:xfrm>
              <a:off x="1289878" y="3737823"/>
              <a:ext cx="2657273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46826" y="3996203"/>
              <a:ext cx="2653688" cy="483363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algn="r" defTabSz="914378">
                <a:defRPr/>
              </a:pPr>
              <a:r>
                <a:rPr lang="en-US" i="1" dirty="0" err="1"/>
                <a:t>MailWasher</a:t>
              </a:r>
              <a:r>
                <a:rPr lang="en-US" i="1" dirty="0"/>
                <a:t> Pro</a:t>
              </a:r>
              <a:endParaRPr lang="en-US" dirty="0"/>
            </a:p>
            <a:p>
              <a:pPr lvl="0" algn="r" defTabSz="914378">
                <a:defRPr/>
              </a:pP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46873" y="3527613"/>
            <a:ext cx="2057575" cy="628316"/>
            <a:chOff x="8268607" y="3325117"/>
            <a:chExt cx="2743433" cy="837754"/>
          </a:xfrm>
        </p:grpSpPr>
        <p:sp>
          <p:nvSpPr>
            <p:cNvPr id="14" name="文本框 59"/>
            <p:cNvSpPr txBox="1"/>
            <p:nvPr/>
          </p:nvSpPr>
          <p:spPr>
            <a:xfrm>
              <a:off x="8268607" y="3325117"/>
              <a:ext cx="2743433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411658" y="3668452"/>
              <a:ext cx="2600382" cy="494419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defTabSz="914378">
                <a:defRPr/>
              </a:pPr>
              <a:r>
                <a:rPr lang="en-US" i="1" dirty="0" err="1"/>
                <a:t>SpamAssassin</a:t>
              </a:r>
              <a:endParaRPr lang="en-US" dirty="0"/>
            </a:p>
            <a:p>
              <a:pPr lvl="0" defTabSz="914378">
                <a:defRPr/>
              </a:pP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73355" y="1571543"/>
            <a:ext cx="3604679" cy="2742330"/>
            <a:chOff x="2214367" y="334535"/>
            <a:chExt cx="7435483" cy="5656691"/>
          </a:xfrm>
        </p:grpSpPr>
        <p:grpSp>
          <p:nvGrpSpPr>
            <p:cNvPr id="22" name="组合 21"/>
            <p:cNvGrpSpPr/>
            <p:nvPr/>
          </p:nvGrpSpPr>
          <p:grpSpPr>
            <a:xfrm>
              <a:off x="2214367" y="334535"/>
              <a:ext cx="2753726" cy="2713098"/>
              <a:chOff x="2806700" y="1498598"/>
              <a:chExt cx="2787651" cy="2746522"/>
            </a:xfrm>
          </p:grpSpPr>
          <p:sp>
            <p:nvSpPr>
              <p:cNvPr id="44" name="任意多边形: 形状 43"/>
              <p:cNvSpPr/>
              <p:nvPr/>
            </p:nvSpPr>
            <p:spPr>
              <a:xfrm>
                <a:off x="2806700" y="2547937"/>
                <a:ext cx="2787651" cy="1697183"/>
              </a:xfrm>
              <a:custGeom>
                <a:avLst/>
                <a:gdLst>
                  <a:gd name="connsiteX0" fmla="*/ 0 w 2787651"/>
                  <a:gd name="connsiteY0" fmla="*/ 0 h 1697183"/>
                  <a:gd name="connsiteX1" fmla="*/ 986427 w 2787651"/>
                  <a:gd name="connsiteY1" fmla="*/ 0 h 1697183"/>
                  <a:gd name="connsiteX2" fmla="*/ 2787651 w 2787651"/>
                  <a:gd name="connsiteY2" fmla="*/ 1466955 h 1697183"/>
                  <a:gd name="connsiteX3" fmla="*/ 2787651 w 2787651"/>
                  <a:gd name="connsiteY3" fmla="*/ 1697183 h 1697183"/>
                  <a:gd name="connsiteX4" fmla="*/ 0 w 2787651"/>
                  <a:gd name="connsiteY4" fmla="*/ 284163 h 1697183"/>
                  <a:gd name="connsiteX5" fmla="*/ 0 w 2787651"/>
                  <a:gd name="connsiteY5" fmla="*/ 0 h 169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7651" h="1697183">
                    <a:moveTo>
                      <a:pt x="0" y="0"/>
                    </a:moveTo>
                    <a:lnTo>
                      <a:pt x="986427" y="0"/>
                    </a:lnTo>
                    <a:lnTo>
                      <a:pt x="2787651" y="1466955"/>
                    </a:lnTo>
                    <a:lnTo>
                      <a:pt x="2787651" y="1697183"/>
                    </a:lnTo>
                    <a:lnTo>
                      <a:pt x="0" y="284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806700" y="1498600"/>
                <a:ext cx="1333500" cy="1333500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 rot="11379122">
                <a:off x="4139870" y="1499101"/>
                <a:ext cx="6265" cy="3399"/>
              </a:xfrm>
              <a:custGeom>
                <a:avLst/>
                <a:gdLst>
                  <a:gd name="connsiteX0" fmla="*/ 6265 w 6265"/>
                  <a:gd name="connsiteY0" fmla="*/ 3399 h 3399"/>
                  <a:gd name="connsiteX1" fmla="*/ 0 w 6265"/>
                  <a:gd name="connsiteY1" fmla="*/ 0 h 3399"/>
                  <a:gd name="connsiteX2" fmla="*/ 5687 w 6265"/>
                  <a:gd name="connsiteY2" fmla="*/ 0 h 3399"/>
                  <a:gd name="connsiteX3" fmla="*/ 6265 w 6265"/>
                  <a:gd name="connsiteY3" fmla="*/ 3399 h 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5" h="3399">
                    <a:moveTo>
                      <a:pt x="6265" y="3399"/>
                    </a:moveTo>
                    <a:lnTo>
                      <a:pt x="0" y="0"/>
                    </a:lnTo>
                    <a:lnTo>
                      <a:pt x="5687" y="0"/>
                    </a:lnTo>
                    <a:lnTo>
                      <a:pt x="6265" y="3399"/>
                    </a:lnTo>
                    <a:close/>
                  </a:path>
                </a:pathLst>
              </a:cu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4130886" y="1498598"/>
                <a:ext cx="1463465" cy="2517751"/>
              </a:xfrm>
              <a:custGeom>
                <a:avLst/>
                <a:gdLst>
                  <a:gd name="connsiteX0" fmla="*/ 9315 w 1463465"/>
                  <a:gd name="connsiteY0" fmla="*/ 0 h 2517751"/>
                  <a:gd name="connsiteX1" fmla="*/ 1463465 w 1463465"/>
                  <a:gd name="connsiteY1" fmla="*/ 1936472 h 2517751"/>
                  <a:gd name="connsiteX2" fmla="*/ 1463465 w 1463465"/>
                  <a:gd name="connsiteY2" fmla="*/ 2517751 h 2517751"/>
                  <a:gd name="connsiteX3" fmla="*/ 0 w 1463465"/>
                  <a:gd name="connsiteY3" fmla="*/ 1324869 h 2517751"/>
                  <a:gd name="connsiteX4" fmla="*/ 9315 w 1463465"/>
                  <a:gd name="connsiteY4" fmla="*/ 0 h 251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3465" h="2517751">
                    <a:moveTo>
                      <a:pt x="9315" y="0"/>
                    </a:moveTo>
                    <a:lnTo>
                      <a:pt x="1463465" y="1936472"/>
                    </a:lnTo>
                    <a:lnTo>
                      <a:pt x="1463465" y="2517751"/>
                    </a:lnTo>
                    <a:lnTo>
                      <a:pt x="0" y="1324869"/>
                    </a:lnTo>
                    <a:lnTo>
                      <a:pt x="931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896124" y="334536"/>
              <a:ext cx="2753726" cy="2713098"/>
              <a:chOff x="6854360" y="1201310"/>
              <a:chExt cx="2168918" cy="2136918"/>
            </a:xfrm>
          </p:grpSpPr>
          <p:sp>
            <p:nvSpPr>
              <p:cNvPr id="40" name="任意多边形: 形状 39"/>
              <p:cNvSpPr/>
              <p:nvPr/>
            </p:nvSpPr>
            <p:spPr>
              <a:xfrm flipH="1">
                <a:off x="6854360" y="2017743"/>
                <a:ext cx="2168918" cy="1320485"/>
              </a:xfrm>
              <a:custGeom>
                <a:avLst/>
                <a:gdLst>
                  <a:gd name="connsiteX0" fmla="*/ 0 w 2787651"/>
                  <a:gd name="connsiteY0" fmla="*/ 0 h 1697183"/>
                  <a:gd name="connsiteX1" fmla="*/ 986427 w 2787651"/>
                  <a:gd name="connsiteY1" fmla="*/ 0 h 1697183"/>
                  <a:gd name="connsiteX2" fmla="*/ 2787651 w 2787651"/>
                  <a:gd name="connsiteY2" fmla="*/ 1466955 h 1697183"/>
                  <a:gd name="connsiteX3" fmla="*/ 2787651 w 2787651"/>
                  <a:gd name="connsiteY3" fmla="*/ 1697183 h 1697183"/>
                  <a:gd name="connsiteX4" fmla="*/ 0 w 2787651"/>
                  <a:gd name="connsiteY4" fmla="*/ 284163 h 1697183"/>
                  <a:gd name="connsiteX5" fmla="*/ 0 w 2787651"/>
                  <a:gd name="connsiteY5" fmla="*/ 0 h 169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7651" h="1697183">
                    <a:moveTo>
                      <a:pt x="0" y="0"/>
                    </a:moveTo>
                    <a:lnTo>
                      <a:pt x="986427" y="0"/>
                    </a:lnTo>
                    <a:lnTo>
                      <a:pt x="2787651" y="1466955"/>
                    </a:lnTo>
                    <a:lnTo>
                      <a:pt x="2787651" y="1697183"/>
                    </a:lnTo>
                    <a:lnTo>
                      <a:pt x="0" y="284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flipH="1">
                <a:off x="7985755" y="1201312"/>
                <a:ext cx="1037523" cy="1037523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 rot="10220878" flipH="1">
                <a:off x="7981137" y="1201701"/>
                <a:ext cx="4874" cy="2645"/>
              </a:xfrm>
              <a:custGeom>
                <a:avLst/>
                <a:gdLst>
                  <a:gd name="connsiteX0" fmla="*/ 6265 w 6265"/>
                  <a:gd name="connsiteY0" fmla="*/ 3399 h 3399"/>
                  <a:gd name="connsiteX1" fmla="*/ 0 w 6265"/>
                  <a:gd name="connsiteY1" fmla="*/ 0 h 3399"/>
                  <a:gd name="connsiteX2" fmla="*/ 5687 w 6265"/>
                  <a:gd name="connsiteY2" fmla="*/ 0 h 3399"/>
                  <a:gd name="connsiteX3" fmla="*/ 6265 w 6265"/>
                  <a:gd name="connsiteY3" fmla="*/ 3399 h 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5" h="3399">
                    <a:moveTo>
                      <a:pt x="6265" y="3399"/>
                    </a:moveTo>
                    <a:lnTo>
                      <a:pt x="0" y="0"/>
                    </a:lnTo>
                    <a:lnTo>
                      <a:pt x="5687" y="0"/>
                    </a:lnTo>
                    <a:lnTo>
                      <a:pt x="6265" y="3399"/>
                    </a:lnTo>
                    <a:close/>
                  </a:path>
                </a:pathLst>
              </a:cu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 flipH="1">
                <a:off x="6854360" y="1201310"/>
                <a:ext cx="1138642" cy="1958924"/>
              </a:xfrm>
              <a:custGeom>
                <a:avLst/>
                <a:gdLst>
                  <a:gd name="connsiteX0" fmla="*/ 9315 w 1463465"/>
                  <a:gd name="connsiteY0" fmla="*/ 0 h 2517751"/>
                  <a:gd name="connsiteX1" fmla="*/ 1463465 w 1463465"/>
                  <a:gd name="connsiteY1" fmla="*/ 1936472 h 2517751"/>
                  <a:gd name="connsiteX2" fmla="*/ 1463465 w 1463465"/>
                  <a:gd name="connsiteY2" fmla="*/ 2517751 h 2517751"/>
                  <a:gd name="connsiteX3" fmla="*/ 0 w 1463465"/>
                  <a:gd name="connsiteY3" fmla="*/ 1324869 h 2517751"/>
                  <a:gd name="connsiteX4" fmla="*/ 9315 w 1463465"/>
                  <a:gd name="connsiteY4" fmla="*/ 0 h 251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3465" h="2517751">
                    <a:moveTo>
                      <a:pt x="9315" y="0"/>
                    </a:moveTo>
                    <a:lnTo>
                      <a:pt x="1463465" y="1936472"/>
                    </a:lnTo>
                    <a:lnTo>
                      <a:pt x="1463465" y="2517751"/>
                    </a:lnTo>
                    <a:lnTo>
                      <a:pt x="0" y="1324869"/>
                    </a:lnTo>
                    <a:lnTo>
                      <a:pt x="9315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214367" y="3278128"/>
              <a:ext cx="2753726" cy="2713098"/>
              <a:chOff x="3166867" y="3519772"/>
              <a:chExt cx="2168918" cy="2136918"/>
            </a:xfrm>
          </p:grpSpPr>
          <p:sp>
            <p:nvSpPr>
              <p:cNvPr id="36" name="任意多边形: 形状 35"/>
              <p:cNvSpPr/>
              <p:nvPr/>
            </p:nvSpPr>
            <p:spPr>
              <a:xfrm flipV="1">
                <a:off x="3166867" y="3519772"/>
                <a:ext cx="2168918" cy="1320485"/>
              </a:xfrm>
              <a:custGeom>
                <a:avLst/>
                <a:gdLst>
                  <a:gd name="connsiteX0" fmla="*/ 0 w 2787651"/>
                  <a:gd name="connsiteY0" fmla="*/ 0 h 1697183"/>
                  <a:gd name="connsiteX1" fmla="*/ 986427 w 2787651"/>
                  <a:gd name="connsiteY1" fmla="*/ 0 h 1697183"/>
                  <a:gd name="connsiteX2" fmla="*/ 2787651 w 2787651"/>
                  <a:gd name="connsiteY2" fmla="*/ 1466955 h 1697183"/>
                  <a:gd name="connsiteX3" fmla="*/ 2787651 w 2787651"/>
                  <a:gd name="connsiteY3" fmla="*/ 1697183 h 1697183"/>
                  <a:gd name="connsiteX4" fmla="*/ 0 w 2787651"/>
                  <a:gd name="connsiteY4" fmla="*/ 284163 h 1697183"/>
                  <a:gd name="connsiteX5" fmla="*/ 0 w 2787651"/>
                  <a:gd name="connsiteY5" fmla="*/ 0 h 169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7651" h="1697183">
                    <a:moveTo>
                      <a:pt x="0" y="0"/>
                    </a:moveTo>
                    <a:lnTo>
                      <a:pt x="986427" y="0"/>
                    </a:lnTo>
                    <a:lnTo>
                      <a:pt x="2787651" y="1466955"/>
                    </a:lnTo>
                    <a:lnTo>
                      <a:pt x="2787651" y="1697183"/>
                    </a:lnTo>
                    <a:lnTo>
                      <a:pt x="0" y="284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flipV="1">
                <a:off x="3166867" y="4619165"/>
                <a:ext cx="1037523" cy="1037523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 rot="10220878" flipV="1">
                <a:off x="4204133" y="5653654"/>
                <a:ext cx="4874" cy="2645"/>
              </a:xfrm>
              <a:custGeom>
                <a:avLst/>
                <a:gdLst>
                  <a:gd name="connsiteX0" fmla="*/ 6265 w 6265"/>
                  <a:gd name="connsiteY0" fmla="*/ 3399 h 3399"/>
                  <a:gd name="connsiteX1" fmla="*/ 0 w 6265"/>
                  <a:gd name="connsiteY1" fmla="*/ 0 h 3399"/>
                  <a:gd name="connsiteX2" fmla="*/ 5687 w 6265"/>
                  <a:gd name="connsiteY2" fmla="*/ 0 h 3399"/>
                  <a:gd name="connsiteX3" fmla="*/ 6265 w 6265"/>
                  <a:gd name="connsiteY3" fmla="*/ 3399 h 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5" h="3399">
                    <a:moveTo>
                      <a:pt x="6265" y="3399"/>
                    </a:moveTo>
                    <a:lnTo>
                      <a:pt x="0" y="0"/>
                    </a:lnTo>
                    <a:lnTo>
                      <a:pt x="5687" y="0"/>
                    </a:lnTo>
                    <a:lnTo>
                      <a:pt x="6265" y="3399"/>
                    </a:lnTo>
                    <a:close/>
                  </a:path>
                </a:pathLst>
              </a:cu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 flipV="1">
                <a:off x="4197143" y="3697766"/>
                <a:ext cx="1138642" cy="1958924"/>
              </a:xfrm>
              <a:custGeom>
                <a:avLst/>
                <a:gdLst>
                  <a:gd name="connsiteX0" fmla="*/ 9315 w 1463465"/>
                  <a:gd name="connsiteY0" fmla="*/ 0 h 2517751"/>
                  <a:gd name="connsiteX1" fmla="*/ 1463465 w 1463465"/>
                  <a:gd name="connsiteY1" fmla="*/ 1936472 h 2517751"/>
                  <a:gd name="connsiteX2" fmla="*/ 1463465 w 1463465"/>
                  <a:gd name="connsiteY2" fmla="*/ 2517751 h 2517751"/>
                  <a:gd name="connsiteX3" fmla="*/ 0 w 1463465"/>
                  <a:gd name="connsiteY3" fmla="*/ 1324869 h 2517751"/>
                  <a:gd name="connsiteX4" fmla="*/ 9315 w 1463465"/>
                  <a:gd name="connsiteY4" fmla="*/ 0 h 251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3465" h="2517751">
                    <a:moveTo>
                      <a:pt x="9315" y="0"/>
                    </a:moveTo>
                    <a:lnTo>
                      <a:pt x="1463465" y="1936472"/>
                    </a:lnTo>
                    <a:lnTo>
                      <a:pt x="1463465" y="2517751"/>
                    </a:lnTo>
                    <a:lnTo>
                      <a:pt x="0" y="1324869"/>
                    </a:lnTo>
                    <a:lnTo>
                      <a:pt x="9315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896124" y="3278128"/>
              <a:ext cx="2753726" cy="2713098"/>
              <a:chOff x="6854360" y="3519772"/>
              <a:chExt cx="2168918" cy="2136918"/>
            </a:xfrm>
          </p:grpSpPr>
          <p:sp>
            <p:nvSpPr>
              <p:cNvPr id="32" name="任意多边形: 形状 31"/>
              <p:cNvSpPr/>
              <p:nvPr/>
            </p:nvSpPr>
            <p:spPr>
              <a:xfrm flipH="1" flipV="1">
                <a:off x="6854360" y="3519772"/>
                <a:ext cx="2168918" cy="1320485"/>
              </a:xfrm>
              <a:custGeom>
                <a:avLst/>
                <a:gdLst>
                  <a:gd name="connsiteX0" fmla="*/ 0 w 2787651"/>
                  <a:gd name="connsiteY0" fmla="*/ 0 h 1697183"/>
                  <a:gd name="connsiteX1" fmla="*/ 986427 w 2787651"/>
                  <a:gd name="connsiteY1" fmla="*/ 0 h 1697183"/>
                  <a:gd name="connsiteX2" fmla="*/ 2787651 w 2787651"/>
                  <a:gd name="connsiteY2" fmla="*/ 1466955 h 1697183"/>
                  <a:gd name="connsiteX3" fmla="*/ 2787651 w 2787651"/>
                  <a:gd name="connsiteY3" fmla="*/ 1697183 h 1697183"/>
                  <a:gd name="connsiteX4" fmla="*/ 0 w 2787651"/>
                  <a:gd name="connsiteY4" fmla="*/ 284163 h 1697183"/>
                  <a:gd name="connsiteX5" fmla="*/ 0 w 2787651"/>
                  <a:gd name="connsiteY5" fmla="*/ 0 h 169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7651" h="1697183">
                    <a:moveTo>
                      <a:pt x="0" y="0"/>
                    </a:moveTo>
                    <a:lnTo>
                      <a:pt x="986427" y="0"/>
                    </a:lnTo>
                    <a:lnTo>
                      <a:pt x="2787651" y="1466955"/>
                    </a:lnTo>
                    <a:lnTo>
                      <a:pt x="2787651" y="1697183"/>
                    </a:lnTo>
                    <a:lnTo>
                      <a:pt x="0" y="284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flipH="1" flipV="1">
                <a:off x="7985755" y="4619165"/>
                <a:ext cx="1037523" cy="1037523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 rot="11379122" flipH="1" flipV="1">
                <a:off x="7981137" y="5653654"/>
                <a:ext cx="4874" cy="2645"/>
              </a:xfrm>
              <a:custGeom>
                <a:avLst/>
                <a:gdLst>
                  <a:gd name="connsiteX0" fmla="*/ 6265 w 6265"/>
                  <a:gd name="connsiteY0" fmla="*/ 3399 h 3399"/>
                  <a:gd name="connsiteX1" fmla="*/ 0 w 6265"/>
                  <a:gd name="connsiteY1" fmla="*/ 0 h 3399"/>
                  <a:gd name="connsiteX2" fmla="*/ 5687 w 6265"/>
                  <a:gd name="connsiteY2" fmla="*/ 0 h 3399"/>
                  <a:gd name="connsiteX3" fmla="*/ 6265 w 6265"/>
                  <a:gd name="connsiteY3" fmla="*/ 3399 h 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5" h="3399">
                    <a:moveTo>
                      <a:pt x="6265" y="3399"/>
                    </a:moveTo>
                    <a:lnTo>
                      <a:pt x="0" y="0"/>
                    </a:lnTo>
                    <a:lnTo>
                      <a:pt x="5687" y="0"/>
                    </a:lnTo>
                    <a:lnTo>
                      <a:pt x="6265" y="3399"/>
                    </a:lnTo>
                    <a:close/>
                  </a:path>
                </a:pathLst>
              </a:cu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 flipH="1" flipV="1">
                <a:off x="6854360" y="3697766"/>
                <a:ext cx="1138642" cy="1958924"/>
              </a:xfrm>
              <a:custGeom>
                <a:avLst/>
                <a:gdLst>
                  <a:gd name="connsiteX0" fmla="*/ 9315 w 1463465"/>
                  <a:gd name="connsiteY0" fmla="*/ 0 h 2517751"/>
                  <a:gd name="connsiteX1" fmla="*/ 1463465 w 1463465"/>
                  <a:gd name="connsiteY1" fmla="*/ 1936472 h 2517751"/>
                  <a:gd name="connsiteX2" fmla="*/ 1463465 w 1463465"/>
                  <a:gd name="connsiteY2" fmla="*/ 2517751 h 2517751"/>
                  <a:gd name="connsiteX3" fmla="*/ 0 w 1463465"/>
                  <a:gd name="connsiteY3" fmla="*/ 1324869 h 2517751"/>
                  <a:gd name="connsiteX4" fmla="*/ 9315 w 1463465"/>
                  <a:gd name="connsiteY4" fmla="*/ 0 h 251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3465" h="2517751">
                    <a:moveTo>
                      <a:pt x="9315" y="0"/>
                    </a:moveTo>
                    <a:lnTo>
                      <a:pt x="1463465" y="1936472"/>
                    </a:lnTo>
                    <a:lnTo>
                      <a:pt x="1463465" y="2517751"/>
                    </a:lnTo>
                    <a:lnTo>
                      <a:pt x="0" y="1324869"/>
                    </a:lnTo>
                    <a:lnTo>
                      <a:pt x="9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252408" y="1481919"/>
              <a:ext cx="3362199" cy="3361911"/>
              <a:chOff x="4252408" y="1481919"/>
              <a:chExt cx="3362199" cy="3361911"/>
            </a:xfrm>
            <a:solidFill>
              <a:schemeClr val="bg1">
                <a:lumMod val="95000"/>
              </a:schemeClr>
            </a:solidFill>
          </p:grpSpPr>
          <p:sp>
            <p:nvSpPr>
              <p:cNvPr id="28" name="梯形 27"/>
              <p:cNvSpPr/>
              <p:nvPr/>
            </p:nvSpPr>
            <p:spPr>
              <a:xfrm flipV="1">
                <a:off x="4395429" y="1481919"/>
                <a:ext cx="3079746" cy="588238"/>
              </a:xfrm>
              <a:prstGeom prst="trapezoid">
                <a:avLst>
                  <a:gd name="adj" fmla="val 7465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梯形 28"/>
              <p:cNvSpPr/>
              <p:nvPr/>
            </p:nvSpPr>
            <p:spPr>
              <a:xfrm>
                <a:off x="4389855" y="4255592"/>
                <a:ext cx="3079746" cy="588238"/>
              </a:xfrm>
              <a:prstGeom prst="trapezoid">
                <a:avLst>
                  <a:gd name="adj" fmla="val 7465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梯形 29"/>
              <p:cNvSpPr/>
              <p:nvPr/>
            </p:nvSpPr>
            <p:spPr>
              <a:xfrm rot="16200000">
                <a:off x="6840239" y="2868945"/>
                <a:ext cx="960498" cy="588238"/>
              </a:xfrm>
              <a:prstGeom prst="trapezoid">
                <a:avLst>
                  <a:gd name="adj" fmla="val 5049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梯形 30"/>
              <p:cNvSpPr/>
              <p:nvPr/>
            </p:nvSpPr>
            <p:spPr>
              <a:xfrm rot="5400000" flipH="1">
                <a:off x="4066278" y="2868945"/>
                <a:ext cx="960498" cy="588238"/>
              </a:xfrm>
              <a:prstGeom prst="trapezoid">
                <a:avLst>
                  <a:gd name="adj" fmla="val 5049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86A24294-0D23-477D-8B1C-B4CDB4E51A74}"/>
              </a:ext>
            </a:extLst>
          </p:cNvPr>
          <p:cNvSpPr txBox="1">
            <a:spLocks/>
          </p:cNvSpPr>
          <p:nvPr/>
        </p:nvSpPr>
        <p:spPr>
          <a:xfrm>
            <a:off x="2432734" y="279233"/>
            <a:ext cx="51636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 Some open source tools support the detection of spam</a:t>
            </a:r>
            <a:endParaRPr lang="zh-HK" altLang="en-US" sz="28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88" y="2497389"/>
            <a:ext cx="792903" cy="7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728" y="58853"/>
            <a:ext cx="8174732" cy="993775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+mn-lt"/>
                <a:ea typeface="+mn-ea"/>
                <a:cs typeface="+mn-cs"/>
              </a:rPr>
              <a:t>1.5 Some technologies create mail server</a:t>
            </a:r>
            <a:endParaRPr lang="en-AU" sz="2800" i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Lorem ipsum dolor sit amet</a:t>
            </a:r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539552" y="1593160"/>
            <a:ext cx="2352601" cy="3200400"/>
            <a:chOff x="2657475" y="1428750"/>
            <a:chExt cx="1762125" cy="2652712"/>
          </a:xfrm>
        </p:grpSpPr>
        <p:sp>
          <p:nvSpPr>
            <p:cNvPr id="8" name="Rounded Rectangle 7"/>
            <p:cNvSpPr/>
            <p:nvPr/>
          </p:nvSpPr>
          <p:spPr>
            <a:xfrm>
              <a:off x="2657475" y="1428750"/>
              <a:ext cx="1762125" cy="838200"/>
            </a:xfrm>
            <a:prstGeom prst="roundRect">
              <a:avLst>
                <a:gd name="adj" fmla="val 83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7475" y="1610872"/>
              <a:ext cx="1762125" cy="49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7475" y="2114972"/>
              <a:ext cx="1762125" cy="196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7392" y="1325104"/>
            <a:ext cx="2383996" cy="3418640"/>
            <a:chOff x="4638673" y="1428750"/>
            <a:chExt cx="1771162" cy="2614612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1428750"/>
              <a:ext cx="1762125" cy="838200"/>
            </a:xfrm>
            <a:prstGeom prst="roundRect">
              <a:avLst>
                <a:gd name="adj" fmla="val 83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38673" y="1532508"/>
              <a:ext cx="1762125" cy="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7710" y="2026423"/>
              <a:ext cx="1762125" cy="2016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55446" y="1654485"/>
            <a:ext cx="2533340" cy="3292630"/>
            <a:chOff x="6619874" y="1428750"/>
            <a:chExt cx="1772782" cy="2652712"/>
          </a:xfrm>
        </p:grpSpPr>
        <p:sp>
          <p:nvSpPr>
            <p:cNvPr id="18" name="Rounded Rectangle 17"/>
            <p:cNvSpPr/>
            <p:nvPr/>
          </p:nvSpPr>
          <p:spPr>
            <a:xfrm>
              <a:off x="6619875" y="1428750"/>
              <a:ext cx="1762125" cy="838200"/>
            </a:xfrm>
            <a:prstGeom prst="roundRect">
              <a:avLst>
                <a:gd name="adj" fmla="val 83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30531" y="1638874"/>
              <a:ext cx="1762125" cy="49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9874" y="2134174"/>
              <a:ext cx="1762125" cy="1947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1" name="Text Placeholder 8"/>
          <p:cNvSpPr txBox="1">
            <a:spLocks/>
          </p:cNvSpPr>
          <p:nvPr/>
        </p:nvSpPr>
        <p:spPr>
          <a:xfrm>
            <a:off x="1106994" y="1942286"/>
            <a:ext cx="1762125" cy="277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Zimbra</a:t>
            </a:r>
            <a:endParaRPr lang="en-AU" sz="18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3317370" y="2199136"/>
            <a:ext cx="2051140" cy="23890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Supports Red Hat Enterprise Linux and </a:t>
            </a:r>
            <a:r>
              <a:rPr lang="en-US" sz="1200" dirty="0" err="1"/>
              <a:t>CentOS</a:t>
            </a:r>
            <a:r>
              <a:rPr lang="en-US" sz="1200" dirty="0"/>
              <a:t> 5.x,..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officially provided by Linux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a modified version of </a:t>
            </a:r>
            <a:r>
              <a:rPr lang="en-US" sz="1200" dirty="0" err="1"/>
              <a:t>CentOS</a:t>
            </a:r>
            <a:r>
              <a:rPr lang="en-US" sz="1200" dirty="0"/>
              <a:t> 5.5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3494193" y="1596848"/>
            <a:ext cx="1934455" cy="2160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iRedMail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- Free</a:t>
            </a:r>
            <a:endParaRPr lang="en-AU" sz="18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1598006" y="4297646"/>
            <a:ext cx="1763062" cy="2385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350" b="1" dirty="0">
              <a:solidFill>
                <a:schemeClr val="bg1"/>
              </a:solidFill>
            </a:endParaRPr>
          </a:p>
        </p:txBody>
      </p:sp>
      <p:sp>
        <p:nvSpPr>
          <p:cNvPr id="25" name="Text Placeholder 8"/>
          <p:cNvSpPr txBox="1">
            <a:spLocks/>
          </p:cNvSpPr>
          <p:nvPr/>
        </p:nvSpPr>
        <p:spPr>
          <a:xfrm>
            <a:off x="6503170" y="1840790"/>
            <a:ext cx="1762125" cy="277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>
              <a:spcBef>
                <a:spcPts val="1000"/>
              </a:spcBef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MailEnable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</a:t>
            </a:r>
          </a:p>
          <a:p>
            <a:pPr algn="ctr"/>
            <a:endParaRPr lang="en-AU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3604773" y="4342325"/>
            <a:ext cx="1935391" cy="2385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21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5783400" y="4277242"/>
            <a:ext cx="1763062" cy="2385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350" b="1" dirty="0">
              <a:solidFill>
                <a:schemeClr val="bg1"/>
              </a:solidFill>
            </a:endParaRPr>
          </a:p>
        </p:txBody>
      </p:sp>
      <p:sp>
        <p:nvSpPr>
          <p:cNvPr id="28" name="Text Placeholder 9"/>
          <p:cNvSpPr txBox="1">
            <a:spLocks/>
          </p:cNvSpPr>
          <p:nvPr/>
        </p:nvSpPr>
        <p:spPr>
          <a:xfrm>
            <a:off x="917965" y="2805779"/>
            <a:ext cx="1614488" cy="1618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5940152" y="2591925"/>
            <a:ext cx="2232248" cy="19889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developed by </a:t>
            </a:r>
            <a:r>
              <a:rPr lang="en-US" sz="1200" dirty="0" err="1"/>
              <a:t>MailEnable</a:t>
            </a:r>
            <a:r>
              <a:rPr lang="en-US" sz="1200" dirty="0"/>
              <a:t> Pty. Ltd.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Provide good messaging services and other tools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The world's most popular Windows Mail Server</a:t>
            </a:r>
          </a:p>
          <a:p>
            <a:pPr marL="214313" lvl="0" indent="-214313">
              <a:buFont typeface="Wingdings" panose="05000000000000000000" pitchFamily="2" charset="2"/>
              <a:buChar char="q"/>
            </a:pPr>
            <a:r>
              <a:rPr lang="en-US" sz="1200" dirty="0"/>
              <a:t>Reasonable price for the user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The interface does not support the user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780438" y="4738288"/>
            <a:ext cx="727124" cy="31652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1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8784432" y="4793560"/>
            <a:ext cx="285751" cy="205978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628650" y="2501170"/>
            <a:ext cx="2136016" cy="22371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Synacor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brand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An open operating system that can be used for free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Can use </a:t>
            </a:r>
            <a:r>
              <a:rPr lang="en-US" sz="1200" dirty="0" err="1"/>
              <a:t>Zimbra</a:t>
            </a:r>
            <a:r>
              <a:rPr lang="en-US" sz="1200" dirty="0"/>
              <a:t> with client applications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The filter is not available in the </a:t>
            </a:r>
            <a:r>
              <a:rPr lang="en-US" sz="1200" dirty="0" err="1"/>
              <a:t>Zimbra</a:t>
            </a:r>
            <a:r>
              <a:rPr lang="en-US" sz="1200" dirty="0"/>
              <a:t> desktop client application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200" dirty="0"/>
              <a:t>Very limited support for 3rd users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a592d50-0b5c-4320-9484-3efde8d39d1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22bb76a-3119-41ba-a46b-a79503d3e2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a592d50-0b5c-4320-9484-3efde8d39d1f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742</Words>
  <Application>Microsoft Office PowerPoint</Application>
  <PresentationFormat>Trình chiếu Trên màn hình (16:9)</PresentationFormat>
  <Paragraphs>263</Paragraphs>
  <Slides>33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50" baseType="lpstr">
      <vt:lpstr>微软雅黑</vt:lpstr>
      <vt:lpstr>微软雅黑</vt:lpstr>
      <vt:lpstr>宋体</vt:lpstr>
      <vt:lpstr>宋体</vt:lpstr>
      <vt:lpstr>Arial</vt:lpstr>
      <vt:lpstr>Calibri</vt:lpstr>
      <vt:lpstr>Calibri (Body)</vt:lpstr>
      <vt:lpstr>Calibri Light</vt:lpstr>
      <vt:lpstr>Impact</vt:lpstr>
      <vt:lpstr>Lato Light</vt:lpstr>
      <vt:lpstr>Open Sans</vt:lpstr>
      <vt:lpstr>Open Sans Light</vt:lpstr>
      <vt:lpstr>新細明體</vt:lpstr>
      <vt:lpstr>Roboto</vt:lpstr>
      <vt:lpstr>Times New Roman</vt:lpstr>
      <vt:lpstr>Wingdings</vt:lpstr>
      <vt:lpstr>Custom Design</vt:lpstr>
      <vt:lpstr>Bản trình bày PowerPoint</vt:lpstr>
      <vt:lpstr>About Us</vt:lpstr>
      <vt:lpstr>Bản trình bày PowerPoint</vt:lpstr>
      <vt:lpstr>Bản trình bày PowerPoint</vt:lpstr>
      <vt:lpstr>1.1 Problem Abstraction </vt:lpstr>
      <vt:lpstr>Bản trình bày PowerPoint</vt:lpstr>
      <vt:lpstr>Bản trình bày PowerPoint</vt:lpstr>
      <vt:lpstr>Bản trình bày PowerPoint</vt:lpstr>
      <vt:lpstr>1.5 Some technologies create mail server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For example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Sony</cp:lastModifiedBy>
  <cp:revision>325</cp:revision>
  <dcterms:created xsi:type="dcterms:W3CDTF">2015-12-11T17:46:17Z</dcterms:created>
  <dcterms:modified xsi:type="dcterms:W3CDTF">2018-09-03T10:26:14Z</dcterms:modified>
</cp:coreProperties>
</file>