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image7.gif" ContentType="image/gif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8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53FB1F-19DA-4991-A784-F9B2D1E527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E5227B-2629-4404-88F8-1573F3DE63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D127B9-1D50-420A-8DD3-04B33C01AB8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07C123-56DD-43F1-A874-C302849184D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40EC1C-3F4D-42D4-A024-A2253DE69A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D47D8E-FCC7-43DF-96C9-DC37927198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A8F133-60AE-4CE4-BC85-EA648B2B01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42DA36-E714-4B83-B4C9-20CDBB80FC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766B17-CCC2-4386-A09E-E0BAB9EBA2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F113AD-EB16-47AD-AD40-29BF67F297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0A79E3C-17CC-485A-ACA9-DE0526DCE6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4899D8-8548-4FA6-8F73-2C2A803DF2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C22F69-33C9-4D7A-8BE8-FFD3C71C11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BDA700-47EC-4773-88AE-A4B8D86C5A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CA695F-0C5F-4EEC-9C94-AF29736A85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7FFCCC-3ED8-4253-AFF5-B531A9D288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0433622-EE44-4A56-90DF-62C596D3969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878D5F-6A6B-441B-A1F6-5D62A5F144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CFA8EE-2520-4FDC-B681-7D6E905524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4B42226-917C-4E32-827E-BD30013EFC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5F9C892-2175-44BB-9169-27C498A62D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8386D2-FCE1-4172-A192-02FE74767E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92E6B2-12AD-4B5A-A7B7-D6F9E729A1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F06F6E-1688-450D-B56F-67C4257148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1DC3241-55D6-4771-81FE-D04BD9BD89C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9779E2-AD53-4ED5-B707-2C7EE1CD00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ECC943F-E5E7-4C30-BE79-876861D420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62A42F-DBC1-4B0C-A401-E626813E8F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3F9E78-8889-4033-B7BA-8C4F838F041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D9743B-EE79-457C-9EE5-95DC37AC125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B5D9EAA-2292-4A6E-85AE-5332577902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7929E98-4936-4D20-A626-F0E76799A9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1D25635-951B-451F-9517-914510B030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1A64A4-FE1C-4C66-B821-1C81E06153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F16B1BE-61C1-4B25-B6A0-5840CD4764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BFA5204-33B4-4898-97BB-1E8DAA74D1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B3C8B20-6B35-412F-8BC0-9BE75DB508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D24E203-BF35-483D-B266-CBCBBC6ADC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A9AF8BD-EA13-4FCF-8AB6-9051706AC0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6090469-C8FE-4217-BF1C-BA0482778F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DA66960-277C-4E4A-BE82-EDF02596AB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43E6349-BD03-4BFB-BF0B-E297DD6335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1EEF32E-0F8C-4C90-9BA6-4A5BC65400C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5813CE9-6515-420E-84D3-DA5A8277B8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F023AC-391D-4CB6-AE91-5072A3DE3F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BE76D8D-ADFB-4AE6-A5BF-709F76C177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923C038-763B-41B9-8791-42A42A8C65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4DCC0A4-DDD2-4A57-9EFF-12EE475BB0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E2655A9-3D92-483A-BCB9-F4AFDAB99F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E99B056-AF27-47A5-90CA-EAF1328EEE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7D8F665-4C47-420C-AF75-827E2CD0E2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A671ED9-07BB-4783-BDD3-05B67381DB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02A2ADD-46BB-4877-8022-B73AC69C8F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0C38CCB-DF26-4188-AFFF-6C5C68F71F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91EA370-2ADF-485C-BC3A-7EEE1FC7D7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29562F-FDBE-40B5-8936-AC2F5E61EB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A4F7AF9-7CDC-46A1-9416-4182843B482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ADE6183E-C3D6-4D59-BFEC-087BCC318A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CCC061B-A166-4223-A8E3-CB07537DDD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7AD40E3-C08D-478C-B8DF-5B84973037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80180A9-D2AF-4EBE-B2B6-5CE00ABF59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B4267C4-8E47-43BA-B7B6-F37A9E9472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1BEBE05-0273-4B39-86CD-C7B61ED4FB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A82C9CB-44E3-4D71-84F6-3EB43ADE30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39506EC-5006-4509-AB20-78BA8A8833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2B0B4E4-236F-4FCB-BFDF-A781BF31CE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31CCBD-BFF0-4DFF-88A4-784045CBFF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219B6FF-7760-4855-AB20-D451C60252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27F7296-CD14-463C-A412-7C624CC1073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425CE1A-9FAB-4B8F-8542-3807420B575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9FE4511-2C60-4161-9BE6-C2DCE3A595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E36D887-BB99-4DDD-B69C-9F25C1F3BF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E789B18-CB2E-4D49-86C5-DFEE8FC07B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C47CF3D-9867-43D5-9FE6-EA9FA6364E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F81F217-E80A-4457-8B93-640873DE7B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F78683F-C48F-4103-809A-057A2C6606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E504540-B91E-4E0B-A59F-2A330E7F59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E8D44A-1F94-43C0-8D77-76BF0282F9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6DCFCA8-2428-4032-9AB8-E1A24FF407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27FB417-E49D-46C3-910A-598B9CFC4AB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AD9B403-B15D-484E-B750-2AE056C5CB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05CC529-E3AC-4D2E-AAE0-8FE4C5B988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4845890-A872-4C6B-A70E-D2017B7DD09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A52CA8F-6102-49CA-BFA8-59EB5E3B42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603BBF3-8060-494F-AE96-0EB4677A11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C3AE74F-B69C-47A0-A9E9-9045A86E01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C48AA62-3C82-4C4B-8A0D-6CEBB83CDA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9F2FDAE-DA5A-4754-BA1E-CCD7B235BF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F8BC87-4485-4A1B-94CD-659C3814B5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DC3F48C-B0BB-4795-8F4B-5529C7466E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12ECEC9-4FF7-40EC-85EE-12D60A716D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3944905-F22B-482B-A6A7-DD4151F07F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AD99AC8-EED9-419C-A620-9E05B53BCC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4903303-C8CB-4705-B37F-E29987DECC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B1E4E7C-5A73-4ACE-8ED4-2A478F05FB6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A74D8CA-B209-482B-9C4F-1061EF80748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7480" cy="18874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360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7480" cy="44748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200000" y="5130000"/>
            <a:ext cx="2337480" cy="44748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10EA7F-C43C-4DDC-83FE-B09001EF1C5B}" type="slidenum">
              <a:rPr b="0" lang="en-US" sz="2400" spc="-1" strike="noStrike">
                <a:solidFill>
                  <a:srgbClr val="dbf5f9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50000" y="5130000"/>
            <a:ext cx="2337480" cy="44748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-2880"/>
            <a:ext cx="10077480" cy="10774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74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5"/>
          </p:nvPr>
        </p:nvSpPr>
        <p:spPr>
          <a:xfrm>
            <a:off x="7200000" y="5130000"/>
            <a:ext cx="23374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F2E2D5-C3CC-4912-9DC7-460F1071E232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6"/>
          </p:nvPr>
        </p:nvSpPr>
        <p:spPr>
          <a:xfrm>
            <a:off x="540000" y="5130000"/>
            <a:ext cx="23374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-2880"/>
            <a:ext cx="10077480" cy="10774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74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8"/>
          </p:nvPr>
        </p:nvSpPr>
        <p:spPr>
          <a:xfrm>
            <a:off x="7200000" y="5130000"/>
            <a:ext cx="23374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5FF588-D8E4-4E95-891A-E249EB7F53EF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9"/>
          </p:nvPr>
        </p:nvSpPr>
        <p:spPr>
          <a:xfrm>
            <a:off x="540000" y="5130000"/>
            <a:ext cx="23374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 flipV="1">
            <a:off x="0" y="-2880"/>
            <a:ext cx="10077480" cy="10774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10"/>
          </p:nvPr>
        </p:nvSpPr>
        <p:spPr>
          <a:xfrm>
            <a:off x="3420000" y="5130000"/>
            <a:ext cx="32374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11"/>
          </p:nvPr>
        </p:nvSpPr>
        <p:spPr>
          <a:xfrm>
            <a:off x="7200000" y="5130000"/>
            <a:ext cx="23374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79EEF2-548E-40EA-86A0-66B87586522F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12"/>
          </p:nvPr>
        </p:nvSpPr>
        <p:spPr>
          <a:xfrm>
            <a:off x="540000" y="5130000"/>
            <a:ext cx="23374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 flipV="1">
            <a:off x="0" y="-2880"/>
            <a:ext cx="10077480" cy="10774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ftr" idx="13"/>
          </p:nvPr>
        </p:nvSpPr>
        <p:spPr>
          <a:xfrm>
            <a:off x="3420000" y="5130000"/>
            <a:ext cx="32374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14"/>
          </p:nvPr>
        </p:nvSpPr>
        <p:spPr>
          <a:xfrm>
            <a:off x="7200000" y="5130000"/>
            <a:ext cx="23374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F4CE5E-E08D-4758-AF8F-E63D7281914E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15"/>
          </p:nvPr>
        </p:nvSpPr>
        <p:spPr>
          <a:xfrm>
            <a:off x="540000" y="5130000"/>
            <a:ext cx="23374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/>
          <p:nvPr/>
        </p:nvSpPr>
        <p:spPr>
          <a:xfrm flipV="1">
            <a:off x="0" y="-2880"/>
            <a:ext cx="10077480" cy="10774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 type="ftr" idx="16"/>
          </p:nvPr>
        </p:nvSpPr>
        <p:spPr>
          <a:xfrm>
            <a:off x="3420000" y="5130000"/>
            <a:ext cx="32374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17"/>
          </p:nvPr>
        </p:nvSpPr>
        <p:spPr>
          <a:xfrm>
            <a:off x="7200000" y="5130000"/>
            <a:ext cx="23374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C1B6FD-4E3E-4EA2-96AC-3DE9AD81DA21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dt" idx="18"/>
          </p:nvPr>
        </p:nvSpPr>
        <p:spPr>
          <a:xfrm>
            <a:off x="540000" y="5130000"/>
            <a:ext cx="23374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"/>
          <p:cNvSpPr/>
          <p:nvPr/>
        </p:nvSpPr>
        <p:spPr>
          <a:xfrm flipV="1">
            <a:off x="0" y="-2880"/>
            <a:ext cx="10077480" cy="10774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253" name="PlaceHolder 1"/>
          <p:cNvSpPr>
            <a:spLocks noGrp="1"/>
          </p:cNvSpPr>
          <p:nvPr>
            <p:ph type="ftr" idx="19"/>
          </p:nvPr>
        </p:nvSpPr>
        <p:spPr>
          <a:xfrm>
            <a:off x="3420000" y="5130000"/>
            <a:ext cx="32374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ldNum" idx="20"/>
          </p:nvPr>
        </p:nvSpPr>
        <p:spPr>
          <a:xfrm>
            <a:off x="7200000" y="5130000"/>
            <a:ext cx="23374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4E4B07-8E64-4F43-8198-0DEFA675F63A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dt" idx="21"/>
          </p:nvPr>
        </p:nvSpPr>
        <p:spPr>
          <a:xfrm>
            <a:off x="540000" y="5130000"/>
            <a:ext cx="23374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"/>
          <p:cNvSpPr/>
          <p:nvPr/>
        </p:nvSpPr>
        <p:spPr>
          <a:xfrm flipV="1">
            <a:off x="0" y="-2880"/>
            <a:ext cx="10077480" cy="107748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108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Source Sans Pro"/>
              <a:ea typeface="DejaVu Sans"/>
            </a:endParaRPr>
          </a:p>
        </p:txBody>
      </p:sp>
      <p:sp>
        <p:nvSpPr>
          <p:cNvPr id="295" name="PlaceHolder 1"/>
          <p:cNvSpPr>
            <a:spLocks noGrp="1"/>
          </p:cNvSpPr>
          <p:nvPr>
            <p:ph type="ftr" idx="22"/>
          </p:nvPr>
        </p:nvSpPr>
        <p:spPr>
          <a:xfrm>
            <a:off x="3420000" y="5130000"/>
            <a:ext cx="32374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sldNum" idx="23"/>
          </p:nvPr>
        </p:nvSpPr>
        <p:spPr>
          <a:xfrm>
            <a:off x="7200000" y="5130000"/>
            <a:ext cx="23374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1F139B-5367-4E50-9723-C2C74D78859C}" type="slidenum">
              <a:rPr b="0" lang="en-US" sz="2400" spc="-1" strike="noStrike">
                <a:solidFill>
                  <a:srgbClr val="484848"/>
                </a:solidFill>
                <a:latin typeface="Source Sans Pro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dt" idx="24"/>
          </p:nvPr>
        </p:nvSpPr>
        <p:spPr>
          <a:xfrm>
            <a:off x="540000" y="5130000"/>
            <a:ext cx="2337480" cy="4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8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0000" y="270000"/>
            <a:ext cx="8997480" cy="32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6000" spc="-1" strike="noStrike">
                <a:solidFill>
                  <a:srgbClr val="04617b"/>
                </a:solidFill>
                <a:latin typeface="Source Sans Pro Light"/>
              </a:rPr>
              <a:t>操作系统（</a:t>
            </a:r>
            <a:r>
              <a:rPr b="0" lang="en-US" sz="6000" spc="-1" strike="noStrike">
                <a:solidFill>
                  <a:srgbClr val="04617b"/>
                </a:solidFill>
                <a:latin typeface="Source Sans Pro Light"/>
              </a:rPr>
              <a:t>OS</a:t>
            </a:r>
            <a:r>
              <a:rPr b="0" lang="zh-CN" sz="6000" spc="-1" strike="noStrike">
                <a:solidFill>
                  <a:srgbClr val="04617b"/>
                </a:solidFill>
                <a:latin typeface="Source Sans Pro Light"/>
              </a:rPr>
              <a:t>）是什么？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ubTitle"/>
          </p:nvPr>
        </p:nvSpPr>
        <p:spPr>
          <a:xfrm>
            <a:off x="450000" y="3870000"/>
            <a:ext cx="8997480" cy="116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700" spc="-1" strike="noStrike">
                <a:solidFill>
                  <a:srgbClr val="dbf5f9"/>
                </a:solidFill>
                <a:latin typeface="Source Sans Pro"/>
              </a:rPr>
              <a:t>2023/12/22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隔离和协调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57200" y="1440000"/>
            <a:ext cx="9019440" cy="349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进程隔离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进程之间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和操作系统之间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系统隔离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例：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docker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协调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支持并行运作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操作系统类型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9440" cy="349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手机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服务器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嵌入式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云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组成部分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9440" cy="349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内核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驱动程序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GUI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系统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基础应用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GUI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4983120" cy="349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复杂系统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大部分可以在内核之外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内核主要需要支持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GPU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接口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6004080" y="1143000"/>
            <a:ext cx="3368160" cy="421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操作系统是什么？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5897520" cy="349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平时接触的是应用：手机，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PC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程序员接触的是编程语言的库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狭义：内核 （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kernel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广义：含内核的一套基本系统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应用和硬件之间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例子：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iOS,  Android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Windows,  Linux, FreeRTOS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6858000" y="1371600"/>
            <a:ext cx="2468160" cy="365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为什么要有操作系统？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9440" cy="349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公用功能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彼此保护和协调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抽象和封装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多层架构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例如：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Java 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应用，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Java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库，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JVM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Android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Linux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1"/>
          <a:stretch/>
        </p:blipFill>
        <p:spPr>
          <a:xfrm>
            <a:off x="6172200" y="1143000"/>
            <a:ext cx="2971440" cy="275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操作系统的主要功能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9440" cy="349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进程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(process)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内存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(memory)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I/O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存储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(storage)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，文件系统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(file system)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网络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(networking)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隔离和协调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如何调用操作系统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5440320" cy="358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 lnSpcReduction="10000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应用程序通过库调用操作系统的功能 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(system call)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应用程序底层：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指令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系统调用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一般都有专门的指令支持系统调用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例：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RISC-V ecall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1"/>
          <a:stretch/>
        </p:blipFill>
        <p:spPr>
          <a:xfrm>
            <a:off x="6400800" y="1180080"/>
            <a:ext cx="3657240" cy="1563120"/>
          </a:xfrm>
          <a:prstGeom prst="rect">
            <a:avLst/>
          </a:prstGeom>
          <a:ln w="0">
            <a:noFill/>
          </a:ln>
        </p:spPr>
      </p:pic>
      <p:pic>
        <p:nvPicPr>
          <p:cNvPr id="349" name="" descr=""/>
          <p:cNvPicPr/>
          <p:nvPr/>
        </p:nvPicPr>
        <p:blipFill>
          <a:blip r:embed="rId2"/>
          <a:stretch/>
        </p:blipFill>
        <p:spPr>
          <a:xfrm>
            <a:off x="5924520" y="2772000"/>
            <a:ext cx="3905280" cy="271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进程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9440" cy="349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多进程管理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常见：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两种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CPU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状态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虚拟内存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时间分配 （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scheduling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）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内存管理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9440" cy="349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程序员看到的内存模型主要是编程语言提供的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语言模型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stack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库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heap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底层的内存管理在操作系统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虚拟内存和共享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1"/>
          <a:stretch/>
        </p:blipFill>
        <p:spPr>
          <a:xfrm>
            <a:off x="5715000" y="2743200"/>
            <a:ext cx="3611160" cy="171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ffffff"/>
                </a:solidFill>
                <a:latin typeface="Source Sans Pro Light"/>
              </a:rPr>
              <a:t>I/O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9440" cy="349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统一多种类似的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I/O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设备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device driver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中断，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I/O</a:t>
            </a: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寄存器，</a:t>
            </a: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DMA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文件系统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网络系统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多层协议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GPU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7" name="" descr=""/>
          <p:cNvPicPr/>
          <p:nvPr/>
        </p:nvPicPr>
        <p:blipFill>
          <a:blip r:embed="rId1"/>
          <a:stretch/>
        </p:blipFill>
        <p:spPr>
          <a:xfrm>
            <a:off x="5257800" y="1828800"/>
            <a:ext cx="4400640" cy="307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6912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500" spc="-1" strike="noStrike">
                <a:solidFill>
                  <a:srgbClr val="ffffff"/>
                </a:solidFill>
                <a:latin typeface="Source Sans Pro Light"/>
              </a:rPr>
              <a:t>文件系统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502920" y="1440000"/>
            <a:ext cx="9019440" cy="349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多种文件系统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Source Sans Pro"/>
              </a:rPr>
              <a:t>多种存储设备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4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ource Sans Pro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0" name="" descr=""/>
          <p:cNvPicPr/>
          <p:nvPr/>
        </p:nvPicPr>
        <p:blipFill>
          <a:blip r:embed="rId1"/>
          <a:stretch/>
        </p:blipFill>
        <p:spPr>
          <a:xfrm>
            <a:off x="5776200" y="1828800"/>
            <a:ext cx="3824640" cy="278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4816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2023-11-23T15:07:33Z</dcterms:created>
  <dc:creator/>
  <dc:description/>
  <dc:language>en-US</dc:language>
  <cp:lastModifiedBy/>
  <dcterms:modified xsi:type="dcterms:W3CDTF">2023-12-22T19:26:12Z</dcterms:modified>
  <cp:revision>40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