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Layouts/slideLayout5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media/image1.png" ContentType="image/png"/>
  <Override PartName="/ppt/media/image2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CF0D41-B7C4-4463-BC46-6C6B17B42B3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04DDE5-7749-40E2-BAD2-89C636C38CB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44A04B-DFE3-43A4-87D9-EFB65605C34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974546-72CE-4B33-8254-F89C4600CC0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C405E0-A779-4DD2-8DD5-218D7FFFAB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21B04F-AF6C-4819-A0F1-C83C3B55BC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F6291F-CF64-4AF2-A44A-71993E184B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E3E53CB-38EB-4B83-BC74-0D3B71BB8E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002DAD-5C16-41CC-ADE5-F253AFE227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569875-1C41-4AAE-BA94-8E0EA852F3F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689FCF-0443-4B4E-94B9-34476FC040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37B0D9-E42A-49D9-8ABD-71AA66ECE5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79841C-03C7-487C-8855-DBCC6AD033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2C44F8-41E4-4C6C-A17C-43B98260F0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9E8748-6CE6-41CC-BA4D-02B5F52045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63974C-EB3A-453F-92AB-3A0A9F18246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63EEEE-030B-422D-9DBC-B2D539D83CB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327E824-7546-4258-9BCC-9732B169F7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D8F933D-2FAE-4CD9-BB67-DDEF05E702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AC54312-0E2A-48FE-BF12-5642FFB028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D364B27-C335-4C73-971E-BD0B355775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D89F4AA-C43B-4FAB-9EBF-77C3D046CD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FDC6CA-FB3B-4891-B8A1-02CC56AAC4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127C6F5-E79A-4BBC-8BE1-3A795015C06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859A5AF-32C4-4572-A42D-BE7616BA73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BD24698-7EB9-446B-B576-B6FF2432C5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93B974B-0C70-43E8-ABE0-A4BD68692E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01970D8-7DC8-4F29-B4F4-00EF6052F96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FC041DF-88D8-4D1F-9D71-053E4632F25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92B2A4C-28A8-427A-BEED-A78EF696CAF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FBAEF5B-0FAC-47C2-9B71-E98CE94C2E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5C798FD-1E5F-4306-88EC-9A29B51B9A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47A0DBF-2F5C-4E94-965A-C57A6836EF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BB3ECF-9F54-43AF-A0F2-2F741481B5E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523F0A8-2692-47B8-9D34-4A0FFFB5ED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A05A13C-10FB-4AA7-8246-C6497B37C2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1A691C2-7D0F-4D34-8114-2BED8EB074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C65B3B0-C676-497C-A7B3-04FE9FF4CB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5A1685B-8EF8-41E3-BE61-50CF2D2BD0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4301CD4-92A1-4461-8918-B4AF371266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1B0F090-E044-4058-9703-93BE2E7085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04976AB-6652-4252-AFE5-EC9CB1F1984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4A49599-B29A-4413-8FA5-71342819A5B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6BBF87F-1713-4D2E-A262-4ABCBAEDBAA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DA43B8-E64B-4922-965A-2E866D407D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E5E8BBE-0F1B-4456-8EAC-B4144152D2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BE5E14E-1AB3-466C-AB7A-79BA99ACF9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9B9460E-19EB-4EB4-8ABC-79B993A29D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65D422C-4318-4437-99B4-FE88079F15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FDF9761-5388-4CD3-92C1-50B628F9ED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D7581F0-3F38-4F10-ACA9-321AFF0DBE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C80EE4B-4390-4142-AEDC-B825E1866F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B8ABE7F-5DAB-4EB8-AC33-51F4E0E837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3301402-6EC2-41B0-BF43-F749D8D194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1D28574-3DF0-4AB0-B260-3426E1B9A29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9BF0A7-E64C-47A3-A756-53A00339686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504BE25-0FA5-427E-A2EE-91C22572163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D4B9BB-C8E2-4D8F-A93E-4AE9E1B3E9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5C1BBA-78F3-4DFF-9E01-FCE13E6E80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32F81A-0129-4EEE-8019-3F062F5C43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79280" cy="18892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360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280" cy="9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280" cy="350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9280" cy="44928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2"/>
          </p:nvPr>
        </p:nvSpPr>
        <p:spPr>
          <a:xfrm>
            <a:off x="7200000" y="5130000"/>
            <a:ext cx="2339280" cy="44928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6E879B-CAF5-4AD8-A69C-CC34782FB6E3}" type="slidenum"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dt" idx="3"/>
          </p:nvPr>
        </p:nvSpPr>
        <p:spPr>
          <a:xfrm>
            <a:off x="450000" y="5130000"/>
            <a:ext cx="2339280" cy="44928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 flipV="1">
            <a:off x="0" y="-720"/>
            <a:ext cx="10079280" cy="10792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ftr" idx="4"/>
          </p:nvPr>
        </p:nvSpPr>
        <p:spPr>
          <a:xfrm>
            <a:off x="3420000" y="5130000"/>
            <a:ext cx="32392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5"/>
          </p:nvPr>
        </p:nvSpPr>
        <p:spPr>
          <a:xfrm>
            <a:off x="7200000" y="5130000"/>
            <a:ext cx="23392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A1D4A49-9BF4-44D5-8629-0DAEB03CF3FF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6"/>
          </p:nvPr>
        </p:nvSpPr>
        <p:spPr>
          <a:xfrm>
            <a:off x="540000" y="5130000"/>
            <a:ext cx="23392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 flipV="1">
            <a:off x="0" y="-720"/>
            <a:ext cx="10079280" cy="10792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ftr" idx="7"/>
          </p:nvPr>
        </p:nvSpPr>
        <p:spPr>
          <a:xfrm>
            <a:off x="3420000" y="5130000"/>
            <a:ext cx="32392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ldNum" idx="8"/>
          </p:nvPr>
        </p:nvSpPr>
        <p:spPr>
          <a:xfrm>
            <a:off x="7200000" y="5130000"/>
            <a:ext cx="23392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3A48C6C-C48A-414A-B07D-FC81FA0EB925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9"/>
          </p:nvPr>
        </p:nvSpPr>
        <p:spPr>
          <a:xfrm>
            <a:off x="540000" y="5130000"/>
            <a:ext cx="23392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"/>
          <p:cNvSpPr/>
          <p:nvPr/>
        </p:nvSpPr>
        <p:spPr>
          <a:xfrm flipV="1">
            <a:off x="0" y="-720"/>
            <a:ext cx="10079280" cy="10792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ftr" idx="10"/>
          </p:nvPr>
        </p:nvSpPr>
        <p:spPr>
          <a:xfrm>
            <a:off x="3420000" y="5130000"/>
            <a:ext cx="32392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11"/>
          </p:nvPr>
        </p:nvSpPr>
        <p:spPr>
          <a:xfrm>
            <a:off x="7200000" y="5130000"/>
            <a:ext cx="23392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945BAB8-BBD8-4209-B4B6-D6DDB24A9481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12"/>
          </p:nvPr>
        </p:nvSpPr>
        <p:spPr>
          <a:xfrm>
            <a:off x="540000" y="5130000"/>
            <a:ext cx="23392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"/>
          <p:cNvSpPr/>
          <p:nvPr/>
        </p:nvSpPr>
        <p:spPr>
          <a:xfrm flipV="1">
            <a:off x="0" y="-720"/>
            <a:ext cx="10079280" cy="10792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169" name="PlaceHolder 1"/>
          <p:cNvSpPr>
            <a:spLocks noGrp="1"/>
          </p:cNvSpPr>
          <p:nvPr>
            <p:ph type="ftr" idx="13"/>
          </p:nvPr>
        </p:nvSpPr>
        <p:spPr>
          <a:xfrm>
            <a:off x="3420000" y="5130000"/>
            <a:ext cx="32392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ldNum" idx="14"/>
          </p:nvPr>
        </p:nvSpPr>
        <p:spPr>
          <a:xfrm>
            <a:off x="7200000" y="5130000"/>
            <a:ext cx="23392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2CBD016-ABD7-462F-9F85-319A85EEA279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dt" idx="15"/>
          </p:nvPr>
        </p:nvSpPr>
        <p:spPr>
          <a:xfrm>
            <a:off x="540000" y="5130000"/>
            <a:ext cx="23392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8999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RISC-V CPU </a:t>
            </a:r>
            <a:r>
              <a:rPr b="0" lang="zh-CN" sz="6000" spc="-1" strike="noStrike">
                <a:solidFill>
                  <a:srgbClr val="04617b"/>
                </a:solidFill>
                <a:latin typeface="Source Sans Pro Light"/>
              </a:rPr>
              <a:t>简单模拟器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450000" y="3870000"/>
            <a:ext cx="8999280" cy="11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dbf5f9"/>
                </a:solidFill>
                <a:latin typeface="Source Sans Pro"/>
              </a:rPr>
              <a:t>2023/12/1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背景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240" cy="349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CPU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是执行指令的机器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软件的底层都是一个个指令在执行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CPU</a:t>
            </a: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模型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240" cy="349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指令集 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(ISA)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寄存器 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(register)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内存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(memory)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I/O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System call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用很少的指令的组合来实现任何功能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模拟器设计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240" cy="349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总体模型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主要状态：寄存器，内存，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PC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Flow control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：根据指令来决定，改变状态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接口：寄存器，内存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细节：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signed vs. unsigned, 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等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模拟器结构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240" cy="349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寄存器和内存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读指令进入内存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循环执行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读指令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执行指令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PC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走到下一个指令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指令集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457200" y="1440000"/>
            <a:ext cx="9021240" cy="349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RISC-V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rcRect l="21816" t="11807" r="25276" b="7555"/>
          <a:stretch/>
        </p:blipFill>
        <p:spPr>
          <a:xfrm>
            <a:off x="3886200" y="1143360"/>
            <a:ext cx="4799160" cy="4570920"/>
          </a:xfrm>
          <a:prstGeom prst="rect">
            <a:avLst/>
          </a:prstGeom>
          <a:ln w="18000">
            <a:noFill/>
          </a:ln>
        </p:spPr>
      </p:pic>
      <p:pic>
        <p:nvPicPr>
          <p:cNvPr id="223" name="" descr=""/>
          <p:cNvPicPr/>
          <p:nvPr/>
        </p:nvPicPr>
        <p:blipFill>
          <a:blip r:embed="rId2"/>
          <a:srcRect l="24336" t="11807" r="52995" b="51909"/>
          <a:stretch/>
        </p:blipFill>
        <p:spPr>
          <a:xfrm>
            <a:off x="1143000" y="2514600"/>
            <a:ext cx="2056320" cy="20563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执行指令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240" cy="349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解码指令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根据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opcode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执行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R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：纯寄存器计算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I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：寄存器和数字计算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S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，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L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：存，读内存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B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：根据条件跳跃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ECALL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：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system call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J: 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存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pc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再跳跃，子程序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U: 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地址高位数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注意的地方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240" cy="349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Unsigned vs. signed; Sign extension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Object size: byte, half-word, word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Endianness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Bits combination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Talk is cheap. Show me the code.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2767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2023-11-23T15:07:33Z</dcterms:created>
  <dc:creator/>
  <dc:description/>
  <dc:language>en-US</dc:language>
  <cp:lastModifiedBy/>
  <dcterms:modified xsi:type="dcterms:W3CDTF">2023-11-30T19:54:32Z</dcterms:modified>
  <cp:revision>16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