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6" r:id="rId6"/>
    <p:sldId id="268" r:id="rId7"/>
    <p:sldId id="263" r:id="rId8"/>
    <p:sldId id="264" r:id="rId9"/>
    <p:sldId id="269" r:id="rId10"/>
    <p:sldId id="267" r:id="rId11"/>
    <p:sldId id="265" r:id="rId12"/>
    <p:sldId id="262" r:id="rId13"/>
    <p:sldId id="270" r:id="rId14"/>
    <p:sldId id="271" r:id="rId15"/>
    <p:sldId id="261" r:id="rId16"/>
    <p:sldId id="260" r:id="rId1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Light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identificar sobre o que será a aula.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1858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754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8964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07836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3333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agradecer!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8e9b03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8e9b03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situar a audiência sobre quem está falando, o que será falado e entregue no final e quais os requisitos e ambiente necessários para melhor aproveitamento da aula.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8e9b03f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d8e9b03f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o creator para a audiência.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7436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12134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6472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37571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0331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45775" y="2152325"/>
            <a:ext cx="6451500" cy="18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45775" y="4461250"/>
            <a:ext cx="6217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737"/>
              </a:buClr>
              <a:buSzPts val="1800"/>
              <a:buFont typeface="Roboto Light"/>
              <a:buNone/>
              <a:defRPr>
                <a:solidFill>
                  <a:srgbClr val="FC4737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73628"/>
              </a:buClr>
              <a:buSzPts val="2400"/>
              <a:buNone/>
              <a:defRPr sz="2400" b="1">
                <a:solidFill>
                  <a:srgbClr val="D7362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b="1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vrariacultura.com.br/p/domain-driven-design-721650?id_link=8787&amp;adtype=pla&amp;gclid=Cj0KEQiAhNnCBRCqkP6bvOjz_IwBEiQAMn_TMdYa2gAJgy-BkFKXhhZtlmZ5d1_H2hK7fsLm5Wkpst8aAnhe8P8HAQ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henriquelacombe@gmail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pedrohenriquelacombe" TargetMode="External"/><Relationship Id="rId4" Type="http://schemas.openxmlformats.org/officeDocument/2006/relationships/hyperlink" Target="https://github.com/pedrohenriquelacomb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rocketseat.com.br/me/fuskinh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ch.tv/fuskinha" TargetMode="External"/><Relationship Id="rId5" Type="http://schemas.openxmlformats.org/officeDocument/2006/relationships/hyperlink" Target="https://github.com/pedrohenriquelacombe" TargetMode="External"/><Relationship Id="rId4" Type="http://schemas.openxmlformats.org/officeDocument/2006/relationships/hyperlink" Target="https://www.linkedin.com/in/pedrohenriquelacomb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data/jpa/docs/current/reference/html/#jpa.query-metho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572275" y="1601262"/>
            <a:ext cx="6190800" cy="1661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Criando consultas avançadas com Spring Data JPA </a:t>
            </a:r>
            <a:r>
              <a:rPr lang="pt-BR" sz="3200" dirty="0" err="1"/>
              <a:t>Specifications</a:t>
            </a:r>
            <a:endParaRPr lang="pt-BR" sz="3200" dirty="0"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572275" y="4328650"/>
            <a:ext cx="6190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23/08/2021</a:t>
            </a:r>
            <a:endParaRPr dirty="0"/>
          </a:p>
        </p:txBody>
      </p:sp>
      <p:sp>
        <p:nvSpPr>
          <p:cNvPr id="41" name="Google Shape;41;p8"/>
          <p:cNvSpPr/>
          <p:nvPr/>
        </p:nvSpPr>
        <p:spPr>
          <a:xfrm>
            <a:off x="572275" y="3219275"/>
            <a:ext cx="1933200" cy="87900"/>
          </a:xfrm>
          <a:prstGeom prst="rect">
            <a:avLst/>
          </a:prstGeom>
          <a:solidFill>
            <a:srgbClr val="D73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</a:t>
            </a:r>
            <a:r>
              <a:rPr lang="pt-BR" dirty="0" err="1"/>
              <a:t>Specification</a:t>
            </a:r>
            <a:r>
              <a:rPr lang="pt-BR" dirty="0"/>
              <a:t> e para que serve?</a:t>
            </a: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1000074"/>
            <a:ext cx="8247000" cy="3827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 fontAlgn="base"/>
            <a:r>
              <a:rPr lang="pt-BR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Specification</a:t>
            </a:r>
            <a:r>
              <a:rPr lang="pt-BR" b="0" i="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é um conceito introduzido por Eric Evans, no Livro Domain </a:t>
            </a:r>
            <a:r>
              <a:rPr lang="pt-BR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Driven</a:t>
            </a:r>
            <a:r>
              <a:rPr lang="pt-BR" b="0" i="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b="0" i="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Design</a:t>
            </a:r>
            <a:r>
              <a:rPr lang="pt-BR" b="0" i="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  <a:p>
            <a:pPr algn="l" fontAlgn="base"/>
            <a:r>
              <a:rPr lang="pt-BR" b="0" i="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ideia é que seja possível encadear todas as regras de negócio como se fossem uma query utilizada em uma consulta no banco de dados.</a:t>
            </a:r>
          </a:p>
          <a:p>
            <a:pPr algn="l" fontAlgn="base"/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Dessa forma, </a:t>
            </a:r>
            <a:r>
              <a:rPr lang="pt-BR" b="0" i="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as consultas devem ser construídas com base em predicados, um tipo de objeto que tem como objetivo armazenar uma condição ou um tipo de critério qualquer. Por exemplo, se determinado valor é igual, maior, menor ou igual a outro.</a:t>
            </a:r>
          </a:p>
          <a:p>
            <a:pPr fontAlgn="base"/>
            <a:r>
              <a:rPr lang="pt-BR" sz="1800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 </a:t>
            </a:r>
            <a:r>
              <a:rPr lang="pt-BR" b="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pt-BR" sz="1800" b="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pecifications</a:t>
            </a:r>
            <a:r>
              <a:rPr lang="pt-BR" sz="1800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são construídas com base na </a:t>
            </a:r>
            <a:r>
              <a:rPr lang="pt-BR" sz="1800" b="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Criteria</a:t>
            </a:r>
            <a:r>
              <a:rPr lang="pt-BR" sz="1800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API.</a:t>
            </a:r>
          </a:p>
          <a:p>
            <a:pPr algn="l" fontAlgn="base"/>
            <a:endParaRPr lang="pt-BR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877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</a:t>
            </a:r>
            <a:r>
              <a:rPr lang="pt-BR" dirty="0" err="1"/>
              <a:t>Specification</a:t>
            </a:r>
            <a:r>
              <a:rPr lang="pt-BR" dirty="0"/>
              <a:t> e para que serve?</a:t>
            </a: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889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 fontAlgn="base"/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Normalmente, quando criamos </a:t>
            </a:r>
            <a:r>
              <a:rPr lang="pt-BR" b="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querys</a:t>
            </a:r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utilizando o </a:t>
            </a:r>
            <a:r>
              <a:rPr lang="pt-BR" b="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Criteria</a:t>
            </a:r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devemos utilizar e gerenciar nossos objetos </a:t>
            </a:r>
            <a:r>
              <a:rPr lang="pt-BR" b="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CriteriaBuilder</a:t>
            </a:r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pt-BR" b="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CriteriaQuery</a:t>
            </a:r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Root.</a:t>
            </a:r>
          </a:p>
          <a:p>
            <a:pPr algn="l" fontAlgn="base"/>
            <a:endParaRPr lang="pt-BR" sz="16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m 2" descr="Tela de celula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9EDF7C41-827E-48E0-92EE-1F499B40B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276" y="1771971"/>
            <a:ext cx="3749488" cy="889977"/>
          </a:xfrm>
          <a:prstGeom prst="rect">
            <a:avLst/>
          </a:prstGeom>
        </p:spPr>
      </p:pic>
      <p:sp>
        <p:nvSpPr>
          <p:cNvPr id="6" name="Google Shape;59;p11">
            <a:extLst>
              <a:ext uri="{FF2B5EF4-FFF2-40B4-BE49-F238E27FC236}">
                <a16:creationId xmlns:a16="http://schemas.microsoft.com/office/drawing/2014/main" id="{6CAE76CC-C95E-4FC6-8D08-146707CBE492}"/>
              </a:ext>
            </a:extLst>
          </p:cNvPr>
          <p:cNvSpPr txBox="1">
            <a:spLocks/>
          </p:cNvSpPr>
          <p:nvPr/>
        </p:nvSpPr>
        <p:spPr>
          <a:xfrm>
            <a:off x="585300" y="2673008"/>
            <a:ext cx="8247000" cy="760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base"/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Utilizando as </a:t>
            </a:r>
            <a:r>
              <a:rPr lang="pt-BR" b="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specifications</a:t>
            </a:r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esse processo se torna muito mais simples, pois basta somente implementarmos uma única interface.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2A53B278-C14C-4405-8BB2-AD0FA75E6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276" y="3494146"/>
            <a:ext cx="2484344" cy="94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97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</a:t>
            </a:r>
            <a:r>
              <a:rPr lang="pt-BR" dirty="0" err="1"/>
              <a:t>Specification</a:t>
            </a:r>
            <a:r>
              <a:rPr lang="pt-BR" dirty="0"/>
              <a:t> e para que serve?</a:t>
            </a: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939564"/>
            <a:ext cx="8247000" cy="1480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>
                    <a:lumMod val="95000"/>
                  </a:schemeClr>
                </a:solidFill>
              </a:rPr>
              <a:t>Utilizando as </a:t>
            </a:r>
            <a:r>
              <a:rPr lang="pt-BR" b="0" dirty="0" err="1">
                <a:solidFill>
                  <a:schemeClr val="bg1">
                    <a:lumMod val="95000"/>
                  </a:schemeClr>
                </a:solidFill>
              </a:rPr>
              <a:t>specifications</a:t>
            </a:r>
            <a:r>
              <a:rPr lang="pt-BR" b="0" dirty="0">
                <a:solidFill>
                  <a:schemeClr val="bg1">
                    <a:lumMod val="95000"/>
                  </a:schemeClr>
                </a:solidFill>
              </a:rPr>
              <a:t>, podemos construir predicados atómicos e conseguimos combinar essas condições e critérios para criarmos consultas dinâmicas e complexas.</a:t>
            </a:r>
          </a:p>
        </p:txBody>
      </p:sp>
    </p:spTree>
    <p:extLst>
      <p:ext uri="{BB962C8B-B14F-4D97-AF65-F5344CB8AC3E}">
        <p14:creationId xmlns:p14="http://schemas.microsoft.com/office/powerpoint/2010/main" val="952311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Demo do Spring Data JPA </a:t>
            </a:r>
            <a:r>
              <a:rPr lang="pt-BR" dirty="0" err="1"/>
              <a:t>Specification</a:t>
            </a:r>
            <a:r>
              <a:rPr lang="pt-BR" dirty="0"/>
              <a:t> 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415239AA-CD6C-4289-8323-B06909757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00" y="1028699"/>
            <a:ext cx="4057835" cy="3193969"/>
          </a:xfrm>
          <a:prstGeom prst="rect">
            <a:avLst/>
          </a:prstGeom>
        </p:spPr>
      </p:pic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B3988AA8-9367-4102-BDD2-D0F3EA8D2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800" y="2596933"/>
            <a:ext cx="4057835" cy="162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91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Demo do Spring Data JPA </a:t>
            </a:r>
            <a:r>
              <a:rPr lang="pt-BR" dirty="0" err="1"/>
              <a:t>Specification</a:t>
            </a:r>
            <a:r>
              <a:rPr lang="pt-BR" dirty="0"/>
              <a:t> </a:t>
            </a:r>
          </a:p>
        </p:txBody>
      </p:sp>
      <p:pic>
        <p:nvPicPr>
          <p:cNvPr id="4" name="Imagem 3" descr="Tela de computador com fundo preto&#10;&#10;Descrição gerada automaticamente">
            <a:extLst>
              <a:ext uri="{FF2B5EF4-FFF2-40B4-BE49-F238E27FC236}">
                <a16:creationId xmlns:a16="http://schemas.microsoft.com/office/drawing/2014/main" id="{AD0E23C2-79AA-4191-99B4-A033B9B67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00" y="973571"/>
            <a:ext cx="6584674" cy="398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02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Requisitos, ambiente e recursos</a:t>
            </a: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Link uteis 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Spring </a:t>
            </a:r>
            <a:r>
              <a:rPr lang="pt-BR" dirty="0" err="1">
                <a:solidFill>
                  <a:schemeClr val="bg1"/>
                </a:solidFill>
              </a:rPr>
              <a:t>Initializr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https://start.spring.io</a:t>
            </a:r>
            <a:endParaRPr lang="pt-BR" dirty="0">
              <a:solidFill>
                <a:srgbClr val="D73628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Ambiente </a:t>
            </a:r>
            <a:r>
              <a:rPr lang="pt-BR" dirty="0"/>
              <a:t>e recursos necessários: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Java 11+</a:t>
            </a:r>
            <a:r>
              <a:rPr lang="pt-BR" sz="1400" dirty="0">
                <a:solidFill>
                  <a:schemeClr val="bg1"/>
                </a:solidFill>
              </a:rPr>
              <a:t>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 dirty="0" err="1">
                <a:solidFill>
                  <a:schemeClr val="bg1"/>
                </a:solidFill>
              </a:rPr>
              <a:t>Postman</a:t>
            </a:r>
            <a:r>
              <a:rPr lang="pt-BR" sz="1400" dirty="0">
                <a:solidFill>
                  <a:schemeClr val="bg1"/>
                </a:solidFill>
              </a:rPr>
              <a:t>/</a:t>
            </a:r>
            <a:r>
              <a:rPr lang="pt-BR" sz="1400" dirty="0" err="1">
                <a:solidFill>
                  <a:schemeClr val="bg1"/>
                </a:solidFill>
              </a:rPr>
              <a:t>Insomnia</a:t>
            </a:r>
            <a:endParaRPr lang="pt-BR" sz="1400" dirty="0">
              <a:solidFill>
                <a:schemeClr val="bg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Seu editor de código de preferência (No meu caso, </a:t>
            </a:r>
            <a:r>
              <a:rPr lang="pt-BR" dirty="0" err="1">
                <a:solidFill>
                  <a:schemeClr val="bg1"/>
                </a:solidFill>
              </a:rPr>
              <a:t>Intellij</a:t>
            </a:r>
            <a:r>
              <a:rPr lang="pt-BR" dirty="0">
                <a:solidFill>
                  <a:schemeClr val="bg1"/>
                </a:solidFill>
              </a:rPr>
              <a:t>)</a:t>
            </a:r>
            <a:r>
              <a:rPr lang="pt-BR" sz="1400" dirty="0">
                <a:solidFill>
                  <a:schemeClr val="bg1"/>
                </a:solidFill>
              </a:rPr>
              <a:t>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Vontade de aprender :D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565200" y="1685616"/>
            <a:ext cx="6198000" cy="984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solidFill>
                  <a:srgbClr val="D73628"/>
                </a:solidFill>
              </a:rPr>
              <a:t>Obrigado!</a:t>
            </a:r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1"/>
          </p:nvPr>
        </p:nvSpPr>
        <p:spPr>
          <a:xfrm>
            <a:off x="565200" y="2767511"/>
            <a:ext cx="6198000" cy="17773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Pedro Henrique Lacombe </a:t>
            </a:r>
            <a:r>
              <a:rPr lang="pt-BR" dirty="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pedrohenriquelacombe@gmail.com</a:t>
            </a:r>
            <a:endParaRPr lang="pt-BR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Redes sociais: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mim e a minha relação com o código;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a aula e o que será entregue no final;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Demo do Spring Data JPA </a:t>
            </a:r>
            <a:r>
              <a:rPr lang="pt-BR" dirty="0" err="1"/>
              <a:t>Specification</a:t>
            </a:r>
            <a:r>
              <a:rPr lang="pt-BR" dirty="0"/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Requisitos, ambiente e recursos;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 e a minha relação com o código</a:t>
            </a: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Pedro Henrique Lacombe;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da Computação;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6 anos no mercado e 2 anos como instrutor;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Analista de Desenvolvimento / </a:t>
            </a:r>
            <a:r>
              <a:rPr lang="pt-BR" dirty="0" err="1"/>
              <a:t>Bemobi</a:t>
            </a:r>
            <a:r>
              <a:rPr lang="pt-BR" dirty="0"/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Redes sociais: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i="0" u="none" strike="noStrike" dirty="0">
                <a:solidFill>
                  <a:srgbClr val="D73628"/>
                </a:solidFill>
                <a:effectLst/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https://www.twitch.tv/fuskinha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a aula e o que será entregue no final</a:t>
            </a: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Overview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O que é </a:t>
            </a:r>
            <a:r>
              <a:rPr lang="pt-BR" dirty="0" err="1"/>
              <a:t>Specification</a:t>
            </a:r>
            <a:r>
              <a:rPr lang="pt-BR" dirty="0"/>
              <a:t> e para que serve;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Demo do Spring Data JPA </a:t>
            </a:r>
            <a:r>
              <a:rPr lang="pt-BR" dirty="0" err="1"/>
              <a:t>Specification</a:t>
            </a:r>
            <a:r>
              <a:rPr lang="pt-BR" dirty="0"/>
              <a:t>;</a:t>
            </a:r>
          </a:p>
          <a:p>
            <a:pPr>
              <a:lnSpc>
                <a:spcPct val="150000"/>
              </a:lnSpc>
            </a:pPr>
            <a:r>
              <a:rPr lang="pt-BR" dirty="0"/>
              <a:t>Repositório do projeto no GitHub: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rgbClr val="D73628"/>
                </a:solidFill>
              </a:rPr>
              <a:t>https://github.com/rocketseat-experts-club/spring-data-jpa-specifications-2021-08-23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Overview</a:t>
            </a: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785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algn="l" fontAlgn="base"/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Uma das formas mais comuns de se trabalhar com queries no Spring Data JPA é utilizando as </a:t>
            </a:r>
            <a:r>
              <a:rPr lang="pt-BR" b="0" dirty="0">
                <a:solidFill>
                  <a:srgbClr val="D73628"/>
                </a:solidFill>
                <a:latin typeface="Roboto" panose="02000000000000000000" pitchFamily="2" charset="0"/>
                <a:ea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Query </a:t>
            </a:r>
            <a:r>
              <a:rPr lang="pt-BR" b="0" dirty="0" err="1">
                <a:solidFill>
                  <a:srgbClr val="D73628"/>
                </a:solidFill>
                <a:latin typeface="Roboto" panose="02000000000000000000" pitchFamily="2" charset="0"/>
                <a:ea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Methods</a:t>
            </a:r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pt-BR" b="0" dirty="0">
              <a:solidFill>
                <a:srgbClr val="D7362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DC27D9-5E0C-451D-A3BD-53FB0D2E4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247" y="2505025"/>
            <a:ext cx="5962756" cy="25701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8E61F8B-FEB2-46AB-A920-CEEF3671C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247" y="2855006"/>
            <a:ext cx="5962756" cy="48786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8473835-8139-4439-81EF-3CD33C29F5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5247" y="1785866"/>
            <a:ext cx="5962756" cy="626193"/>
          </a:xfrm>
          <a:prstGeom prst="rect">
            <a:avLst/>
          </a:prstGeom>
        </p:spPr>
      </p:pic>
      <p:sp>
        <p:nvSpPr>
          <p:cNvPr id="7" name="Google Shape;59;p11">
            <a:extLst>
              <a:ext uri="{FF2B5EF4-FFF2-40B4-BE49-F238E27FC236}">
                <a16:creationId xmlns:a16="http://schemas.microsoft.com/office/drawing/2014/main" id="{C12DB1B6-1495-4070-B0D4-4D002FB62CC2}"/>
              </a:ext>
            </a:extLst>
          </p:cNvPr>
          <p:cNvSpPr txBox="1">
            <a:spLocks/>
          </p:cNvSpPr>
          <p:nvPr/>
        </p:nvSpPr>
        <p:spPr>
          <a:xfrm>
            <a:off x="585300" y="3431862"/>
            <a:ext cx="8247000" cy="133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base"/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 problema é que dessa forma, só é possível definir um número limitado de </a:t>
            </a:r>
            <a:r>
              <a:rPr lang="pt-BR" b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condições ou critérios</a:t>
            </a:r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Além disso, a quantidade de métodos aumentam rapidamente na medida que surgem novos casos de usos.</a:t>
            </a:r>
            <a:endParaRPr lang="pt-BR" b="0" dirty="0">
              <a:solidFill>
                <a:srgbClr val="D7362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091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Overview</a:t>
            </a: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1077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algn="l" fontAlgn="base"/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Outro problema é que dependendo da consulta que precisamos realizar, a nomenclatura do método pode acabar se tornando algo complicado de se entender.</a:t>
            </a:r>
            <a:endParaRPr lang="pt-BR" b="0" dirty="0">
              <a:solidFill>
                <a:srgbClr val="D7362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Google Shape;59;p11">
            <a:extLst>
              <a:ext uri="{FF2B5EF4-FFF2-40B4-BE49-F238E27FC236}">
                <a16:creationId xmlns:a16="http://schemas.microsoft.com/office/drawing/2014/main" id="{C12DB1B6-1495-4070-B0D4-4D002FB62CC2}"/>
              </a:ext>
            </a:extLst>
          </p:cNvPr>
          <p:cNvSpPr txBox="1">
            <a:spLocks/>
          </p:cNvSpPr>
          <p:nvPr/>
        </p:nvSpPr>
        <p:spPr>
          <a:xfrm>
            <a:off x="585300" y="3431862"/>
            <a:ext cx="8247000" cy="133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Porém, podemos desenvolver uma implementação customizada para suprir essa necessidade de realizar uma consulta com várias condições e critérios de forma dinâmica. 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AF9EF5A3-7405-4901-8E22-375AAC668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599" y="2107616"/>
            <a:ext cx="5642442" cy="110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0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Overview</a:t>
            </a:r>
            <a:endParaRPr dirty="0"/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D4B0BA6B-FE1C-41C2-B7AD-0A1A36CA8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00" y="753325"/>
            <a:ext cx="3571064" cy="4079718"/>
          </a:xfrm>
          <a:prstGeom prst="rect">
            <a:avLst/>
          </a:prstGeom>
        </p:spPr>
      </p:pic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6A53CBA3-1452-480C-A819-8D2FB03BF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606" y="1981590"/>
            <a:ext cx="3571237" cy="285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7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Overview</a:t>
            </a:r>
            <a:endParaRPr dirty="0"/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53D29FE0-4D5F-456B-878E-806DB17CF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00" y="952766"/>
            <a:ext cx="7606003" cy="356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2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Overview</a:t>
            </a: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1000074"/>
            <a:ext cx="8247000" cy="37131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 fontAlgn="base"/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solução anterior é totalmente funcional, porém apresenta alguns problemas, pois fica a responsabilidade do desenvolver:</a:t>
            </a:r>
          </a:p>
          <a:p>
            <a:pPr lvl="1" fontAlgn="base"/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Criar toda a estrutura da query da consulta;</a:t>
            </a:r>
          </a:p>
          <a:p>
            <a:pPr lvl="1" fontAlgn="base"/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 necessário a criação de duas </a:t>
            </a:r>
            <a:r>
              <a:rPr lang="pt-BR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querys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lvl="2" fontAlgn="base"/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Uma que retorne os dados paginados que serão filtrados;</a:t>
            </a:r>
          </a:p>
          <a:p>
            <a:pPr lvl="2" fontAlgn="base"/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Outra que retorne o total de elementos filtrados;</a:t>
            </a:r>
            <a:endParaRPr lang="pt-BR" b="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 fontAlgn="base"/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Todo o controle de atribuição dos parâmetros;</a:t>
            </a:r>
            <a:endParaRPr lang="pt-BR" b="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Toda lógica de paginação e ordenação;</a:t>
            </a:r>
          </a:p>
        </p:txBody>
      </p:sp>
    </p:spTree>
    <p:extLst>
      <p:ext uri="{BB962C8B-B14F-4D97-AF65-F5344CB8AC3E}">
        <p14:creationId xmlns:p14="http://schemas.microsoft.com/office/powerpoint/2010/main" val="21290279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877</Words>
  <Application>Microsoft Office PowerPoint</Application>
  <PresentationFormat>Apresentação na tela (16:9)</PresentationFormat>
  <Paragraphs>80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Roboto Light</vt:lpstr>
      <vt:lpstr>Roboto</vt:lpstr>
      <vt:lpstr>Simple Light</vt:lpstr>
      <vt:lpstr>Criando consultas avançadas com Spring Data JPA Specifications</vt:lpstr>
      <vt:lpstr>Agenda</vt:lpstr>
      <vt:lpstr>Sobre mim e a minha relação com o código</vt:lpstr>
      <vt:lpstr>Sobre a aula e o que será entregue no final</vt:lpstr>
      <vt:lpstr>Overview</vt:lpstr>
      <vt:lpstr>Overview</vt:lpstr>
      <vt:lpstr>Overview</vt:lpstr>
      <vt:lpstr>Overview</vt:lpstr>
      <vt:lpstr>Overview</vt:lpstr>
      <vt:lpstr>O que é Specification e para que serve?</vt:lpstr>
      <vt:lpstr>O que é Specification e para que serve?</vt:lpstr>
      <vt:lpstr>O que é Specification e para que serve?</vt:lpstr>
      <vt:lpstr>Demo do Spring Data JPA Specification </vt:lpstr>
      <vt:lpstr>Demo do Spring Data JPA Specification </vt:lpstr>
      <vt:lpstr>Requisitos, ambiente e recursos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Protegendo sua API RESTful com Spring Security e JWT.</dc:title>
  <cp:lastModifiedBy>Pedro Lacombe</cp:lastModifiedBy>
  <cp:revision>24</cp:revision>
  <dcterms:modified xsi:type="dcterms:W3CDTF">2021-08-23T05:41:53Z</dcterms:modified>
</cp:coreProperties>
</file>