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7" r:id="rId7"/>
    <p:sldId id="270" r:id="rId8"/>
    <p:sldId id="268" r:id="rId9"/>
    <p:sldId id="269" r:id="rId10"/>
    <p:sldId id="272" r:id="rId11"/>
    <p:sldId id="273" r:id="rId12"/>
    <p:sldId id="261" r:id="rId13"/>
    <p:sldId id="274" r:id="rId14"/>
    <p:sldId id="275" r:id="rId15"/>
    <p:sldId id="276" r:id="rId16"/>
    <p:sldId id="260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8964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170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947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2100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43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5383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792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826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258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-bootstrap.github.io/#/home" TargetMode="External"/><Relationship Id="rId5" Type="http://schemas.openxmlformats.org/officeDocument/2006/relationships/hyperlink" Target="https://angular.io/cli/generate" TargetMode="External"/><Relationship Id="rId4" Type="http://schemas.openxmlformats.org/officeDocument/2006/relationships/hyperlink" Target="https://angular.io/cli/new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599465"/>
            <a:ext cx="7119443" cy="1477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Enviando e-mails personalizados com Spring Java Mail </a:t>
            </a:r>
            <a:r>
              <a:rPr lang="pt-BR" sz="2800" dirty="0" err="1"/>
              <a:t>Sender</a:t>
            </a:r>
            <a:r>
              <a:rPr lang="pt-BR" sz="2800" dirty="0"/>
              <a:t> e </a:t>
            </a:r>
            <a:r>
              <a:rPr lang="pt-BR" sz="2800" dirty="0" err="1"/>
              <a:t>Thymeleaf</a:t>
            </a:r>
            <a:r>
              <a:rPr lang="pt-BR" sz="2800" dirty="0"/>
              <a:t> </a:t>
            </a:r>
            <a:r>
              <a:rPr lang="pt-BR" sz="2800" dirty="0" err="1"/>
              <a:t>Template</a:t>
            </a:r>
            <a:r>
              <a:rPr lang="pt-BR" sz="2800" dirty="0"/>
              <a:t> </a:t>
            </a:r>
            <a:r>
              <a:rPr lang="pt-BR" sz="2800" dirty="0" err="1"/>
              <a:t>Engine</a:t>
            </a:r>
            <a:endParaRPr lang="pt-BR" sz="2800"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21/09/2021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Benefícios dos módulos por funcionalidade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192560"/>
            <a:ext cx="8247000" cy="2758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Permitem definir uma clara separação das funcionalidades;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 a organização do código e da estrutura da aplicação;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Permitem utilizar o conceito de “</a:t>
            </a:r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lazy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loaded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modules”, facilitando a criação de aplicações escaláveis e reduzindo o tempo de carregamento inicial da aplicação.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 a separação das funcionalidades e das responsabilidades do código através do princípio da Separação de Conceitos (SOC).</a:t>
            </a:r>
          </a:p>
        </p:txBody>
      </p:sp>
    </p:spTree>
    <p:extLst>
      <p:ext uri="{BB962C8B-B14F-4D97-AF65-F5344CB8AC3E}">
        <p14:creationId xmlns:p14="http://schemas.microsoft.com/office/powerpoint/2010/main" val="76637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 do projeto 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EFAABC-35D9-494D-B999-0C301C343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99" y="1766368"/>
            <a:ext cx="5401643" cy="23672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6577742-867A-4C58-A0B5-B14C52A9C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942" y="722143"/>
            <a:ext cx="2845358" cy="21532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84B565-4088-4B08-BAEF-F3CDFC6FD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942" y="2918483"/>
            <a:ext cx="2845358" cy="21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3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>
                <a:solidFill>
                  <a:schemeClr val="bg1"/>
                </a:solidFill>
              </a:rPr>
              <a:t>new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https://angular.io/cli/new</a:t>
            </a:r>
            <a:endParaRPr lang="pt-BR" sz="1200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14.17.5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o projeto com a CLI do Angular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criarmos nossa primeira aplicação em Angular, precisamos abrir nosso terminal no local desejado e inserir o seguinte comando: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rgbClr val="FF0000"/>
                </a:solidFill>
              </a:rPr>
              <a:t>ng</a:t>
            </a:r>
            <a:r>
              <a:rPr lang="pt-BR" dirty="0">
                <a:solidFill>
                  <a:srgbClr val="FF0000"/>
                </a:solidFill>
              </a:rPr>
              <a:t> new angular-</a:t>
            </a:r>
            <a:r>
              <a:rPr lang="pt-BR" dirty="0" err="1">
                <a:solidFill>
                  <a:srgbClr val="FF0000"/>
                </a:solidFill>
              </a:rPr>
              <a:t>crud</a:t>
            </a:r>
            <a:r>
              <a:rPr lang="pt-BR" dirty="0">
                <a:solidFill>
                  <a:srgbClr val="FF0000"/>
                </a:solidFill>
              </a:rPr>
              <a:t>-modules –</a:t>
            </a:r>
            <a:r>
              <a:rPr lang="pt-BR" dirty="0" err="1">
                <a:solidFill>
                  <a:srgbClr val="FF0000"/>
                </a:solidFill>
              </a:rPr>
              <a:t>routing</a:t>
            </a:r>
            <a:r>
              <a:rPr lang="pt-BR" dirty="0">
                <a:solidFill>
                  <a:srgbClr val="FF0000"/>
                </a:solidFill>
              </a:rPr>
              <a:t> –</a:t>
            </a:r>
            <a:r>
              <a:rPr lang="pt-BR" dirty="0" err="1">
                <a:solidFill>
                  <a:srgbClr val="FF0000"/>
                </a:solidFill>
              </a:rPr>
              <a:t>skip-tests</a:t>
            </a:r>
            <a:endParaRPr lang="pt-BR" b="0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Após a criação do projeto pelo Angular CLI, vamos instalar nossas dependências, sendo elas: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</a:t>
            </a:r>
            <a:r>
              <a:rPr lang="pt-BR" b="0" dirty="0" err="1">
                <a:solidFill>
                  <a:srgbClr val="FF0000"/>
                </a:solidFill>
              </a:rPr>
              <a:t>add</a:t>
            </a:r>
            <a:r>
              <a:rPr lang="pt-BR" b="0" dirty="0">
                <a:solidFill>
                  <a:srgbClr val="FF0000"/>
                </a:solidFill>
              </a:rPr>
              <a:t> @ng-bootstrap/ng-bootstrap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nb-NO" dirty="0">
                <a:solidFill>
                  <a:srgbClr val="FF0000"/>
                </a:solidFill>
              </a:rPr>
              <a:t>npm install --save @fortawesome/fontawesome-free</a:t>
            </a:r>
            <a:endParaRPr lang="pt-BR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3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o projeto com a CLI do Angular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Com as dependências instaladas, iremos começar criando os módulos da nossa aplicação: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g module core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g module </a:t>
            </a:r>
            <a:r>
              <a:rPr lang="pt-BR" b="0" dirty="0" err="1">
                <a:solidFill>
                  <a:srgbClr val="FF0000"/>
                </a:solidFill>
              </a:rPr>
              <a:t>shared</a:t>
            </a:r>
            <a:endParaRPr lang="pt-BR" b="0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mkdir</a:t>
            </a:r>
            <a:r>
              <a:rPr lang="pt-BR" b="0" dirty="0">
                <a:solidFill>
                  <a:srgbClr val="FF0000"/>
                </a:solidFill>
              </a:rPr>
              <a:t> </a:t>
            </a:r>
            <a:r>
              <a:rPr lang="pt-BR" b="0" dirty="0" err="1">
                <a:solidFill>
                  <a:srgbClr val="FF0000"/>
                </a:solidFill>
              </a:rPr>
              <a:t>src</a:t>
            </a:r>
            <a:r>
              <a:rPr lang="pt-BR" b="0" dirty="0">
                <a:solidFill>
                  <a:srgbClr val="FF0000"/>
                </a:solidFill>
              </a:rPr>
              <a:t>/app/</a:t>
            </a:r>
            <a:r>
              <a:rPr lang="pt-BR" b="0" dirty="0" err="1">
                <a:solidFill>
                  <a:srgbClr val="FF0000"/>
                </a:solidFill>
              </a:rPr>
              <a:t>features</a:t>
            </a:r>
            <a:endParaRPr lang="pt-BR" b="0" dirty="0">
              <a:solidFill>
                <a:srgbClr val="FF0000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Os módulos de funcionalidade serão criados dentro dessa pasta para manter uma melhor organização do código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Agora precisamos criar o cabeçalho que será utilizado em toda a nossa aplicação e que precisará ser carregado juntamente com o módulo principal </a:t>
            </a:r>
            <a:r>
              <a:rPr lang="pt-BR" b="0" dirty="0" err="1">
                <a:solidFill>
                  <a:schemeClr val="bg1"/>
                </a:solidFill>
              </a:rPr>
              <a:t>AppModule</a:t>
            </a:r>
            <a:r>
              <a:rPr lang="pt-BR" b="0" dirty="0">
                <a:solidFill>
                  <a:schemeClr val="bg1"/>
                </a:solidFill>
              </a:rPr>
              <a:t>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rgbClr val="D73628"/>
                </a:solidFill>
              </a:rPr>
              <a:t>ng</a:t>
            </a:r>
            <a:r>
              <a:rPr lang="pt-BR" dirty="0">
                <a:solidFill>
                  <a:srgbClr val="D73628"/>
                </a:solidFill>
              </a:rPr>
              <a:t> </a:t>
            </a:r>
            <a:r>
              <a:rPr lang="pt-BR" dirty="0" err="1">
                <a:solidFill>
                  <a:srgbClr val="D73628"/>
                </a:solidFill>
              </a:rPr>
              <a:t>generate</a:t>
            </a:r>
            <a:r>
              <a:rPr lang="pt-BR" dirty="0">
                <a:solidFill>
                  <a:srgbClr val="D73628"/>
                </a:solidFill>
              </a:rPr>
              <a:t> </a:t>
            </a:r>
            <a:r>
              <a:rPr lang="pt-BR" dirty="0" err="1">
                <a:solidFill>
                  <a:srgbClr val="D73628"/>
                </a:solidFill>
              </a:rPr>
              <a:t>component</a:t>
            </a:r>
            <a:r>
              <a:rPr lang="pt-BR" dirty="0">
                <a:solidFill>
                  <a:srgbClr val="D73628"/>
                </a:solidFill>
              </a:rPr>
              <a:t> core/header</a:t>
            </a:r>
          </a:p>
        </p:txBody>
      </p:sp>
    </p:spTree>
    <p:extLst>
      <p:ext uri="{BB962C8B-B14F-4D97-AF65-F5344CB8AC3E}">
        <p14:creationId xmlns:p14="http://schemas.microsoft.com/office/powerpoint/2010/main" val="382281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o projeto com a CLI do Angular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309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Depois de configurados todos os principais módulos da aplicação, iremos criar o módulo responsável por toda a funcionalidade de “</a:t>
            </a:r>
            <a:r>
              <a:rPr lang="pt-BR" b="0" dirty="0" err="1">
                <a:solidFill>
                  <a:schemeClr val="bg1"/>
                </a:solidFill>
              </a:rPr>
              <a:t>students</a:t>
            </a:r>
            <a:r>
              <a:rPr lang="pt-BR" b="0" dirty="0">
                <a:solidFill>
                  <a:schemeClr val="bg1"/>
                </a:solidFill>
              </a:rPr>
              <a:t>”, juntamente com seus respectivos componentes.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</a:t>
            </a:r>
            <a:r>
              <a:rPr lang="pt-BR" b="0" dirty="0" err="1">
                <a:solidFill>
                  <a:srgbClr val="FF0000"/>
                </a:solidFill>
              </a:rPr>
              <a:t>generate</a:t>
            </a:r>
            <a:r>
              <a:rPr lang="pt-BR" b="0" dirty="0">
                <a:solidFill>
                  <a:srgbClr val="FF0000"/>
                </a:solidFill>
              </a:rPr>
              <a:t> module </a:t>
            </a:r>
            <a:r>
              <a:rPr lang="pt-BR" b="0" dirty="0" err="1">
                <a:solidFill>
                  <a:srgbClr val="FF0000"/>
                </a:solidFill>
              </a:rPr>
              <a:t>features</a:t>
            </a:r>
            <a:r>
              <a:rPr lang="pt-BR" b="0" dirty="0">
                <a:solidFill>
                  <a:srgbClr val="FF0000"/>
                </a:solidFill>
              </a:rPr>
              <a:t>/</a:t>
            </a:r>
            <a:r>
              <a:rPr lang="pt-BR" b="0" dirty="0" err="1">
                <a:solidFill>
                  <a:srgbClr val="FF0000"/>
                </a:solidFill>
              </a:rPr>
              <a:t>students</a:t>
            </a:r>
            <a:r>
              <a:rPr lang="pt-BR" b="0" dirty="0">
                <a:solidFill>
                  <a:srgbClr val="FF0000"/>
                </a:solidFill>
              </a:rPr>
              <a:t> –</a:t>
            </a:r>
            <a:r>
              <a:rPr lang="pt-BR" b="0" dirty="0" err="1">
                <a:solidFill>
                  <a:srgbClr val="FF0000"/>
                </a:solidFill>
              </a:rPr>
              <a:t>routing</a:t>
            </a:r>
            <a:endParaRPr lang="pt-BR" b="0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component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student-list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component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student-edit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component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</a:t>
            </a:r>
            <a:r>
              <a:rPr lang="pt-BR" b="0" dirty="0">
                <a:solidFill>
                  <a:srgbClr val="D73628"/>
                </a:solidFill>
              </a:rPr>
              <a:t>-new</a:t>
            </a:r>
            <a:endParaRPr lang="pt-BR" b="0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finalizar nossa estrutura e código base para ser utilizado em aula, criaremos o modelo que representará o aluno (</a:t>
            </a:r>
            <a:r>
              <a:rPr lang="pt-BR" b="0" dirty="0" err="1">
                <a:solidFill>
                  <a:schemeClr val="bg1"/>
                </a:solidFill>
              </a:rPr>
              <a:t>student</a:t>
            </a:r>
            <a:r>
              <a:rPr lang="pt-BR" b="0" dirty="0">
                <a:solidFill>
                  <a:schemeClr val="bg1"/>
                </a:solidFill>
              </a:rPr>
              <a:t>) e seu respectivo serviço: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class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service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endParaRPr lang="pt-BR" b="0" dirty="0">
              <a:solidFill>
                <a:srgbClr val="D736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2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753326"/>
            <a:ext cx="8247000" cy="42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CRUD;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Por que utilizar módulos no Angular;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são módulos por funcionalidade;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Benefícios dos módulos por funcionalidade;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Criando o projeto com a CLI do Angular;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Utilizando a CLI para gerar os arquivos do projeto;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do projeto final em Angular com </a:t>
            </a:r>
            <a:r>
              <a:rPr lang="pt-BR" dirty="0" err="1"/>
              <a:t>Bootstrap</a:t>
            </a:r>
            <a:r>
              <a:rPr lang="pt-BR" dirty="0"/>
              <a:t>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</a:rPr>
              <a:t>https://github.com/rocketseat-experts-club</a:t>
            </a:r>
            <a:r>
              <a:rPr lang="pt-BR">
                <a:solidFill>
                  <a:srgbClr val="D73628"/>
                </a:solidFill>
              </a:rPr>
              <a:t>/angular-crud-modules-2021-09-15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CRUD?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1839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sz="1800" i="0" dirty="0">
                <a:solidFill>
                  <a:schemeClr val="bg1"/>
                </a:solidFill>
                <a:effectLst/>
              </a:rPr>
              <a:t>CRUD</a:t>
            </a:r>
            <a:r>
              <a:rPr lang="pt-BR" sz="1800" b="0" i="0" dirty="0">
                <a:effectLst/>
              </a:rPr>
              <a:t> é a composição da primeira letra de 4 funções básicas de um sistema que trabalha com banco de dados.</a:t>
            </a:r>
          </a:p>
          <a:p>
            <a:r>
              <a:rPr lang="pt-BR" sz="1800" b="0" dirty="0"/>
              <a:t>Então quando dizemos que iremos desenvolver um </a:t>
            </a:r>
            <a:r>
              <a:rPr lang="pt-BR" sz="1800" dirty="0">
                <a:solidFill>
                  <a:schemeClr val="bg1"/>
                </a:solidFill>
              </a:rPr>
              <a:t>CRUD</a:t>
            </a:r>
            <a:r>
              <a:rPr lang="pt-BR" sz="1800" b="0" dirty="0"/>
              <a:t> simples, estamos basicamente informando que vamos desenvolver uma aplicação que possua essas operações.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0123933-F2EA-456F-877F-9055D2132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17" y="2652432"/>
            <a:ext cx="5390565" cy="21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9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no Angular?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962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aplicações Angular, os módulos são pequenos pedações de código com funcionalidades e comportamentos independentes.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Dividir essas funcionalidades em módulos ajuda a dividir a aplicação em áreas dedicadas, permitindo que vários </a:t>
            </a:r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devs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trabalhem em funcionalidades independentes sem impactar outras partes da aplicação.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Dessa forma, os módulos permitem: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Desenvolver uma determinada funcionalidade independentemente das outras;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Gerenciar equipes com mais facilidade, permitindo que cada equipe de desenvolvimento trabalhe em um recurso separado;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Implantar recursos gradualmente;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 aplicativos escaláveis;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Escrever testes facilmente;</a:t>
            </a:r>
          </a:p>
        </p:txBody>
      </p:sp>
    </p:spTree>
    <p:extLst>
      <p:ext uri="{BB962C8B-B14F-4D97-AF65-F5344CB8AC3E}">
        <p14:creationId xmlns:p14="http://schemas.microsoft.com/office/powerpoint/2010/main" val="110326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por funcionalidade?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962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Modules, ou módulos por funcionalidade, são módulos Angular que possuem funcionalidades e comportamentos exclusivamente relacionados ao próprio módulo. 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Eles isolam os componentes com base na funcionalidade ou nas regras de negócios e também colaboram com os módulos da aplicação.</a:t>
            </a:r>
          </a:p>
          <a:p>
            <a:pPr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 exemplo, imagine que estamos construindo uma aplicação e-commerce. Essa aplicação deverá ter um módulo para o carrinho de compras, outro módulo para a seção de produtos, outro para clientes e assim por diante. Portanto, podemos dizer que cada módulo representa uma parte independente da nossa aplicação.</a:t>
            </a:r>
          </a:p>
          <a:p>
            <a:pPr algn="l" fontAlgn="base"/>
            <a:endParaRPr lang="pt-BR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2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por funcionalidade?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00EA68-50C2-467A-A502-0B3BEF24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46" y="753325"/>
            <a:ext cx="5805395" cy="4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9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por funcionalidade?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900953"/>
            <a:ext cx="8247000" cy="4128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Root Module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Módulo principal da aplicação, normalmente gerado automaticamente pelo Angular CLI com o nome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AppModule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Core Module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Contém os componentes que são usados ​​uma vez em um aplicativo Angular, como uma barra de navegação,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loader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rodapé,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interceptors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etc. Este módulo deve ser carregado globalmente no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AppModule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fontAlgn="base"/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Shared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Composto por diretivas,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pipes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componentes que podem ser reutilizados em outros módulos. Por exemplo, um filtro personalizado que é reutilizado em vários módulos da sua aplicação.</a:t>
            </a:r>
          </a:p>
          <a:p>
            <a:pPr fontAlgn="base"/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Modules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Representam as principais funcionalidades da sua aplicação.</a:t>
            </a:r>
            <a:endParaRPr lang="pt-BR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821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7357</TotalTime>
  <Words>1303</Words>
  <Application>Microsoft Office PowerPoint</Application>
  <PresentationFormat>Apresentação na tela 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Roboto Light</vt:lpstr>
      <vt:lpstr>Roboto</vt:lpstr>
      <vt:lpstr>Arial</vt:lpstr>
      <vt:lpstr>Simple Light</vt:lpstr>
      <vt:lpstr>Enviando e-mails personalizados com Spring Java Mail Sender e Thymeleaf Template Engine</vt:lpstr>
      <vt:lpstr>Agenda</vt:lpstr>
      <vt:lpstr>Sobre mim e a minha relação com o código</vt:lpstr>
      <vt:lpstr>Sobre a aula e o que será entregue no final</vt:lpstr>
      <vt:lpstr>O que é CRUD?</vt:lpstr>
      <vt:lpstr>O que são módulos no Angular?</vt:lpstr>
      <vt:lpstr>O que são módulos por funcionalidade?</vt:lpstr>
      <vt:lpstr>O que são módulos por funcionalidade?</vt:lpstr>
      <vt:lpstr>O que são módulos por funcionalidade?</vt:lpstr>
      <vt:lpstr>Benefícios dos módulos por funcionalidade</vt:lpstr>
      <vt:lpstr>Demo do projeto final</vt:lpstr>
      <vt:lpstr>Requisitos, ambiente e recursos</vt:lpstr>
      <vt:lpstr>Criando o projeto com a CLI do Angular</vt:lpstr>
      <vt:lpstr>Criando o projeto com a CLI do Angular</vt:lpstr>
      <vt:lpstr>Criando o projeto com a CLI do Angular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66</cp:revision>
  <dcterms:modified xsi:type="dcterms:W3CDTF">2021-09-21T22:12:26Z</dcterms:modified>
</cp:coreProperties>
</file>