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1262" r:id="rId2"/>
    <p:sldId id="1324" r:id="rId3"/>
    <p:sldId id="1325" r:id="rId4"/>
    <p:sldId id="1326" r:id="rId5"/>
    <p:sldId id="1327" r:id="rId6"/>
    <p:sldId id="1329" r:id="rId7"/>
    <p:sldId id="1334" r:id="rId8"/>
    <p:sldId id="1335" r:id="rId9"/>
    <p:sldId id="1375" r:id="rId10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16" autoAdjust="0"/>
    <p:restoredTop sz="90955"/>
  </p:normalViewPr>
  <p:slideViewPr>
    <p:cSldViewPr>
      <p:cViewPr varScale="1">
        <p:scale>
          <a:sx n="100" d="100"/>
          <a:sy n="100" d="100"/>
        </p:scale>
        <p:origin x="176" y="1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C-S 421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64E43-595A-4BCF-86E9-23857335BDB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dartmouth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Class #01: AI &amp; the </a:t>
            </a:r>
            <a:br>
              <a:rPr lang="en-US" sz="2400" dirty="0"/>
            </a:br>
            <a:r>
              <a:rPr lang="en-US" sz="2400" dirty="0"/>
              <a:t>Intelligent Agent Concept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2695"/>
            <a:ext cx="8229600" cy="49142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Historical definition (Dartmouth Workshop on AI, 1956):</a:t>
            </a:r>
          </a:p>
          <a:p>
            <a:pPr lvl="1" eaLnBrk="1" hangingPunct="1"/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is Artificial Intelligence?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952" y="6356350"/>
            <a:ext cx="7013448" cy="365760"/>
          </a:xfrm>
        </p:spPr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D7076-0D48-2A4C-B89C-7CA17A71FA2F}"/>
              </a:ext>
            </a:extLst>
          </p:cNvPr>
          <p:cNvSpPr txBox="1"/>
          <p:nvPr/>
        </p:nvSpPr>
        <p:spPr>
          <a:xfrm>
            <a:off x="4762664" y="-2177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12" descr="Excerpt from letter proposing the Dartmouth AI workshop (proposed 1955; held 1956).">
            <a:extLst>
              <a:ext uri="{FF2B5EF4-FFF2-40B4-BE49-F238E27FC236}">
                <a16:creationId xmlns:a16="http://schemas.microsoft.com/office/drawing/2014/main" id="{5EE61C57-2326-0F1B-360E-15F97D94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87627"/>
            <a:ext cx="7315200" cy="466872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825E3B-DAC5-073E-A963-388ADCC0C75A}"/>
              </a:ext>
            </a:extLst>
          </p:cNvPr>
          <p:cNvSpPr/>
          <p:nvPr/>
        </p:nvSpPr>
        <p:spPr>
          <a:xfrm>
            <a:off x="914400" y="3699827"/>
            <a:ext cx="7315200" cy="10668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9A1502-AC3C-3673-C33E-1B6C2C7AA749}"/>
              </a:ext>
            </a:extLst>
          </p:cNvPr>
          <p:cNvSpPr/>
          <p:nvPr/>
        </p:nvSpPr>
        <p:spPr>
          <a:xfrm>
            <a:off x="914400" y="5562599"/>
            <a:ext cx="7315200" cy="715759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2331A-5B1F-4E45-8A76-1ED9CE3755F8}"/>
              </a:ext>
            </a:extLst>
          </p:cNvPr>
          <p:cNvSpPr/>
          <p:nvPr/>
        </p:nvSpPr>
        <p:spPr>
          <a:xfrm>
            <a:off x="7162800" y="446723"/>
            <a:ext cx="1676400" cy="620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courtesy of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Dartmouth College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AI:  An Engineering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Building (partially) autonomous machines for a variety of tasks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Construction, transportation, search-and-rescue, exploration…</a:t>
            </a:r>
          </a:p>
          <a:p>
            <a:r>
              <a:rPr lang="en-US" dirty="0"/>
              <a:t>Automating intelligence and formalizing knowledge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Internet search, expert systems, data mining, …</a:t>
            </a:r>
          </a:p>
          <a:p>
            <a:r>
              <a:rPr lang="en-US" dirty="0"/>
              <a:t>Using computational models to understand complex behavior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Automated planning, large-scale crowd simulation, traffic analysis, …</a:t>
            </a:r>
          </a:p>
          <a:p>
            <a:r>
              <a:rPr lang="en-US" dirty="0"/>
              <a:t>Using computers to discover new information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Medical image analysis, intrusion detection, stock market trading, …</a:t>
            </a:r>
          </a:p>
          <a:p>
            <a:r>
              <a:rPr lang="en-US" dirty="0"/>
              <a:t>Allowing computers to work better with people</a:t>
            </a:r>
          </a:p>
          <a:p>
            <a:pPr lvl="1"/>
            <a:r>
              <a:rPr lang="en-US" dirty="0"/>
              <a:t>Reactive tutoring, automated assistants, “sensitive” GPS systems,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AI So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53000" cy="4937760"/>
          </a:xfrm>
        </p:spPr>
        <p:txBody>
          <a:bodyPr>
            <a:normAutofit/>
          </a:bodyPr>
          <a:lstStyle/>
          <a:p>
            <a:r>
              <a:rPr lang="en-US" dirty="0"/>
              <a:t>Originally, the desire was for a single system that would be “fully intelligent” on some human-approximate level</a:t>
            </a:r>
          </a:p>
          <a:p>
            <a:r>
              <a:rPr lang="en-US" dirty="0"/>
              <a:t>It turns out, however, that many of the basic capacities that go into “being human” are </a:t>
            </a:r>
            <a:r>
              <a:rPr lang="en-US" b="1" i="1" dirty="0"/>
              <a:t>themselves </a:t>
            </a:r>
            <a:r>
              <a:rPr lang="en-US" dirty="0"/>
              <a:t>very difficult</a:t>
            </a:r>
          </a:p>
          <a:p>
            <a:pPr lvl="1"/>
            <a:r>
              <a:rPr lang="en-US" dirty="0"/>
              <a:t>Highly complex</a:t>
            </a:r>
          </a:p>
          <a:p>
            <a:pPr lvl="1"/>
            <a:r>
              <a:rPr lang="en-US" dirty="0"/>
              <a:t>Involving various distinct capacities</a:t>
            </a:r>
          </a:p>
          <a:p>
            <a:pPr lvl="1"/>
            <a:r>
              <a:rPr lang="en-US" dirty="0"/>
              <a:t>Not well understood how </a:t>
            </a:r>
            <a:r>
              <a:rPr lang="en-US" b="1" i="1" dirty="0"/>
              <a:t>we </a:t>
            </a:r>
            <a:r>
              <a:rPr lang="en-US" dirty="0"/>
              <a:t>actually do them!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hal9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46" y="609600"/>
            <a:ext cx="2196854" cy="5562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Difficulty for AI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Ambiguity in language</a:t>
            </a:r>
          </a:p>
          <a:p>
            <a:pPr lvl="1"/>
            <a:r>
              <a:rPr lang="en-US" dirty="0"/>
              <a:t>“When the hammer hit the nail it bent.”</a:t>
            </a:r>
          </a:p>
          <a:p>
            <a:pPr lvl="1"/>
            <a:endParaRPr lang="en-US" dirty="0"/>
          </a:p>
          <a:p>
            <a:r>
              <a:rPr lang="en-US" dirty="0"/>
              <a:t>Computational difficulties</a:t>
            </a:r>
          </a:p>
          <a:p>
            <a:pPr lvl="1"/>
            <a:r>
              <a:rPr lang="en-US" dirty="0"/>
              <a:t>“Is there a winning opening move in a chess game?”</a:t>
            </a:r>
          </a:p>
          <a:p>
            <a:pPr lvl="1"/>
            <a:endParaRPr lang="en-US" dirty="0"/>
          </a:p>
          <a:p>
            <a:r>
              <a:rPr lang="en-US" dirty="0"/>
              <a:t>Reasoning under uncertainty</a:t>
            </a:r>
          </a:p>
          <a:p>
            <a:pPr lvl="1"/>
            <a:r>
              <a:rPr lang="en-US" dirty="0"/>
              <a:t>“What is the best strategy for a baseball game?”</a:t>
            </a:r>
          </a:p>
          <a:p>
            <a:pPr lvl="1"/>
            <a:endParaRPr lang="en-US" dirty="0"/>
          </a:p>
          <a:p>
            <a:r>
              <a:rPr lang="en-US" dirty="0"/>
              <a:t>Trade-offs between goals and outcomes</a:t>
            </a:r>
          </a:p>
          <a:p>
            <a:pPr lvl="1"/>
            <a:r>
              <a:rPr lang="en-US" dirty="0"/>
              <a:t>“Filter my spam, but not my requested commercial mail.”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faces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400"/>
            <a:ext cx="6096000" cy="2869333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Picture 7" descr="faces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84" y="3168009"/>
            <a:ext cx="5283716" cy="3004191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Define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not clear how “intelligence” should be understood (let alone how to get a machine to behave that way)</a:t>
            </a:r>
          </a:p>
          <a:p>
            <a:r>
              <a:rPr lang="en-US" dirty="0"/>
              <a:t>How a </a:t>
            </a:r>
            <a:r>
              <a:rPr lang="en-US" b="1" i="1" dirty="0">
                <a:solidFill>
                  <a:srgbClr val="000000"/>
                </a:solidFill>
              </a:rPr>
              <a:t>human being </a:t>
            </a:r>
            <a:r>
              <a:rPr lang="en-US" dirty="0"/>
              <a:t>might act?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is it some sort of </a:t>
            </a:r>
            <a:r>
              <a:rPr lang="en-US" b="1" i="1" dirty="0"/>
              <a:t>ideal rationality</a:t>
            </a:r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378612"/>
            <a:ext cx="4571999" cy="33762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Turing Test: Intelligence = </a:t>
            </a:r>
            <a:r>
              <a:rPr lang="en-US" b="1" i="1" dirty="0"/>
              <a:t>Acting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Alan Turing (1950) “Computing Machinery and Intelligence”</a:t>
            </a:r>
          </a:p>
          <a:p>
            <a:pPr lvl="1"/>
            <a:r>
              <a:rPr lang="en-US" dirty="0"/>
              <a:t>Proposed an </a:t>
            </a:r>
            <a:r>
              <a:rPr lang="en-US" dirty="0">
                <a:solidFill>
                  <a:schemeClr val="accent3"/>
                </a:solidFill>
              </a:rPr>
              <a:t>imitation game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Predicted that by 2000, machines could fool average person for 5 minutes, 30% of the time</a:t>
            </a:r>
          </a:p>
          <a:p>
            <a:r>
              <a:rPr lang="en-US" sz="2400" dirty="0"/>
              <a:t>One problem:  not everyone agrees on the standard proposed by the test, and whether it is meaningful</a:t>
            </a:r>
          </a:p>
          <a:p>
            <a:r>
              <a:rPr lang="en-US" sz="2400" dirty="0"/>
              <a:t>In any case, we still haven’t got there yet…</a:t>
            </a:r>
          </a:p>
          <a:p>
            <a:pPr lvl="1"/>
            <a:r>
              <a:rPr lang="en-US" dirty="0" err="1"/>
              <a:t>Loebner</a:t>
            </a:r>
            <a:r>
              <a:rPr lang="en-US" dirty="0"/>
              <a:t> prize for convincing bots would award up to $100,000 (and a gold medal) for a truly convincing interactive agent</a:t>
            </a:r>
          </a:p>
          <a:p>
            <a:pPr lvl="1"/>
            <a:r>
              <a:rPr lang="en-US" dirty="0"/>
              <a:t>No such agent has ever really been approached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an Intelligent System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Turing, we take an </a:t>
            </a:r>
            <a:r>
              <a:rPr lang="en-US" dirty="0">
                <a:solidFill>
                  <a:schemeClr val="accent3"/>
                </a:solidFill>
              </a:rPr>
              <a:t>operational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approach: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intelligent system is one that </a:t>
            </a:r>
            <a:r>
              <a:rPr lang="en-US" dirty="0">
                <a:solidFill>
                  <a:schemeClr val="accent3"/>
                </a:solidFill>
              </a:rPr>
              <a:t>optimizes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some measure</a:t>
            </a:r>
          </a:p>
          <a:p>
            <a:r>
              <a:rPr lang="en-US" dirty="0"/>
              <a:t>How much it changes things so that it gets closer towards the goals that have been set for it</a:t>
            </a:r>
          </a:p>
          <a:p>
            <a:pPr lvl="1"/>
            <a:r>
              <a:rPr lang="en-US" dirty="0"/>
              <a:t>The word-count of error-free text translated</a:t>
            </a:r>
          </a:p>
          <a:p>
            <a:pPr lvl="1"/>
            <a:r>
              <a:rPr lang="en-US" dirty="0"/>
              <a:t>Customer satisfaction for automated dialogue systems</a:t>
            </a:r>
          </a:p>
          <a:p>
            <a:pPr lvl="1"/>
            <a:r>
              <a:rPr lang="en-US" dirty="0"/>
              <a:t>Hours of accident free, real-time driving</a:t>
            </a:r>
          </a:p>
          <a:p>
            <a:pPr lvl="1"/>
            <a:r>
              <a:rPr lang="en-US" dirty="0"/>
              <a:t>Amount of data collected by an autonomous space-vehicle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828800"/>
            <a:ext cx="6553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Intelligence is defined by some means of measuring performance in a set task.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88872</TotalTime>
  <Words>554</Words>
  <Application>Microsoft Macintosh PowerPoint</Application>
  <PresentationFormat>On-screen Show (4:3)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Gill Sans MT</vt:lpstr>
      <vt:lpstr>Helvetica</vt:lpstr>
      <vt:lpstr>Times New Roman</vt:lpstr>
      <vt:lpstr>Wingdings</vt:lpstr>
      <vt:lpstr>Wingdings 3</vt:lpstr>
      <vt:lpstr>new_lecs</vt:lpstr>
      <vt:lpstr>Class #01: AI &amp; the  Intelligent Agent Concept</vt:lpstr>
      <vt:lpstr>What is Artificial Intelligence?</vt:lpstr>
      <vt:lpstr>Modern AI:  An Engineering Enterprise</vt:lpstr>
      <vt:lpstr>Why is AI So Difficult?</vt:lpstr>
      <vt:lpstr>Sources of Difficulty for AI Developers</vt:lpstr>
      <vt:lpstr>PowerPoint Presentation</vt:lpstr>
      <vt:lpstr>How Do We Define Intelligence?</vt:lpstr>
      <vt:lpstr>Turing Test: Intelligence = Acting Humanly</vt:lpstr>
      <vt:lpstr>What Should an Intelligent System Do?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2251</cp:revision>
  <cp:lastPrinted>2020-01-15T13:37:23Z</cp:lastPrinted>
  <dcterms:created xsi:type="dcterms:W3CDTF">2017-09-06T15:49:01Z</dcterms:created>
  <dcterms:modified xsi:type="dcterms:W3CDTF">2022-05-23T23:42:18Z</dcterms:modified>
</cp:coreProperties>
</file>