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1262" r:id="rId2"/>
    <p:sldId id="1335" r:id="rId3"/>
    <p:sldId id="1375" r:id="rId4"/>
    <p:sldId id="1373" r:id="rId5"/>
    <p:sldId id="1374" r:id="rId6"/>
    <p:sldId id="1377" r:id="rId7"/>
    <p:sldId id="1378" r:id="rId8"/>
    <p:sldId id="1379" r:id="rId9"/>
    <p:sldId id="1380" r:id="rId10"/>
    <p:sldId id="1381" r:id="rId11"/>
    <p:sldId id="1382" r:id="rId12"/>
    <p:sldId id="1350" r:id="rId13"/>
    <p:sldId id="1351" r:id="rId14"/>
    <p:sldId id="1353" r:id="rId15"/>
    <p:sldId id="1354" r:id="rId16"/>
    <p:sldId id="1355" r:id="rId17"/>
    <p:sldId id="1357" r:id="rId18"/>
    <p:sldId id="1367" r:id="rId19"/>
    <p:sldId id="1358" r:id="rId20"/>
    <p:sldId id="1365" r:id="rId21"/>
    <p:sldId id="1360" r:id="rId22"/>
    <p:sldId id="1364" r:id="rId23"/>
    <p:sldId id="1362" r:id="rId24"/>
    <p:sldId id="1383" r:id="rId25"/>
    <p:sldId id="1384" r:id="rId26"/>
    <p:sldId id="1385" r:id="rId27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0952"/>
  </p:normalViewPr>
  <p:slideViewPr>
    <p:cSldViewPr>
      <p:cViewPr varScale="1">
        <p:scale>
          <a:sx n="80" d="100"/>
          <a:sy n="80" d="100"/>
        </p:scale>
        <p:origin x="208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Must continue searching entire state-space (if finite) or forever (infinite)! Can’t ever prune paths, since a negative cost can always make them better.</a:t>
            </a:r>
          </a:p>
          <a:p>
            <a:pPr marL="228600" indent="-228600">
              <a:buAutoNum type="arabicPeriod"/>
            </a:pPr>
            <a:r>
              <a:rPr lang="en-US" baseline="0" dirty="0"/>
              <a:t>If we know maximum depth of space (m), then any path of depth d has at most (m – d) steps left.  If (–epsilon * (m – d)) is not enough of an improvement over a solution we have already found, we can then prune and ignore that path.  (This only works if there are NO loops;  otherwise, we could potentially find a loop that allows us to infinitely improve any solution.)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0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://aima.cs.berkeley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://aima.cs.berkeley.edu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://aima.cs.berkeley.ed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://aima.cs.berkeley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02: Intelligent Agents &amp; the Use of Search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15200" cy="990600"/>
          </a:xfrm>
        </p:spPr>
        <p:txBody>
          <a:bodyPr/>
          <a:lstStyle/>
          <a:p>
            <a:r>
              <a:rPr lang="en-US" dirty="0"/>
              <a:t>Agents Vary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Reflex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agents:  pre-programmed routines for dealing with any situation they perceive in their </a:t>
            </a:r>
            <a:r>
              <a:rPr lang="en-US" dirty="0">
                <a:solidFill>
                  <a:srgbClr val="000000"/>
                </a:solidFill>
              </a:rPr>
              <a:t>environment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Construction robots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Roomba</a:t>
            </a:r>
            <a:r>
              <a:rPr lang="en-US" dirty="0">
                <a:solidFill>
                  <a:srgbClr val="000000"/>
                </a:solidFill>
              </a:rPr>
              <a:t> vacuums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</a:rPr>
              <a:t>Video-game NPC controllers</a:t>
            </a:r>
          </a:p>
          <a:p>
            <a:r>
              <a:rPr lang="en-US" dirty="0">
                <a:solidFill>
                  <a:schemeClr val="accent3"/>
                </a:solidFill>
              </a:rPr>
              <a:t>Memory</a:t>
            </a:r>
            <a:r>
              <a:rPr lang="en-US" dirty="0">
                <a:solidFill>
                  <a:srgbClr val="000000"/>
                </a:solidFill>
              </a:rPr>
              <a:t> agents:  keep track of the world around them as they perceive it over time, and build up more complex knowledge &amp; action possibilities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Autonomous vehicles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</a:rPr>
              <a:t>Spoken dialogue systems</a:t>
            </a:r>
          </a:p>
          <a:p>
            <a:r>
              <a:rPr lang="en-US" dirty="0">
                <a:solidFill>
                  <a:schemeClr val="accent3"/>
                </a:solidFill>
              </a:rPr>
              <a:t>Reasoning</a:t>
            </a:r>
            <a:r>
              <a:rPr lang="en-US" dirty="0">
                <a:solidFill>
                  <a:srgbClr val="000000"/>
                </a:solidFill>
              </a:rPr>
              <a:t> agents:  represent knowledge of world and do explicit problem solving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Chess playing programs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</a:rPr>
              <a:t>Space exploration systems</a:t>
            </a:r>
          </a:p>
          <a:p>
            <a:r>
              <a:rPr lang="en-US" dirty="0">
                <a:solidFill>
                  <a:schemeClr val="accent3"/>
                </a:solidFill>
              </a:rPr>
              <a:t>Adaptive</a:t>
            </a:r>
            <a:r>
              <a:rPr lang="en-US" dirty="0">
                <a:solidFill>
                  <a:srgbClr val="000000"/>
                </a:solidFill>
              </a:rPr>
              <a:t> agents:  can change their behavior over time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Learning agents for game play</a:t>
            </a:r>
          </a:p>
          <a:p>
            <a:pPr lvl="1"/>
            <a:r>
              <a:rPr lang="en-US" dirty="0"/>
              <a:t>Preference-learning automated assistants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52400" y="76200"/>
            <a:ext cx="1219200" cy="1113693"/>
            <a:chOff x="528" y="1152"/>
            <a:chExt cx="768" cy="720"/>
          </a:xfrm>
        </p:grpSpPr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528" y="1392"/>
              <a:ext cx="768" cy="240"/>
              <a:chOff x="528" y="1392"/>
              <a:chExt cx="768" cy="240"/>
            </a:xfrm>
          </p:grpSpPr>
          <p:sp>
            <p:nvSpPr>
              <p:cNvPr id="19" name="Oval 44"/>
              <p:cNvSpPr>
                <a:spLocks noChangeArrowheads="1"/>
              </p:cNvSpPr>
              <p:nvPr/>
            </p:nvSpPr>
            <p:spPr bwMode="auto">
              <a:xfrm>
                <a:off x="1104" y="1392"/>
                <a:ext cx="192" cy="24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45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192" cy="24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624" y="1200"/>
              <a:ext cx="576" cy="672"/>
            </a:xfrm>
            <a:prstGeom prst="ellipse">
              <a:avLst/>
            </a:prstGeom>
            <a:solidFill>
              <a:srgbClr val="CC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47"/>
            <p:cNvSpPr>
              <a:spLocks noChangeArrowheads="1"/>
            </p:cNvSpPr>
            <p:nvPr/>
          </p:nvSpPr>
          <p:spPr bwMode="auto">
            <a:xfrm>
              <a:off x="720" y="1392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" name="AutoShape 49"/>
            <p:cNvCxnSpPr>
              <a:cxnSpLocks noChangeShapeType="1"/>
              <a:stCxn id="12" idx="0"/>
              <a:endCxn id="12" idx="2"/>
            </p:cNvCxnSpPr>
            <p:nvPr/>
          </p:nvCxnSpPr>
          <p:spPr bwMode="auto">
            <a:xfrm>
              <a:off x="912" y="139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" name="AutoShape 51"/>
            <p:cNvCxnSpPr>
              <a:cxnSpLocks noChangeShapeType="1"/>
              <a:stCxn id="12" idx="1"/>
              <a:endCxn id="12" idx="3"/>
            </p:cNvCxnSpPr>
            <p:nvPr/>
          </p:nvCxnSpPr>
          <p:spPr bwMode="auto">
            <a:xfrm>
              <a:off x="720" y="1512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52"/>
            <p:cNvCxnSpPr>
              <a:cxnSpLocks noChangeShapeType="1"/>
            </p:cNvCxnSpPr>
            <p:nvPr/>
          </p:nvCxnSpPr>
          <p:spPr bwMode="auto">
            <a:xfrm>
              <a:off x="1008" y="1392"/>
              <a:ext cx="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AutoShape 53"/>
            <p:cNvCxnSpPr>
              <a:cxnSpLocks noChangeShapeType="1"/>
            </p:cNvCxnSpPr>
            <p:nvPr/>
          </p:nvCxnSpPr>
          <p:spPr bwMode="auto">
            <a:xfrm>
              <a:off x="816" y="1392"/>
              <a:ext cx="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54"/>
            <p:cNvCxnSpPr>
              <a:cxnSpLocks noChangeShapeType="1"/>
            </p:cNvCxnSpPr>
            <p:nvPr/>
          </p:nvCxnSpPr>
          <p:spPr bwMode="auto">
            <a:xfrm>
              <a:off x="1200" y="1152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55"/>
            <p:cNvCxnSpPr>
              <a:cxnSpLocks noChangeShapeType="1"/>
            </p:cNvCxnSpPr>
            <p:nvPr/>
          </p:nvCxnSpPr>
          <p:spPr bwMode="auto">
            <a:xfrm>
              <a:off x="624" y="1152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Search to Solve AI Problems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745F24A-BB9E-4C9D-6539-6C1BDAE08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Search Techniques for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Search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common method for solving AI problems</a:t>
            </a:r>
          </a:p>
          <a:p>
            <a:pPr lvl="1"/>
            <a:r>
              <a:rPr lang="en-US" dirty="0"/>
              <a:t>Allows precise problem formulations</a:t>
            </a:r>
          </a:p>
          <a:p>
            <a:pPr lvl="1"/>
            <a:r>
              <a:rPr lang="en-US" dirty="0"/>
              <a:t>Solves a variety of problems directly</a:t>
            </a:r>
          </a:p>
          <a:p>
            <a:pPr lvl="1"/>
            <a:r>
              <a:rPr lang="en-US" dirty="0"/>
              <a:t>Provides a simple and direct algorithm</a:t>
            </a:r>
          </a:p>
          <a:p>
            <a:pPr lvl="1"/>
            <a:endParaRPr lang="en-US" dirty="0"/>
          </a:p>
          <a:p>
            <a:r>
              <a:rPr lang="en-US" dirty="0"/>
              <a:t>We will first consider some </a:t>
            </a:r>
            <a:r>
              <a:rPr lang="en-US" dirty="0">
                <a:solidFill>
                  <a:schemeClr val="accent3"/>
                </a:solidFill>
              </a:rPr>
              <a:t>uninformed</a:t>
            </a:r>
            <a:r>
              <a:rPr lang="en-US" dirty="0"/>
              <a:t> search methods</a:t>
            </a:r>
          </a:p>
          <a:p>
            <a:pPr lvl="1"/>
            <a:r>
              <a:rPr lang="en-US" dirty="0"/>
              <a:t>No special information about the problem used</a:t>
            </a:r>
          </a:p>
          <a:p>
            <a:pPr lvl="1"/>
            <a:r>
              <a:rPr lang="en-US" dirty="0"/>
              <a:t>Automatic, simple ways of choosing how search will proceed</a:t>
            </a:r>
          </a:p>
          <a:p>
            <a:pPr lvl="1"/>
            <a:r>
              <a:rPr lang="en-US" dirty="0"/>
              <a:t>Technique relies heavily on proper problem formulation</a:t>
            </a:r>
          </a:p>
          <a:p>
            <a:pPr lvl="1"/>
            <a:r>
              <a:rPr lang="en-US" dirty="0"/>
              <a:t>A range of algorithms, with different </a:t>
            </a:r>
            <a:r>
              <a:rPr lang="en-US" dirty="0">
                <a:solidFill>
                  <a:schemeClr val="accent3"/>
                </a:solidFill>
              </a:rPr>
              <a:t>performance profiles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400" dirty="0"/>
              <a:t>Simple puzzles, like 8-puzzle: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Cryptarithmetic</a:t>
            </a:r>
            <a:r>
              <a:rPr lang="en-US" sz="2400" dirty="0"/>
              <a:t> problems: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Problems for Search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4724400"/>
            <a:ext cx="25908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0" rtlCol="0" anchor="ctr"/>
          <a:lstStyle/>
          <a:p>
            <a:pPr algn="l"/>
            <a:r>
              <a:rPr lang="en-US" sz="2600" dirty="0">
                <a:latin typeface="Courier"/>
                <a:cs typeface="Courier"/>
              </a:rPr>
              <a:t>  SEND</a:t>
            </a:r>
          </a:p>
          <a:p>
            <a:pPr algn="l"/>
            <a:r>
              <a:rPr lang="en-US" sz="2600" u="sng" dirty="0">
                <a:latin typeface="Courier"/>
                <a:cs typeface="Courier"/>
              </a:rPr>
              <a:t>+ MORE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MONEY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43000" y="1752600"/>
            <a:ext cx="2815848" cy="2366665"/>
            <a:chOff x="1143000" y="1752600"/>
            <a:chExt cx="2815848" cy="2366665"/>
          </a:xfrm>
        </p:grpSpPr>
        <p:sp>
          <p:nvSpPr>
            <p:cNvPr id="42" name="Rectangle 41"/>
            <p:cNvSpPr/>
            <p:nvPr/>
          </p:nvSpPr>
          <p:spPr>
            <a:xfrm>
              <a:off x="1143000" y="1752600"/>
              <a:ext cx="2667000" cy="2362200"/>
            </a:xfrm>
            <a:prstGeom prst="rect">
              <a:avLst/>
            </a:prstGeom>
            <a:solidFill>
              <a:srgbClr val="E5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12"/>
            <p:cNvGrpSpPr/>
            <p:nvPr/>
          </p:nvGrpSpPr>
          <p:grpSpPr>
            <a:xfrm>
              <a:off x="1581182" y="1905000"/>
              <a:ext cx="1771618" cy="1730768"/>
              <a:chOff x="2572640" y="1194112"/>
              <a:chExt cx="1371815" cy="1369520"/>
            </a:xfrm>
            <a:noFill/>
          </p:grpSpPr>
          <p:sp>
            <p:nvSpPr>
              <p:cNvPr id="32" name="Rectangle 31"/>
              <p:cNvSpPr/>
              <p:nvPr/>
            </p:nvSpPr>
            <p:spPr>
              <a:xfrm>
                <a:off x="2572640" y="119411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2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029625" y="119411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8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86825" y="119411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73070" y="1650480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1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30055" y="1650480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6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487255" y="1650480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4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73070" y="210643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7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30055" y="210643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87255" y="210643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5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219200" y="3657600"/>
              <a:ext cx="273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/>
                  <a:cs typeface="Courier"/>
                </a:rPr>
                <a:t>Start State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7152" y="1752600"/>
            <a:ext cx="2815848" cy="2366665"/>
            <a:chOff x="1143000" y="1752600"/>
            <a:chExt cx="2815848" cy="2366665"/>
          </a:xfrm>
        </p:grpSpPr>
        <p:sp>
          <p:nvSpPr>
            <p:cNvPr id="46" name="Rectangle 45"/>
            <p:cNvSpPr/>
            <p:nvPr/>
          </p:nvSpPr>
          <p:spPr>
            <a:xfrm>
              <a:off x="1143000" y="1752600"/>
              <a:ext cx="2667000" cy="2362200"/>
            </a:xfrm>
            <a:prstGeom prst="rect">
              <a:avLst/>
            </a:prstGeom>
            <a:solidFill>
              <a:srgbClr val="E5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12"/>
            <p:cNvGrpSpPr/>
            <p:nvPr/>
          </p:nvGrpSpPr>
          <p:grpSpPr>
            <a:xfrm>
              <a:off x="1581180" y="1905001"/>
              <a:ext cx="1771618" cy="1730769"/>
              <a:chOff x="2572640" y="1194112"/>
              <a:chExt cx="1371815" cy="1369520"/>
            </a:xfrm>
            <a:noFill/>
          </p:grpSpPr>
          <p:sp>
            <p:nvSpPr>
              <p:cNvPr id="49" name="Rectangle 48"/>
              <p:cNvSpPr/>
              <p:nvPr/>
            </p:nvSpPr>
            <p:spPr>
              <a:xfrm>
                <a:off x="2572640" y="119411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Courier"/>
                    <a:cs typeface="Courier"/>
                  </a:rPr>
                  <a:t>1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29625" y="119411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Courier"/>
                    <a:cs typeface="Courier"/>
                  </a:rPr>
                  <a:t>2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486825" y="119411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3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573070" y="1650480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Courier"/>
                    <a:cs typeface="Courier"/>
                  </a:rPr>
                  <a:t>4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30055" y="1650480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Courier"/>
                    <a:cs typeface="Courier"/>
                  </a:rPr>
                  <a:t>5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487255" y="1650480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Courier"/>
                    <a:cs typeface="Courier"/>
                  </a:rPr>
                  <a:t>6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573070" y="210643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7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30055" y="210643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"/>
                    <a:ea typeface="+mn-ea"/>
                    <a:cs typeface="Courier"/>
                  </a:rPr>
                  <a:t>8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487255" y="2106432"/>
                <a:ext cx="457200" cy="457200"/>
              </a:xfrm>
              <a:prstGeom prst="rect">
                <a:avLst/>
              </a:prstGeom>
              <a:grp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219200" y="3657600"/>
              <a:ext cx="273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/>
                  <a:cs typeface="Courier"/>
                </a:rPr>
                <a:t>End State</a:t>
              </a: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962400" y="2743200"/>
            <a:ext cx="1828800" cy="381000"/>
          </a:xfrm>
          <a:prstGeom prst="rightArrow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3962400" y="5257800"/>
            <a:ext cx="1828800" cy="381000"/>
          </a:xfrm>
          <a:prstGeom prst="rightArrow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4495800"/>
            <a:ext cx="26670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74320" rtlCol="0" anchor="ctr"/>
          <a:lstStyle/>
          <a:p>
            <a:pPr algn="l"/>
            <a:r>
              <a:rPr lang="en-US" sz="2200" dirty="0">
                <a:latin typeface="Courier"/>
                <a:cs typeface="Courier"/>
              </a:rPr>
              <a:t>O = 0   N = 6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M = 1   D = 7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Y = 2   R = 8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E = 5   S = 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n</a:t>
            </a:r>
            <a:r>
              <a:rPr lang="en-US" dirty="0"/>
              <a:t>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5105400" cy="4937760"/>
          </a:xfrm>
        </p:spPr>
        <p:txBody>
          <a:bodyPr/>
          <a:lstStyle/>
          <a:p>
            <a:r>
              <a:rPr lang="en-US" dirty="0"/>
              <a:t>Place 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/>
              <a:t> </a:t>
            </a:r>
            <a:r>
              <a:rPr lang="en-US" dirty="0"/>
              <a:t>Queens on an (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>
                <a:latin typeface="Bookman Old Style"/>
                <a:cs typeface="Bookman Old Style"/>
              </a:rPr>
              <a:t> × 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dirty="0"/>
              <a:t>) chessboard, so that no two attack (are in line with) one another</a:t>
            </a:r>
          </a:p>
          <a:p>
            <a:pPr lvl="1"/>
            <a:r>
              <a:rPr lang="en-US" dirty="0"/>
              <a:t>Popular algorithmic benchmark</a:t>
            </a:r>
          </a:p>
          <a:p>
            <a:pPr lvl="1"/>
            <a:r>
              <a:rPr lang="en-US" dirty="0"/>
              <a:t>Solved via </a:t>
            </a:r>
            <a:r>
              <a:rPr lang="en-US" dirty="0">
                <a:solidFill>
                  <a:schemeClr val="accent3"/>
                </a:solidFill>
              </a:rPr>
              <a:t>search</a:t>
            </a:r>
            <a:r>
              <a:rPr lang="en-US" b="1" i="1" dirty="0">
                <a:solidFill>
                  <a:srgbClr val="464653"/>
                </a:solidFill>
              </a:rPr>
              <a:t> </a:t>
            </a:r>
            <a:r>
              <a:rPr lang="en-US" dirty="0"/>
              <a:t>for 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>
                <a:latin typeface="Bookman Old Style"/>
                <a:cs typeface="Bookman Old Style"/>
              </a:rPr>
              <a:t>≤ 500,000</a:t>
            </a:r>
          </a:p>
          <a:p>
            <a:pPr lvl="1"/>
            <a:r>
              <a:rPr lang="en-US" dirty="0"/>
              <a:t>Can be solved </a:t>
            </a:r>
            <a:r>
              <a:rPr lang="en-US" dirty="0">
                <a:solidFill>
                  <a:schemeClr val="accent3"/>
                </a:solidFill>
              </a:rPr>
              <a:t>mathematically</a:t>
            </a:r>
            <a:r>
              <a:rPr lang="en-US" b="1" i="1" dirty="0">
                <a:solidFill>
                  <a:srgbClr val="464653"/>
                </a:solidFill>
              </a:rPr>
              <a:t> </a:t>
            </a:r>
            <a:r>
              <a:rPr lang="en-US" dirty="0"/>
              <a:t>using work of Hoffman, </a:t>
            </a:r>
            <a:r>
              <a:rPr lang="en-US" dirty="0" err="1"/>
              <a:t>Loessi</a:t>
            </a:r>
            <a:r>
              <a:rPr lang="en-US" dirty="0"/>
              <a:t>, &amp; Moore (1969) for any values of </a:t>
            </a:r>
            <a:r>
              <a:rPr lang="en-US" i="1" dirty="0">
                <a:latin typeface="Bookman Old Style"/>
                <a:cs typeface="Bookman Old Style"/>
              </a:rPr>
              <a:t>n </a:t>
            </a:r>
            <a:r>
              <a:rPr lang="en-US" dirty="0">
                <a:latin typeface="Bookman Old Style"/>
                <a:cs typeface="Bookman Old Style"/>
              </a:rPr>
              <a:t>&gt;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99360"/>
            <a:ext cx="3344422" cy="33536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4953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ill Sans MT"/>
                <a:cs typeface="Gill Sans MT"/>
              </a:rPr>
              <a:t>(Not a solution!  </a:t>
            </a:r>
          </a:p>
          <a:p>
            <a:r>
              <a:rPr lang="en-US" sz="1800" i="1" dirty="0">
                <a:latin typeface="Gill Sans MT"/>
                <a:cs typeface="Gill Sans MT"/>
              </a:rPr>
              <a:t>Can you find one?)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number of problems of real interest can be solved using search techniques:</a:t>
            </a:r>
          </a:p>
          <a:p>
            <a:pPr lvl="1"/>
            <a:r>
              <a:rPr lang="en-US" dirty="0"/>
              <a:t>Theorem proving in math and logic</a:t>
            </a:r>
          </a:p>
          <a:p>
            <a:pPr lvl="1"/>
            <a:r>
              <a:rPr lang="en-US" dirty="0"/>
              <a:t>Combinatorial optimization in chip design</a:t>
            </a:r>
          </a:p>
          <a:p>
            <a:pPr lvl="1"/>
            <a:r>
              <a:rPr lang="en-US" dirty="0"/>
              <a:t>Robot navigation and path planning</a:t>
            </a:r>
          </a:p>
          <a:p>
            <a:pPr lvl="1"/>
            <a:r>
              <a:rPr lang="en-US" dirty="0"/>
              <a:t>Resource scheduling in computing</a:t>
            </a:r>
          </a:p>
          <a:p>
            <a:pPr lvl="1"/>
            <a:r>
              <a:rPr lang="en-US" dirty="0"/>
              <a:t>Complex game play</a:t>
            </a:r>
          </a:p>
          <a:p>
            <a:pPr lvl="1"/>
            <a:endParaRPr lang="en-US" dirty="0"/>
          </a:p>
          <a:p>
            <a:r>
              <a:rPr lang="en-US" dirty="0"/>
              <a:t>Solving such problems involves re-formulating them so search techniques can be applied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a 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States</a:t>
            </a:r>
            <a:r>
              <a:rPr lang="en-US" dirty="0">
                <a:solidFill>
                  <a:srgbClr val="464653"/>
                </a:solidFill>
              </a:rPr>
              <a:t>:  the set of all things to search through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Initial state</a:t>
            </a:r>
            <a:r>
              <a:rPr lang="en-US" dirty="0">
                <a:solidFill>
                  <a:srgbClr val="464653"/>
                </a:solidFill>
              </a:rPr>
              <a:t>:  where we starts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Goal states/tests</a:t>
            </a:r>
            <a:r>
              <a:rPr lang="en-US" dirty="0">
                <a:solidFill>
                  <a:srgbClr val="464653"/>
                </a:solidFill>
              </a:rPr>
              <a:t>:  how we know we’ve reached solution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Actions</a:t>
            </a:r>
            <a:r>
              <a:rPr lang="en-US" dirty="0">
                <a:solidFill>
                  <a:srgbClr val="464653"/>
                </a:solidFill>
              </a:rPr>
              <a:t>:  what things we can do to change the state, moving along some </a:t>
            </a:r>
            <a:r>
              <a:rPr lang="en-US" dirty="0">
                <a:solidFill>
                  <a:schemeClr val="accent3"/>
                </a:solidFill>
              </a:rPr>
              <a:t>path</a:t>
            </a:r>
            <a:r>
              <a:rPr lang="en-US" dirty="0">
                <a:solidFill>
                  <a:srgbClr val="464653"/>
                </a:solidFill>
              </a:rPr>
              <a:t> in our </a:t>
            </a:r>
            <a:r>
              <a:rPr lang="en-US" dirty="0">
                <a:solidFill>
                  <a:schemeClr val="accent3"/>
                </a:solidFill>
              </a:rPr>
              <a:t>search-space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Transition model</a:t>
            </a:r>
            <a:r>
              <a:rPr lang="en-US" dirty="0">
                <a:solidFill>
                  <a:srgbClr val="464653"/>
                </a:solidFill>
              </a:rPr>
              <a:t>:  what happens when we take some action </a:t>
            </a:r>
            <a:r>
              <a:rPr lang="en-US" i="1" dirty="0">
                <a:solidFill>
                  <a:schemeClr val="accent1"/>
                </a:solidFill>
                <a:latin typeface="Bookman Old Style"/>
                <a:cs typeface="Bookman Old Style"/>
              </a:rPr>
              <a:t>a</a:t>
            </a:r>
            <a:r>
              <a:rPr lang="en-US" dirty="0">
                <a:solidFill>
                  <a:srgbClr val="464653"/>
                </a:solidFill>
              </a:rPr>
              <a:t> in some state </a:t>
            </a:r>
            <a:r>
              <a:rPr lang="en-US" i="1" dirty="0">
                <a:solidFill>
                  <a:schemeClr val="accent1"/>
                </a:solidFill>
                <a:latin typeface="Bookman Old Style"/>
                <a:cs typeface="Bookman Old Style"/>
              </a:rPr>
              <a:t>s</a:t>
            </a:r>
            <a:r>
              <a:rPr lang="en-US" i="1" baseline="-25000" dirty="0">
                <a:solidFill>
                  <a:schemeClr val="accent1"/>
                </a:solidFill>
                <a:latin typeface="Bookman Old Style"/>
                <a:cs typeface="Bookman Old Style"/>
              </a:rPr>
              <a:t>1</a:t>
            </a:r>
            <a:r>
              <a:rPr lang="en-US" dirty="0">
                <a:solidFill>
                  <a:srgbClr val="464653"/>
                </a:solidFill>
              </a:rPr>
              <a:t> (</a:t>
            </a:r>
            <a:r>
              <a:rPr lang="it-IT" dirty="0">
                <a:solidFill>
                  <a:srgbClr val="464653"/>
                </a:solidFill>
              </a:rPr>
              <a:t>i.e., </a:t>
            </a:r>
            <a:r>
              <a:rPr lang="en-US" dirty="0">
                <a:solidFill>
                  <a:srgbClr val="464653"/>
                </a:solidFill>
              </a:rPr>
              <a:t>state </a:t>
            </a:r>
            <a:r>
              <a:rPr lang="en-US" dirty="0">
                <a:solidFill>
                  <a:schemeClr val="accent1"/>
                </a:solidFill>
                <a:latin typeface="Bookman Old Style"/>
                <a:cs typeface="Bookman Old Style"/>
              </a:rPr>
              <a:t>s</a:t>
            </a:r>
            <a:r>
              <a:rPr lang="en-US" baseline="-25000" dirty="0">
                <a:solidFill>
                  <a:schemeClr val="accent1"/>
                </a:solidFill>
                <a:latin typeface="Bookman Old Style"/>
                <a:cs typeface="Bookman Old Style"/>
              </a:rPr>
              <a:t>2</a:t>
            </a:r>
            <a:r>
              <a:rPr lang="en-US" dirty="0">
                <a:solidFill>
                  <a:srgbClr val="464653"/>
                </a:solidFill>
              </a:rPr>
              <a:t> we end up 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Action cost function</a:t>
            </a:r>
            <a:r>
              <a:rPr lang="en-US" dirty="0">
                <a:solidFill>
                  <a:srgbClr val="464653"/>
                </a:solidFill>
              </a:rPr>
              <a:t>:  what it costs (if anything) to take our actions, moving from state to state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solution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 search problem is a sequence of actions that generates a complete path from a starting state to a goal state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accent3"/>
                </a:solidFill>
              </a:rPr>
              <a:t>optimal </a:t>
            </a:r>
            <a:r>
              <a:rPr lang="en-US" dirty="0"/>
              <a:t>solution is one that has minimal overall cost</a:t>
            </a:r>
          </a:p>
          <a:p>
            <a:endParaRPr lang="en-US" dirty="0"/>
          </a:p>
          <a:p>
            <a:r>
              <a:rPr lang="en-US" dirty="0"/>
              <a:t>This leads to a couple of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</a:t>
            </a:r>
            <a:r>
              <a:rPr lang="en-US" i="1" dirty="0">
                <a:solidFill>
                  <a:srgbClr val="000000"/>
                </a:solidFill>
              </a:rPr>
              <a:t>balance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the cost of a solution with the cost of doing the search itself?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</a:t>
            </a:r>
            <a:r>
              <a:rPr lang="en-US" i="1" dirty="0"/>
              <a:t>measure</a:t>
            </a:r>
            <a:r>
              <a:rPr lang="en-US" b="1" i="1" dirty="0"/>
              <a:t> </a:t>
            </a:r>
            <a:r>
              <a:rPr lang="en-US" dirty="0"/>
              <a:t>these costs?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Assumption: Non-negative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text (p. 65) notes that in all search problems considered, it is assumed that the cost of any search step is always some </a:t>
            </a:r>
            <a:r>
              <a:rPr lang="en-US" dirty="0" err="1">
                <a:solidFill>
                  <a:schemeClr val="accent3"/>
                </a:solidFill>
              </a:rPr>
              <a:t>postive</a:t>
            </a:r>
            <a:r>
              <a:rPr lang="en-US" dirty="0">
                <a:solidFill>
                  <a:schemeClr val="accent3"/>
                </a:solidFill>
              </a:rPr>
              <a:t> value </a:t>
            </a:r>
            <a:r>
              <a:rPr lang="en-US" dirty="0">
                <a:solidFill>
                  <a:srgbClr val="0000FF"/>
                </a:solidFill>
                <a:latin typeface="Bookman Old Style"/>
                <a:cs typeface="Bookman Old Style"/>
              </a:rPr>
              <a:t>c &gt; 0</a:t>
            </a:r>
            <a:r>
              <a:rPr lang="en-US" dirty="0"/>
              <a:t>, and total cost is just the</a:t>
            </a:r>
            <a:r>
              <a:rPr lang="en-US" b="1" i="1" dirty="0"/>
              <a:t> sum</a:t>
            </a:r>
          </a:p>
          <a:p>
            <a:pPr>
              <a:spcAft>
                <a:spcPts val="1200"/>
              </a:spcAft>
            </a:pPr>
            <a:r>
              <a:rPr lang="en-US" dirty="0"/>
              <a:t>Why is this important?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cost of actions can be </a:t>
            </a:r>
            <a:r>
              <a:rPr lang="en-US" i="1" dirty="0"/>
              <a:t>any </a:t>
            </a:r>
            <a:r>
              <a:rPr lang="en-US" dirty="0"/>
              <a:t>value, what does an “optimal” algorithm need to do?</a:t>
            </a:r>
          </a:p>
          <a:p>
            <a:pPr marL="788670" lvl="1" indent="-514350">
              <a:spcAft>
                <a:spcPts val="600"/>
              </a:spcAft>
            </a:pPr>
            <a:r>
              <a:rPr lang="en-US" dirty="0"/>
              <a:t>Note:  since a negative “cost” is actually a </a:t>
            </a:r>
            <a:r>
              <a:rPr lang="en-US" i="1" dirty="0"/>
              <a:t>reward</a:t>
            </a:r>
            <a:r>
              <a:rPr lang="en-US" dirty="0"/>
              <a:t>, this would mean that there is no upper limit on rewards we could get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if negative costs </a:t>
            </a:r>
            <a:r>
              <a:rPr lang="en-US" i="1" dirty="0"/>
              <a:t>are </a:t>
            </a:r>
            <a:r>
              <a:rPr lang="en-US" dirty="0"/>
              <a:t>allowed, but there is a </a:t>
            </a:r>
            <a:r>
              <a:rPr lang="en-US" i="1" dirty="0"/>
              <a:t>lower bound</a:t>
            </a:r>
            <a:r>
              <a:rPr lang="en-US" dirty="0"/>
              <a:t>, so every cost is </a:t>
            </a:r>
            <a:r>
              <a:rPr lang="en-US" dirty="0" err="1">
                <a:solidFill>
                  <a:srgbClr val="0000FF"/>
                </a:solidFill>
                <a:latin typeface="Bookman Old Style"/>
                <a:cs typeface="Bookman Old Style"/>
              </a:rPr>
              <a:t>c</a:t>
            </a:r>
            <a:r>
              <a:rPr lang="en-US" dirty="0">
                <a:solidFill>
                  <a:srgbClr val="0000FF"/>
                </a:solidFill>
                <a:latin typeface="Bookman Old Style"/>
                <a:cs typeface="Bookman Old Style"/>
              </a:rPr>
              <a:t> ≥ –</a:t>
            </a:r>
            <a:r>
              <a:rPr lang="en-US" sz="2800" dirty="0" err="1">
                <a:solidFill>
                  <a:srgbClr val="0000FF"/>
                </a:solidFill>
                <a:latin typeface="Symbol" charset="2"/>
                <a:cs typeface="Symbol" charset="2"/>
              </a:rPr>
              <a:t>e</a:t>
            </a:r>
            <a:r>
              <a:rPr lang="en-US" dirty="0"/>
              <a:t>, for some fixed value </a:t>
            </a:r>
            <a:r>
              <a:rPr lang="en-US" sz="2800" dirty="0" err="1">
                <a:solidFill>
                  <a:srgbClr val="0000FF"/>
                </a:solidFill>
                <a:latin typeface="Symbol" charset="2"/>
                <a:cs typeface="Symbol" charset="2"/>
              </a:rPr>
              <a:t>e</a:t>
            </a:r>
            <a:r>
              <a:rPr lang="en-US" dirty="0"/>
              <a:t>?</a:t>
            </a:r>
          </a:p>
          <a:p>
            <a:pPr marL="788670" lvl="1" indent="-514350"/>
            <a:r>
              <a:rPr lang="en-US" dirty="0"/>
              <a:t>How does this affect search where infinite looping solutions </a:t>
            </a:r>
            <a:r>
              <a:rPr lang="en-US" i="1" dirty="0"/>
              <a:t>are not</a:t>
            </a:r>
            <a:r>
              <a:rPr lang="en-US" b="1" i="1" dirty="0"/>
              <a:t> </a:t>
            </a:r>
            <a:r>
              <a:rPr lang="en-US" dirty="0"/>
              <a:t>allowed?  What about when infinite loops </a:t>
            </a:r>
            <a:r>
              <a:rPr lang="en-US" i="1" dirty="0"/>
              <a:t>are</a:t>
            </a:r>
            <a:r>
              <a:rPr lang="en-US" b="1" i="1" dirty="0"/>
              <a:t> </a:t>
            </a:r>
            <a:r>
              <a:rPr lang="en-US" dirty="0"/>
              <a:t>allowed?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267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8-Puzzle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44040"/>
            <a:ext cx="8382000" cy="470916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States</a:t>
            </a:r>
            <a:r>
              <a:rPr lang="en-US" dirty="0"/>
              <a:t>:  arrangements of tiles</a:t>
            </a:r>
          </a:p>
          <a:p>
            <a:pPr lvl="1"/>
            <a:r>
              <a:rPr lang="en-US" dirty="0"/>
              <a:t>Integer sequences like: 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&lt;7, 2, 4, 5, 0, 6, 8, 3, 1&gt;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Gives </a:t>
            </a:r>
            <a:r>
              <a:rPr lang="en-US" dirty="0">
                <a:latin typeface="Courier"/>
                <a:cs typeface="Courier"/>
              </a:rPr>
              <a:t>9! = 9 </a:t>
            </a:r>
            <a:r>
              <a:rPr lang="en-US" dirty="0" err="1">
                <a:latin typeface="Courier"/>
                <a:cs typeface="Courier"/>
              </a:rPr>
              <a:t>x</a:t>
            </a:r>
            <a:r>
              <a:rPr lang="en-US" dirty="0">
                <a:latin typeface="Courier"/>
                <a:cs typeface="Courier"/>
              </a:rPr>
              <a:t> 8 </a:t>
            </a:r>
            <a:r>
              <a:rPr lang="en-US" dirty="0" err="1">
                <a:latin typeface="Courier"/>
                <a:cs typeface="Courier"/>
              </a:rPr>
              <a:t>x</a:t>
            </a:r>
            <a:r>
              <a:rPr lang="en-US" dirty="0">
                <a:latin typeface="Courier"/>
                <a:cs typeface="Courier"/>
              </a:rPr>
              <a:t> 7 </a:t>
            </a:r>
            <a:r>
              <a:rPr lang="en-US" dirty="0" err="1">
                <a:latin typeface="Courier"/>
                <a:cs typeface="Courier"/>
              </a:rPr>
              <a:t>x</a:t>
            </a:r>
            <a:r>
              <a:rPr lang="en-US" dirty="0">
                <a:latin typeface="Courier"/>
                <a:cs typeface="Courier"/>
              </a:rPr>
              <a:t> … </a:t>
            </a:r>
            <a:r>
              <a:rPr lang="en-US" dirty="0" err="1">
                <a:latin typeface="Courier"/>
                <a:cs typeface="Courier"/>
              </a:rPr>
              <a:t>x</a:t>
            </a:r>
            <a:r>
              <a:rPr lang="en-US" dirty="0">
                <a:latin typeface="Courier"/>
                <a:cs typeface="Courier"/>
              </a:rPr>
              <a:t> 2 </a:t>
            </a:r>
            <a:r>
              <a:rPr lang="en-US" dirty="0" err="1">
                <a:latin typeface="Courier"/>
                <a:cs typeface="Courier"/>
              </a:rPr>
              <a:t>x</a:t>
            </a:r>
            <a:r>
              <a:rPr lang="en-US" dirty="0">
                <a:latin typeface="Courier"/>
                <a:cs typeface="Courier"/>
              </a:rPr>
              <a:t> 1 = 362880</a:t>
            </a:r>
            <a:r>
              <a:rPr lang="en-US" dirty="0"/>
              <a:t> 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chemeClr val="accent3"/>
                </a:solidFill>
              </a:rPr>
              <a:t>Goal</a:t>
            </a:r>
            <a:r>
              <a:rPr lang="en-US" dirty="0"/>
              <a:t>:  sequence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&lt;0, 1, 2, 3, 4, 5, 6, 7, 8&gt;</a:t>
            </a:r>
          </a:p>
          <a:p>
            <a:r>
              <a:rPr lang="en-US" dirty="0">
                <a:solidFill>
                  <a:schemeClr val="accent3"/>
                </a:solidFill>
              </a:rPr>
              <a:t>Actions</a:t>
            </a:r>
            <a:r>
              <a:rPr lang="en-US" dirty="0"/>
              <a:t>:  move blank tile in one of 4 directions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Not all moves always available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accent3"/>
                </a:solidFill>
              </a:rPr>
              <a:t>Transitions</a:t>
            </a:r>
            <a:r>
              <a:rPr lang="en-US" dirty="0"/>
              <a:t>:  deterministic transitions from state to state</a:t>
            </a:r>
          </a:p>
          <a:p>
            <a:r>
              <a:rPr lang="en-US" dirty="0">
                <a:solidFill>
                  <a:schemeClr val="accent3"/>
                </a:solidFill>
              </a:rPr>
              <a:t>Path cost</a:t>
            </a:r>
            <a:r>
              <a:rPr lang="en-US" dirty="0"/>
              <a:t>:  </a:t>
            </a:r>
            <a:r>
              <a:rPr lang="en-US" dirty="0">
                <a:latin typeface="Courier"/>
                <a:cs typeface="Courier"/>
              </a:rPr>
              <a:t>1</a:t>
            </a:r>
            <a:r>
              <a:rPr lang="en-US" dirty="0"/>
              <a:t> unit per move (why?)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52400"/>
            <a:ext cx="4114800" cy="2057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Turing Test: Intelligence = </a:t>
            </a:r>
            <a:r>
              <a:rPr lang="en-US" b="1" i="1" dirty="0"/>
              <a:t>Acting Humanly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Alan Turing (1950) “Computing Machinery and Intelligence”</a:t>
            </a:r>
          </a:p>
          <a:p>
            <a:pPr lvl="1"/>
            <a:r>
              <a:rPr lang="en-US" dirty="0"/>
              <a:t>Proposed an </a:t>
            </a:r>
            <a:r>
              <a:rPr lang="en-US" dirty="0">
                <a:solidFill>
                  <a:schemeClr val="accent3"/>
                </a:solidFill>
              </a:rPr>
              <a:t>imitation game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Predicted that by 2000, machines could fool average person for 5 minutes, 30% of the time</a:t>
            </a:r>
          </a:p>
          <a:p>
            <a:r>
              <a:rPr lang="en-US" sz="2400" dirty="0"/>
              <a:t>One problem:  not everyone agrees on the standard proposed by the test, and whether it is meaningful</a:t>
            </a:r>
          </a:p>
          <a:p>
            <a:r>
              <a:rPr lang="en-US" sz="2400" dirty="0"/>
              <a:t>In any case, we still haven’t got there yet…</a:t>
            </a:r>
          </a:p>
          <a:p>
            <a:pPr lvl="1"/>
            <a:r>
              <a:rPr lang="en-US" dirty="0" err="1"/>
              <a:t>Loebner</a:t>
            </a:r>
            <a:r>
              <a:rPr lang="en-US" dirty="0"/>
              <a:t> prize for convincing bots would award up to $100,000 (and a gold medal) for a truly convincing interactive agent</a:t>
            </a:r>
          </a:p>
          <a:p>
            <a:pPr lvl="1"/>
            <a:r>
              <a:rPr lang="en-US" dirty="0"/>
              <a:t>No such agent has ever really been approached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229" y="0"/>
            <a:ext cx="3352800" cy="1315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 vert="horz"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Gill Sans MT"/>
                <a:cs typeface="Gill Sans MT"/>
              </a:rPr>
              <a:t>Robot arm tasked to build a specific object out of known parts</a:t>
            </a:r>
          </a:p>
          <a:p>
            <a:r>
              <a:rPr lang="en-US" dirty="0">
                <a:solidFill>
                  <a:schemeClr val="accent3"/>
                </a:solidFill>
                <a:latin typeface="Gill Sans MT"/>
                <a:cs typeface="Gill Sans MT"/>
              </a:rPr>
              <a:t>States</a:t>
            </a:r>
            <a:r>
              <a:rPr lang="en-US" dirty="0">
                <a:latin typeface="Gill Sans MT"/>
                <a:cs typeface="Gill Sans MT"/>
              </a:rPr>
              <a:t>:  combinations of positions for arm and object to build</a:t>
            </a:r>
          </a:p>
          <a:p>
            <a:pPr lvl="1"/>
            <a:r>
              <a:rPr lang="en-US" dirty="0">
                <a:latin typeface="Gill Sans MT"/>
                <a:cs typeface="Gill Sans MT"/>
              </a:rPr>
              <a:t>Robotic joint angles</a:t>
            </a:r>
          </a:p>
          <a:p>
            <a:pPr lvl="1"/>
            <a:r>
              <a:rPr lang="en-US" dirty="0">
                <a:latin typeface="Gill Sans MT"/>
                <a:cs typeface="Gill Sans MT"/>
              </a:rPr>
              <a:t>Location and orientation of each part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Gill Sans MT"/>
                <a:cs typeface="Gill Sans MT"/>
              </a:rPr>
              <a:t>Is the space continuous?  How do we handle this?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cs typeface="Gill Sans MT"/>
              </a:rPr>
              <a:t>Goal</a:t>
            </a:r>
            <a:r>
              <a:rPr lang="en-US" dirty="0">
                <a:cs typeface="Gill Sans MT"/>
              </a:rPr>
              <a:t>:  Assembled object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cs typeface="Gill Sans MT"/>
              </a:rPr>
              <a:t>How do we distinguish one of many?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accent3"/>
                </a:solidFill>
                <a:latin typeface="Gill Sans MT"/>
                <a:cs typeface="Gill Sans MT"/>
              </a:rPr>
              <a:t>Actions</a:t>
            </a:r>
            <a:r>
              <a:rPr lang="en-US" dirty="0">
                <a:latin typeface="Gill Sans MT"/>
                <a:cs typeface="Gill Sans MT"/>
              </a:rPr>
              <a:t>:  continuous arm movements, </a:t>
            </a:r>
            <a:r>
              <a:rPr lang="en-US" dirty="0">
                <a:solidFill>
                  <a:srgbClr val="0000FF"/>
                </a:solidFill>
                <a:latin typeface="Bookman Old Style"/>
                <a:cs typeface="Bookman Old Style"/>
              </a:rPr>
              <a:t>config</a:t>
            </a:r>
            <a:r>
              <a:rPr lang="en-US" baseline="-25000" dirty="0">
                <a:solidFill>
                  <a:srgbClr val="0000FF"/>
                </a:solidFill>
                <a:latin typeface="Bookman Old Style"/>
                <a:cs typeface="Bookman Old Style"/>
              </a:rPr>
              <a:t>1</a:t>
            </a:r>
            <a:r>
              <a:rPr lang="en-US" dirty="0">
                <a:solidFill>
                  <a:srgbClr val="0000FF"/>
                </a:solidFill>
                <a:latin typeface="Bookman Old Style"/>
                <a:cs typeface="Bookman Old Style"/>
              </a:rPr>
              <a:t> → config</a:t>
            </a:r>
            <a:r>
              <a:rPr lang="en-US" baseline="-25000" dirty="0">
                <a:solidFill>
                  <a:srgbClr val="0000FF"/>
                </a:solidFill>
                <a:latin typeface="Bookman Old Style"/>
                <a:cs typeface="Bookman Old Style"/>
              </a:rPr>
              <a:t>2</a:t>
            </a:r>
            <a:endParaRPr lang="en-US" dirty="0">
              <a:solidFill>
                <a:srgbClr val="0000FF"/>
              </a:solidFill>
              <a:latin typeface="Bookman Old Style"/>
              <a:cs typeface="Bookman Old Style"/>
            </a:endParaRPr>
          </a:p>
          <a:p>
            <a:r>
              <a:rPr lang="en-US" dirty="0">
                <a:solidFill>
                  <a:schemeClr val="accent3"/>
                </a:solidFill>
                <a:latin typeface="Gill Sans MT"/>
                <a:cs typeface="Gill Sans MT"/>
              </a:rPr>
              <a:t>Transitions</a:t>
            </a:r>
            <a:r>
              <a:rPr lang="en-US" dirty="0">
                <a:latin typeface="Gill Sans MT"/>
                <a:cs typeface="Gill Sans MT"/>
              </a:rPr>
              <a:t>:  changes of the state of robot and parts, given actions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Gill Sans MT"/>
                <a:cs typeface="Gill Sans MT"/>
              </a:rPr>
              <a:t>Deterministic or not?</a:t>
            </a:r>
          </a:p>
          <a:p>
            <a:r>
              <a:rPr lang="en-US" dirty="0">
                <a:solidFill>
                  <a:schemeClr val="accent3"/>
                </a:solidFill>
                <a:latin typeface="Gill Sans MT"/>
                <a:cs typeface="Gill Sans MT"/>
              </a:rPr>
              <a:t>Path cost</a:t>
            </a:r>
            <a:r>
              <a:rPr lang="en-US" dirty="0">
                <a:latin typeface="Gill Sans MT"/>
                <a:cs typeface="Gill Sans MT"/>
              </a:rPr>
              <a:t>:  looking for most efficient solution</a:t>
            </a:r>
          </a:p>
          <a:p>
            <a:pPr lvl="1"/>
            <a:r>
              <a:rPr lang="en-US" dirty="0">
                <a:latin typeface="Gill Sans MT"/>
                <a:cs typeface="Gill Sans MT"/>
              </a:rPr>
              <a:t>Time to construct entire object?</a:t>
            </a:r>
          </a:p>
          <a:p>
            <a:pPr lvl="1"/>
            <a:r>
              <a:rPr lang="en-US" dirty="0">
                <a:latin typeface="Gill Sans MT"/>
                <a:cs typeface="Gill Sans MT"/>
              </a:rPr>
              <a:t>Most reliable solution?</a:t>
            </a: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59212" cy="20574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search tree represents a process using a </a:t>
            </a:r>
            <a:r>
              <a:rPr lang="en-US" dirty="0">
                <a:solidFill>
                  <a:schemeClr val="accent3"/>
                </a:solidFill>
              </a:rPr>
              <a:t>graph</a:t>
            </a:r>
          </a:p>
          <a:p>
            <a:pPr>
              <a:spcAft>
                <a:spcPts val="1800"/>
              </a:spcAft>
            </a:pPr>
            <a:r>
              <a:rPr lang="en-US" dirty="0"/>
              <a:t>Nodes in the graph represent search up to some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68040"/>
            <a:ext cx="7848600" cy="2804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>
                <a:latin typeface="+mn-lt"/>
              </a:rPr>
              <a:t>Nodes c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ontain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information:</a:t>
            </a:r>
          </a:p>
          <a:p>
            <a:pPr marL="73152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</a:t>
            </a:r>
            <a:r>
              <a:rPr kumimoji="0" lang="en-US" sz="23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</a:t>
            </a:r>
            <a:r>
              <a:rPr kumimoji="0" lang="en-US" sz="23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problem</a:t>
            </a:r>
          </a:p>
          <a:p>
            <a:pPr marL="73152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n-US" sz="23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</a:t>
            </a:r>
            <a:r>
              <a:rPr kumimoji="0" lang="en-US" sz="23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taken to get into state</a:t>
            </a:r>
          </a:p>
          <a:p>
            <a:pPr marL="73152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n-US" sz="23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Path-cost</a:t>
            </a:r>
            <a:r>
              <a:rPr kumimoji="0" lang="en-US" sz="23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get to that state </a:t>
            </a:r>
          </a:p>
          <a:p>
            <a:pPr marL="73152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 back to </a:t>
            </a:r>
            <a:r>
              <a:rPr kumimoji="0" lang="en-US" sz="23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</a:t>
            </a:r>
            <a:r>
              <a:rPr lang="en-US" sz="2300" dirty="0">
                <a:solidFill>
                  <a:srgbClr val="000000"/>
                </a:solidFill>
                <a:latin typeface="+mn-lt"/>
              </a:rPr>
              <a:t>, i.e. the previous step in the search-path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(for back-tracking purposes)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F304A-D756-3D47-6006-2574F67D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45" y="1285114"/>
            <a:ext cx="4182699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73" name="Group 13"/>
          <p:cNvGrpSpPr/>
          <p:nvPr/>
        </p:nvGrpSpPr>
        <p:grpSpPr>
          <a:xfrm>
            <a:off x="3276916" y="2629777"/>
            <a:ext cx="1371815" cy="1369520"/>
            <a:chOff x="2572640" y="1194112"/>
            <a:chExt cx="1371815" cy="1369520"/>
          </a:xfrm>
        </p:grpSpPr>
        <p:sp>
          <p:nvSpPr>
            <p:cNvPr id="174" name="Rectangle 173"/>
            <p:cNvSpPr/>
            <p:nvPr/>
          </p:nvSpPr>
          <p:spPr>
            <a:xfrm>
              <a:off x="2572640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2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0296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8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4868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3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573070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1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300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6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4872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4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573070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0300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7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872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5</a:t>
              </a:r>
            </a:p>
          </p:txBody>
        </p:sp>
      </p:grpSp>
      <p:grpSp>
        <p:nvGrpSpPr>
          <p:cNvPr id="183" name="Group 23"/>
          <p:cNvGrpSpPr/>
          <p:nvPr/>
        </p:nvGrpSpPr>
        <p:grpSpPr>
          <a:xfrm>
            <a:off x="5382361" y="2629777"/>
            <a:ext cx="1371815" cy="1369520"/>
            <a:chOff x="2572640" y="1194112"/>
            <a:chExt cx="1371815" cy="1369520"/>
          </a:xfrm>
        </p:grpSpPr>
        <p:sp>
          <p:nvSpPr>
            <p:cNvPr id="184" name="Rectangle 183"/>
            <p:cNvSpPr/>
            <p:nvPr/>
          </p:nvSpPr>
          <p:spPr>
            <a:xfrm>
              <a:off x="2572640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2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296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8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4868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3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573070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1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0300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4872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4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573070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7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0300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6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4872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5</a:t>
              </a:r>
            </a:p>
          </p:txBody>
        </p:sp>
      </p:grpSp>
      <p:grpSp>
        <p:nvGrpSpPr>
          <p:cNvPr id="193" name="Group 33"/>
          <p:cNvGrpSpPr/>
          <p:nvPr/>
        </p:nvGrpSpPr>
        <p:grpSpPr>
          <a:xfrm>
            <a:off x="7466955" y="2629777"/>
            <a:ext cx="1371815" cy="1369520"/>
            <a:chOff x="2572640" y="1194112"/>
            <a:chExt cx="1371815" cy="1369520"/>
          </a:xfrm>
        </p:grpSpPr>
        <p:sp>
          <p:nvSpPr>
            <p:cNvPr id="194" name="Rectangle 193"/>
            <p:cNvSpPr/>
            <p:nvPr/>
          </p:nvSpPr>
          <p:spPr>
            <a:xfrm>
              <a:off x="2572640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2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0296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8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4868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3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73070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1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0300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6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4872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4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73070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7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0300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5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4872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endParaRPr>
            </a:p>
          </p:txBody>
        </p:sp>
      </p:grpSp>
      <p:grpSp>
        <p:nvGrpSpPr>
          <p:cNvPr id="203" name="Group 23"/>
          <p:cNvGrpSpPr/>
          <p:nvPr/>
        </p:nvGrpSpPr>
        <p:grpSpPr>
          <a:xfrm>
            <a:off x="5383221" y="4651073"/>
            <a:ext cx="1371815" cy="1369520"/>
            <a:chOff x="2572640" y="1194112"/>
            <a:chExt cx="1371815" cy="1369520"/>
          </a:xfrm>
        </p:grpSpPr>
        <p:sp>
          <p:nvSpPr>
            <p:cNvPr id="204" name="Rectangle 203"/>
            <p:cNvSpPr/>
            <p:nvPr/>
          </p:nvSpPr>
          <p:spPr>
            <a:xfrm>
              <a:off x="2572640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2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0296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4868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3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573070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1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0300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8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4872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4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573070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7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0300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6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4872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5</a:t>
              </a:r>
            </a:p>
          </p:txBody>
        </p:sp>
      </p:grpSp>
      <p:grpSp>
        <p:nvGrpSpPr>
          <p:cNvPr id="213" name="Group 23"/>
          <p:cNvGrpSpPr/>
          <p:nvPr/>
        </p:nvGrpSpPr>
        <p:grpSpPr>
          <a:xfrm>
            <a:off x="7467385" y="4651073"/>
            <a:ext cx="1371815" cy="1369520"/>
            <a:chOff x="2572640" y="1194112"/>
            <a:chExt cx="1371815" cy="1369520"/>
          </a:xfrm>
        </p:grpSpPr>
        <p:sp>
          <p:nvSpPr>
            <p:cNvPr id="214" name="Rectangle 213"/>
            <p:cNvSpPr/>
            <p:nvPr/>
          </p:nvSpPr>
          <p:spPr>
            <a:xfrm>
              <a:off x="2572640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2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296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8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4868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3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73070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1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300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4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4872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73070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7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0300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6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4872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5</a:t>
              </a:r>
            </a:p>
          </p:txBody>
        </p:sp>
      </p:grpSp>
      <p:grpSp>
        <p:nvGrpSpPr>
          <p:cNvPr id="223" name="Group 23"/>
          <p:cNvGrpSpPr/>
          <p:nvPr/>
        </p:nvGrpSpPr>
        <p:grpSpPr>
          <a:xfrm>
            <a:off x="3277346" y="4651073"/>
            <a:ext cx="1371815" cy="1369520"/>
            <a:chOff x="2572640" y="1194112"/>
            <a:chExt cx="1371815" cy="1369520"/>
          </a:xfrm>
        </p:grpSpPr>
        <p:sp>
          <p:nvSpPr>
            <p:cNvPr id="224" name="Rectangle 223"/>
            <p:cNvSpPr/>
            <p:nvPr/>
          </p:nvSpPr>
          <p:spPr>
            <a:xfrm>
              <a:off x="2572640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2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296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8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4868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3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573070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0300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1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4872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4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573070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7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0300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6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4872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5</a:t>
              </a:r>
            </a:p>
          </p:txBody>
        </p:sp>
      </p:grpSp>
      <p:cxnSp>
        <p:nvCxnSpPr>
          <p:cNvPr id="233" name="Straight Arrow Connector 232"/>
          <p:cNvCxnSpPr/>
          <p:nvPr/>
        </p:nvCxnSpPr>
        <p:spPr>
          <a:xfrm rot="5400000">
            <a:off x="4957026" y="1746596"/>
            <a:ext cx="803057" cy="142050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34" name="Straight Arrow Connector 233"/>
          <p:cNvCxnSpPr/>
          <p:nvPr/>
        </p:nvCxnSpPr>
        <p:spPr>
          <a:xfrm rot="5400000">
            <a:off x="5781148" y="2342118"/>
            <a:ext cx="574457" cy="86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35" name="Straight Arrow Connector 234"/>
          <p:cNvCxnSpPr/>
          <p:nvPr/>
        </p:nvCxnSpPr>
        <p:spPr>
          <a:xfrm rot="16200000" flipH="1">
            <a:off x="6366352" y="1757773"/>
            <a:ext cx="803057" cy="139814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36" name="Straight Arrow Connector 235"/>
          <p:cNvCxnSpPr/>
          <p:nvPr/>
        </p:nvCxnSpPr>
        <p:spPr>
          <a:xfrm rot="5400000">
            <a:off x="4918366" y="3729663"/>
            <a:ext cx="880376" cy="14196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37" name="Straight Arrow Connector 236"/>
          <p:cNvCxnSpPr/>
          <p:nvPr/>
        </p:nvCxnSpPr>
        <p:spPr>
          <a:xfrm rot="16200000" flipH="1">
            <a:off x="5742703" y="4324970"/>
            <a:ext cx="651776" cy="4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38" name="Straight Arrow Connector 237"/>
          <p:cNvCxnSpPr/>
          <p:nvPr/>
        </p:nvCxnSpPr>
        <p:spPr>
          <a:xfrm rot="16200000" flipH="1">
            <a:off x="6327692" y="3739980"/>
            <a:ext cx="880376" cy="139900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163" name="Group 12"/>
          <p:cNvGrpSpPr/>
          <p:nvPr/>
        </p:nvGrpSpPr>
        <p:grpSpPr>
          <a:xfrm>
            <a:off x="5382791" y="685800"/>
            <a:ext cx="1371815" cy="1369520"/>
            <a:chOff x="2572640" y="1194112"/>
            <a:chExt cx="1371815" cy="1369520"/>
          </a:xfrm>
        </p:grpSpPr>
        <p:sp>
          <p:nvSpPr>
            <p:cNvPr id="164" name="Rectangle 163"/>
            <p:cNvSpPr/>
            <p:nvPr/>
          </p:nvSpPr>
          <p:spPr>
            <a:xfrm>
              <a:off x="2572640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2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0296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8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486825" y="119411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3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73070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300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6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487255" y="1650480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4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73070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7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0300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n-ea"/>
                <a:cs typeface="Courier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87255" y="2106432"/>
              <a:ext cx="457200" cy="457200"/>
            </a:xfrm>
            <a:prstGeom prst="rec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/>
                  <a:ea typeface="+mn-ea"/>
                  <a:cs typeface="Courier"/>
                </a:rPr>
                <a:t>5</a:t>
              </a:r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152400" y="1219200"/>
            <a:ext cx="3962400" cy="10668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we examine a search-node, we </a:t>
            </a:r>
            <a:r>
              <a:rPr lang="en-US" dirty="0">
                <a:solidFill>
                  <a:schemeClr val="accent3"/>
                </a:solidFill>
              </a:rPr>
              <a:t>expand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it, producing each of its </a:t>
            </a:r>
            <a:r>
              <a:rPr lang="en-US" dirty="0">
                <a:solidFill>
                  <a:schemeClr val="accent3"/>
                </a:solidFill>
              </a:rPr>
              <a:t>successors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(next nodes)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228600" y="2514600"/>
            <a:ext cx="2667000" cy="1524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At each stage, we choose an unexpanded </a:t>
            </a:r>
            <a:r>
              <a:rPr lang="en-US" sz="2000" dirty="0">
                <a:solidFill>
                  <a:schemeClr val="accent3"/>
                </a:solidFill>
              </a:rPr>
              <a:t>leaf node</a:t>
            </a:r>
            <a:r>
              <a:rPr lang="en-US" sz="2000" dirty="0">
                <a:solidFill>
                  <a:srgbClr val="000000"/>
                </a:solidFill>
              </a:rPr>
              <a:t>, typically </a:t>
            </a:r>
            <a:r>
              <a:rPr lang="en-US" sz="2000" i="1" dirty="0">
                <a:solidFill>
                  <a:srgbClr val="000000"/>
                </a:solidFill>
              </a:rPr>
              <a:t>avoiding repeats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28600" y="4267200"/>
            <a:ext cx="2667000" cy="16002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set of leaf nodes that have not been expanded yet is the  </a:t>
            </a:r>
            <a:r>
              <a:rPr lang="en-US" sz="2000" dirty="0">
                <a:solidFill>
                  <a:schemeClr val="accent3"/>
                </a:solidFill>
              </a:rPr>
              <a:t>search frontier</a:t>
            </a:r>
          </a:p>
        </p:txBody>
      </p:sp>
      <p:sp>
        <p:nvSpPr>
          <p:cNvPr id="245" name="Freeform 244"/>
          <p:cNvSpPr/>
          <p:nvPr/>
        </p:nvSpPr>
        <p:spPr>
          <a:xfrm>
            <a:off x="3079374" y="2427412"/>
            <a:ext cx="5967693" cy="3787212"/>
          </a:xfrm>
          <a:custGeom>
            <a:avLst/>
            <a:gdLst>
              <a:gd name="connsiteX0" fmla="*/ 1730744 w 5967693"/>
              <a:gd name="connsiteY0" fmla="*/ 33714 h 3787212"/>
              <a:gd name="connsiteX1" fmla="*/ 0 w 5967693"/>
              <a:gd name="connsiteY1" fmla="*/ 22476 h 3787212"/>
              <a:gd name="connsiteX2" fmla="*/ 0 w 5967693"/>
              <a:gd name="connsiteY2" fmla="*/ 3787212 h 3787212"/>
              <a:gd name="connsiteX3" fmla="*/ 5967693 w 5967693"/>
              <a:gd name="connsiteY3" fmla="*/ 3775973 h 3787212"/>
              <a:gd name="connsiteX4" fmla="*/ 5967693 w 5967693"/>
              <a:gd name="connsiteY4" fmla="*/ 0 h 3787212"/>
              <a:gd name="connsiteX5" fmla="*/ 4147041 w 5967693"/>
              <a:gd name="connsiteY5" fmla="*/ 11238 h 3787212"/>
              <a:gd name="connsiteX6" fmla="*/ 4135803 w 5967693"/>
              <a:gd name="connsiteY6" fmla="*/ 1910463 h 3787212"/>
              <a:gd name="connsiteX7" fmla="*/ 1719505 w 5967693"/>
              <a:gd name="connsiteY7" fmla="*/ 1910463 h 3787212"/>
              <a:gd name="connsiteX8" fmla="*/ 1730744 w 5967693"/>
              <a:gd name="connsiteY8" fmla="*/ 33714 h 378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7693" h="3787212">
                <a:moveTo>
                  <a:pt x="1730744" y="33714"/>
                </a:moveTo>
                <a:lnTo>
                  <a:pt x="0" y="22476"/>
                </a:lnTo>
                <a:lnTo>
                  <a:pt x="0" y="3787212"/>
                </a:lnTo>
                <a:lnTo>
                  <a:pt x="5967693" y="3775973"/>
                </a:lnTo>
                <a:lnTo>
                  <a:pt x="5967693" y="0"/>
                </a:lnTo>
                <a:lnTo>
                  <a:pt x="4147041" y="11238"/>
                </a:lnTo>
                <a:lnTo>
                  <a:pt x="4135803" y="1910463"/>
                </a:lnTo>
                <a:lnTo>
                  <a:pt x="1719505" y="1910463"/>
                </a:lnTo>
                <a:cubicBezTo>
                  <a:pt x="1723251" y="1273642"/>
                  <a:pt x="1726998" y="636821"/>
                  <a:pt x="1730744" y="3371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244" grpId="0" animBg="1"/>
      <p:bldP spid="2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Search Technique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8229600" cy="1584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 search starts from the specified </a:t>
            </a:r>
            <a:r>
              <a:rPr lang="en-US" dirty="0">
                <a:solidFill>
                  <a:schemeClr val="accent3"/>
                </a:solidFill>
              </a:rPr>
              <a:t>initial state </a:t>
            </a:r>
            <a:r>
              <a:rPr lang="en-US" dirty="0"/>
              <a:t>of the problem</a:t>
            </a:r>
          </a:p>
          <a:p>
            <a:r>
              <a:rPr lang="en-US" dirty="0"/>
              <a:t>In order to track our progress, we keep track of two sets of nodes: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Frontier</a:t>
            </a:r>
            <a:r>
              <a:rPr lang="en-US" dirty="0"/>
              <a:t>: nodes we know about, but haven’t </a:t>
            </a:r>
            <a:r>
              <a:rPr lang="en-US" dirty="0">
                <a:solidFill>
                  <a:schemeClr val="accent3"/>
                </a:solidFill>
              </a:rPr>
              <a:t>expanded</a:t>
            </a:r>
            <a:r>
              <a:rPr lang="en-US" dirty="0"/>
              <a:t> yet (our initial state goes into the frontier at the start of search)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Reached</a:t>
            </a:r>
            <a:r>
              <a:rPr lang="en-US" dirty="0"/>
              <a:t>: nodes we have already expanded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8A7E7-14A4-9190-316C-5DDA43F9F91D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09A3D-18DA-A115-1A1D-AEC756CF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2390"/>
            <a:ext cx="6583680" cy="2926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796CAE-80DD-7C3F-B69C-40CD49A87E11}"/>
              </a:ext>
            </a:extLst>
          </p:cNvPr>
          <p:cNvSpPr/>
          <p:nvPr/>
        </p:nvSpPr>
        <p:spPr>
          <a:xfrm>
            <a:off x="609600" y="1256030"/>
            <a:ext cx="6858000" cy="31254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106DB1-798D-A3FC-F7C6-31722D129E2D}"/>
              </a:ext>
            </a:extLst>
          </p:cNvPr>
          <p:cNvSpPr/>
          <p:nvPr/>
        </p:nvSpPr>
        <p:spPr>
          <a:xfrm>
            <a:off x="914400" y="1600200"/>
            <a:ext cx="6355080" cy="6858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Search Technique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8229600" cy="15849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At each step, so long as we still have something left in the frontier: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grab the next node in the frontier; these will be ordered by some </a:t>
            </a:r>
            <a:r>
              <a:rPr lang="en-US" dirty="0">
                <a:solidFill>
                  <a:schemeClr val="accent3"/>
                </a:solidFill>
              </a:rPr>
              <a:t>priority function </a:t>
            </a:r>
            <a:r>
              <a:rPr lang="en-US" dirty="0"/>
              <a:t>that defines their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run our </a:t>
            </a:r>
            <a:r>
              <a:rPr lang="en-US" dirty="0">
                <a:solidFill>
                  <a:schemeClr val="accent3"/>
                </a:solidFill>
              </a:rPr>
              <a:t>goal-test</a:t>
            </a:r>
            <a:r>
              <a:rPr lang="en-US" dirty="0"/>
              <a:t> on the node: if we hit the goal, we are done!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8A7E7-14A4-9190-316C-5DDA43F9F91D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09A3D-18DA-A115-1A1D-AEC756CF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2390"/>
            <a:ext cx="6583680" cy="2926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796CAE-80DD-7C3F-B69C-40CD49A87E11}"/>
              </a:ext>
            </a:extLst>
          </p:cNvPr>
          <p:cNvSpPr/>
          <p:nvPr/>
        </p:nvSpPr>
        <p:spPr>
          <a:xfrm>
            <a:off x="609600" y="1256030"/>
            <a:ext cx="6858000" cy="311658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106DB1-798D-A3FC-F7C6-31722D129E2D}"/>
              </a:ext>
            </a:extLst>
          </p:cNvPr>
          <p:cNvSpPr/>
          <p:nvPr/>
        </p:nvSpPr>
        <p:spPr>
          <a:xfrm>
            <a:off x="914400" y="2286000"/>
            <a:ext cx="4343400" cy="6858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Search Technique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4485640"/>
            <a:ext cx="8229600" cy="17633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we haven’t reached the goal, we </a:t>
            </a:r>
            <a:r>
              <a:rPr lang="en-US" dirty="0">
                <a:solidFill>
                  <a:schemeClr val="accent3"/>
                </a:solidFill>
              </a:rPr>
              <a:t>expand</a:t>
            </a:r>
            <a:r>
              <a:rPr lang="en-US" dirty="0"/>
              <a:t> our node to get the other nodes that we can reach based upon our various </a:t>
            </a:r>
            <a:r>
              <a:rPr lang="en-US" dirty="0">
                <a:solidFill>
                  <a:schemeClr val="accent3"/>
                </a:solidFill>
              </a:rPr>
              <a:t>actions</a:t>
            </a:r>
          </a:p>
          <a:p>
            <a:r>
              <a:rPr lang="en-US" dirty="0"/>
              <a:t>We add any new node to the frontier 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a </a:t>
            </a:r>
            <a:r>
              <a:rPr lang="en-US" dirty="0">
                <a:solidFill>
                  <a:schemeClr val="accent3"/>
                </a:solidFill>
              </a:rPr>
              <a:t>brand-new </a:t>
            </a:r>
            <a:r>
              <a:rPr lang="en-US" dirty="0"/>
              <a:t>node, with a state we haven’t seen,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seen the state before, but have a </a:t>
            </a:r>
            <a:r>
              <a:rPr lang="en-US" dirty="0">
                <a:solidFill>
                  <a:schemeClr val="accent3"/>
                </a:solidFill>
              </a:rPr>
              <a:t>lower path-cost </a:t>
            </a:r>
            <a:r>
              <a:rPr lang="en-US" dirty="0"/>
              <a:t>(the new version replaces any older version in the frontier)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8A7E7-14A4-9190-316C-5DDA43F9F91D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09A3D-18DA-A115-1A1D-AEC756CF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2390"/>
            <a:ext cx="6583680" cy="2926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796CAE-80DD-7C3F-B69C-40CD49A87E11}"/>
              </a:ext>
            </a:extLst>
          </p:cNvPr>
          <p:cNvSpPr/>
          <p:nvPr/>
        </p:nvSpPr>
        <p:spPr>
          <a:xfrm>
            <a:off x="609600" y="1256030"/>
            <a:ext cx="6858000" cy="311658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106DB1-798D-A3FC-F7C6-31722D129E2D}"/>
              </a:ext>
            </a:extLst>
          </p:cNvPr>
          <p:cNvSpPr/>
          <p:nvPr/>
        </p:nvSpPr>
        <p:spPr>
          <a:xfrm>
            <a:off x="1051560" y="2895600"/>
            <a:ext cx="5882640" cy="1143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Search Technique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4485640"/>
            <a:ext cx="8229600" cy="1763395"/>
          </a:xfrm>
        </p:spPr>
        <p:txBody>
          <a:bodyPr>
            <a:normAutofit/>
          </a:bodyPr>
          <a:lstStyle/>
          <a:p>
            <a:r>
              <a:rPr lang="en-US" dirty="0"/>
              <a:t>No algorithm solves every problem</a:t>
            </a:r>
          </a:p>
          <a:p>
            <a:r>
              <a:rPr lang="en-US" dirty="0"/>
              <a:t>If the frontier becomes </a:t>
            </a:r>
            <a:r>
              <a:rPr lang="en-US" dirty="0">
                <a:solidFill>
                  <a:schemeClr val="accent3"/>
                </a:solidFill>
              </a:rPr>
              <a:t>empty</a:t>
            </a:r>
            <a:r>
              <a:rPr lang="en-US" dirty="0"/>
              <a:t>, we have expanded every node we can reach in the search, without ever passing our goal-test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8A7E7-14A4-9190-316C-5DDA43F9F91D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09A3D-18DA-A115-1A1D-AEC756CF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2390"/>
            <a:ext cx="6583680" cy="2926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796CAE-80DD-7C3F-B69C-40CD49A87E11}"/>
              </a:ext>
            </a:extLst>
          </p:cNvPr>
          <p:cNvSpPr/>
          <p:nvPr/>
        </p:nvSpPr>
        <p:spPr>
          <a:xfrm>
            <a:off x="609600" y="1256030"/>
            <a:ext cx="6858000" cy="311658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D3A03-B552-787D-2B82-3BBFAC832B3B}"/>
              </a:ext>
            </a:extLst>
          </p:cNvPr>
          <p:cNvSpPr/>
          <p:nvPr/>
        </p:nvSpPr>
        <p:spPr>
          <a:xfrm>
            <a:off x="7620000" y="2438400"/>
            <a:ext cx="1371600" cy="990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 searches fail!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F4422EE-682A-BF54-7E3A-0A11D88B6CDD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209800" y="2933700"/>
            <a:ext cx="5410200" cy="1181100"/>
          </a:xfrm>
          <a:prstGeom prst="bentConnector3">
            <a:avLst>
              <a:gd name="adj1" fmla="val 8663"/>
            </a:avLst>
          </a:prstGeom>
          <a:ln w="25400">
            <a:solidFill>
              <a:schemeClr val="accent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16461F1-82F6-64E3-CD12-6657C19AB14D}"/>
              </a:ext>
            </a:extLst>
          </p:cNvPr>
          <p:cNvCxnSpPr>
            <a:cxnSpLocks/>
          </p:cNvCxnSpPr>
          <p:nvPr/>
        </p:nvCxnSpPr>
        <p:spPr>
          <a:xfrm rot="10800000">
            <a:off x="3657600" y="2372361"/>
            <a:ext cx="3886200" cy="558163"/>
          </a:xfrm>
          <a:prstGeom prst="bentConnector3">
            <a:avLst>
              <a:gd name="adj1" fmla="val 10028"/>
            </a:avLst>
          </a:prstGeom>
          <a:ln w="25400">
            <a:solidFill>
              <a:schemeClr val="accent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an Intelligent System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Turing, we take an </a:t>
            </a:r>
            <a:r>
              <a:rPr lang="en-US" dirty="0">
                <a:solidFill>
                  <a:schemeClr val="accent3"/>
                </a:solidFill>
              </a:rPr>
              <a:t>operational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approach: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intelligent system is one that </a:t>
            </a:r>
            <a:r>
              <a:rPr lang="en-US" dirty="0">
                <a:solidFill>
                  <a:schemeClr val="accent3"/>
                </a:solidFill>
              </a:rPr>
              <a:t>optimizes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some measure</a:t>
            </a:r>
          </a:p>
          <a:p>
            <a:r>
              <a:rPr lang="en-US" dirty="0"/>
              <a:t>How much it changes things so that it gets closer towards the goals that have been set for it</a:t>
            </a:r>
          </a:p>
          <a:p>
            <a:pPr lvl="1"/>
            <a:r>
              <a:rPr lang="en-US" dirty="0"/>
              <a:t>The word-count of error-free text translated</a:t>
            </a:r>
          </a:p>
          <a:p>
            <a:pPr lvl="1"/>
            <a:r>
              <a:rPr lang="en-US" dirty="0"/>
              <a:t>Customer satisfaction for automated dialogue systems</a:t>
            </a:r>
          </a:p>
          <a:p>
            <a:pPr lvl="1"/>
            <a:r>
              <a:rPr lang="en-US" dirty="0"/>
              <a:t>Hours of accident free, real-time driving</a:t>
            </a:r>
          </a:p>
          <a:p>
            <a:pPr lvl="1"/>
            <a:r>
              <a:rPr lang="en-US" dirty="0"/>
              <a:t>Amount of data collected by an autonomous space-vehicle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828800"/>
            <a:ext cx="6553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Intelligence is defined by some means of measuring performance in a set task.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Agent-Based Approach to AI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745F24A-BB9E-4C9D-6539-6C1BDAE08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Components of an AI Agent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057400" y="1219200"/>
            <a:ext cx="1981200" cy="1799493"/>
            <a:chOff x="2057400" y="1219200"/>
            <a:chExt cx="1981200" cy="1799493"/>
          </a:xfrm>
        </p:grpSpPr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2438400" y="1905000"/>
              <a:ext cx="1219200" cy="1113693"/>
              <a:chOff x="528" y="1152"/>
              <a:chExt cx="768" cy="720"/>
            </a:xfrm>
          </p:grpSpPr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528" y="1392"/>
                <a:ext cx="768" cy="240"/>
                <a:chOff x="528" y="1392"/>
                <a:chExt cx="768" cy="240"/>
              </a:xfrm>
            </p:grpSpPr>
            <p:sp>
              <p:nvSpPr>
                <p:cNvPr id="17" name="Oval 44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45"/>
                <p:cNvSpPr>
                  <a:spLocks noChangeArrowheads="1"/>
                </p:cNvSpPr>
                <p:nvPr/>
              </p:nvSpPr>
              <p:spPr bwMode="auto">
                <a:xfrm>
                  <a:off x="528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" name="Oval 43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576" cy="672"/>
              </a:xfrm>
              <a:prstGeom prst="ellipse">
                <a:avLst/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AutoShape 47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24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1" name="AutoShape 49"/>
              <p:cNvCxnSpPr>
                <a:cxnSpLocks noChangeShapeType="1"/>
                <a:stCxn id="10" idx="0"/>
                <a:endCxn id="10" idx="2"/>
              </p:cNvCxnSpPr>
              <p:nvPr/>
            </p:nvCxnSpPr>
            <p:spPr bwMode="auto">
              <a:xfrm>
                <a:off x="912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" name="AutoShape 51"/>
              <p:cNvCxnSpPr>
                <a:cxnSpLocks noChangeShapeType="1"/>
                <a:stCxn id="10" idx="1"/>
                <a:endCxn id="10" idx="3"/>
              </p:cNvCxnSpPr>
              <p:nvPr/>
            </p:nvCxnSpPr>
            <p:spPr bwMode="auto">
              <a:xfrm>
                <a:off x="720" y="1512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" name="AutoShape 52"/>
              <p:cNvCxnSpPr>
                <a:cxnSpLocks noChangeShapeType="1"/>
              </p:cNvCxnSpPr>
              <p:nvPr/>
            </p:nvCxnSpPr>
            <p:spPr bwMode="auto">
              <a:xfrm>
                <a:off x="1008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" name="AutoShape 53"/>
              <p:cNvCxnSpPr>
                <a:cxnSpLocks noChangeShapeType="1"/>
              </p:cNvCxnSpPr>
              <p:nvPr/>
            </p:nvCxnSpPr>
            <p:spPr bwMode="auto">
              <a:xfrm>
                <a:off x="816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" name="AutoShape 54"/>
              <p:cNvCxnSpPr>
                <a:cxnSpLocks noChangeShapeType="1"/>
              </p:cNvCxnSpPr>
              <p:nvPr/>
            </p:nvCxnSpPr>
            <p:spPr bwMode="auto">
              <a:xfrm>
                <a:off x="1200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" name="AutoShape 55"/>
              <p:cNvCxnSpPr>
                <a:cxnSpLocks noChangeShapeType="1"/>
              </p:cNvCxnSpPr>
              <p:nvPr/>
            </p:nvCxnSpPr>
            <p:spPr bwMode="auto">
              <a:xfrm>
                <a:off x="624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3" name="Rectangle 22"/>
            <p:cNvSpPr/>
            <p:nvPr/>
          </p:nvSpPr>
          <p:spPr>
            <a:xfrm>
              <a:off x="2057400" y="1219200"/>
              <a:ext cx="1981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Perception Systems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15530" y="4572000"/>
            <a:ext cx="2323070" cy="1371600"/>
            <a:chOff x="1715530" y="4572000"/>
            <a:chExt cx="2323070" cy="1371600"/>
          </a:xfrm>
        </p:grpSpPr>
        <p:grpSp>
          <p:nvGrpSpPr>
            <p:cNvPr id="22" name="Group 21"/>
            <p:cNvGrpSpPr/>
            <p:nvPr/>
          </p:nvGrpSpPr>
          <p:grpSpPr>
            <a:xfrm>
              <a:off x="1715530" y="5334000"/>
              <a:ext cx="1865870" cy="609600"/>
              <a:chOff x="2325131" y="4114800"/>
              <a:chExt cx="1865870" cy="609600"/>
            </a:xfrm>
          </p:grpSpPr>
          <p:sp>
            <p:nvSpPr>
              <p:cNvPr id="19" name="Trapezoid 18"/>
              <p:cNvSpPr/>
              <p:nvPr/>
            </p:nvSpPr>
            <p:spPr>
              <a:xfrm rot="16200000">
                <a:off x="3276601" y="3810000"/>
                <a:ext cx="609600" cy="1219200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ie 19"/>
              <p:cNvSpPr/>
              <p:nvPr/>
            </p:nvSpPr>
            <p:spPr>
              <a:xfrm rot="13414438">
                <a:off x="2325131" y="4159583"/>
                <a:ext cx="568345" cy="543673"/>
              </a:xfrm>
              <a:prstGeom prst="pi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rapezoid 20"/>
              <p:cNvSpPr/>
              <p:nvPr/>
            </p:nvSpPr>
            <p:spPr>
              <a:xfrm rot="5400000">
                <a:off x="2628900" y="4381500"/>
                <a:ext cx="533400" cy="152400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057400" y="4572000"/>
              <a:ext cx="1981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Action Systems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" y="2209800"/>
            <a:ext cx="1600200" cy="2081009"/>
            <a:chOff x="228600" y="2209800"/>
            <a:chExt cx="1600200" cy="2081009"/>
          </a:xfrm>
        </p:grpSpPr>
        <p:pic>
          <p:nvPicPr>
            <p:cNvPr id="6" name="Picture 7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2895600"/>
              <a:ext cx="1435100" cy="139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228600" y="2209800"/>
              <a:ext cx="1600200" cy="533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Environment</a:t>
              </a:r>
            </a:p>
          </p:txBody>
        </p:sp>
      </p:grpSp>
      <p:cxnSp>
        <p:nvCxnSpPr>
          <p:cNvPr id="27" name="Straight Arrow Connector 26"/>
          <p:cNvCxnSpPr>
            <a:stCxn id="25" idx="0"/>
            <a:endCxn id="23" idx="1"/>
          </p:cNvCxnSpPr>
          <p:nvPr/>
        </p:nvCxnSpPr>
        <p:spPr>
          <a:xfrm rot="5400000" flipH="1" flipV="1">
            <a:off x="1181100" y="1333500"/>
            <a:ext cx="723900" cy="1028700"/>
          </a:xfrm>
          <a:prstGeom prst="straightConnector1">
            <a:avLst/>
          </a:prstGeom>
          <a:ln w="41275">
            <a:solidFill>
              <a:schemeClr val="accent3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25" idx="3"/>
          </p:cNvCxnSpPr>
          <p:nvPr/>
        </p:nvCxnSpPr>
        <p:spPr>
          <a:xfrm rot="16200000" flipV="1">
            <a:off x="1390650" y="2914650"/>
            <a:ext cx="2095500" cy="1219200"/>
          </a:xfrm>
          <a:prstGeom prst="straightConnector1">
            <a:avLst/>
          </a:prstGeom>
          <a:ln w="41275">
            <a:solidFill>
              <a:schemeClr val="accent3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648200" y="2438400"/>
            <a:ext cx="1981200" cy="1828800"/>
            <a:chOff x="4648200" y="2438400"/>
            <a:chExt cx="1981200" cy="1828800"/>
          </a:xfrm>
        </p:grpSpPr>
        <p:grpSp>
          <p:nvGrpSpPr>
            <p:cNvPr id="50" name="Group 49"/>
            <p:cNvGrpSpPr/>
            <p:nvPr/>
          </p:nvGrpSpPr>
          <p:grpSpPr>
            <a:xfrm>
              <a:off x="5029200" y="3124200"/>
              <a:ext cx="1219200" cy="1143000"/>
              <a:chOff x="5029200" y="3124200"/>
              <a:chExt cx="1219200" cy="11430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029200" y="3124200"/>
                <a:ext cx="1219200" cy="1143000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7326" y="3258671"/>
                <a:ext cx="1090698" cy="912380"/>
              </a:xfrm>
              <a:prstGeom prst="rect">
                <a:avLst/>
              </a:prstGeom>
            </p:spPr>
          </p:pic>
        </p:grpSp>
        <p:sp>
          <p:nvSpPr>
            <p:cNvPr id="39" name="Rectangle 38"/>
            <p:cNvSpPr/>
            <p:nvPr/>
          </p:nvSpPr>
          <p:spPr>
            <a:xfrm>
              <a:off x="4648200" y="2438400"/>
              <a:ext cx="1981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Reasoning Systems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53200" y="1295400"/>
            <a:ext cx="2514600" cy="1816100"/>
            <a:chOff x="6553200" y="1295400"/>
            <a:chExt cx="2514600" cy="181610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1400" y="2057400"/>
              <a:ext cx="838328" cy="10541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6553200" y="1295400"/>
              <a:ext cx="25146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Memory Systems &amp;</a:t>
              </a:r>
            </a:p>
            <a:p>
              <a:pPr algn="ctr"/>
              <a:r>
                <a:rPr lang="en-US" sz="1800" dirty="0"/>
                <a:t>Background Knowledge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58000" y="4572000"/>
            <a:ext cx="1981200" cy="1524000"/>
            <a:chOff x="6858000" y="4572000"/>
            <a:chExt cx="1981200" cy="152400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1084" y="5217414"/>
              <a:ext cx="944716" cy="878586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6858000" y="4572000"/>
              <a:ext cx="1981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Goals &amp; Desires</a:t>
              </a:r>
            </a:p>
          </p:txBody>
        </p:sp>
      </p:grpSp>
      <p:cxnSp>
        <p:nvCxnSpPr>
          <p:cNvPr id="44" name="Straight Arrow Connector 43"/>
          <p:cNvCxnSpPr>
            <a:stCxn id="39" idx="1"/>
            <a:endCxn id="24" idx="0"/>
          </p:cNvCxnSpPr>
          <p:nvPr/>
        </p:nvCxnSpPr>
        <p:spPr>
          <a:xfrm rot="10800000" flipV="1">
            <a:off x="3048000" y="2705100"/>
            <a:ext cx="1600200" cy="1866900"/>
          </a:xfrm>
          <a:prstGeom prst="straightConnector1">
            <a:avLst/>
          </a:prstGeom>
          <a:ln w="41275">
            <a:solidFill>
              <a:schemeClr val="accent3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3"/>
            <a:endCxn id="39" idx="1"/>
          </p:cNvCxnSpPr>
          <p:nvPr/>
        </p:nvCxnSpPr>
        <p:spPr>
          <a:xfrm>
            <a:off x="4038600" y="1485900"/>
            <a:ext cx="609600" cy="1219200"/>
          </a:xfrm>
          <a:prstGeom prst="straightConnector1">
            <a:avLst/>
          </a:prstGeom>
          <a:ln w="41275">
            <a:solidFill>
              <a:schemeClr val="accent3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1"/>
            <a:endCxn id="39" idx="0"/>
          </p:cNvCxnSpPr>
          <p:nvPr/>
        </p:nvCxnSpPr>
        <p:spPr>
          <a:xfrm rot="10800000" flipV="1">
            <a:off x="5638800" y="1638300"/>
            <a:ext cx="914400" cy="800100"/>
          </a:xfrm>
          <a:prstGeom prst="straightConnector1">
            <a:avLst/>
          </a:prstGeom>
          <a:ln w="41275">
            <a:solidFill>
              <a:schemeClr val="accent3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9" idx="3"/>
            <a:endCxn id="42" idx="0"/>
          </p:cNvCxnSpPr>
          <p:nvPr/>
        </p:nvCxnSpPr>
        <p:spPr>
          <a:xfrm>
            <a:off x="6629400" y="2705100"/>
            <a:ext cx="1219200" cy="1866900"/>
          </a:xfrm>
          <a:prstGeom prst="straightConnector1">
            <a:avLst/>
          </a:prstGeom>
          <a:ln w="41275">
            <a:solidFill>
              <a:schemeClr val="accent3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the Best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79897"/>
            <a:ext cx="8229600" cy="4937760"/>
          </a:xfrm>
        </p:spPr>
        <p:txBody>
          <a:bodyPr/>
          <a:lstStyle/>
          <a:p>
            <a:r>
              <a:rPr lang="en-US" dirty="0"/>
              <a:t>Suppose we have been given the common elements: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 precise performance measure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 sequence of world-information states (perceptions)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 starting knowledge-base for the agent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 fixed set of actions the agent can perform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581400"/>
            <a:ext cx="78486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l">
              <a:spcAft>
                <a:spcPts val="0"/>
              </a:spcAft>
            </a:pPr>
            <a:r>
              <a:rPr lang="en-US" dirty="0"/>
              <a:t>The best</a:t>
            </a:r>
            <a:r>
              <a:rPr lang="en-US" b="1" i="1" dirty="0"/>
              <a:t> </a:t>
            </a:r>
            <a:r>
              <a:rPr lang="en-US" dirty="0"/>
              <a:t>agent is then the one that:  </a:t>
            </a:r>
            <a:r>
              <a:rPr lang="en-US" i="1" dirty="0"/>
              <a:t>maximizes</a:t>
            </a:r>
            <a:r>
              <a:rPr lang="en-US" b="1" i="1" dirty="0"/>
              <a:t> </a:t>
            </a:r>
            <a:r>
              <a:rPr lang="en-US" dirty="0"/>
              <a:t>the performance measure (1), when </a:t>
            </a:r>
            <a:r>
              <a:rPr lang="en-US" i="1" dirty="0"/>
              <a:t>compared to </a:t>
            </a:r>
            <a:r>
              <a:rPr lang="en-US" dirty="0"/>
              <a:t>all agents that experience the </a:t>
            </a:r>
            <a:r>
              <a:rPr lang="en-US" i="1" dirty="0"/>
              <a:t>same world </a:t>
            </a:r>
            <a:r>
              <a:rPr lang="en-US" dirty="0"/>
              <a:t>(2), and have access to the </a:t>
            </a:r>
            <a:r>
              <a:rPr lang="en-US" i="1" dirty="0"/>
              <a:t>same knowledge </a:t>
            </a:r>
            <a:r>
              <a:rPr lang="en-US" dirty="0"/>
              <a:t>(3) and have the </a:t>
            </a:r>
            <a:r>
              <a:rPr lang="en-US" i="1" dirty="0"/>
              <a:t>same actions </a:t>
            </a:r>
            <a:r>
              <a:rPr lang="en-US" dirty="0"/>
              <a:t>available (4)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PEAS to Describe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743200"/>
            <a:ext cx="8229600" cy="341376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Example</a:t>
            </a:r>
            <a:r>
              <a:rPr lang="en-US" dirty="0"/>
              <a:t>:  Autonomous automobile driving system</a:t>
            </a:r>
          </a:p>
          <a:p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dirty="0"/>
              <a:t>erformance:  Hours of safe travel, obedience to laws, minimal time to destination.</a:t>
            </a:r>
          </a:p>
          <a:p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nvironment:  Road, traffic, pedestrians, passengers.</a:t>
            </a:r>
          </a:p>
          <a:p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ctuators:  Vehicle turning, acceleration, braking, signals.</a:t>
            </a:r>
          </a:p>
          <a:p>
            <a:r>
              <a:rPr lang="en-US" b="1" dirty="0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ensors</a:t>
            </a:r>
            <a:r>
              <a:rPr lang="en-US" dirty="0"/>
              <a:t>:  Radar, video cameras, sonar, spoken-word interface for destinations, GPS.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1447800"/>
            <a:ext cx="1676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1447800"/>
            <a:ext cx="1676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1447800"/>
            <a:ext cx="1676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1447800"/>
            <a:ext cx="1676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2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15200" cy="990600"/>
          </a:xfrm>
        </p:spPr>
        <p:txBody>
          <a:bodyPr/>
          <a:lstStyle/>
          <a:p>
            <a:r>
              <a:rPr lang="en-US" dirty="0"/>
              <a:t>Environments Vary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Fully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observable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partially</a:t>
            </a:r>
            <a:r>
              <a:rPr lang="en-US" dirty="0">
                <a:solidFill>
                  <a:srgbClr val="000000"/>
                </a:solidFill>
              </a:rPr>
              <a:t> observable?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Chess or poker?</a:t>
            </a:r>
          </a:p>
          <a:p>
            <a:r>
              <a:rPr lang="en-US" dirty="0">
                <a:solidFill>
                  <a:schemeClr val="accent3"/>
                </a:solidFill>
              </a:rPr>
              <a:t>Deterministic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stochastic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Pac-Man or Ms. Pac-Man?</a:t>
            </a:r>
          </a:p>
          <a:p>
            <a:r>
              <a:rPr lang="en-US" dirty="0">
                <a:solidFill>
                  <a:schemeClr val="accent3"/>
                </a:solidFill>
              </a:rPr>
              <a:t>Episodic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sequential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Assembly line robot or autonomous automobile?</a:t>
            </a:r>
          </a:p>
          <a:p>
            <a:r>
              <a:rPr lang="en-US" dirty="0">
                <a:solidFill>
                  <a:schemeClr val="accent3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Checkers or space exploration?</a:t>
            </a:r>
          </a:p>
          <a:p>
            <a:r>
              <a:rPr lang="en-US" dirty="0">
                <a:solidFill>
                  <a:schemeClr val="accent3"/>
                </a:solidFill>
              </a:rPr>
              <a:t>Discrete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continuous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Backgammon or robot soccer?</a:t>
            </a:r>
          </a:p>
          <a:p>
            <a:r>
              <a:rPr lang="en-US" dirty="0">
                <a:solidFill>
                  <a:schemeClr val="accent3"/>
                </a:solidFill>
              </a:rPr>
              <a:t>Single agent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multiagent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US" dirty="0"/>
              <a:t>Mario game controller or NPC shooter team?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6" name="Picture 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76200"/>
            <a:ext cx="1054100" cy="10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15200" cy="990600"/>
          </a:xfrm>
        </p:spPr>
        <p:txBody>
          <a:bodyPr/>
          <a:lstStyle/>
          <a:p>
            <a:r>
              <a:rPr lang="en-US" dirty="0"/>
              <a:t>Performance Measures Vary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Goal</a:t>
            </a:r>
            <a:r>
              <a:rPr lang="en-US" dirty="0"/>
              <a:t>-directed performance:  a single end-point that is either achieved, or not, no matter how it is done</a:t>
            </a:r>
          </a:p>
          <a:p>
            <a:pPr lvl="1"/>
            <a:r>
              <a:rPr lang="en-US" dirty="0"/>
              <a:t>Winning a game of robot soccer</a:t>
            </a:r>
          </a:p>
          <a:p>
            <a:pPr lvl="1"/>
            <a:r>
              <a:rPr lang="en-US" dirty="0"/>
              <a:t>Clearing all levels in Pac-Man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Vacuuming the living room</a:t>
            </a:r>
          </a:p>
          <a:p>
            <a:r>
              <a:rPr lang="en-US" dirty="0">
                <a:solidFill>
                  <a:schemeClr val="accent3"/>
                </a:solidFill>
              </a:rPr>
              <a:t>Utility</a:t>
            </a:r>
            <a:r>
              <a:rPr lang="en-US" dirty="0"/>
              <a:t>-directed performance:  a numerical measure, which can be achieved in greater or lesser amounts</a:t>
            </a:r>
          </a:p>
          <a:p>
            <a:pPr lvl="1"/>
            <a:r>
              <a:rPr lang="en-US" dirty="0"/>
              <a:t>Driving a vehicle safely while arriving at finish in the least time</a:t>
            </a:r>
          </a:p>
          <a:p>
            <a:pPr lvl="1"/>
            <a:r>
              <a:rPr lang="en-US" dirty="0"/>
              <a:t>Achieving the highest level of customer satisfaction ratings</a:t>
            </a:r>
          </a:p>
          <a:p>
            <a:pPr lvl="1"/>
            <a:r>
              <a:rPr lang="en-US" dirty="0"/>
              <a:t>Exploring the greatest number of square kilometers of Mars while returning the most varied set of rock samples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-228600"/>
            <a:ext cx="914400" cy="139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89096</TotalTime>
  <Words>2133</Words>
  <Application>Microsoft Macintosh PowerPoint</Application>
  <PresentationFormat>On-screen Show (4:3)</PresentationFormat>
  <Paragraphs>329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Bookman Old Style</vt:lpstr>
      <vt:lpstr>Courier</vt:lpstr>
      <vt:lpstr>Gill Sans MT</vt:lpstr>
      <vt:lpstr>Helvetica</vt:lpstr>
      <vt:lpstr>Symbol</vt:lpstr>
      <vt:lpstr>Times New Roman</vt:lpstr>
      <vt:lpstr>Wingdings</vt:lpstr>
      <vt:lpstr>Wingdings 3</vt:lpstr>
      <vt:lpstr>new_lecs</vt:lpstr>
      <vt:lpstr>Lecture 02: Intelligent Agents &amp; the Use of Search</vt:lpstr>
      <vt:lpstr>Turing Test: Intelligence = Acting Humanly</vt:lpstr>
      <vt:lpstr>What Should an Intelligent System Do?</vt:lpstr>
      <vt:lpstr>The Agent-Based Approach to AI</vt:lpstr>
      <vt:lpstr>Possible Components of an AI Agent</vt:lpstr>
      <vt:lpstr>Judging the Best Agent</vt:lpstr>
      <vt:lpstr>Using PEAS to Describe Agents</vt:lpstr>
      <vt:lpstr>Environments Vary</vt:lpstr>
      <vt:lpstr>Performance Measures Vary</vt:lpstr>
      <vt:lpstr>Agents Vary</vt:lpstr>
      <vt:lpstr>Using Search to Solve AI Problems</vt:lpstr>
      <vt:lpstr>Basic Search Techniques for AI</vt:lpstr>
      <vt:lpstr>Sample Problems for Search</vt:lpstr>
      <vt:lpstr>The n-Queens Problem</vt:lpstr>
      <vt:lpstr>Real Examples</vt:lpstr>
      <vt:lpstr>Formalizing a Search Problem</vt:lpstr>
      <vt:lpstr>Solving a Search Problem</vt:lpstr>
      <vt:lpstr>Important Assumption: Non-negative Costs</vt:lpstr>
      <vt:lpstr>The 8-Puzzle Problem</vt:lpstr>
      <vt:lpstr>Robotic Assembly</vt:lpstr>
      <vt:lpstr>Search Trees</vt:lpstr>
      <vt:lpstr>An Example</vt:lpstr>
      <vt:lpstr>A General Search Technique</vt:lpstr>
      <vt:lpstr>A General Search Technique</vt:lpstr>
      <vt:lpstr>A General Search Technique</vt:lpstr>
      <vt:lpstr>A General Search Technique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2305</cp:revision>
  <cp:lastPrinted>2020-01-15T13:37:23Z</cp:lastPrinted>
  <dcterms:created xsi:type="dcterms:W3CDTF">2017-09-06T15:49:01Z</dcterms:created>
  <dcterms:modified xsi:type="dcterms:W3CDTF">2022-05-28T19:37:14Z</dcterms:modified>
</cp:coreProperties>
</file>