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2" r:id="rId1"/>
  </p:sldMasterIdLst>
  <p:notesMasterIdLst>
    <p:notesMasterId r:id="rId21"/>
  </p:notesMasterIdLst>
  <p:handoutMasterIdLst>
    <p:handoutMasterId r:id="rId22"/>
  </p:handoutMasterIdLst>
  <p:sldIdLst>
    <p:sldId id="1262" r:id="rId2"/>
    <p:sldId id="1362" r:id="rId3"/>
    <p:sldId id="1363" r:id="rId4"/>
    <p:sldId id="1394" r:id="rId5"/>
    <p:sldId id="1395" r:id="rId6"/>
    <p:sldId id="1396" r:id="rId7"/>
    <p:sldId id="1383" r:id="rId8"/>
    <p:sldId id="1397" r:id="rId9"/>
    <p:sldId id="1367" r:id="rId10"/>
    <p:sldId id="1377" r:id="rId11"/>
    <p:sldId id="1378" r:id="rId12"/>
    <p:sldId id="1386" r:id="rId13"/>
    <p:sldId id="1387" r:id="rId14"/>
    <p:sldId id="1388" r:id="rId15"/>
    <p:sldId id="1389" r:id="rId16"/>
    <p:sldId id="1392" r:id="rId17"/>
    <p:sldId id="1393" r:id="rId18"/>
    <p:sldId id="1391" r:id="rId19"/>
    <p:sldId id="1385" r:id="rId20"/>
  </p:sldIdLst>
  <p:sldSz cx="9144000" cy="6858000" type="screen4x3"/>
  <p:notesSz cx="9283700" cy="7035800"/>
  <p:defaultTextStyle>
    <a:defPPr>
      <a:defRPr lang="en-US"/>
    </a:defPPr>
    <a:lvl1pPr algn="ctr" rtl="0" eaLnBrk="0" fontAlgn="base" hangingPunct="0">
      <a:spcBef>
        <a:spcPct val="0"/>
      </a:spcBef>
      <a:spcAft>
        <a:spcPct val="0"/>
      </a:spcAft>
      <a:defRPr sz="2400" kern="1200">
        <a:solidFill>
          <a:schemeClr val="tx1"/>
        </a:solidFill>
        <a:latin typeface="Helvetica" charset="0"/>
        <a:ea typeface="+mn-ea"/>
        <a:cs typeface="+mn-cs"/>
      </a:defRPr>
    </a:lvl1pPr>
    <a:lvl2pPr marL="457200" algn="ctr" rtl="0" eaLnBrk="0" fontAlgn="base" hangingPunct="0">
      <a:spcBef>
        <a:spcPct val="0"/>
      </a:spcBef>
      <a:spcAft>
        <a:spcPct val="0"/>
      </a:spcAft>
      <a:defRPr sz="2400" kern="1200">
        <a:solidFill>
          <a:schemeClr val="tx1"/>
        </a:solidFill>
        <a:latin typeface="Helvetica" charset="0"/>
        <a:ea typeface="+mn-ea"/>
        <a:cs typeface="+mn-cs"/>
      </a:defRPr>
    </a:lvl2pPr>
    <a:lvl3pPr marL="914400" algn="ctr" rtl="0" eaLnBrk="0" fontAlgn="base" hangingPunct="0">
      <a:spcBef>
        <a:spcPct val="0"/>
      </a:spcBef>
      <a:spcAft>
        <a:spcPct val="0"/>
      </a:spcAft>
      <a:defRPr sz="2400" kern="1200">
        <a:solidFill>
          <a:schemeClr val="tx1"/>
        </a:solidFill>
        <a:latin typeface="Helvetica" charset="0"/>
        <a:ea typeface="+mn-ea"/>
        <a:cs typeface="+mn-cs"/>
      </a:defRPr>
    </a:lvl3pPr>
    <a:lvl4pPr marL="1371600" algn="ctr" rtl="0" eaLnBrk="0" fontAlgn="base" hangingPunct="0">
      <a:spcBef>
        <a:spcPct val="0"/>
      </a:spcBef>
      <a:spcAft>
        <a:spcPct val="0"/>
      </a:spcAft>
      <a:defRPr sz="2400" kern="1200">
        <a:solidFill>
          <a:schemeClr val="tx1"/>
        </a:solidFill>
        <a:latin typeface="Helvetica" charset="0"/>
        <a:ea typeface="+mn-ea"/>
        <a:cs typeface="+mn-cs"/>
      </a:defRPr>
    </a:lvl4pPr>
    <a:lvl5pPr marL="1828800" algn="ctr" rtl="0" eaLnBrk="0" fontAlgn="base" hangingPunct="0">
      <a:spcBef>
        <a:spcPct val="0"/>
      </a:spcBef>
      <a:spcAft>
        <a:spcPct val="0"/>
      </a:spcAft>
      <a:defRPr sz="2400" kern="1200">
        <a:solidFill>
          <a:schemeClr val="tx1"/>
        </a:solidFill>
        <a:latin typeface="Helvetica" charset="0"/>
        <a:ea typeface="+mn-ea"/>
        <a:cs typeface="+mn-cs"/>
      </a:defRPr>
    </a:lvl5pPr>
    <a:lvl6pPr marL="2286000" algn="l" defTabSz="457200" rtl="0" eaLnBrk="1" latinLnBrk="0" hangingPunct="1">
      <a:defRPr sz="2400" kern="1200">
        <a:solidFill>
          <a:schemeClr val="tx1"/>
        </a:solidFill>
        <a:latin typeface="Helvetica" charset="0"/>
        <a:ea typeface="+mn-ea"/>
        <a:cs typeface="+mn-cs"/>
      </a:defRPr>
    </a:lvl6pPr>
    <a:lvl7pPr marL="2743200" algn="l" defTabSz="457200" rtl="0" eaLnBrk="1" latinLnBrk="0" hangingPunct="1">
      <a:defRPr sz="2400" kern="1200">
        <a:solidFill>
          <a:schemeClr val="tx1"/>
        </a:solidFill>
        <a:latin typeface="Helvetica" charset="0"/>
        <a:ea typeface="+mn-ea"/>
        <a:cs typeface="+mn-cs"/>
      </a:defRPr>
    </a:lvl7pPr>
    <a:lvl8pPr marL="3200400" algn="l" defTabSz="457200" rtl="0" eaLnBrk="1" latinLnBrk="0" hangingPunct="1">
      <a:defRPr sz="2400" kern="1200">
        <a:solidFill>
          <a:schemeClr val="tx1"/>
        </a:solidFill>
        <a:latin typeface="Helvetica" charset="0"/>
        <a:ea typeface="+mn-ea"/>
        <a:cs typeface="+mn-cs"/>
      </a:defRPr>
    </a:lvl8pPr>
    <a:lvl9pPr marL="3657600" algn="l" defTabSz="457200" rtl="0" eaLnBrk="1" latinLnBrk="0" hangingPunct="1">
      <a:defRPr sz="2400" kern="1200">
        <a:solidFill>
          <a:schemeClr val="tx1"/>
        </a:solidFill>
        <a:latin typeface="Helvetic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6">
          <p15:clr>
            <a:srgbClr val="A4A3A4"/>
          </p15:clr>
        </p15:guide>
        <p15:guide id="2" pos="29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scaleToFitPaper="1" frameSlides="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FFF"/>
    <a:srgbClr val="FDD22B"/>
    <a:srgbClr val="020000"/>
    <a:srgbClr val="3251D1"/>
    <a:srgbClr val="4F6F92"/>
    <a:srgbClr val="57B0FF"/>
    <a:srgbClr val="FFFF00"/>
    <a:srgbClr val="339900"/>
    <a:srgbClr val="CCCCCC"/>
    <a:srgbClr val="099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66" autoAdjust="0"/>
    <p:restoredTop sz="90930"/>
  </p:normalViewPr>
  <p:slideViewPr>
    <p:cSldViewPr>
      <p:cViewPr varScale="1">
        <p:scale>
          <a:sx n="112" d="100"/>
          <a:sy n="112" d="100"/>
        </p:scale>
        <p:origin x="184" y="7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0"/>
    </p:cViewPr>
  </p:sorterViewPr>
  <p:notesViewPr>
    <p:cSldViewPr>
      <p:cViewPr varScale="1">
        <p:scale>
          <a:sx n="156" d="100"/>
          <a:sy n="156" d="100"/>
        </p:scale>
        <p:origin x="-1104" y="-104"/>
      </p:cViewPr>
      <p:guideLst>
        <p:guide orient="horz" pos="2216"/>
        <p:guide pos="29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bwMode="auto">
          <a:xfrm>
            <a:off x="0" y="0"/>
            <a:ext cx="3978275" cy="346075"/>
          </a:xfrm>
          <a:prstGeom prst="rect">
            <a:avLst/>
          </a:prstGeom>
          <a:noFill/>
          <a:ln w="9525">
            <a:noFill/>
            <a:miter lim="800000"/>
            <a:headEnd/>
            <a:tailEnd/>
          </a:ln>
          <a:effectLst/>
        </p:spPr>
        <p:txBody>
          <a:bodyPr vert="horz" wrap="square" lIns="92025" tIns="46013" rIns="92025" bIns="46013" numCol="1" anchor="t" anchorCtr="0" compatLnSpc="1">
            <a:prstTxWarp prst="textNoShape">
              <a:avLst/>
            </a:prstTxWarp>
          </a:bodyPr>
          <a:lstStyle>
            <a:lvl1pPr algn="l" defTabSz="920750">
              <a:defRPr sz="1200">
                <a:latin typeface="Times New Roman" charset="0"/>
              </a:defRPr>
            </a:lvl1pPr>
          </a:lstStyle>
          <a:p>
            <a:endParaRPr lang="en-US" dirty="0"/>
          </a:p>
        </p:txBody>
      </p:sp>
      <p:sp>
        <p:nvSpPr>
          <p:cNvPr id="172035" name="Rectangle 3"/>
          <p:cNvSpPr>
            <a:spLocks noGrp="1" noChangeArrowheads="1"/>
          </p:cNvSpPr>
          <p:nvPr>
            <p:ph type="dt" sz="quarter" idx="1"/>
          </p:nvPr>
        </p:nvSpPr>
        <p:spPr bwMode="auto">
          <a:xfrm>
            <a:off x="5305425" y="0"/>
            <a:ext cx="3978275" cy="346075"/>
          </a:xfrm>
          <a:prstGeom prst="rect">
            <a:avLst/>
          </a:prstGeom>
          <a:noFill/>
          <a:ln w="9525">
            <a:noFill/>
            <a:miter lim="800000"/>
            <a:headEnd/>
            <a:tailEnd/>
          </a:ln>
          <a:effectLst/>
        </p:spPr>
        <p:txBody>
          <a:bodyPr vert="horz" wrap="square" lIns="92025" tIns="46013" rIns="92025" bIns="46013" numCol="1" anchor="t" anchorCtr="0" compatLnSpc="1">
            <a:prstTxWarp prst="textNoShape">
              <a:avLst/>
            </a:prstTxWarp>
          </a:bodyPr>
          <a:lstStyle>
            <a:lvl1pPr algn="r" defTabSz="920750">
              <a:defRPr sz="1200">
                <a:latin typeface="Times New Roman" charset="0"/>
              </a:defRPr>
            </a:lvl1pPr>
          </a:lstStyle>
          <a:p>
            <a:endParaRPr lang="en-US" dirty="0"/>
          </a:p>
        </p:txBody>
      </p:sp>
      <p:sp>
        <p:nvSpPr>
          <p:cNvPr id="172036" name="Rectangle 4"/>
          <p:cNvSpPr>
            <a:spLocks noGrp="1" noChangeArrowheads="1"/>
          </p:cNvSpPr>
          <p:nvPr>
            <p:ph type="ftr" sz="quarter" idx="2"/>
          </p:nvPr>
        </p:nvSpPr>
        <p:spPr bwMode="auto">
          <a:xfrm>
            <a:off x="0" y="6700838"/>
            <a:ext cx="3978275" cy="346075"/>
          </a:xfrm>
          <a:prstGeom prst="rect">
            <a:avLst/>
          </a:prstGeom>
          <a:noFill/>
          <a:ln w="9525">
            <a:noFill/>
            <a:miter lim="800000"/>
            <a:headEnd/>
            <a:tailEnd/>
          </a:ln>
          <a:effectLst/>
        </p:spPr>
        <p:txBody>
          <a:bodyPr vert="horz" wrap="square" lIns="92025" tIns="46013" rIns="92025" bIns="46013" numCol="1" anchor="b" anchorCtr="0" compatLnSpc="1">
            <a:prstTxWarp prst="textNoShape">
              <a:avLst/>
            </a:prstTxWarp>
          </a:bodyPr>
          <a:lstStyle>
            <a:lvl1pPr algn="l" defTabSz="920750">
              <a:defRPr sz="1200">
                <a:latin typeface="Times New Roman" charset="0"/>
              </a:defRPr>
            </a:lvl1pPr>
          </a:lstStyle>
          <a:p>
            <a:endParaRPr lang="en-US" dirty="0"/>
          </a:p>
        </p:txBody>
      </p:sp>
      <p:sp>
        <p:nvSpPr>
          <p:cNvPr id="172037" name="Rectangle 5"/>
          <p:cNvSpPr>
            <a:spLocks noGrp="1" noChangeArrowheads="1"/>
          </p:cNvSpPr>
          <p:nvPr>
            <p:ph type="sldNum" sz="quarter" idx="3"/>
          </p:nvPr>
        </p:nvSpPr>
        <p:spPr bwMode="auto">
          <a:xfrm>
            <a:off x="5305425" y="6700838"/>
            <a:ext cx="3978275" cy="346075"/>
          </a:xfrm>
          <a:prstGeom prst="rect">
            <a:avLst/>
          </a:prstGeom>
          <a:noFill/>
          <a:ln w="9525">
            <a:noFill/>
            <a:miter lim="800000"/>
            <a:headEnd/>
            <a:tailEnd/>
          </a:ln>
          <a:effectLst/>
        </p:spPr>
        <p:txBody>
          <a:bodyPr vert="horz" wrap="square" lIns="92025" tIns="46013" rIns="92025" bIns="46013" numCol="1" anchor="b" anchorCtr="0" compatLnSpc="1">
            <a:prstTxWarp prst="textNoShape">
              <a:avLst/>
            </a:prstTxWarp>
          </a:bodyPr>
          <a:lstStyle>
            <a:lvl1pPr algn="r" defTabSz="920750">
              <a:defRPr sz="1200">
                <a:latin typeface="Times New Roman" charset="0"/>
              </a:defRPr>
            </a:lvl1pPr>
          </a:lstStyle>
          <a:p>
            <a:fld id="{FED210AC-0B1E-A14F-AC42-C56FA48605A7}" type="slidenum">
              <a:rPr lang="en-US"/>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024313" cy="350838"/>
          </a:xfrm>
          <a:prstGeom prst="rect">
            <a:avLst/>
          </a:prstGeom>
          <a:noFill/>
          <a:ln w="9525">
            <a:noFill/>
            <a:miter lim="800000"/>
            <a:headEnd/>
            <a:tailEnd/>
          </a:ln>
          <a:effectLst/>
        </p:spPr>
        <p:txBody>
          <a:bodyPr vert="horz" wrap="square" lIns="93240" tIns="46620" rIns="93240" bIns="46620" numCol="1" anchor="t" anchorCtr="0" compatLnSpc="1">
            <a:prstTxWarp prst="textNoShape">
              <a:avLst/>
            </a:prstTxWarp>
          </a:bodyPr>
          <a:lstStyle>
            <a:lvl1pPr algn="l" defTabSz="933450">
              <a:defRPr sz="1200">
                <a:latin typeface="Times New Roman" charset="0"/>
              </a:defRPr>
            </a:lvl1pPr>
          </a:lstStyle>
          <a:p>
            <a:endParaRPr lang="en-US" dirty="0"/>
          </a:p>
        </p:txBody>
      </p:sp>
      <p:sp>
        <p:nvSpPr>
          <p:cNvPr id="3075" name="Rectangle 3"/>
          <p:cNvSpPr>
            <a:spLocks noGrp="1" noChangeArrowheads="1"/>
          </p:cNvSpPr>
          <p:nvPr>
            <p:ph type="dt" idx="1"/>
          </p:nvPr>
        </p:nvSpPr>
        <p:spPr bwMode="auto">
          <a:xfrm>
            <a:off x="5259388" y="0"/>
            <a:ext cx="4024312" cy="350838"/>
          </a:xfrm>
          <a:prstGeom prst="rect">
            <a:avLst/>
          </a:prstGeom>
          <a:noFill/>
          <a:ln w="9525">
            <a:noFill/>
            <a:miter lim="800000"/>
            <a:headEnd/>
            <a:tailEnd/>
          </a:ln>
          <a:effectLst/>
        </p:spPr>
        <p:txBody>
          <a:bodyPr vert="horz" wrap="square" lIns="93240" tIns="46620" rIns="93240" bIns="46620" numCol="1" anchor="t" anchorCtr="0" compatLnSpc="1">
            <a:prstTxWarp prst="textNoShape">
              <a:avLst/>
            </a:prstTxWarp>
          </a:bodyPr>
          <a:lstStyle>
            <a:lvl1pPr algn="r" defTabSz="933450">
              <a:defRPr sz="1200">
                <a:latin typeface="Times New Roman" charset="0"/>
              </a:defRPr>
            </a:lvl1pPr>
          </a:lstStyle>
          <a:p>
            <a:endParaRPr lang="en-US" dirty="0"/>
          </a:p>
        </p:txBody>
      </p:sp>
      <p:sp>
        <p:nvSpPr>
          <p:cNvPr id="3076" name="Rectangle 4"/>
          <p:cNvSpPr>
            <a:spLocks noGrp="1" noRot="1" noChangeAspect="1" noChangeArrowheads="1" noTextEdit="1"/>
          </p:cNvSpPr>
          <p:nvPr>
            <p:ph type="sldImg" idx="2"/>
          </p:nvPr>
        </p:nvSpPr>
        <p:spPr bwMode="auto">
          <a:xfrm>
            <a:off x="2882900" y="527050"/>
            <a:ext cx="3519488" cy="26400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1236663" y="3341688"/>
            <a:ext cx="6810375" cy="3167062"/>
          </a:xfrm>
          <a:prstGeom prst="rect">
            <a:avLst/>
          </a:prstGeom>
          <a:noFill/>
          <a:ln w="9525">
            <a:noFill/>
            <a:miter lim="800000"/>
            <a:headEnd/>
            <a:tailEnd/>
          </a:ln>
          <a:effectLst/>
        </p:spPr>
        <p:txBody>
          <a:bodyPr vert="horz" wrap="square" lIns="93240" tIns="46620" rIns="93240" bIns="466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6684963"/>
            <a:ext cx="4024313" cy="350837"/>
          </a:xfrm>
          <a:prstGeom prst="rect">
            <a:avLst/>
          </a:prstGeom>
          <a:noFill/>
          <a:ln w="9525">
            <a:noFill/>
            <a:miter lim="800000"/>
            <a:headEnd/>
            <a:tailEnd/>
          </a:ln>
          <a:effectLst/>
        </p:spPr>
        <p:txBody>
          <a:bodyPr vert="horz" wrap="square" lIns="93240" tIns="46620" rIns="93240" bIns="46620" numCol="1" anchor="b" anchorCtr="0" compatLnSpc="1">
            <a:prstTxWarp prst="textNoShape">
              <a:avLst/>
            </a:prstTxWarp>
          </a:bodyPr>
          <a:lstStyle>
            <a:lvl1pPr algn="l" defTabSz="933450">
              <a:defRPr sz="1200">
                <a:latin typeface="Times New Roman" charset="0"/>
              </a:defRPr>
            </a:lvl1pPr>
          </a:lstStyle>
          <a:p>
            <a:endParaRPr lang="en-US" dirty="0"/>
          </a:p>
        </p:txBody>
      </p:sp>
      <p:sp>
        <p:nvSpPr>
          <p:cNvPr id="3079" name="Rectangle 7"/>
          <p:cNvSpPr>
            <a:spLocks noGrp="1" noChangeArrowheads="1"/>
          </p:cNvSpPr>
          <p:nvPr>
            <p:ph type="sldNum" sz="quarter" idx="5"/>
          </p:nvPr>
        </p:nvSpPr>
        <p:spPr bwMode="auto">
          <a:xfrm>
            <a:off x="5259388" y="6684963"/>
            <a:ext cx="4024312" cy="350837"/>
          </a:xfrm>
          <a:prstGeom prst="rect">
            <a:avLst/>
          </a:prstGeom>
          <a:noFill/>
          <a:ln w="9525">
            <a:noFill/>
            <a:miter lim="800000"/>
            <a:headEnd/>
            <a:tailEnd/>
          </a:ln>
          <a:effectLst/>
        </p:spPr>
        <p:txBody>
          <a:bodyPr vert="horz" wrap="square" lIns="93240" tIns="46620" rIns="93240" bIns="46620" numCol="1" anchor="b" anchorCtr="0" compatLnSpc="1">
            <a:prstTxWarp prst="textNoShape">
              <a:avLst/>
            </a:prstTxWarp>
          </a:bodyPr>
          <a:lstStyle>
            <a:lvl1pPr algn="r" defTabSz="933450">
              <a:defRPr sz="1200">
                <a:latin typeface="Times New Roman" charset="0"/>
              </a:defRPr>
            </a:lvl1pPr>
          </a:lstStyle>
          <a:p>
            <a:fld id="{E6B0C90F-4174-C14F-A195-774157CA1723}" type="slidenum">
              <a:rPr lang="en-US"/>
              <a:pPr/>
              <a:t>‹#›</a:t>
            </a:fld>
            <a:endParaRPr lang="en-US"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Wednesday, 15 Jan. 2020</a:t>
            </a:r>
            <a:endParaRPr lang="en-US" dirty="0"/>
          </a:p>
        </p:txBody>
      </p:sp>
      <p:sp>
        <p:nvSpPr>
          <p:cNvPr id="14"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Artificial Intelligence (CS 131)</a:t>
            </a:r>
            <a:endParaRPr lang="en-US" dirty="0"/>
          </a:p>
        </p:txBody>
      </p:sp>
      <p:sp>
        <p:nvSpPr>
          <p:cNvPr id="15"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871538" y="533400"/>
            <a:ext cx="8162925" cy="1090613"/>
          </a:xfrm>
        </p:spPr>
        <p:txBody>
          <a:bodyPr/>
          <a:lstStyle/>
          <a:p>
            <a:r>
              <a:rPr lang="en-US"/>
              <a:t>Click to edit Master title style</a:t>
            </a:r>
          </a:p>
        </p:txBody>
      </p:sp>
      <p:sp>
        <p:nvSpPr>
          <p:cNvPr id="3" name="Content Placeholder 2"/>
          <p:cNvSpPr>
            <a:spLocks noGrp="1"/>
          </p:cNvSpPr>
          <p:nvPr>
            <p:ph sz="half" idx="1"/>
          </p:nvPr>
        </p:nvSpPr>
        <p:spPr>
          <a:xfrm>
            <a:off x="912813" y="1905000"/>
            <a:ext cx="3978275"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3488" y="1905000"/>
            <a:ext cx="3979862"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10"/>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Wednesday, 15 Jan. 2020</a:t>
            </a:r>
            <a:endParaRPr lang="en-US" dirty="0"/>
          </a:p>
        </p:txBody>
      </p:sp>
      <p:sp>
        <p:nvSpPr>
          <p:cNvPr id="15"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Artificial Intelligence (CS 131)</a:t>
            </a:r>
            <a:endParaRPr lang="en-US" dirty="0"/>
          </a:p>
        </p:txBody>
      </p:sp>
      <p:sp>
        <p:nvSpPr>
          <p:cNvPr id="16"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871538" y="533400"/>
            <a:ext cx="8162925" cy="1090613"/>
          </a:xfrm>
        </p:spPr>
        <p:txBody>
          <a:bodyPr/>
          <a:lstStyle/>
          <a:p>
            <a:r>
              <a:rPr lang="en-US"/>
              <a:t>Click to edit Master title style</a:t>
            </a:r>
          </a:p>
        </p:txBody>
      </p:sp>
      <p:sp>
        <p:nvSpPr>
          <p:cNvPr id="3" name="Text Placeholder 2"/>
          <p:cNvSpPr>
            <a:spLocks noGrp="1"/>
          </p:cNvSpPr>
          <p:nvPr>
            <p:ph type="body" sz="half" idx="1"/>
          </p:nvPr>
        </p:nvSpPr>
        <p:spPr>
          <a:xfrm>
            <a:off x="912813" y="1905000"/>
            <a:ext cx="8110537"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12813" y="4152900"/>
            <a:ext cx="8110537"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3"/>
          <p:cNvSpPr>
            <a:spLocks noGrp="1"/>
          </p:cNvSpPr>
          <p:nvPr>
            <p:ph type="dt" sz="half" idx="10"/>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Wednesday, 15 Jan. 2020</a:t>
            </a:r>
            <a:endParaRPr lang="en-US" dirty="0"/>
          </a:p>
        </p:txBody>
      </p:sp>
      <p:sp>
        <p:nvSpPr>
          <p:cNvPr id="10"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Artificial Intelligence (CS 131)</a:t>
            </a:r>
            <a:endParaRPr lang="en-US" dirty="0"/>
          </a:p>
        </p:txBody>
      </p:sp>
      <p:sp>
        <p:nvSpPr>
          <p:cNvPr id="11"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Wednesday, 15 Jan. 2020</a:t>
            </a:r>
            <a:endParaRPr lang="en-US" dirty="0"/>
          </a:p>
        </p:txBody>
      </p:sp>
      <p:sp>
        <p:nvSpPr>
          <p:cNvPr id="15"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Artificial Intelligence (CS 131)</a:t>
            </a:r>
            <a:endParaRPr lang="en-US" dirty="0"/>
          </a:p>
        </p:txBody>
      </p:sp>
      <p:sp>
        <p:nvSpPr>
          <p:cNvPr id="16"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Date Placeholder 13"/>
          <p:cNvSpPr>
            <a:spLocks noGrp="1"/>
          </p:cNvSpPr>
          <p:nvPr>
            <p:ph type="dt" sz="half" idx="10"/>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Wednesday, 15 Jan. 2020</a:t>
            </a:r>
            <a:endParaRPr lang="en-US" dirty="0"/>
          </a:p>
        </p:txBody>
      </p:sp>
      <p:sp>
        <p:nvSpPr>
          <p:cNvPr id="14"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Artificial Intelligence (CS 131)</a:t>
            </a:r>
            <a:endParaRPr lang="en-US" dirty="0"/>
          </a:p>
        </p:txBody>
      </p:sp>
      <p:sp>
        <p:nvSpPr>
          <p:cNvPr id="15"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13"/>
          <p:cNvSpPr>
            <a:spLocks noGrp="1"/>
          </p:cNvSpPr>
          <p:nvPr>
            <p:ph type="dt" sz="half" idx="10"/>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Wednesday, 15 Jan. 2020</a:t>
            </a:r>
            <a:endParaRPr lang="en-US" dirty="0"/>
          </a:p>
        </p:txBody>
      </p:sp>
      <p:sp>
        <p:nvSpPr>
          <p:cNvPr id="12" name="Footer Placeholder 2"/>
          <p:cNvSpPr>
            <a:spLocks noGrp="1"/>
          </p:cNvSpPr>
          <p:nvPr>
            <p:ph type="ftr" sz="quarter" idx="11"/>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Artificial Intelligence (CS 131)</a:t>
            </a:r>
            <a:endParaRPr lang="en-US" dirty="0"/>
          </a:p>
        </p:txBody>
      </p:sp>
      <p:sp>
        <p:nvSpPr>
          <p:cNvPr id="14" name="Slide Number Placeholder 22"/>
          <p:cNvSpPr>
            <a:spLocks noGrp="1"/>
          </p:cNvSpPr>
          <p:nvPr>
            <p:ph type="sldNum" sz="quarter" idx="12"/>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Wednesday, 15 Jan. 2020</a:t>
            </a:r>
            <a:endParaRPr lang="en-US" dirty="0"/>
          </a:p>
        </p:txBody>
      </p:sp>
      <p:sp>
        <p:nvSpPr>
          <p:cNvPr id="11"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pPr algn="l"/>
            <a:r>
              <a:rPr lang="en-US"/>
              <a:t>Artificial Intelligence (CS 131)</a:t>
            </a:r>
            <a:endParaRPr lang="en-US" dirty="0"/>
          </a:p>
        </p:txBody>
      </p:sp>
      <p:sp>
        <p:nvSpPr>
          <p:cNvPr id="12"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Wednesday, 15 Jan. 2020</a:t>
            </a:r>
            <a:endParaRPr lang="en-US" dirty="0"/>
          </a:p>
        </p:txBody>
      </p:sp>
      <p:sp>
        <p:nvSpPr>
          <p:cNvPr id="11"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Artificial Intelligence (CS 131)</a:t>
            </a:r>
            <a:endParaRPr lang="en-US" dirty="0"/>
          </a:p>
        </p:txBody>
      </p:sp>
      <p:sp>
        <p:nvSpPr>
          <p:cNvPr id="12"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dirty="0"/>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Wednesday, 15 Jan. 2020</a:t>
            </a:r>
            <a:endParaRPr lang="en-US" dirty="0"/>
          </a:p>
        </p:txBody>
      </p:sp>
      <p:sp>
        <p:nvSpPr>
          <p:cNvPr id="6" name="Footer Placeholder 5"/>
          <p:cNvSpPr>
            <a:spLocks noGrp="1"/>
          </p:cNvSpPr>
          <p:nvPr>
            <p:ph type="ftr" sz="quarter" idx="11"/>
          </p:nvPr>
        </p:nvSpPr>
        <p:spPr/>
        <p:txBody>
          <a:bodyPr/>
          <a:lstStyle/>
          <a:p>
            <a:r>
              <a:rPr lang="en-US"/>
              <a:t>Artificial Intelligence (CS 131)</a:t>
            </a:r>
            <a:endParaRPr lang="en-US" dirty="0"/>
          </a:p>
        </p:txBody>
      </p:sp>
      <p:sp>
        <p:nvSpPr>
          <p:cNvPr id="7" name="Slide Number Placeholder 6"/>
          <p:cNvSpPr>
            <a:spLocks noGrp="1"/>
          </p:cNvSpPr>
          <p:nvPr>
            <p:ph type="sldNum" sz="quarter" idx="12"/>
          </p:nvPr>
        </p:nvSpPr>
        <p:spPr>
          <a:xfrm>
            <a:off x="7391400" y="6356350"/>
            <a:ext cx="993648" cy="365760"/>
          </a:xfrm>
          <a:prstGeom prst="rect">
            <a:avLst/>
          </a:prstGeom>
        </p:spPr>
        <p:txBody>
          <a:bodyPr/>
          <a:lstStyle/>
          <a:p>
            <a:fld id="{CF871E9B-9377-9E47-A740-0327C5A5B6B1}"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bg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olidFill>
          <a:ln>
            <a:noFill/>
          </a:ln>
          <a:effectLst/>
        </p:spPr>
        <p:txBody>
          <a:bodyPr/>
          <a:lstStyle>
            <a:lvl1pPr marL="0" indent="0">
              <a:spcBef>
                <a:spcPts val="600"/>
              </a:spcBef>
              <a:buNone/>
              <a:defRPr sz="3200">
                <a:solidFill>
                  <a:schemeClr val="bg1"/>
                </a:solidFill>
              </a:defRPr>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lvl1pPr>
              <a:defRPr>
                <a:solidFill>
                  <a:schemeClr val="bg2"/>
                </a:solidFill>
              </a:defRPr>
            </a:lvl1pPr>
          </a:lstStyle>
          <a:p>
            <a:r>
              <a:rPr lang="en-US"/>
              <a:t>Wednesday, 15 Jan. 2020</a:t>
            </a:r>
            <a:endParaRPr lang="en-US" dirty="0"/>
          </a:p>
        </p:txBody>
      </p:sp>
      <p:sp>
        <p:nvSpPr>
          <p:cNvPr id="6" name="Footer Placeholder 5"/>
          <p:cNvSpPr>
            <a:spLocks noGrp="1"/>
          </p:cNvSpPr>
          <p:nvPr>
            <p:ph type="ftr" sz="quarter" idx="11"/>
          </p:nvPr>
        </p:nvSpPr>
        <p:spPr/>
        <p:txBody>
          <a:bodyPr/>
          <a:lstStyle>
            <a:lvl1pPr>
              <a:defRPr>
                <a:solidFill>
                  <a:schemeClr val="bg2"/>
                </a:solidFill>
              </a:defRPr>
            </a:lvl1pPr>
          </a:lstStyle>
          <a:p>
            <a:r>
              <a:rPr lang="en-US"/>
              <a:t>Artificial Intelligence (CS 131)</a:t>
            </a:r>
            <a:endParaRPr lang="en-US" dirty="0"/>
          </a:p>
        </p:txBody>
      </p:sp>
      <p:sp>
        <p:nvSpPr>
          <p:cNvPr id="7" name="Slide Number Placeholder 6"/>
          <p:cNvSpPr>
            <a:spLocks noGrp="1"/>
          </p:cNvSpPr>
          <p:nvPr>
            <p:ph type="sldNum" sz="quarter" idx="12"/>
          </p:nvPr>
        </p:nvSpPr>
        <p:spPr>
          <a:xfrm>
            <a:off x="7391400" y="6356350"/>
            <a:ext cx="993648" cy="365760"/>
          </a:xfrm>
          <a:prstGeom prst="rect">
            <a:avLst/>
          </a:prstGeom>
        </p:spPr>
        <p:txBody>
          <a:bodyPr/>
          <a:lstStyle>
            <a:lvl1pPr>
              <a:defRPr>
                <a:solidFill>
                  <a:schemeClr val="bg2"/>
                </a:solidFill>
              </a:defRPr>
            </a:lvl1pPr>
          </a:lstStyle>
          <a:p>
            <a:fld id="{CF871E9B-9377-9E47-A740-0327C5A5B6B1}"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solidFill>
                <a:schemeClr val="bg1"/>
              </a:solidFill>
            </a:endParaRPr>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solidFill>
                <a:schemeClr val="bg1"/>
              </a:solidFill>
            </a:endParaRPr>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solidFill>
                <a:schemeClr val="bg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Wednesday, 15 Jan. 2020</a:t>
            </a:r>
            <a:endParaRPr lang="en-US" dirty="0"/>
          </a:p>
        </p:txBody>
      </p:sp>
      <p:sp>
        <p:nvSpPr>
          <p:cNvPr id="11"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Artificial Intelligence (CS 131)</a:t>
            </a:r>
            <a:endParaRPr lang="en-US" dirty="0"/>
          </a:p>
        </p:txBody>
      </p:sp>
      <p:sp>
        <p:nvSpPr>
          <p:cNvPr id="12"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09600" y="6356350"/>
            <a:ext cx="2743200" cy="365760"/>
          </a:xfrm>
          <a:prstGeom prst="rect">
            <a:avLst/>
          </a:prstGeom>
        </p:spPr>
        <p:txBody>
          <a:bodyPr vert="horz"/>
          <a:lstStyle>
            <a:lvl1pPr algn="l" eaLnBrk="1" latinLnBrk="0" hangingPunct="1">
              <a:defRPr kumimoji="0" sz="1400">
                <a:solidFill>
                  <a:schemeClr val="tx2"/>
                </a:solidFill>
              </a:defRPr>
            </a:lvl1pPr>
          </a:lstStyle>
          <a:p>
            <a:r>
              <a:rPr lang="en-US"/>
              <a:t>Wednesday, 15 Jan. 2020</a:t>
            </a:r>
            <a:endParaRPr lang="en-US" dirty="0"/>
          </a:p>
        </p:txBody>
      </p:sp>
      <p:sp>
        <p:nvSpPr>
          <p:cNvPr id="3" name="Footer Placeholder 2"/>
          <p:cNvSpPr>
            <a:spLocks noGrp="1"/>
          </p:cNvSpPr>
          <p:nvPr>
            <p:ph type="ftr" sz="quarter" idx="3"/>
          </p:nvPr>
        </p:nvSpPr>
        <p:spPr>
          <a:xfrm>
            <a:off x="3505200" y="6356350"/>
            <a:ext cx="4267200" cy="365760"/>
          </a:xfrm>
          <a:prstGeom prst="rect">
            <a:avLst/>
          </a:prstGeom>
        </p:spPr>
        <p:txBody>
          <a:bodyPr vert="horz"/>
          <a:lstStyle>
            <a:lvl1pPr algn="r" eaLnBrk="1" latinLnBrk="0" hangingPunct="1">
              <a:defRPr kumimoji="0" sz="1400">
                <a:solidFill>
                  <a:schemeClr val="tx2"/>
                </a:solidFill>
              </a:defRPr>
            </a:lvl1pPr>
          </a:lstStyle>
          <a:p>
            <a:r>
              <a:rPr lang="en-US"/>
              <a:t>Artificial Intelligence (CS 131)</a:t>
            </a:r>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lide Number Placeholder 22"/>
          <p:cNvSpPr>
            <a:spLocks noGrp="1"/>
          </p:cNvSpPr>
          <p:nvPr>
            <p:ph type="sldNum" sz="quarter" idx="4"/>
          </p:nvPr>
        </p:nvSpPr>
        <p:spPr>
          <a:xfrm>
            <a:off x="7391400" y="6353175"/>
            <a:ext cx="993648" cy="365760"/>
          </a:xfrm>
          <a:prstGeom prst="rect">
            <a:avLst/>
          </a:prstGeom>
        </p:spPr>
        <p:txBody>
          <a:bodyPr vert="horz"/>
          <a:lstStyle>
            <a:lvl1pPr algn="r" eaLnBrk="1" latinLnBrk="0" hangingPunct="1">
              <a:defRPr kumimoji="0" sz="1400">
                <a:solidFill>
                  <a:schemeClr val="tx2"/>
                </a:solidFill>
              </a:defRPr>
            </a:lvl1pPr>
          </a:lstStyle>
          <a:p>
            <a:fld id="{CF871E9B-9377-9E47-A740-0327C5A5B6B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hyperlink" Target="http://aima.cs.berkeley.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aima.cs.berkeley.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http://aima.cs.berkeley.ed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hyperlink" Target="http://aima.cs.berkeley.ed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hyperlink" Target="http://aima.cs.berkeley.edu/" TargetMode="Externa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3308516" y="3733800"/>
            <a:ext cx="4921084" cy="1143000"/>
          </a:xfrm>
        </p:spPr>
        <p:txBody>
          <a:bodyPr anchor="ctr">
            <a:normAutofit/>
          </a:bodyPr>
          <a:lstStyle/>
          <a:p>
            <a:pPr algn="l" eaLnBrk="1" hangingPunct="1"/>
            <a:r>
              <a:rPr lang="en-US" sz="2400" dirty="0"/>
              <a:t>Lecture 03: </a:t>
            </a:r>
            <a:br>
              <a:rPr lang="en-US" sz="2400" dirty="0"/>
            </a:br>
            <a:r>
              <a:rPr lang="en-US" sz="2400" dirty="0"/>
              <a:t>Analyzing Search Algorithms</a:t>
            </a:r>
          </a:p>
        </p:txBody>
      </p:sp>
      <p:sp>
        <p:nvSpPr>
          <p:cNvPr id="2051" name="Rectangle 3"/>
          <p:cNvSpPr>
            <a:spLocks noGrp="1" noChangeArrowheads="1"/>
          </p:cNvSpPr>
          <p:nvPr>
            <p:ph type="subTitle" idx="1"/>
          </p:nvPr>
        </p:nvSpPr>
        <p:spPr/>
        <p:txBody>
          <a:bodyPr>
            <a:normAutofit/>
          </a:bodyPr>
          <a:lstStyle/>
          <a:p>
            <a:pPr algn="ctr" eaLnBrk="1" fontAlgn="auto" hangingPunct="1">
              <a:spcAft>
                <a:spcPts val="0"/>
              </a:spcAft>
              <a:buFont typeface="Wingdings 3"/>
              <a:buNone/>
              <a:defRPr/>
            </a:pPr>
            <a:r>
              <a:rPr lang="en-US" dirty="0"/>
              <a:t>Artificial Intelligence (CS 131)</a:t>
            </a:r>
          </a:p>
        </p:txBody>
      </p:sp>
      <p:pic>
        <p:nvPicPr>
          <p:cNvPr id="3" name="Picture 2">
            <a:extLst>
              <a:ext uri="{FF2B5EF4-FFF2-40B4-BE49-F238E27FC236}">
                <a16:creationId xmlns:a16="http://schemas.microsoft.com/office/drawing/2014/main" id="{BE37C96A-0ACF-AA40-8E5A-43146E634B5A}"/>
              </a:ext>
            </a:extLst>
          </p:cNvPr>
          <p:cNvPicPr>
            <a:picLocks noChangeAspect="1"/>
          </p:cNvPicPr>
          <p:nvPr/>
        </p:nvPicPr>
        <p:blipFill>
          <a:blip r:embed="rId2"/>
          <a:stretch>
            <a:fillRect/>
          </a:stretch>
        </p:blipFill>
        <p:spPr>
          <a:xfrm>
            <a:off x="1143000" y="3657600"/>
            <a:ext cx="2165516" cy="12765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Naïve Search</a:t>
            </a:r>
          </a:p>
        </p:txBody>
      </p:sp>
      <p:sp>
        <p:nvSpPr>
          <p:cNvPr id="3" name="Content Placeholder 2"/>
          <p:cNvSpPr>
            <a:spLocks noGrp="1"/>
          </p:cNvSpPr>
          <p:nvPr>
            <p:ph sz="quarter" idx="1"/>
          </p:nvPr>
        </p:nvSpPr>
        <p:spPr/>
        <p:txBody>
          <a:bodyPr>
            <a:normAutofit/>
          </a:bodyPr>
          <a:lstStyle/>
          <a:p>
            <a:r>
              <a:rPr lang="en-US" dirty="0">
                <a:solidFill>
                  <a:srgbClr val="000000"/>
                </a:solidFill>
              </a:rPr>
              <a:t>Breadth-first </a:t>
            </a:r>
            <a:r>
              <a:rPr lang="en-US" dirty="0"/>
              <a:t>search is optimal where action costs are </a:t>
            </a:r>
            <a:r>
              <a:rPr lang="en-US" dirty="0">
                <a:solidFill>
                  <a:schemeClr val="accent3"/>
                </a:solidFill>
              </a:rPr>
              <a:t>uniform</a:t>
            </a:r>
            <a:r>
              <a:rPr lang="en-US" b="1" i="1" dirty="0">
                <a:solidFill>
                  <a:srgbClr val="FF0000"/>
                </a:solidFill>
              </a:rPr>
              <a:t> </a:t>
            </a:r>
            <a:r>
              <a:rPr lang="en-US" dirty="0"/>
              <a:t>(i.e., every action has the same cost for agent)</a:t>
            </a:r>
          </a:p>
          <a:p>
            <a:pPr lvl="1">
              <a:spcAft>
                <a:spcPts val="1200"/>
              </a:spcAft>
            </a:pPr>
            <a:r>
              <a:rPr lang="en-US" dirty="0"/>
              <a:t>Downside: </a:t>
            </a:r>
            <a:r>
              <a:rPr lang="en-US" dirty="0">
                <a:solidFill>
                  <a:schemeClr val="accent3"/>
                </a:solidFill>
              </a:rPr>
              <a:t>exponential</a:t>
            </a:r>
            <a:r>
              <a:rPr lang="en-US" b="1" i="1" dirty="0">
                <a:solidFill>
                  <a:srgbClr val="FF0000"/>
                </a:solidFill>
              </a:rPr>
              <a:t> </a:t>
            </a:r>
            <a:r>
              <a:rPr lang="en-US" dirty="0"/>
              <a:t>space and time complexity</a:t>
            </a:r>
          </a:p>
          <a:p>
            <a:pPr>
              <a:spcAft>
                <a:spcPts val="1200"/>
              </a:spcAft>
            </a:pPr>
            <a:r>
              <a:rPr lang="en-US" dirty="0"/>
              <a:t>The complexity issues are hard to deal with:  some problems simply take a lot of searching to solve naïvely</a:t>
            </a:r>
          </a:p>
          <a:p>
            <a:r>
              <a:rPr lang="en-US" dirty="0"/>
              <a:t>Optimality can be extended to problems where some actions have different costs with a simple fix, however: simply order nodes by </a:t>
            </a:r>
            <a:r>
              <a:rPr lang="en-US" dirty="0">
                <a:solidFill>
                  <a:schemeClr val="accent3"/>
                </a:solidFill>
              </a:rPr>
              <a:t>total path-cost</a:t>
            </a:r>
          </a:p>
          <a:p>
            <a:pPr lvl="1"/>
            <a:r>
              <a:rPr lang="en-US" dirty="0"/>
              <a:t>Works so long as all costs are </a:t>
            </a:r>
            <a:r>
              <a:rPr lang="en-US" dirty="0">
                <a:solidFill>
                  <a:schemeClr val="accent3"/>
                </a:solidFill>
              </a:rPr>
              <a:t>positive</a:t>
            </a:r>
          </a:p>
        </p:txBody>
      </p:sp>
      <p:sp>
        <p:nvSpPr>
          <p:cNvPr id="5" name="Footer Placeholder 4"/>
          <p:cNvSpPr>
            <a:spLocks noGrp="1"/>
          </p:cNvSpPr>
          <p:nvPr>
            <p:ph type="ftr" sz="quarter" idx="3"/>
          </p:nvPr>
        </p:nvSpPr>
        <p:spPr/>
        <p:txBody>
          <a:bodyPr/>
          <a:lstStyle/>
          <a:p>
            <a:r>
              <a:rPr lang="en-US"/>
              <a:t>Artificial Intelligence (CS 131)</a:t>
            </a:r>
            <a:endParaRPr lang="en-US" dirty="0"/>
          </a:p>
        </p:txBody>
      </p:sp>
      <p:sp>
        <p:nvSpPr>
          <p:cNvPr id="6" name="Slide Number Placeholder 5"/>
          <p:cNvSpPr>
            <a:spLocks noGrp="1"/>
          </p:cNvSpPr>
          <p:nvPr>
            <p:ph type="sldNum" sz="quarter" idx="4"/>
          </p:nvPr>
        </p:nvSpPr>
        <p:spPr/>
        <p:txBody>
          <a:bodyPr/>
          <a:lstStyle/>
          <a:p>
            <a:fld id="{CF871E9B-9377-9E47-A740-0327C5A5B6B1}"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Uniform-Cost Search (Dijkstra’s Algorithm)</a:t>
            </a:r>
          </a:p>
        </p:txBody>
      </p:sp>
      <p:sp>
        <p:nvSpPr>
          <p:cNvPr id="3" name="Content Placeholder 2"/>
          <p:cNvSpPr>
            <a:spLocks noGrp="1"/>
          </p:cNvSpPr>
          <p:nvPr>
            <p:ph sz="quarter" idx="1"/>
          </p:nvPr>
        </p:nvSpPr>
        <p:spPr>
          <a:xfrm>
            <a:off x="457200" y="2329815"/>
            <a:ext cx="8229600" cy="3827145"/>
          </a:xfrm>
        </p:spPr>
        <p:txBody>
          <a:bodyPr>
            <a:normAutofit fontScale="92500"/>
          </a:bodyPr>
          <a:lstStyle/>
          <a:p>
            <a:pPr marL="514350" indent="-514350">
              <a:spcAft>
                <a:spcPts val="600"/>
              </a:spcAft>
              <a:buFont typeface="+mj-lt"/>
              <a:buAutoNum type="arabicPeriod"/>
            </a:pPr>
            <a:r>
              <a:rPr lang="en-US" sz="2200" dirty="0"/>
              <a:t>Best-First routine adds any node </a:t>
            </a:r>
            <a:r>
              <a:rPr lang="en-US" sz="2200" i="1" dirty="0">
                <a:latin typeface="Bookman Old Style"/>
                <a:cs typeface="Bookman Old Style"/>
              </a:rPr>
              <a:t>n</a:t>
            </a:r>
            <a:r>
              <a:rPr lang="en-US" sz="2200" i="1" dirty="0"/>
              <a:t> </a:t>
            </a:r>
            <a:r>
              <a:rPr lang="en-US" sz="2200" dirty="0"/>
              <a:t>to fringe when a parent is expanded: uses a </a:t>
            </a:r>
            <a:r>
              <a:rPr lang="en-US" sz="2200" dirty="0">
                <a:solidFill>
                  <a:schemeClr val="accent3"/>
                </a:solidFill>
              </a:rPr>
              <a:t>priority queue </a:t>
            </a:r>
            <a:r>
              <a:rPr lang="en-US" sz="2200" dirty="0"/>
              <a:t>for fringe, ordering nodes by total </a:t>
            </a:r>
            <a:r>
              <a:rPr lang="en-US" sz="2200" dirty="0">
                <a:solidFill>
                  <a:srgbClr val="000000"/>
                </a:solidFill>
              </a:rPr>
              <a:t>path-cost </a:t>
            </a:r>
            <a:r>
              <a:rPr lang="en-US" sz="2200" dirty="0"/>
              <a:t>so far</a:t>
            </a:r>
            <a:endParaRPr lang="en-US" sz="2200" dirty="0">
              <a:solidFill>
                <a:srgbClr val="0000FF"/>
              </a:solidFill>
              <a:latin typeface="Bookman Old Style"/>
              <a:cs typeface="Bookman Old Style"/>
            </a:endParaRPr>
          </a:p>
          <a:p>
            <a:pPr marL="514350" indent="-514350">
              <a:spcAft>
                <a:spcPts val="600"/>
              </a:spcAft>
              <a:buFont typeface="+mj-lt"/>
              <a:buAutoNum type="arabicPeriod"/>
            </a:pPr>
            <a:r>
              <a:rPr lang="en-US" sz="2200" dirty="0"/>
              <a:t>At each step, we expand the first node in the priority queue (the one with least cost so far)</a:t>
            </a:r>
          </a:p>
          <a:p>
            <a:pPr marL="514350" indent="-514350">
              <a:buFont typeface="+mj-lt"/>
              <a:buAutoNum type="arabicPeriod"/>
            </a:pPr>
            <a:r>
              <a:rPr lang="en-US" sz="2200" dirty="0"/>
              <a:t>If we find a new path to some node on the frontier that is better any found before, we update so that the node now has lower cost and moves closer to front of queue</a:t>
            </a:r>
          </a:p>
          <a:p>
            <a:pPr lvl="2"/>
            <a:r>
              <a:rPr lang="en-US" dirty="0"/>
              <a:t>If all costs are </a:t>
            </a:r>
            <a:r>
              <a:rPr lang="en-US" dirty="0">
                <a:solidFill>
                  <a:schemeClr val="accent3"/>
                </a:solidFill>
              </a:rPr>
              <a:t>positive</a:t>
            </a:r>
            <a:r>
              <a:rPr lang="en-US" dirty="0"/>
              <a:t> (greater than 0), then the first time we </a:t>
            </a:r>
            <a:r>
              <a:rPr lang="en-US" i="1" dirty="0"/>
              <a:t>expand</a:t>
            </a:r>
            <a:r>
              <a:rPr lang="en-US" dirty="0"/>
              <a:t> a node (</a:t>
            </a:r>
            <a:r>
              <a:rPr lang="en-US" i="1" dirty="0"/>
              <a:t>removing</a:t>
            </a:r>
            <a:r>
              <a:rPr lang="en-US" dirty="0"/>
              <a:t> it from queue), we have found the optimal path to it</a:t>
            </a:r>
          </a:p>
          <a:p>
            <a:pPr lvl="2">
              <a:spcAft>
                <a:spcPts val="1200"/>
              </a:spcAft>
            </a:pPr>
            <a:r>
              <a:rPr lang="en-US" dirty="0"/>
              <a:t>Distinct from Breadth-First, in which we have the optimal path as soon as we expand a node’s </a:t>
            </a:r>
            <a:r>
              <a:rPr lang="en-US" i="1" dirty="0"/>
              <a:t>parent</a:t>
            </a:r>
            <a:r>
              <a:rPr lang="en-US" dirty="0"/>
              <a:t>, when </a:t>
            </a:r>
            <a:r>
              <a:rPr lang="en-US" i="1" dirty="0"/>
              <a:t>adding </a:t>
            </a:r>
            <a:r>
              <a:rPr lang="en-US" dirty="0"/>
              <a:t>nodes to the queue</a:t>
            </a:r>
          </a:p>
        </p:txBody>
      </p:sp>
      <p:sp>
        <p:nvSpPr>
          <p:cNvPr id="5" name="Footer Placeholder 4"/>
          <p:cNvSpPr>
            <a:spLocks noGrp="1"/>
          </p:cNvSpPr>
          <p:nvPr>
            <p:ph type="ftr" sz="quarter" idx="3"/>
          </p:nvPr>
        </p:nvSpPr>
        <p:spPr/>
        <p:txBody>
          <a:bodyPr/>
          <a:lstStyle/>
          <a:p>
            <a:r>
              <a:rPr lang="en-US"/>
              <a:t>Artificial Intelligence (CS 131)</a:t>
            </a:r>
            <a:endParaRPr lang="en-US" dirty="0"/>
          </a:p>
        </p:txBody>
      </p:sp>
      <p:sp>
        <p:nvSpPr>
          <p:cNvPr id="6" name="Slide Number Placeholder 5"/>
          <p:cNvSpPr>
            <a:spLocks noGrp="1"/>
          </p:cNvSpPr>
          <p:nvPr>
            <p:ph type="sldNum" sz="quarter" idx="4"/>
          </p:nvPr>
        </p:nvSpPr>
        <p:spPr/>
        <p:txBody>
          <a:bodyPr/>
          <a:lstStyle/>
          <a:p>
            <a:fld id="{CF871E9B-9377-9E47-A740-0327C5A5B6B1}" type="slidenum">
              <a:rPr lang="en-US" smtClean="0"/>
              <a:pPr/>
              <a:t>11</a:t>
            </a:fld>
            <a:endParaRPr lang="en-US" dirty="0"/>
          </a:p>
        </p:txBody>
      </p:sp>
      <p:grpSp>
        <p:nvGrpSpPr>
          <p:cNvPr id="9" name="Group 8">
            <a:extLst>
              <a:ext uri="{FF2B5EF4-FFF2-40B4-BE49-F238E27FC236}">
                <a16:creationId xmlns:a16="http://schemas.microsoft.com/office/drawing/2014/main" id="{9A0AA322-440A-EFDB-3D1A-5FC6530EEB8E}"/>
              </a:ext>
            </a:extLst>
          </p:cNvPr>
          <p:cNvGrpSpPr/>
          <p:nvPr/>
        </p:nvGrpSpPr>
        <p:grpSpPr>
          <a:xfrm>
            <a:off x="1028700" y="1339215"/>
            <a:ext cx="7086600" cy="794385"/>
            <a:chOff x="685800" y="1339214"/>
            <a:chExt cx="7086600" cy="794385"/>
          </a:xfrm>
        </p:grpSpPr>
        <p:sp>
          <p:nvSpPr>
            <p:cNvPr id="7" name="Rectangle 6">
              <a:extLst>
                <a:ext uri="{FF2B5EF4-FFF2-40B4-BE49-F238E27FC236}">
                  <a16:creationId xmlns:a16="http://schemas.microsoft.com/office/drawing/2014/main" id="{6BADEBA5-DF23-68D8-B844-36D30E3B09FF}"/>
                </a:ext>
              </a:extLst>
            </p:cNvPr>
            <p:cNvSpPr/>
            <p:nvPr/>
          </p:nvSpPr>
          <p:spPr>
            <a:xfrm>
              <a:off x="685800" y="1339214"/>
              <a:ext cx="7086600" cy="794385"/>
            </a:xfrm>
            <a:prstGeom prst="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33F8842-2D43-70A9-D616-B47282A26740}"/>
                </a:ext>
              </a:extLst>
            </p:cNvPr>
            <p:cNvPicPr>
              <a:picLocks noChangeAspect="1"/>
            </p:cNvPicPr>
            <p:nvPr/>
          </p:nvPicPr>
          <p:blipFill>
            <a:blip r:embed="rId2"/>
            <a:stretch>
              <a:fillRect/>
            </a:stretch>
          </p:blipFill>
          <p:spPr>
            <a:xfrm>
              <a:off x="950191" y="1404564"/>
              <a:ext cx="6634018" cy="6477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Uniform-Cost Search</a:t>
            </a:r>
            <a:endParaRPr lang="en-US" dirty="0"/>
          </a:p>
        </p:txBody>
      </p:sp>
      <p:sp>
        <p:nvSpPr>
          <p:cNvPr id="40" name="Content Placeholder 39"/>
          <p:cNvSpPr>
            <a:spLocks noGrp="1"/>
          </p:cNvSpPr>
          <p:nvPr>
            <p:ph sz="quarter" idx="1"/>
          </p:nvPr>
        </p:nvSpPr>
        <p:spPr>
          <a:xfrm>
            <a:off x="457200" y="4724400"/>
            <a:ext cx="8229600" cy="1371600"/>
          </a:xfrm>
          <a:ln>
            <a:noFill/>
          </a:ln>
        </p:spPr>
        <p:txBody>
          <a:bodyPr>
            <a:normAutofit/>
          </a:bodyPr>
          <a:lstStyle/>
          <a:p>
            <a:r>
              <a:rPr lang="en-US" sz="2000" dirty="0"/>
              <a:t>Suppose we are searching for a path from Sibiu to Bucharest </a:t>
            </a:r>
          </a:p>
          <a:p>
            <a:r>
              <a:rPr lang="en-US" sz="2000" dirty="0"/>
              <a:t>We start with Sibiu (the initial state) in the fringe priority queue</a:t>
            </a:r>
          </a:p>
          <a:p>
            <a:r>
              <a:rPr lang="en-US" sz="2000" dirty="0"/>
              <a:t>It has no </a:t>
            </a:r>
            <a:r>
              <a:rPr lang="en-US" sz="2000" dirty="0">
                <a:solidFill>
                  <a:schemeClr val="accent3"/>
                </a:solidFill>
              </a:rPr>
              <a:t>parent</a:t>
            </a:r>
            <a:r>
              <a:rPr lang="en-US" sz="2000" dirty="0"/>
              <a:t> (</a:t>
            </a:r>
            <a:r>
              <a:rPr lang="en-US" sz="2000" i="1" spc="300" dirty="0">
                <a:solidFill>
                  <a:srgbClr val="0000FF"/>
                </a:solidFill>
                <a:latin typeface="Bookman Old Style"/>
                <a:cs typeface="Bookman Old Style"/>
              </a:rPr>
              <a:t>P</a:t>
            </a:r>
            <a:r>
              <a:rPr lang="en-US" sz="2000" dirty="0"/>
              <a:t>), and the starting </a:t>
            </a:r>
            <a:r>
              <a:rPr lang="en-US" sz="2000" dirty="0">
                <a:solidFill>
                  <a:schemeClr val="accent3"/>
                </a:solidFill>
              </a:rPr>
              <a:t>path-cost</a:t>
            </a:r>
            <a:r>
              <a:rPr lang="en-US" sz="2000" dirty="0"/>
              <a:t> (</a:t>
            </a:r>
            <a:r>
              <a:rPr lang="en-US" sz="2000" i="1" spc="300" dirty="0">
                <a:solidFill>
                  <a:srgbClr val="0000FF"/>
                </a:solidFill>
                <a:latin typeface="Bookman Old Style"/>
                <a:cs typeface="Bookman Old Style"/>
              </a:rPr>
              <a:t>g</a:t>
            </a:r>
            <a:r>
              <a:rPr lang="en-US" sz="2000" dirty="0"/>
              <a:t>)</a:t>
            </a:r>
            <a:r>
              <a:rPr lang="en-US" sz="2000" i="1" dirty="0">
                <a:solidFill>
                  <a:srgbClr val="0000FF"/>
                </a:solidFill>
                <a:latin typeface="Bookman Old Style"/>
                <a:cs typeface="Bookman Old Style"/>
              </a:rPr>
              <a:t> </a:t>
            </a:r>
            <a:r>
              <a:rPr lang="en-US" sz="2000" dirty="0"/>
              <a:t>is just </a:t>
            </a:r>
            <a:r>
              <a:rPr lang="en-US" sz="2000" dirty="0">
                <a:latin typeface="Courier"/>
                <a:cs typeface="Courier"/>
              </a:rPr>
              <a:t>0</a:t>
            </a:r>
          </a:p>
        </p:txBody>
      </p:sp>
      <p:sp>
        <p:nvSpPr>
          <p:cNvPr id="5" name="Footer Placeholder 4"/>
          <p:cNvSpPr>
            <a:spLocks noGrp="1"/>
          </p:cNvSpPr>
          <p:nvPr>
            <p:ph type="ftr" sz="quarter" idx="3"/>
          </p:nvPr>
        </p:nvSpPr>
        <p:spPr/>
        <p:txBody>
          <a:bodyPr/>
          <a:lstStyle/>
          <a:p>
            <a:r>
              <a:rPr lang="en-US"/>
              <a:t>Artificial Intelligence (CS 131)</a:t>
            </a:r>
            <a:endParaRPr lang="en-US" dirty="0"/>
          </a:p>
        </p:txBody>
      </p:sp>
      <p:sp>
        <p:nvSpPr>
          <p:cNvPr id="6" name="Slide Number Placeholder 5"/>
          <p:cNvSpPr>
            <a:spLocks noGrp="1"/>
          </p:cNvSpPr>
          <p:nvPr>
            <p:ph type="sldNum" sz="quarter" idx="4"/>
          </p:nvPr>
        </p:nvSpPr>
        <p:spPr/>
        <p:txBody>
          <a:bodyPr/>
          <a:lstStyle/>
          <a:p>
            <a:fld id="{CF871E9B-9377-9E47-A740-0327C5A5B6B1}" type="slidenum">
              <a:rPr lang="en-US" smtClean="0"/>
              <a:pPr/>
              <a:t>12</a:t>
            </a:fld>
            <a:endParaRPr lang="en-US" dirty="0"/>
          </a:p>
        </p:txBody>
      </p:sp>
      <p:sp>
        <p:nvSpPr>
          <p:cNvPr id="13" name="Rounded Rectangle 12"/>
          <p:cNvSpPr/>
          <p:nvPr/>
        </p:nvSpPr>
        <p:spPr>
          <a:xfrm>
            <a:off x="762000" y="1295400"/>
            <a:ext cx="1219200" cy="390825"/>
          </a:xfrm>
          <a:prstGeom prst="roundRect">
            <a:avLst/>
          </a:prstGeom>
          <a:solidFill>
            <a:schemeClr val="accent2">
              <a:lumMod val="20000"/>
              <a:lumOff val="80000"/>
              <a:alpha val="3366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Sibiu</a:t>
            </a:r>
          </a:p>
        </p:txBody>
      </p:sp>
      <p:sp>
        <p:nvSpPr>
          <p:cNvPr id="14" name="Rounded Rectangle 13"/>
          <p:cNvSpPr/>
          <p:nvPr/>
        </p:nvSpPr>
        <p:spPr>
          <a:xfrm>
            <a:off x="762000" y="2590800"/>
            <a:ext cx="1219200" cy="684697"/>
          </a:xfrm>
          <a:prstGeom prst="roundRect">
            <a:avLst/>
          </a:prstGeom>
          <a:solidFill>
            <a:schemeClr val="accent2">
              <a:lumMod val="20000"/>
              <a:lumOff val="80000"/>
              <a:alpha val="3366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Rimnicu Vilcea</a:t>
            </a:r>
          </a:p>
        </p:txBody>
      </p:sp>
      <p:sp>
        <p:nvSpPr>
          <p:cNvPr id="15" name="Rounded Rectangle 14"/>
          <p:cNvSpPr/>
          <p:nvPr/>
        </p:nvSpPr>
        <p:spPr>
          <a:xfrm>
            <a:off x="3733800" y="1295400"/>
            <a:ext cx="1219200" cy="390825"/>
          </a:xfrm>
          <a:prstGeom prst="roundRect">
            <a:avLst/>
          </a:prstGeom>
          <a:solidFill>
            <a:schemeClr val="accent2">
              <a:lumMod val="20000"/>
              <a:lumOff val="80000"/>
              <a:alpha val="3366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Fagaras</a:t>
            </a:r>
          </a:p>
        </p:txBody>
      </p:sp>
      <p:sp>
        <p:nvSpPr>
          <p:cNvPr id="16" name="Rounded Rectangle 15"/>
          <p:cNvSpPr/>
          <p:nvPr/>
        </p:nvSpPr>
        <p:spPr>
          <a:xfrm>
            <a:off x="3581400" y="2743200"/>
            <a:ext cx="1219200" cy="390825"/>
          </a:xfrm>
          <a:prstGeom prst="roundRect">
            <a:avLst/>
          </a:prstGeom>
          <a:solidFill>
            <a:schemeClr val="accent2">
              <a:lumMod val="20000"/>
              <a:lumOff val="80000"/>
              <a:alpha val="3366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Pitesti</a:t>
            </a:r>
          </a:p>
        </p:txBody>
      </p:sp>
      <p:sp>
        <p:nvSpPr>
          <p:cNvPr id="17" name="Rounded Rectangle 16"/>
          <p:cNvSpPr/>
          <p:nvPr/>
        </p:nvSpPr>
        <p:spPr>
          <a:xfrm>
            <a:off x="6477000" y="2743200"/>
            <a:ext cx="1447800" cy="390825"/>
          </a:xfrm>
          <a:prstGeom prst="roundRect">
            <a:avLst/>
          </a:prstGeom>
          <a:solidFill>
            <a:schemeClr val="accent2">
              <a:lumMod val="20000"/>
              <a:lumOff val="80000"/>
              <a:alpha val="3366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Bucharest</a:t>
            </a:r>
          </a:p>
        </p:txBody>
      </p:sp>
      <p:cxnSp>
        <p:nvCxnSpPr>
          <p:cNvPr id="19" name="Straight Connector 18"/>
          <p:cNvCxnSpPr>
            <a:stCxn id="13" idx="2"/>
            <a:endCxn id="14" idx="0"/>
          </p:cNvCxnSpPr>
          <p:nvPr/>
        </p:nvCxnSpPr>
        <p:spPr>
          <a:xfrm rot="5400000">
            <a:off x="919313" y="2138512"/>
            <a:ext cx="904575" cy="1588"/>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3" idx="3"/>
            <a:endCxn id="15" idx="1"/>
          </p:cNvCxnSpPr>
          <p:nvPr/>
        </p:nvCxnSpPr>
        <p:spPr>
          <a:xfrm>
            <a:off x="1981200" y="1490813"/>
            <a:ext cx="1752600" cy="1588"/>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4" idx="3"/>
            <a:endCxn id="16" idx="1"/>
          </p:cNvCxnSpPr>
          <p:nvPr/>
        </p:nvCxnSpPr>
        <p:spPr>
          <a:xfrm>
            <a:off x="1981200" y="2933149"/>
            <a:ext cx="1600200" cy="5464"/>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6" idx="3"/>
            <a:endCxn id="17" idx="1"/>
          </p:cNvCxnSpPr>
          <p:nvPr/>
        </p:nvCxnSpPr>
        <p:spPr>
          <a:xfrm>
            <a:off x="4800600" y="2938613"/>
            <a:ext cx="1676400" cy="1588"/>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5" idx="3"/>
            <a:endCxn id="17" idx="0"/>
          </p:cNvCxnSpPr>
          <p:nvPr/>
        </p:nvCxnSpPr>
        <p:spPr>
          <a:xfrm>
            <a:off x="4953000" y="1490813"/>
            <a:ext cx="2247900" cy="1252387"/>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838200" y="1840468"/>
            <a:ext cx="762000" cy="338554"/>
          </a:xfrm>
          <a:prstGeom prst="rect">
            <a:avLst/>
          </a:prstGeom>
          <a:noFill/>
        </p:spPr>
        <p:txBody>
          <a:bodyPr wrap="square" rtlCol="0">
            <a:spAutoFit/>
          </a:bodyPr>
          <a:lstStyle/>
          <a:p>
            <a:r>
              <a:rPr lang="en-US" sz="1600" dirty="0">
                <a:latin typeface="Courier"/>
                <a:cs typeface="Courier"/>
              </a:rPr>
              <a:t>80</a:t>
            </a:r>
          </a:p>
        </p:txBody>
      </p:sp>
      <p:sp>
        <p:nvSpPr>
          <p:cNvPr id="36" name="TextBox 35"/>
          <p:cNvSpPr txBox="1"/>
          <p:nvPr/>
        </p:nvSpPr>
        <p:spPr>
          <a:xfrm>
            <a:off x="2514600" y="1143000"/>
            <a:ext cx="762000" cy="369332"/>
          </a:xfrm>
          <a:prstGeom prst="rect">
            <a:avLst/>
          </a:prstGeom>
          <a:noFill/>
        </p:spPr>
        <p:txBody>
          <a:bodyPr wrap="square" rtlCol="0">
            <a:spAutoFit/>
          </a:bodyPr>
          <a:lstStyle/>
          <a:p>
            <a:r>
              <a:rPr lang="en-US" sz="1800" dirty="0">
                <a:latin typeface="Courier"/>
                <a:cs typeface="Courier"/>
              </a:rPr>
              <a:t>99</a:t>
            </a:r>
          </a:p>
        </p:txBody>
      </p:sp>
      <p:sp>
        <p:nvSpPr>
          <p:cNvPr id="37" name="TextBox 36"/>
          <p:cNvSpPr txBox="1"/>
          <p:nvPr/>
        </p:nvSpPr>
        <p:spPr>
          <a:xfrm>
            <a:off x="2514600" y="2602468"/>
            <a:ext cx="762000" cy="338554"/>
          </a:xfrm>
          <a:prstGeom prst="rect">
            <a:avLst/>
          </a:prstGeom>
          <a:noFill/>
        </p:spPr>
        <p:txBody>
          <a:bodyPr wrap="square" rtlCol="0">
            <a:spAutoFit/>
          </a:bodyPr>
          <a:lstStyle/>
          <a:p>
            <a:r>
              <a:rPr lang="en-US" sz="1600" dirty="0">
                <a:latin typeface="Courier"/>
                <a:cs typeface="Courier"/>
              </a:rPr>
              <a:t>97</a:t>
            </a:r>
          </a:p>
        </p:txBody>
      </p:sp>
      <p:sp>
        <p:nvSpPr>
          <p:cNvPr id="38" name="TextBox 37"/>
          <p:cNvSpPr txBox="1"/>
          <p:nvPr/>
        </p:nvSpPr>
        <p:spPr>
          <a:xfrm>
            <a:off x="5181600" y="2590800"/>
            <a:ext cx="762000" cy="338554"/>
          </a:xfrm>
          <a:prstGeom prst="rect">
            <a:avLst/>
          </a:prstGeom>
          <a:noFill/>
        </p:spPr>
        <p:txBody>
          <a:bodyPr wrap="square" rtlCol="0">
            <a:spAutoFit/>
          </a:bodyPr>
          <a:lstStyle/>
          <a:p>
            <a:r>
              <a:rPr lang="en-US" sz="1600" dirty="0">
                <a:latin typeface="Courier"/>
                <a:cs typeface="Courier"/>
              </a:rPr>
              <a:t>101</a:t>
            </a:r>
          </a:p>
        </p:txBody>
      </p:sp>
      <p:sp>
        <p:nvSpPr>
          <p:cNvPr id="39" name="TextBox 38"/>
          <p:cNvSpPr txBox="1"/>
          <p:nvPr/>
        </p:nvSpPr>
        <p:spPr>
          <a:xfrm>
            <a:off x="5867400" y="1752600"/>
            <a:ext cx="762000" cy="338554"/>
          </a:xfrm>
          <a:prstGeom prst="rect">
            <a:avLst/>
          </a:prstGeom>
          <a:noFill/>
        </p:spPr>
        <p:txBody>
          <a:bodyPr wrap="square" rtlCol="0">
            <a:spAutoFit/>
          </a:bodyPr>
          <a:lstStyle/>
          <a:p>
            <a:r>
              <a:rPr lang="en-US" sz="1600" dirty="0">
                <a:latin typeface="Courier"/>
                <a:cs typeface="Courier"/>
              </a:rPr>
              <a:t>211</a:t>
            </a:r>
          </a:p>
        </p:txBody>
      </p:sp>
      <p:sp>
        <p:nvSpPr>
          <p:cNvPr id="41" name="TextBox 40"/>
          <p:cNvSpPr txBox="1"/>
          <p:nvPr/>
        </p:nvSpPr>
        <p:spPr>
          <a:xfrm>
            <a:off x="685800" y="3505200"/>
            <a:ext cx="1600200" cy="461665"/>
          </a:xfrm>
          <a:prstGeom prst="rect">
            <a:avLst/>
          </a:prstGeom>
          <a:noFill/>
        </p:spPr>
        <p:txBody>
          <a:bodyPr wrap="square" rtlCol="0">
            <a:spAutoFit/>
          </a:bodyPr>
          <a:lstStyle/>
          <a:p>
            <a:r>
              <a:rPr lang="en-US" dirty="0">
                <a:latin typeface="Courier"/>
                <a:cs typeface="Courier"/>
              </a:rPr>
              <a:t>Fringe:</a:t>
            </a:r>
          </a:p>
        </p:txBody>
      </p:sp>
      <p:sp>
        <p:nvSpPr>
          <p:cNvPr id="52" name="Rounded Rectangle 51"/>
          <p:cNvSpPr/>
          <p:nvPr/>
        </p:nvSpPr>
        <p:spPr>
          <a:xfrm>
            <a:off x="609600" y="3429000"/>
            <a:ext cx="7848600" cy="1295400"/>
          </a:xfrm>
          <a:prstGeom prst="roundRect">
            <a:avLst/>
          </a:prstGeom>
          <a:no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2362200" y="3505200"/>
            <a:ext cx="1447800" cy="10668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82880" tIns="0" rIns="0" bIns="0" rtlCol="0" anchor="ctr"/>
          <a:lstStyle/>
          <a:p>
            <a:pPr algn="l"/>
            <a:r>
              <a:rPr lang="en-US" sz="1600" dirty="0">
                <a:solidFill>
                  <a:srgbClr val="000000"/>
                </a:solidFill>
                <a:latin typeface="Bookman Old Style"/>
                <a:cs typeface="Bookman Old Style"/>
              </a:rPr>
              <a:t>Sibiu</a:t>
            </a:r>
          </a:p>
          <a:p>
            <a:pPr algn="l"/>
            <a:r>
              <a:rPr lang="en-US" sz="1600" i="1" dirty="0">
                <a:solidFill>
                  <a:srgbClr val="000000"/>
                </a:solidFill>
                <a:latin typeface="Bookman Old Style"/>
                <a:cs typeface="Bookman Old Style"/>
              </a:rPr>
              <a:t>P</a:t>
            </a:r>
            <a:r>
              <a:rPr lang="en-US" sz="1600" dirty="0">
                <a:solidFill>
                  <a:srgbClr val="000000"/>
                </a:solidFill>
                <a:latin typeface="Bookman Old Style"/>
                <a:cs typeface="Bookman Old Style"/>
              </a:rPr>
              <a:t> = &lt;None&gt;</a:t>
            </a:r>
          </a:p>
          <a:p>
            <a:pPr algn="l"/>
            <a:r>
              <a:rPr lang="en-US" sz="1600" i="1" dirty="0" err="1">
                <a:solidFill>
                  <a:srgbClr val="000000"/>
                </a:solidFill>
                <a:latin typeface="Bookman Old Style"/>
                <a:cs typeface="Bookman Old Style"/>
              </a:rPr>
              <a:t>g</a:t>
            </a:r>
            <a:r>
              <a:rPr lang="en-US" sz="1600" dirty="0">
                <a:solidFill>
                  <a:srgbClr val="000000"/>
                </a:solidFill>
                <a:latin typeface="Bookman Old Style"/>
                <a:cs typeface="Bookman Old Style"/>
              </a:rPr>
              <a:t> = 0</a:t>
            </a:r>
          </a:p>
        </p:txBody>
      </p:sp>
      <p:sp>
        <p:nvSpPr>
          <p:cNvPr id="54" name="Isosceles Triangle 53"/>
          <p:cNvSpPr/>
          <p:nvPr/>
        </p:nvSpPr>
        <p:spPr>
          <a:xfrm>
            <a:off x="457200" y="1371600"/>
            <a:ext cx="228600" cy="228600"/>
          </a:xfrm>
          <a:prstGeom prst="triangle">
            <a:avLst/>
          </a:prstGeom>
          <a:solidFill>
            <a:schemeClr val="accent1"/>
          </a:solidFill>
          <a:ln w="34925">
            <a:solidFill>
              <a:schemeClr val="accent1"/>
            </a:solidFill>
          </a:ln>
          <a:effectLst/>
          <a:scene3d>
            <a:camera prst="orthographicFront">
              <a:rot lat="0" lon="0" rev="16200000"/>
            </a:camera>
            <a:lightRig rig="balanced" dir="t">
              <a:rot lat="0" lon="0" rev="0"/>
            </a:lightRig>
          </a:scene3d>
          <a:sp3d prstMaterial="matte">
            <a:bevelT w="0" h="0"/>
            <a:contourClr>
              <a:schemeClr val="accent1">
                <a:tint val="100000"/>
                <a:shade val="100000"/>
                <a:hueMod val="100000"/>
                <a:satMod val="10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Uniform-Cost Search</a:t>
            </a:r>
            <a:endParaRPr lang="en-US" dirty="0"/>
          </a:p>
        </p:txBody>
      </p:sp>
      <p:sp>
        <p:nvSpPr>
          <p:cNvPr id="40" name="Content Placeholder 39"/>
          <p:cNvSpPr>
            <a:spLocks noGrp="1"/>
          </p:cNvSpPr>
          <p:nvPr>
            <p:ph sz="quarter" idx="1"/>
          </p:nvPr>
        </p:nvSpPr>
        <p:spPr>
          <a:xfrm>
            <a:off x="457200" y="4724400"/>
            <a:ext cx="8229600" cy="1600200"/>
          </a:xfrm>
          <a:ln>
            <a:noFill/>
          </a:ln>
        </p:spPr>
        <p:txBody>
          <a:bodyPr>
            <a:normAutofit/>
          </a:bodyPr>
          <a:lstStyle/>
          <a:p>
            <a:r>
              <a:rPr lang="en-US" sz="2000" dirty="0"/>
              <a:t>When we </a:t>
            </a:r>
            <a:r>
              <a:rPr lang="en-US" sz="2000" dirty="0">
                <a:solidFill>
                  <a:schemeClr val="accent3"/>
                </a:solidFill>
              </a:rPr>
              <a:t>expand</a:t>
            </a:r>
            <a:r>
              <a:rPr lang="en-US" sz="2000" dirty="0"/>
              <a:t> Sibiu, we add its children to the priority queue</a:t>
            </a:r>
          </a:p>
          <a:p>
            <a:pPr>
              <a:spcAft>
                <a:spcPts val="2400"/>
              </a:spcAft>
            </a:pPr>
            <a:r>
              <a:rPr lang="en-US" sz="2000" dirty="0"/>
              <a:t>Each has Sibiu as parent </a:t>
            </a:r>
            <a:r>
              <a:rPr lang="en-US" sz="2000" i="1" dirty="0">
                <a:latin typeface="Bookman Old Style"/>
                <a:cs typeface="Bookman Old Style"/>
              </a:rPr>
              <a:t>P</a:t>
            </a:r>
            <a:r>
              <a:rPr lang="en-US" sz="2000" dirty="0"/>
              <a:t>, and the path-cost </a:t>
            </a:r>
            <a:r>
              <a:rPr lang="en-US" sz="2000" i="1" dirty="0" err="1">
                <a:latin typeface="Bookman Old Style"/>
                <a:cs typeface="Bookman Old Style"/>
              </a:rPr>
              <a:t>g</a:t>
            </a:r>
            <a:r>
              <a:rPr lang="en-US" sz="2000" i="1" dirty="0">
                <a:latin typeface="Bookman Old Style"/>
                <a:cs typeface="Bookman Old Style"/>
              </a:rPr>
              <a:t> </a:t>
            </a:r>
            <a:r>
              <a:rPr lang="en-US" sz="2000" dirty="0"/>
              <a:t>as calculated:</a:t>
            </a:r>
            <a:endParaRPr lang="en-US" sz="2000" dirty="0">
              <a:latin typeface="Courier"/>
              <a:cs typeface="Courier"/>
            </a:endParaRPr>
          </a:p>
          <a:p>
            <a:r>
              <a:rPr lang="en-US" sz="2000" dirty="0"/>
              <a:t>Since Rimnicu Vilcea has lowest </a:t>
            </a:r>
            <a:r>
              <a:rPr lang="en-US" sz="2000" i="1" dirty="0">
                <a:latin typeface="Bookman Old Style"/>
                <a:cs typeface="Bookman Old Style"/>
              </a:rPr>
              <a:t>g</a:t>
            </a:r>
            <a:r>
              <a:rPr lang="en-US" sz="2000" dirty="0"/>
              <a:t>-value, it is at the front of the queue</a:t>
            </a:r>
            <a:endParaRPr lang="en-US" sz="2000" dirty="0">
              <a:latin typeface="Courier"/>
              <a:cs typeface="Courier"/>
            </a:endParaRPr>
          </a:p>
        </p:txBody>
      </p:sp>
      <p:sp>
        <p:nvSpPr>
          <p:cNvPr id="5" name="Footer Placeholder 4"/>
          <p:cNvSpPr>
            <a:spLocks noGrp="1"/>
          </p:cNvSpPr>
          <p:nvPr>
            <p:ph type="ftr" sz="quarter" idx="3"/>
          </p:nvPr>
        </p:nvSpPr>
        <p:spPr/>
        <p:txBody>
          <a:bodyPr/>
          <a:lstStyle/>
          <a:p>
            <a:r>
              <a:rPr lang="en-US"/>
              <a:t>Artificial Intelligence (CS 131)</a:t>
            </a:r>
            <a:endParaRPr lang="en-US" dirty="0"/>
          </a:p>
        </p:txBody>
      </p:sp>
      <p:sp>
        <p:nvSpPr>
          <p:cNvPr id="6" name="Slide Number Placeholder 5"/>
          <p:cNvSpPr>
            <a:spLocks noGrp="1"/>
          </p:cNvSpPr>
          <p:nvPr>
            <p:ph type="sldNum" sz="quarter" idx="4"/>
          </p:nvPr>
        </p:nvSpPr>
        <p:spPr/>
        <p:txBody>
          <a:bodyPr/>
          <a:lstStyle/>
          <a:p>
            <a:fld id="{CF871E9B-9377-9E47-A740-0327C5A5B6B1}" type="slidenum">
              <a:rPr lang="en-US" smtClean="0"/>
              <a:pPr/>
              <a:t>13</a:t>
            </a:fld>
            <a:endParaRPr lang="en-US" dirty="0"/>
          </a:p>
        </p:txBody>
      </p:sp>
      <p:sp>
        <p:nvSpPr>
          <p:cNvPr id="13" name="Rounded Rectangle 12"/>
          <p:cNvSpPr/>
          <p:nvPr/>
        </p:nvSpPr>
        <p:spPr>
          <a:xfrm>
            <a:off x="762000" y="1295400"/>
            <a:ext cx="1219200" cy="390825"/>
          </a:xfrm>
          <a:prstGeom prst="roundRect">
            <a:avLst/>
          </a:prstGeom>
          <a:solidFill>
            <a:schemeClr val="accent5">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Sibiu</a:t>
            </a:r>
          </a:p>
        </p:txBody>
      </p:sp>
      <p:sp>
        <p:nvSpPr>
          <p:cNvPr id="14" name="Rounded Rectangle 13"/>
          <p:cNvSpPr/>
          <p:nvPr/>
        </p:nvSpPr>
        <p:spPr>
          <a:xfrm>
            <a:off x="762000" y="2590800"/>
            <a:ext cx="1219200" cy="684697"/>
          </a:xfrm>
          <a:prstGeom prst="roundRect">
            <a:avLst/>
          </a:prstGeom>
          <a:solidFill>
            <a:schemeClr val="accent2">
              <a:lumMod val="20000"/>
              <a:lumOff val="80000"/>
              <a:alpha val="34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Rimnicu Vilcea</a:t>
            </a:r>
          </a:p>
        </p:txBody>
      </p:sp>
      <p:sp>
        <p:nvSpPr>
          <p:cNvPr id="15" name="Rounded Rectangle 14"/>
          <p:cNvSpPr/>
          <p:nvPr/>
        </p:nvSpPr>
        <p:spPr>
          <a:xfrm>
            <a:off x="3733800" y="1295400"/>
            <a:ext cx="1219200" cy="390825"/>
          </a:xfrm>
          <a:prstGeom prst="roundRect">
            <a:avLst/>
          </a:prstGeom>
          <a:solidFill>
            <a:schemeClr val="accent2">
              <a:lumMod val="20000"/>
              <a:lumOff val="80000"/>
              <a:alpha val="34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Fagaras</a:t>
            </a:r>
          </a:p>
        </p:txBody>
      </p:sp>
      <p:sp>
        <p:nvSpPr>
          <p:cNvPr id="16" name="Rounded Rectangle 15"/>
          <p:cNvSpPr/>
          <p:nvPr/>
        </p:nvSpPr>
        <p:spPr>
          <a:xfrm>
            <a:off x="3581400" y="2743200"/>
            <a:ext cx="1219200" cy="390825"/>
          </a:xfrm>
          <a:prstGeom prst="roundRect">
            <a:avLst/>
          </a:prstGeom>
          <a:solidFill>
            <a:schemeClr val="accent2">
              <a:lumMod val="20000"/>
              <a:lumOff val="80000"/>
              <a:alpha val="34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Pitesti</a:t>
            </a:r>
          </a:p>
        </p:txBody>
      </p:sp>
      <p:sp>
        <p:nvSpPr>
          <p:cNvPr id="17" name="Rounded Rectangle 16"/>
          <p:cNvSpPr/>
          <p:nvPr/>
        </p:nvSpPr>
        <p:spPr>
          <a:xfrm>
            <a:off x="6477000" y="2743200"/>
            <a:ext cx="1447800" cy="390825"/>
          </a:xfrm>
          <a:prstGeom prst="roundRect">
            <a:avLst/>
          </a:prstGeom>
          <a:solidFill>
            <a:schemeClr val="accent2">
              <a:lumMod val="20000"/>
              <a:lumOff val="80000"/>
              <a:alpha val="34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Bucharest</a:t>
            </a:r>
          </a:p>
        </p:txBody>
      </p:sp>
      <p:cxnSp>
        <p:nvCxnSpPr>
          <p:cNvPr id="19" name="Straight Connector 18"/>
          <p:cNvCxnSpPr>
            <a:stCxn id="13" idx="2"/>
            <a:endCxn id="14" idx="0"/>
          </p:cNvCxnSpPr>
          <p:nvPr/>
        </p:nvCxnSpPr>
        <p:spPr>
          <a:xfrm rot="5400000">
            <a:off x="919313" y="2138512"/>
            <a:ext cx="904575" cy="1588"/>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3" idx="3"/>
            <a:endCxn id="15" idx="1"/>
          </p:cNvCxnSpPr>
          <p:nvPr/>
        </p:nvCxnSpPr>
        <p:spPr>
          <a:xfrm>
            <a:off x="1981200" y="1490813"/>
            <a:ext cx="1752600" cy="1588"/>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4" idx="3"/>
            <a:endCxn id="16" idx="1"/>
          </p:cNvCxnSpPr>
          <p:nvPr/>
        </p:nvCxnSpPr>
        <p:spPr>
          <a:xfrm>
            <a:off x="1981200" y="2933149"/>
            <a:ext cx="1600200" cy="5464"/>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6" idx="3"/>
            <a:endCxn id="17" idx="1"/>
          </p:cNvCxnSpPr>
          <p:nvPr/>
        </p:nvCxnSpPr>
        <p:spPr>
          <a:xfrm>
            <a:off x="4800600" y="2938613"/>
            <a:ext cx="1676400" cy="1588"/>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5" idx="3"/>
            <a:endCxn id="17" idx="0"/>
          </p:cNvCxnSpPr>
          <p:nvPr/>
        </p:nvCxnSpPr>
        <p:spPr>
          <a:xfrm>
            <a:off x="4953000" y="1490813"/>
            <a:ext cx="2247900" cy="1252387"/>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838200" y="1840468"/>
            <a:ext cx="762000" cy="338554"/>
          </a:xfrm>
          <a:prstGeom prst="rect">
            <a:avLst/>
          </a:prstGeom>
          <a:noFill/>
        </p:spPr>
        <p:txBody>
          <a:bodyPr wrap="square" rtlCol="0">
            <a:spAutoFit/>
          </a:bodyPr>
          <a:lstStyle/>
          <a:p>
            <a:r>
              <a:rPr lang="en-US" sz="1600" dirty="0">
                <a:latin typeface="Courier"/>
                <a:cs typeface="Courier"/>
              </a:rPr>
              <a:t>80</a:t>
            </a:r>
          </a:p>
        </p:txBody>
      </p:sp>
      <p:sp>
        <p:nvSpPr>
          <p:cNvPr id="36" name="TextBox 35"/>
          <p:cNvSpPr txBox="1"/>
          <p:nvPr/>
        </p:nvSpPr>
        <p:spPr>
          <a:xfrm>
            <a:off x="2514600" y="1143000"/>
            <a:ext cx="762000" cy="369332"/>
          </a:xfrm>
          <a:prstGeom prst="rect">
            <a:avLst/>
          </a:prstGeom>
          <a:noFill/>
        </p:spPr>
        <p:txBody>
          <a:bodyPr wrap="square" rtlCol="0">
            <a:spAutoFit/>
          </a:bodyPr>
          <a:lstStyle/>
          <a:p>
            <a:r>
              <a:rPr lang="en-US" sz="1800" dirty="0">
                <a:latin typeface="Courier"/>
                <a:cs typeface="Courier"/>
              </a:rPr>
              <a:t>99</a:t>
            </a:r>
          </a:p>
        </p:txBody>
      </p:sp>
      <p:sp>
        <p:nvSpPr>
          <p:cNvPr id="37" name="TextBox 36"/>
          <p:cNvSpPr txBox="1"/>
          <p:nvPr/>
        </p:nvSpPr>
        <p:spPr>
          <a:xfrm>
            <a:off x="2514600" y="2602468"/>
            <a:ext cx="762000" cy="338554"/>
          </a:xfrm>
          <a:prstGeom prst="rect">
            <a:avLst/>
          </a:prstGeom>
          <a:noFill/>
        </p:spPr>
        <p:txBody>
          <a:bodyPr wrap="square" rtlCol="0">
            <a:spAutoFit/>
          </a:bodyPr>
          <a:lstStyle/>
          <a:p>
            <a:r>
              <a:rPr lang="en-US" sz="1600" dirty="0">
                <a:latin typeface="Courier"/>
                <a:cs typeface="Courier"/>
              </a:rPr>
              <a:t>97</a:t>
            </a:r>
          </a:p>
        </p:txBody>
      </p:sp>
      <p:sp>
        <p:nvSpPr>
          <p:cNvPr id="38" name="TextBox 37"/>
          <p:cNvSpPr txBox="1"/>
          <p:nvPr/>
        </p:nvSpPr>
        <p:spPr>
          <a:xfrm>
            <a:off x="5181600" y="2590800"/>
            <a:ext cx="762000" cy="338554"/>
          </a:xfrm>
          <a:prstGeom prst="rect">
            <a:avLst/>
          </a:prstGeom>
          <a:noFill/>
        </p:spPr>
        <p:txBody>
          <a:bodyPr wrap="square" rtlCol="0">
            <a:spAutoFit/>
          </a:bodyPr>
          <a:lstStyle/>
          <a:p>
            <a:r>
              <a:rPr lang="en-US" sz="1600" dirty="0">
                <a:latin typeface="Courier"/>
                <a:cs typeface="Courier"/>
              </a:rPr>
              <a:t>101</a:t>
            </a:r>
          </a:p>
        </p:txBody>
      </p:sp>
      <p:sp>
        <p:nvSpPr>
          <p:cNvPr id="39" name="TextBox 38"/>
          <p:cNvSpPr txBox="1"/>
          <p:nvPr/>
        </p:nvSpPr>
        <p:spPr>
          <a:xfrm>
            <a:off x="5867400" y="1752600"/>
            <a:ext cx="762000" cy="338554"/>
          </a:xfrm>
          <a:prstGeom prst="rect">
            <a:avLst/>
          </a:prstGeom>
          <a:noFill/>
        </p:spPr>
        <p:txBody>
          <a:bodyPr wrap="square" rtlCol="0">
            <a:spAutoFit/>
          </a:bodyPr>
          <a:lstStyle/>
          <a:p>
            <a:r>
              <a:rPr lang="en-US" sz="1600" dirty="0">
                <a:latin typeface="Courier"/>
                <a:cs typeface="Courier"/>
              </a:rPr>
              <a:t>211</a:t>
            </a:r>
          </a:p>
        </p:txBody>
      </p:sp>
      <p:sp>
        <p:nvSpPr>
          <p:cNvPr id="41" name="TextBox 40"/>
          <p:cNvSpPr txBox="1"/>
          <p:nvPr/>
        </p:nvSpPr>
        <p:spPr>
          <a:xfrm>
            <a:off x="685800" y="3505200"/>
            <a:ext cx="1600200" cy="461665"/>
          </a:xfrm>
          <a:prstGeom prst="rect">
            <a:avLst/>
          </a:prstGeom>
          <a:noFill/>
        </p:spPr>
        <p:txBody>
          <a:bodyPr wrap="square" rtlCol="0">
            <a:spAutoFit/>
          </a:bodyPr>
          <a:lstStyle/>
          <a:p>
            <a:r>
              <a:rPr lang="en-US" dirty="0">
                <a:latin typeface="Courier"/>
                <a:cs typeface="Courier"/>
              </a:rPr>
              <a:t>Fringe:</a:t>
            </a:r>
          </a:p>
        </p:txBody>
      </p:sp>
      <p:sp>
        <p:nvSpPr>
          <p:cNvPr id="52" name="Rounded Rectangle 51"/>
          <p:cNvSpPr/>
          <p:nvPr/>
        </p:nvSpPr>
        <p:spPr>
          <a:xfrm>
            <a:off x="609600" y="3429000"/>
            <a:ext cx="7848600" cy="1295400"/>
          </a:xfrm>
          <a:prstGeom prst="roundRect">
            <a:avLst/>
          </a:prstGeom>
          <a:no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2362200" y="3505200"/>
            <a:ext cx="1219200" cy="10668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82880" tIns="0" rIns="0" bIns="0" rtlCol="0" anchor="ctr"/>
          <a:lstStyle/>
          <a:p>
            <a:pPr algn="l"/>
            <a:r>
              <a:rPr lang="en-US" sz="1600" dirty="0">
                <a:solidFill>
                  <a:srgbClr val="000000"/>
                </a:solidFill>
                <a:latin typeface="Bookman Old Style"/>
                <a:cs typeface="Bookman Old Style"/>
              </a:rPr>
              <a:t>Rim. Vil.</a:t>
            </a:r>
          </a:p>
          <a:p>
            <a:pPr algn="l"/>
            <a:r>
              <a:rPr lang="en-US" sz="1600" i="1" dirty="0">
                <a:solidFill>
                  <a:srgbClr val="000000"/>
                </a:solidFill>
                <a:latin typeface="Bookman Old Style"/>
                <a:cs typeface="Bookman Old Style"/>
              </a:rPr>
              <a:t>P</a:t>
            </a:r>
            <a:r>
              <a:rPr lang="en-US" sz="1600" dirty="0">
                <a:solidFill>
                  <a:srgbClr val="000000"/>
                </a:solidFill>
                <a:latin typeface="Bookman Old Style"/>
                <a:cs typeface="Bookman Old Style"/>
              </a:rPr>
              <a:t> = Sibiu</a:t>
            </a:r>
          </a:p>
          <a:p>
            <a:pPr algn="l"/>
            <a:r>
              <a:rPr lang="en-US" sz="1600" i="1" dirty="0" err="1">
                <a:solidFill>
                  <a:srgbClr val="000000"/>
                </a:solidFill>
                <a:latin typeface="Bookman Old Style"/>
                <a:cs typeface="Bookman Old Style"/>
              </a:rPr>
              <a:t>g</a:t>
            </a:r>
            <a:r>
              <a:rPr lang="en-US" sz="1600" dirty="0">
                <a:solidFill>
                  <a:srgbClr val="000000"/>
                </a:solidFill>
                <a:latin typeface="Bookman Old Style"/>
                <a:cs typeface="Bookman Old Style"/>
              </a:rPr>
              <a:t> = 80</a:t>
            </a:r>
          </a:p>
        </p:txBody>
      </p:sp>
      <p:sp>
        <p:nvSpPr>
          <p:cNvPr id="54" name="Isosceles Triangle 53"/>
          <p:cNvSpPr/>
          <p:nvPr/>
        </p:nvSpPr>
        <p:spPr>
          <a:xfrm>
            <a:off x="457200" y="2819400"/>
            <a:ext cx="228600" cy="228600"/>
          </a:xfrm>
          <a:prstGeom prst="triangle">
            <a:avLst/>
          </a:prstGeom>
          <a:solidFill>
            <a:schemeClr val="accent1"/>
          </a:solidFill>
          <a:ln w="34925">
            <a:solidFill>
              <a:schemeClr val="accent1"/>
            </a:solidFill>
          </a:ln>
          <a:effectLst/>
          <a:scene3d>
            <a:camera prst="orthographicFront">
              <a:rot lat="0" lon="0" rev="16200000"/>
            </a:camera>
            <a:lightRig rig="balanced" dir="t">
              <a:rot lat="0" lon="0" rev="0"/>
            </a:lightRig>
          </a:scene3d>
          <a:sp3d prstMaterial="matte">
            <a:bevelT w="0" h="0"/>
            <a:contourClr>
              <a:schemeClr val="accent1">
                <a:tint val="100000"/>
                <a:shade val="100000"/>
                <a:hueMod val="100000"/>
                <a:satMod val="10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uniformCostCalc.pdf"/>
          <p:cNvPicPr>
            <a:picLocks noChangeAspect="1"/>
          </p:cNvPicPr>
          <p:nvPr/>
        </p:nvPicPr>
        <p:blipFill>
          <a:blip r:embed="rId2"/>
          <a:stretch>
            <a:fillRect/>
          </a:stretch>
        </p:blipFill>
        <p:spPr>
          <a:xfrm>
            <a:off x="1447800" y="5525576"/>
            <a:ext cx="5334000" cy="265624"/>
          </a:xfrm>
          <a:prstGeom prst="rect">
            <a:avLst/>
          </a:prstGeom>
        </p:spPr>
      </p:pic>
      <p:sp>
        <p:nvSpPr>
          <p:cNvPr id="27" name="Rectangle 26"/>
          <p:cNvSpPr/>
          <p:nvPr/>
        </p:nvSpPr>
        <p:spPr>
          <a:xfrm>
            <a:off x="3810000" y="3505200"/>
            <a:ext cx="1219200" cy="10668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82880" tIns="0" rIns="0" bIns="0" rtlCol="0" anchor="ctr"/>
          <a:lstStyle/>
          <a:p>
            <a:pPr algn="l"/>
            <a:r>
              <a:rPr lang="en-US" sz="1600" dirty="0" err="1">
                <a:solidFill>
                  <a:srgbClr val="000000"/>
                </a:solidFill>
                <a:latin typeface="Bookman Old Style"/>
                <a:cs typeface="Bookman Old Style"/>
              </a:rPr>
              <a:t>Fargaras</a:t>
            </a:r>
            <a:endParaRPr lang="en-US" sz="1600" dirty="0">
              <a:solidFill>
                <a:srgbClr val="000000"/>
              </a:solidFill>
              <a:latin typeface="Bookman Old Style"/>
              <a:cs typeface="Bookman Old Style"/>
            </a:endParaRPr>
          </a:p>
          <a:p>
            <a:pPr algn="l"/>
            <a:r>
              <a:rPr lang="en-US" sz="1600" i="1" dirty="0">
                <a:solidFill>
                  <a:srgbClr val="000000"/>
                </a:solidFill>
                <a:latin typeface="Bookman Old Style"/>
                <a:cs typeface="Bookman Old Style"/>
              </a:rPr>
              <a:t>P</a:t>
            </a:r>
            <a:r>
              <a:rPr lang="en-US" sz="1600" dirty="0">
                <a:solidFill>
                  <a:srgbClr val="000000"/>
                </a:solidFill>
                <a:latin typeface="Bookman Old Style"/>
                <a:cs typeface="Bookman Old Style"/>
              </a:rPr>
              <a:t> = Sibiu</a:t>
            </a:r>
          </a:p>
          <a:p>
            <a:pPr algn="l"/>
            <a:r>
              <a:rPr lang="en-US" sz="1600" i="1" dirty="0" err="1">
                <a:solidFill>
                  <a:srgbClr val="000000"/>
                </a:solidFill>
                <a:latin typeface="Bookman Old Style"/>
                <a:cs typeface="Bookman Old Style"/>
              </a:rPr>
              <a:t>g</a:t>
            </a:r>
            <a:r>
              <a:rPr lang="en-US" sz="1600" dirty="0">
                <a:solidFill>
                  <a:srgbClr val="000000"/>
                </a:solidFill>
                <a:latin typeface="Bookman Old Style"/>
                <a:cs typeface="Bookman Old Style"/>
              </a:rPr>
              <a:t> = 99</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Uniform-Cost Search</a:t>
            </a:r>
            <a:endParaRPr lang="en-US" dirty="0"/>
          </a:p>
        </p:txBody>
      </p:sp>
      <p:sp>
        <p:nvSpPr>
          <p:cNvPr id="40" name="Content Placeholder 39"/>
          <p:cNvSpPr>
            <a:spLocks noGrp="1"/>
          </p:cNvSpPr>
          <p:nvPr>
            <p:ph sz="quarter" idx="1"/>
          </p:nvPr>
        </p:nvSpPr>
        <p:spPr>
          <a:xfrm>
            <a:off x="457200" y="4724400"/>
            <a:ext cx="8229600" cy="1600200"/>
          </a:xfrm>
          <a:ln>
            <a:noFill/>
          </a:ln>
        </p:spPr>
        <p:txBody>
          <a:bodyPr>
            <a:normAutofit/>
          </a:bodyPr>
          <a:lstStyle/>
          <a:p>
            <a:pPr>
              <a:spcAft>
                <a:spcPts val="6000"/>
              </a:spcAft>
            </a:pPr>
            <a:r>
              <a:rPr lang="en-US" sz="2000" dirty="0"/>
              <a:t>Expanding Rimnicu Vilcea adds Pitesti to the fringe set with path-value:</a:t>
            </a:r>
          </a:p>
          <a:p>
            <a:pPr>
              <a:spcAft>
                <a:spcPts val="2400"/>
              </a:spcAft>
            </a:pPr>
            <a:r>
              <a:rPr lang="en-US" sz="2000" dirty="0"/>
              <a:t>Now Fagaras has the lowest </a:t>
            </a:r>
            <a:r>
              <a:rPr lang="en-US" sz="2000" i="1" dirty="0" err="1">
                <a:latin typeface="Bookman Old Style"/>
                <a:cs typeface="Bookman Old Style"/>
              </a:rPr>
              <a:t>g</a:t>
            </a:r>
            <a:r>
              <a:rPr lang="en-US" sz="2000" dirty="0"/>
              <a:t>-value, and is the next node in the frontier</a:t>
            </a:r>
            <a:endParaRPr lang="en-US" sz="2000" dirty="0">
              <a:latin typeface="Courier"/>
              <a:cs typeface="Courier"/>
            </a:endParaRPr>
          </a:p>
        </p:txBody>
      </p:sp>
      <p:sp>
        <p:nvSpPr>
          <p:cNvPr id="5" name="Footer Placeholder 4"/>
          <p:cNvSpPr>
            <a:spLocks noGrp="1"/>
          </p:cNvSpPr>
          <p:nvPr>
            <p:ph type="ftr" sz="quarter" idx="3"/>
          </p:nvPr>
        </p:nvSpPr>
        <p:spPr/>
        <p:txBody>
          <a:bodyPr/>
          <a:lstStyle/>
          <a:p>
            <a:r>
              <a:rPr lang="en-US"/>
              <a:t>Artificial Intelligence (CS 131)</a:t>
            </a:r>
            <a:endParaRPr lang="en-US" dirty="0"/>
          </a:p>
        </p:txBody>
      </p:sp>
      <p:sp>
        <p:nvSpPr>
          <p:cNvPr id="6" name="Slide Number Placeholder 5"/>
          <p:cNvSpPr>
            <a:spLocks noGrp="1"/>
          </p:cNvSpPr>
          <p:nvPr>
            <p:ph type="sldNum" sz="quarter" idx="4"/>
          </p:nvPr>
        </p:nvSpPr>
        <p:spPr/>
        <p:txBody>
          <a:bodyPr/>
          <a:lstStyle/>
          <a:p>
            <a:fld id="{CF871E9B-9377-9E47-A740-0327C5A5B6B1}" type="slidenum">
              <a:rPr lang="en-US" smtClean="0"/>
              <a:pPr/>
              <a:t>14</a:t>
            </a:fld>
            <a:endParaRPr lang="en-US" dirty="0"/>
          </a:p>
        </p:txBody>
      </p:sp>
      <p:sp>
        <p:nvSpPr>
          <p:cNvPr id="13" name="Rounded Rectangle 12"/>
          <p:cNvSpPr/>
          <p:nvPr/>
        </p:nvSpPr>
        <p:spPr>
          <a:xfrm>
            <a:off x="762000" y="1295400"/>
            <a:ext cx="1219200" cy="390825"/>
          </a:xfrm>
          <a:prstGeom prst="roundRect">
            <a:avLst/>
          </a:prstGeom>
          <a:solidFill>
            <a:schemeClr val="accent5">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Sibiu</a:t>
            </a:r>
          </a:p>
        </p:txBody>
      </p:sp>
      <p:sp>
        <p:nvSpPr>
          <p:cNvPr id="14" name="Rounded Rectangle 13"/>
          <p:cNvSpPr/>
          <p:nvPr/>
        </p:nvSpPr>
        <p:spPr>
          <a:xfrm>
            <a:off x="762000" y="2590800"/>
            <a:ext cx="1219200" cy="684697"/>
          </a:xfrm>
          <a:prstGeom prst="roundRect">
            <a:avLst/>
          </a:prstGeom>
          <a:solidFill>
            <a:schemeClr val="accent5">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Rimnicu Vilcea</a:t>
            </a:r>
          </a:p>
        </p:txBody>
      </p:sp>
      <p:sp>
        <p:nvSpPr>
          <p:cNvPr id="15" name="Rounded Rectangle 14"/>
          <p:cNvSpPr/>
          <p:nvPr/>
        </p:nvSpPr>
        <p:spPr>
          <a:xfrm>
            <a:off x="3733800" y="1295400"/>
            <a:ext cx="1219200" cy="390825"/>
          </a:xfrm>
          <a:prstGeom prst="roundRect">
            <a:avLst/>
          </a:prstGeom>
          <a:solidFill>
            <a:schemeClr val="accent2">
              <a:lumMod val="20000"/>
              <a:lumOff val="80000"/>
              <a:alpha val="34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Fagaras</a:t>
            </a:r>
          </a:p>
        </p:txBody>
      </p:sp>
      <p:sp>
        <p:nvSpPr>
          <p:cNvPr id="16" name="Rounded Rectangle 15"/>
          <p:cNvSpPr/>
          <p:nvPr/>
        </p:nvSpPr>
        <p:spPr>
          <a:xfrm>
            <a:off x="3581400" y="2743200"/>
            <a:ext cx="1219200" cy="390825"/>
          </a:xfrm>
          <a:prstGeom prst="roundRect">
            <a:avLst/>
          </a:prstGeom>
          <a:solidFill>
            <a:schemeClr val="accent2">
              <a:lumMod val="20000"/>
              <a:lumOff val="80000"/>
              <a:alpha val="34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Pitesti</a:t>
            </a:r>
          </a:p>
        </p:txBody>
      </p:sp>
      <p:sp>
        <p:nvSpPr>
          <p:cNvPr id="17" name="Rounded Rectangle 16"/>
          <p:cNvSpPr/>
          <p:nvPr/>
        </p:nvSpPr>
        <p:spPr>
          <a:xfrm>
            <a:off x="6477000" y="2743200"/>
            <a:ext cx="1447800" cy="390825"/>
          </a:xfrm>
          <a:prstGeom prst="roundRect">
            <a:avLst/>
          </a:prstGeom>
          <a:solidFill>
            <a:schemeClr val="accent2">
              <a:lumMod val="20000"/>
              <a:lumOff val="80000"/>
              <a:alpha val="34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Bucharest</a:t>
            </a:r>
          </a:p>
        </p:txBody>
      </p:sp>
      <p:cxnSp>
        <p:nvCxnSpPr>
          <p:cNvPr id="19" name="Straight Connector 18"/>
          <p:cNvCxnSpPr>
            <a:stCxn id="13" idx="2"/>
            <a:endCxn id="14" idx="0"/>
          </p:cNvCxnSpPr>
          <p:nvPr/>
        </p:nvCxnSpPr>
        <p:spPr>
          <a:xfrm rot="5400000">
            <a:off x="919313" y="2138512"/>
            <a:ext cx="904575" cy="1588"/>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3" idx="3"/>
            <a:endCxn id="15" idx="1"/>
          </p:cNvCxnSpPr>
          <p:nvPr/>
        </p:nvCxnSpPr>
        <p:spPr>
          <a:xfrm>
            <a:off x="1981200" y="1490813"/>
            <a:ext cx="1752600" cy="1588"/>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4" idx="3"/>
            <a:endCxn id="16" idx="1"/>
          </p:cNvCxnSpPr>
          <p:nvPr/>
        </p:nvCxnSpPr>
        <p:spPr>
          <a:xfrm>
            <a:off x="1981200" y="2933149"/>
            <a:ext cx="1600200" cy="5464"/>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6" idx="3"/>
            <a:endCxn id="17" idx="1"/>
          </p:cNvCxnSpPr>
          <p:nvPr/>
        </p:nvCxnSpPr>
        <p:spPr>
          <a:xfrm>
            <a:off x="4800600" y="2938613"/>
            <a:ext cx="1676400" cy="1588"/>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5" idx="3"/>
            <a:endCxn id="17" idx="0"/>
          </p:cNvCxnSpPr>
          <p:nvPr/>
        </p:nvCxnSpPr>
        <p:spPr>
          <a:xfrm>
            <a:off x="4953000" y="1490813"/>
            <a:ext cx="2247900" cy="1252387"/>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838200" y="1840468"/>
            <a:ext cx="762000" cy="338554"/>
          </a:xfrm>
          <a:prstGeom prst="rect">
            <a:avLst/>
          </a:prstGeom>
          <a:noFill/>
        </p:spPr>
        <p:txBody>
          <a:bodyPr wrap="square" rtlCol="0">
            <a:spAutoFit/>
          </a:bodyPr>
          <a:lstStyle/>
          <a:p>
            <a:r>
              <a:rPr lang="en-US" sz="1600" dirty="0">
                <a:latin typeface="Courier"/>
                <a:cs typeface="Courier"/>
              </a:rPr>
              <a:t>80</a:t>
            </a:r>
          </a:p>
        </p:txBody>
      </p:sp>
      <p:sp>
        <p:nvSpPr>
          <p:cNvPr id="36" name="TextBox 35"/>
          <p:cNvSpPr txBox="1"/>
          <p:nvPr/>
        </p:nvSpPr>
        <p:spPr>
          <a:xfrm>
            <a:off x="2514600" y="1143000"/>
            <a:ext cx="762000" cy="369332"/>
          </a:xfrm>
          <a:prstGeom prst="rect">
            <a:avLst/>
          </a:prstGeom>
          <a:noFill/>
        </p:spPr>
        <p:txBody>
          <a:bodyPr wrap="square" rtlCol="0">
            <a:spAutoFit/>
          </a:bodyPr>
          <a:lstStyle/>
          <a:p>
            <a:r>
              <a:rPr lang="en-US" sz="1800" dirty="0">
                <a:latin typeface="Courier"/>
                <a:cs typeface="Courier"/>
              </a:rPr>
              <a:t>99</a:t>
            </a:r>
          </a:p>
        </p:txBody>
      </p:sp>
      <p:sp>
        <p:nvSpPr>
          <p:cNvPr id="37" name="TextBox 36"/>
          <p:cNvSpPr txBox="1"/>
          <p:nvPr/>
        </p:nvSpPr>
        <p:spPr>
          <a:xfrm>
            <a:off x="2514600" y="2602468"/>
            <a:ext cx="762000" cy="338554"/>
          </a:xfrm>
          <a:prstGeom prst="rect">
            <a:avLst/>
          </a:prstGeom>
          <a:noFill/>
        </p:spPr>
        <p:txBody>
          <a:bodyPr wrap="square" rtlCol="0">
            <a:spAutoFit/>
          </a:bodyPr>
          <a:lstStyle/>
          <a:p>
            <a:r>
              <a:rPr lang="en-US" sz="1600" dirty="0">
                <a:latin typeface="Courier"/>
                <a:cs typeface="Courier"/>
              </a:rPr>
              <a:t>97</a:t>
            </a:r>
          </a:p>
        </p:txBody>
      </p:sp>
      <p:sp>
        <p:nvSpPr>
          <p:cNvPr id="38" name="TextBox 37"/>
          <p:cNvSpPr txBox="1"/>
          <p:nvPr/>
        </p:nvSpPr>
        <p:spPr>
          <a:xfrm>
            <a:off x="5181600" y="2590800"/>
            <a:ext cx="762000" cy="338554"/>
          </a:xfrm>
          <a:prstGeom prst="rect">
            <a:avLst/>
          </a:prstGeom>
          <a:noFill/>
        </p:spPr>
        <p:txBody>
          <a:bodyPr wrap="square" rtlCol="0">
            <a:spAutoFit/>
          </a:bodyPr>
          <a:lstStyle/>
          <a:p>
            <a:r>
              <a:rPr lang="en-US" sz="1600" dirty="0">
                <a:latin typeface="Courier"/>
                <a:cs typeface="Courier"/>
              </a:rPr>
              <a:t>101</a:t>
            </a:r>
          </a:p>
        </p:txBody>
      </p:sp>
      <p:sp>
        <p:nvSpPr>
          <p:cNvPr id="39" name="TextBox 38"/>
          <p:cNvSpPr txBox="1"/>
          <p:nvPr/>
        </p:nvSpPr>
        <p:spPr>
          <a:xfrm>
            <a:off x="5867400" y="1752600"/>
            <a:ext cx="762000" cy="338554"/>
          </a:xfrm>
          <a:prstGeom prst="rect">
            <a:avLst/>
          </a:prstGeom>
          <a:noFill/>
        </p:spPr>
        <p:txBody>
          <a:bodyPr wrap="square" rtlCol="0">
            <a:spAutoFit/>
          </a:bodyPr>
          <a:lstStyle/>
          <a:p>
            <a:r>
              <a:rPr lang="en-US" sz="1600" dirty="0">
                <a:latin typeface="Courier"/>
                <a:cs typeface="Courier"/>
              </a:rPr>
              <a:t>211</a:t>
            </a:r>
          </a:p>
        </p:txBody>
      </p:sp>
      <p:sp>
        <p:nvSpPr>
          <p:cNvPr id="41" name="TextBox 40"/>
          <p:cNvSpPr txBox="1"/>
          <p:nvPr/>
        </p:nvSpPr>
        <p:spPr>
          <a:xfrm>
            <a:off x="685800" y="3505200"/>
            <a:ext cx="1600200" cy="461665"/>
          </a:xfrm>
          <a:prstGeom prst="rect">
            <a:avLst/>
          </a:prstGeom>
          <a:noFill/>
        </p:spPr>
        <p:txBody>
          <a:bodyPr wrap="square" rtlCol="0">
            <a:spAutoFit/>
          </a:bodyPr>
          <a:lstStyle/>
          <a:p>
            <a:r>
              <a:rPr lang="en-US" dirty="0">
                <a:latin typeface="Courier"/>
                <a:cs typeface="Courier"/>
              </a:rPr>
              <a:t>Fringe:</a:t>
            </a:r>
          </a:p>
        </p:txBody>
      </p:sp>
      <p:sp>
        <p:nvSpPr>
          <p:cNvPr id="52" name="Rounded Rectangle 51"/>
          <p:cNvSpPr/>
          <p:nvPr/>
        </p:nvSpPr>
        <p:spPr>
          <a:xfrm>
            <a:off x="609600" y="3429000"/>
            <a:ext cx="7848600" cy="1295400"/>
          </a:xfrm>
          <a:prstGeom prst="roundRect">
            <a:avLst/>
          </a:prstGeom>
          <a:no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3733800" y="3505200"/>
            <a:ext cx="1219200" cy="10668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82880" tIns="0" rIns="0" bIns="0" rtlCol="0" anchor="ctr"/>
          <a:lstStyle/>
          <a:p>
            <a:pPr algn="l"/>
            <a:r>
              <a:rPr lang="en-US" sz="1600" dirty="0">
                <a:solidFill>
                  <a:srgbClr val="000000"/>
                </a:solidFill>
                <a:latin typeface="Bookman Old Style"/>
                <a:cs typeface="Bookman Old Style"/>
              </a:rPr>
              <a:t>Pitesti</a:t>
            </a:r>
          </a:p>
          <a:p>
            <a:pPr algn="l"/>
            <a:r>
              <a:rPr lang="en-US" sz="1600" i="1" dirty="0">
                <a:solidFill>
                  <a:srgbClr val="000000"/>
                </a:solidFill>
                <a:latin typeface="Bookman Old Style"/>
                <a:cs typeface="Bookman Old Style"/>
              </a:rPr>
              <a:t>P</a:t>
            </a:r>
            <a:r>
              <a:rPr lang="en-US" sz="1600" dirty="0">
                <a:solidFill>
                  <a:srgbClr val="000000"/>
                </a:solidFill>
                <a:latin typeface="Bookman Old Style"/>
                <a:cs typeface="Bookman Old Style"/>
              </a:rPr>
              <a:t> = R.V.</a:t>
            </a:r>
          </a:p>
          <a:p>
            <a:pPr algn="l"/>
            <a:r>
              <a:rPr lang="en-US" sz="1600" i="1" dirty="0" err="1">
                <a:solidFill>
                  <a:srgbClr val="000000"/>
                </a:solidFill>
                <a:latin typeface="Bookman Old Style"/>
                <a:cs typeface="Bookman Old Style"/>
              </a:rPr>
              <a:t>g</a:t>
            </a:r>
            <a:r>
              <a:rPr lang="en-US" sz="1600" dirty="0">
                <a:solidFill>
                  <a:srgbClr val="000000"/>
                </a:solidFill>
                <a:latin typeface="Bookman Old Style"/>
                <a:cs typeface="Bookman Old Style"/>
              </a:rPr>
              <a:t> = 177</a:t>
            </a:r>
          </a:p>
        </p:txBody>
      </p:sp>
      <p:sp>
        <p:nvSpPr>
          <p:cNvPr id="54" name="Isosceles Triangle 53"/>
          <p:cNvSpPr/>
          <p:nvPr/>
        </p:nvSpPr>
        <p:spPr>
          <a:xfrm>
            <a:off x="4191000" y="1752600"/>
            <a:ext cx="228600" cy="228600"/>
          </a:xfrm>
          <a:prstGeom prst="triangle">
            <a:avLst/>
          </a:prstGeom>
          <a:solidFill>
            <a:schemeClr val="accent1"/>
          </a:solidFill>
          <a:ln w="34925">
            <a:solidFill>
              <a:schemeClr val="accent1"/>
            </a:solidFill>
          </a:ln>
          <a:effectLst/>
          <a:scene3d>
            <a:camera prst="orthographicFront">
              <a:rot lat="0" lon="0" rev="0"/>
            </a:camera>
            <a:lightRig rig="balanced" dir="t">
              <a:rot lat="0" lon="0" rev="0"/>
            </a:lightRig>
          </a:scene3d>
          <a:sp3d prstMaterial="matte">
            <a:bevelT w="0" h="0"/>
            <a:contourClr>
              <a:schemeClr val="accent1">
                <a:tint val="100000"/>
                <a:shade val="100000"/>
                <a:hueMod val="100000"/>
                <a:satMod val="10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2286000" y="3505200"/>
            <a:ext cx="1219200" cy="10668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82880" tIns="0" rIns="0" bIns="0" rtlCol="0" anchor="ctr"/>
          <a:lstStyle/>
          <a:p>
            <a:pPr algn="l"/>
            <a:r>
              <a:rPr lang="en-US" sz="1600" dirty="0" err="1">
                <a:solidFill>
                  <a:srgbClr val="000000"/>
                </a:solidFill>
                <a:latin typeface="Bookman Old Style"/>
                <a:cs typeface="Bookman Old Style"/>
              </a:rPr>
              <a:t>Fargaras</a:t>
            </a:r>
            <a:endParaRPr lang="en-US" sz="1600" dirty="0">
              <a:solidFill>
                <a:srgbClr val="000000"/>
              </a:solidFill>
              <a:latin typeface="Bookman Old Style"/>
              <a:cs typeface="Bookman Old Style"/>
            </a:endParaRPr>
          </a:p>
          <a:p>
            <a:pPr algn="l"/>
            <a:r>
              <a:rPr lang="en-US" sz="1600" i="1" dirty="0">
                <a:solidFill>
                  <a:srgbClr val="000000"/>
                </a:solidFill>
                <a:latin typeface="Bookman Old Style"/>
                <a:cs typeface="Bookman Old Style"/>
              </a:rPr>
              <a:t>P</a:t>
            </a:r>
            <a:r>
              <a:rPr lang="en-US" sz="1600" dirty="0">
                <a:solidFill>
                  <a:srgbClr val="000000"/>
                </a:solidFill>
                <a:latin typeface="Bookman Old Style"/>
                <a:cs typeface="Bookman Old Style"/>
              </a:rPr>
              <a:t> = Sibiu</a:t>
            </a:r>
          </a:p>
          <a:p>
            <a:pPr algn="l"/>
            <a:r>
              <a:rPr lang="en-US" sz="1600" i="1" dirty="0" err="1">
                <a:solidFill>
                  <a:srgbClr val="000000"/>
                </a:solidFill>
                <a:latin typeface="Bookman Old Style"/>
                <a:cs typeface="Bookman Old Style"/>
              </a:rPr>
              <a:t>g</a:t>
            </a:r>
            <a:r>
              <a:rPr lang="en-US" sz="1600" dirty="0">
                <a:solidFill>
                  <a:srgbClr val="000000"/>
                </a:solidFill>
                <a:latin typeface="Bookman Old Style"/>
                <a:cs typeface="Bookman Old Style"/>
              </a:rPr>
              <a:t> = 99</a:t>
            </a:r>
          </a:p>
        </p:txBody>
      </p:sp>
      <p:pic>
        <p:nvPicPr>
          <p:cNvPr id="28" name="Picture 27" descr="uniformCostCalc2.pdf"/>
          <p:cNvPicPr>
            <a:picLocks noChangeAspect="1"/>
          </p:cNvPicPr>
          <p:nvPr/>
        </p:nvPicPr>
        <p:blipFill>
          <a:blip r:embed="rId2"/>
          <a:stretch>
            <a:fillRect/>
          </a:stretch>
        </p:blipFill>
        <p:spPr>
          <a:xfrm>
            <a:off x="1905000" y="5181600"/>
            <a:ext cx="5486400" cy="6276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Uniform-Cost Search</a:t>
            </a:r>
            <a:endParaRPr lang="en-US" dirty="0"/>
          </a:p>
        </p:txBody>
      </p:sp>
      <p:sp>
        <p:nvSpPr>
          <p:cNvPr id="40" name="Content Placeholder 39"/>
          <p:cNvSpPr>
            <a:spLocks noGrp="1"/>
          </p:cNvSpPr>
          <p:nvPr>
            <p:ph sz="quarter" idx="1"/>
          </p:nvPr>
        </p:nvSpPr>
        <p:spPr>
          <a:xfrm>
            <a:off x="457200" y="4724400"/>
            <a:ext cx="8229600" cy="1600200"/>
          </a:xfrm>
          <a:ln>
            <a:noFill/>
          </a:ln>
        </p:spPr>
        <p:txBody>
          <a:bodyPr>
            <a:normAutofit/>
          </a:bodyPr>
          <a:lstStyle/>
          <a:p>
            <a:r>
              <a:rPr lang="en-US" sz="2000" dirty="0"/>
              <a:t>Expanding Fagaras adds Bucharest to the fringe set</a:t>
            </a:r>
          </a:p>
          <a:p>
            <a:r>
              <a:rPr lang="en-US" sz="2000" dirty="0"/>
              <a:t>Even though Bucharest is the goal city, we </a:t>
            </a:r>
            <a:r>
              <a:rPr lang="en-US" sz="2000" i="1" dirty="0"/>
              <a:t>do not</a:t>
            </a:r>
            <a:r>
              <a:rPr lang="en-US" sz="2000" b="1" i="1" dirty="0"/>
              <a:t> </a:t>
            </a:r>
            <a:r>
              <a:rPr lang="en-US" sz="2000" dirty="0"/>
              <a:t>stop here!</a:t>
            </a:r>
          </a:p>
          <a:p>
            <a:r>
              <a:rPr lang="en-US" sz="2000" dirty="0"/>
              <a:t>If we want to guarantee an </a:t>
            </a:r>
            <a:r>
              <a:rPr lang="en-US" sz="2000" i="1" dirty="0"/>
              <a:t>optimal</a:t>
            </a:r>
            <a:r>
              <a:rPr lang="en-US" sz="2000" dirty="0"/>
              <a:t> (shortest) path, we must keep looking</a:t>
            </a:r>
          </a:p>
          <a:p>
            <a:pPr>
              <a:spcAft>
                <a:spcPts val="2400"/>
              </a:spcAft>
            </a:pPr>
            <a:r>
              <a:rPr lang="en-US" sz="2000" dirty="0"/>
              <a:t>Since Pitesti has lower </a:t>
            </a:r>
            <a:r>
              <a:rPr lang="en-US" sz="2000" i="1" dirty="0" err="1">
                <a:latin typeface="Bookman Old Style"/>
                <a:cs typeface="Bookman Old Style"/>
              </a:rPr>
              <a:t>g</a:t>
            </a:r>
            <a:r>
              <a:rPr lang="en-US" sz="2000" dirty="0"/>
              <a:t>-value, it is the next node in the frontier</a:t>
            </a:r>
            <a:endParaRPr lang="en-US" sz="2000" dirty="0">
              <a:latin typeface="Courier"/>
              <a:cs typeface="Courier"/>
            </a:endParaRPr>
          </a:p>
        </p:txBody>
      </p:sp>
      <p:sp>
        <p:nvSpPr>
          <p:cNvPr id="5" name="Footer Placeholder 4"/>
          <p:cNvSpPr>
            <a:spLocks noGrp="1"/>
          </p:cNvSpPr>
          <p:nvPr>
            <p:ph type="ftr" sz="quarter" idx="3"/>
          </p:nvPr>
        </p:nvSpPr>
        <p:spPr/>
        <p:txBody>
          <a:bodyPr/>
          <a:lstStyle/>
          <a:p>
            <a:r>
              <a:rPr lang="en-US"/>
              <a:t>Artificial Intelligence (CS 131)</a:t>
            </a:r>
            <a:endParaRPr lang="en-US" dirty="0"/>
          </a:p>
        </p:txBody>
      </p:sp>
      <p:sp>
        <p:nvSpPr>
          <p:cNvPr id="6" name="Slide Number Placeholder 5"/>
          <p:cNvSpPr>
            <a:spLocks noGrp="1"/>
          </p:cNvSpPr>
          <p:nvPr>
            <p:ph type="sldNum" sz="quarter" idx="4"/>
          </p:nvPr>
        </p:nvSpPr>
        <p:spPr/>
        <p:txBody>
          <a:bodyPr/>
          <a:lstStyle/>
          <a:p>
            <a:fld id="{CF871E9B-9377-9E47-A740-0327C5A5B6B1}" type="slidenum">
              <a:rPr lang="en-US" smtClean="0"/>
              <a:pPr/>
              <a:t>15</a:t>
            </a:fld>
            <a:endParaRPr lang="en-US" dirty="0"/>
          </a:p>
        </p:txBody>
      </p:sp>
      <p:sp>
        <p:nvSpPr>
          <p:cNvPr id="13" name="Rounded Rectangle 12"/>
          <p:cNvSpPr/>
          <p:nvPr/>
        </p:nvSpPr>
        <p:spPr>
          <a:xfrm>
            <a:off x="762000" y="1295400"/>
            <a:ext cx="1219200" cy="390825"/>
          </a:xfrm>
          <a:prstGeom prst="roundRect">
            <a:avLst/>
          </a:prstGeom>
          <a:solidFill>
            <a:schemeClr val="accent5">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Sibiu</a:t>
            </a:r>
          </a:p>
        </p:txBody>
      </p:sp>
      <p:sp>
        <p:nvSpPr>
          <p:cNvPr id="14" name="Rounded Rectangle 13"/>
          <p:cNvSpPr/>
          <p:nvPr/>
        </p:nvSpPr>
        <p:spPr>
          <a:xfrm>
            <a:off x="762000" y="2590800"/>
            <a:ext cx="1219200" cy="684697"/>
          </a:xfrm>
          <a:prstGeom prst="roundRect">
            <a:avLst/>
          </a:prstGeom>
          <a:solidFill>
            <a:schemeClr val="accent5">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Rimnicu Vilcea</a:t>
            </a:r>
          </a:p>
        </p:txBody>
      </p:sp>
      <p:sp>
        <p:nvSpPr>
          <p:cNvPr id="15" name="Rounded Rectangle 14"/>
          <p:cNvSpPr/>
          <p:nvPr/>
        </p:nvSpPr>
        <p:spPr>
          <a:xfrm>
            <a:off x="3733800" y="1295400"/>
            <a:ext cx="1219200" cy="390825"/>
          </a:xfrm>
          <a:prstGeom prst="roundRect">
            <a:avLst/>
          </a:prstGeom>
          <a:solidFill>
            <a:schemeClr val="accent5">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Fagaras</a:t>
            </a:r>
          </a:p>
        </p:txBody>
      </p:sp>
      <p:sp>
        <p:nvSpPr>
          <p:cNvPr id="16" name="Rounded Rectangle 15"/>
          <p:cNvSpPr/>
          <p:nvPr/>
        </p:nvSpPr>
        <p:spPr>
          <a:xfrm>
            <a:off x="3581400" y="2743200"/>
            <a:ext cx="1219200" cy="390825"/>
          </a:xfrm>
          <a:prstGeom prst="roundRect">
            <a:avLst/>
          </a:prstGeom>
          <a:solidFill>
            <a:schemeClr val="accent2">
              <a:lumMod val="20000"/>
              <a:lumOff val="80000"/>
              <a:alpha val="34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Pitesti</a:t>
            </a:r>
          </a:p>
        </p:txBody>
      </p:sp>
      <p:sp>
        <p:nvSpPr>
          <p:cNvPr id="17" name="Rounded Rectangle 16"/>
          <p:cNvSpPr/>
          <p:nvPr/>
        </p:nvSpPr>
        <p:spPr>
          <a:xfrm>
            <a:off x="6477000" y="2743200"/>
            <a:ext cx="1447800" cy="390825"/>
          </a:xfrm>
          <a:prstGeom prst="roundRect">
            <a:avLst/>
          </a:prstGeom>
          <a:solidFill>
            <a:schemeClr val="accent2">
              <a:lumMod val="20000"/>
              <a:lumOff val="80000"/>
              <a:alpha val="34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Bucharest</a:t>
            </a:r>
          </a:p>
        </p:txBody>
      </p:sp>
      <p:cxnSp>
        <p:nvCxnSpPr>
          <p:cNvPr id="19" name="Straight Connector 18"/>
          <p:cNvCxnSpPr>
            <a:stCxn id="13" idx="2"/>
            <a:endCxn id="14" idx="0"/>
          </p:cNvCxnSpPr>
          <p:nvPr/>
        </p:nvCxnSpPr>
        <p:spPr>
          <a:xfrm rot="5400000">
            <a:off x="919313" y="2138512"/>
            <a:ext cx="904575" cy="1588"/>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3" idx="3"/>
            <a:endCxn id="15" idx="1"/>
          </p:cNvCxnSpPr>
          <p:nvPr/>
        </p:nvCxnSpPr>
        <p:spPr>
          <a:xfrm>
            <a:off x="1981200" y="1490813"/>
            <a:ext cx="1752600" cy="1588"/>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4" idx="3"/>
            <a:endCxn id="16" idx="1"/>
          </p:cNvCxnSpPr>
          <p:nvPr/>
        </p:nvCxnSpPr>
        <p:spPr>
          <a:xfrm>
            <a:off x="1981200" y="2933149"/>
            <a:ext cx="1600200" cy="5464"/>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6" idx="3"/>
            <a:endCxn id="17" idx="1"/>
          </p:cNvCxnSpPr>
          <p:nvPr/>
        </p:nvCxnSpPr>
        <p:spPr>
          <a:xfrm>
            <a:off x="4800600" y="2938613"/>
            <a:ext cx="1676400" cy="1588"/>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5" idx="3"/>
            <a:endCxn id="17" idx="0"/>
          </p:cNvCxnSpPr>
          <p:nvPr/>
        </p:nvCxnSpPr>
        <p:spPr>
          <a:xfrm>
            <a:off x="4953000" y="1490813"/>
            <a:ext cx="2247900" cy="1252387"/>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838200" y="1840468"/>
            <a:ext cx="762000" cy="338554"/>
          </a:xfrm>
          <a:prstGeom prst="rect">
            <a:avLst/>
          </a:prstGeom>
          <a:noFill/>
        </p:spPr>
        <p:txBody>
          <a:bodyPr wrap="square" rtlCol="0">
            <a:spAutoFit/>
          </a:bodyPr>
          <a:lstStyle/>
          <a:p>
            <a:r>
              <a:rPr lang="en-US" sz="1600" dirty="0">
                <a:latin typeface="Courier"/>
                <a:cs typeface="Courier"/>
              </a:rPr>
              <a:t>80</a:t>
            </a:r>
          </a:p>
        </p:txBody>
      </p:sp>
      <p:sp>
        <p:nvSpPr>
          <p:cNvPr id="36" name="TextBox 35"/>
          <p:cNvSpPr txBox="1"/>
          <p:nvPr/>
        </p:nvSpPr>
        <p:spPr>
          <a:xfrm>
            <a:off x="2514600" y="1143000"/>
            <a:ext cx="762000" cy="369332"/>
          </a:xfrm>
          <a:prstGeom prst="rect">
            <a:avLst/>
          </a:prstGeom>
          <a:noFill/>
        </p:spPr>
        <p:txBody>
          <a:bodyPr wrap="square" rtlCol="0">
            <a:spAutoFit/>
          </a:bodyPr>
          <a:lstStyle/>
          <a:p>
            <a:r>
              <a:rPr lang="en-US" sz="1800" dirty="0">
                <a:latin typeface="Courier"/>
                <a:cs typeface="Courier"/>
              </a:rPr>
              <a:t>99</a:t>
            </a:r>
          </a:p>
        </p:txBody>
      </p:sp>
      <p:sp>
        <p:nvSpPr>
          <p:cNvPr id="37" name="TextBox 36"/>
          <p:cNvSpPr txBox="1"/>
          <p:nvPr/>
        </p:nvSpPr>
        <p:spPr>
          <a:xfrm>
            <a:off x="2514600" y="2602468"/>
            <a:ext cx="762000" cy="338554"/>
          </a:xfrm>
          <a:prstGeom prst="rect">
            <a:avLst/>
          </a:prstGeom>
          <a:noFill/>
        </p:spPr>
        <p:txBody>
          <a:bodyPr wrap="square" rtlCol="0">
            <a:spAutoFit/>
          </a:bodyPr>
          <a:lstStyle/>
          <a:p>
            <a:r>
              <a:rPr lang="en-US" sz="1600" dirty="0">
                <a:latin typeface="Courier"/>
                <a:cs typeface="Courier"/>
              </a:rPr>
              <a:t>97</a:t>
            </a:r>
          </a:p>
        </p:txBody>
      </p:sp>
      <p:sp>
        <p:nvSpPr>
          <p:cNvPr id="38" name="TextBox 37"/>
          <p:cNvSpPr txBox="1"/>
          <p:nvPr/>
        </p:nvSpPr>
        <p:spPr>
          <a:xfrm>
            <a:off x="5181600" y="2590800"/>
            <a:ext cx="762000" cy="338554"/>
          </a:xfrm>
          <a:prstGeom prst="rect">
            <a:avLst/>
          </a:prstGeom>
          <a:noFill/>
        </p:spPr>
        <p:txBody>
          <a:bodyPr wrap="square" rtlCol="0">
            <a:spAutoFit/>
          </a:bodyPr>
          <a:lstStyle/>
          <a:p>
            <a:r>
              <a:rPr lang="en-US" sz="1600" dirty="0">
                <a:latin typeface="Courier"/>
                <a:cs typeface="Courier"/>
              </a:rPr>
              <a:t>101</a:t>
            </a:r>
          </a:p>
        </p:txBody>
      </p:sp>
      <p:sp>
        <p:nvSpPr>
          <p:cNvPr id="39" name="TextBox 38"/>
          <p:cNvSpPr txBox="1"/>
          <p:nvPr/>
        </p:nvSpPr>
        <p:spPr>
          <a:xfrm>
            <a:off x="5867400" y="1752600"/>
            <a:ext cx="762000" cy="338554"/>
          </a:xfrm>
          <a:prstGeom prst="rect">
            <a:avLst/>
          </a:prstGeom>
          <a:noFill/>
        </p:spPr>
        <p:txBody>
          <a:bodyPr wrap="square" rtlCol="0">
            <a:spAutoFit/>
          </a:bodyPr>
          <a:lstStyle/>
          <a:p>
            <a:r>
              <a:rPr lang="en-US" sz="1600" dirty="0">
                <a:latin typeface="Courier"/>
                <a:cs typeface="Courier"/>
              </a:rPr>
              <a:t>211</a:t>
            </a:r>
          </a:p>
        </p:txBody>
      </p:sp>
      <p:sp>
        <p:nvSpPr>
          <p:cNvPr id="41" name="TextBox 40"/>
          <p:cNvSpPr txBox="1"/>
          <p:nvPr/>
        </p:nvSpPr>
        <p:spPr>
          <a:xfrm>
            <a:off x="685800" y="3505200"/>
            <a:ext cx="1600200" cy="461665"/>
          </a:xfrm>
          <a:prstGeom prst="rect">
            <a:avLst/>
          </a:prstGeom>
          <a:noFill/>
        </p:spPr>
        <p:txBody>
          <a:bodyPr wrap="square" rtlCol="0">
            <a:spAutoFit/>
          </a:bodyPr>
          <a:lstStyle/>
          <a:p>
            <a:r>
              <a:rPr lang="en-US" dirty="0">
                <a:latin typeface="Courier"/>
                <a:cs typeface="Courier"/>
              </a:rPr>
              <a:t>Fringe:</a:t>
            </a:r>
          </a:p>
        </p:txBody>
      </p:sp>
      <p:sp>
        <p:nvSpPr>
          <p:cNvPr id="52" name="Rounded Rectangle 51"/>
          <p:cNvSpPr/>
          <p:nvPr/>
        </p:nvSpPr>
        <p:spPr>
          <a:xfrm>
            <a:off x="609600" y="3429000"/>
            <a:ext cx="7848600" cy="1295400"/>
          </a:xfrm>
          <a:prstGeom prst="roundRect">
            <a:avLst/>
          </a:prstGeom>
          <a:no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2209800" y="3505200"/>
            <a:ext cx="1219200" cy="10668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82880" tIns="0" rIns="0" bIns="0" rtlCol="0" anchor="ctr"/>
          <a:lstStyle/>
          <a:p>
            <a:pPr algn="l"/>
            <a:r>
              <a:rPr lang="en-US" sz="1600" dirty="0">
                <a:solidFill>
                  <a:srgbClr val="000000"/>
                </a:solidFill>
                <a:latin typeface="Bookman Old Style"/>
                <a:cs typeface="Bookman Old Style"/>
              </a:rPr>
              <a:t>Pitesti</a:t>
            </a:r>
          </a:p>
          <a:p>
            <a:pPr algn="l"/>
            <a:r>
              <a:rPr lang="en-US" sz="1600" i="1" dirty="0">
                <a:solidFill>
                  <a:srgbClr val="000000"/>
                </a:solidFill>
                <a:latin typeface="Bookman Old Style"/>
                <a:cs typeface="Bookman Old Style"/>
              </a:rPr>
              <a:t>P</a:t>
            </a:r>
            <a:r>
              <a:rPr lang="en-US" sz="1600" dirty="0">
                <a:solidFill>
                  <a:srgbClr val="000000"/>
                </a:solidFill>
                <a:latin typeface="Bookman Old Style"/>
                <a:cs typeface="Bookman Old Style"/>
              </a:rPr>
              <a:t> = R.V.</a:t>
            </a:r>
          </a:p>
          <a:p>
            <a:pPr algn="l"/>
            <a:r>
              <a:rPr lang="en-US" sz="1600" i="1" dirty="0" err="1">
                <a:solidFill>
                  <a:srgbClr val="000000"/>
                </a:solidFill>
                <a:latin typeface="Bookman Old Style"/>
                <a:cs typeface="Bookman Old Style"/>
              </a:rPr>
              <a:t>g</a:t>
            </a:r>
            <a:r>
              <a:rPr lang="en-US" sz="1600" dirty="0">
                <a:solidFill>
                  <a:srgbClr val="000000"/>
                </a:solidFill>
                <a:latin typeface="Bookman Old Style"/>
                <a:cs typeface="Bookman Old Style"/>
              </a:rPr>
              <a:t> = 177</a:t>
            </a:r>
          </a:p>
        </p:txBody>
      </p:sp>
      <p:sp>
        <p:nvSpPr>
          <p:cNvPr id="54" name="Isosceles Triangle 53"/>
          <p:cNvSpPr/>
          <p:nvPr/>
        </p:nvSpPr>
        <p:spPr>
          <a:xfrm>
            <a:off x="4114800" y="2438400"/>
            <a:ext cx="228600" cy="228600"/>
          </a:xfrm>
          <a:prstGeom prst="triangle">
            <a:avLst/>
          </a:prstGeom>
          <a:solidFill>
            <a:schemeClr val="accent1"/>
          </a:solidFill>
          <a:ln w="34925">
            <a:solidFill>
              <a:schemeClr val="accent1"/>
            </a:solidFill>
          </a:ln>
          <a:effectLst/>
          <a:scene3d>
            <a:camera prst="orthographicFront">
              <a:rot lat="0" lon="0" rev="10800000"/>
            </a:camera>
            <a:lightRig rig="balanced" dir="t">
              <a:rot lat="0" lon="0" rev="0"/>
            </a:lightRig>
          </a:scene3d>
          <a:sp3d prstMaterial="matte">
            <a:bevelT w="0" h="0"/>
            <a:contourClr>
              <a:schemeClr val="accent1">
                <a:tint val="100000"/>
                <a:shade val="100000"/>
                <a:hueMod val="100000"/>
                <a:satMod val="10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3581400" y="3505200"/>
            <a:ext cx="1447800" cy="10668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82880" tIns="0" rIns="0" bIns="0" rtlCol="0" anchor="ctr"/>
          <a:lstStyle/>
          <a:p>
            <a:pPr algn="l"/>
            <a:r>
              <a:rPr lang="en-US" sz="1600" dirty="0">
                <a:solidFill>
                  <a:srgbClr val="000000"/>
                </a:solidFill>
                <a:latin typeface="Bookman Old Style"/>
                <a:cs typeface="Bookman Old Style"/>
              </a:rPr>
              <a:t>Bucharest</a:t>
            </a:r>
          </a:p>
          <a:p>
            <a:pPr algn="l"/>
            <a:r>
              <a:rPr lang="en-US" sz="1600" i="1" dirty="0">
                <a:solidFill>
                  <a:srgbClr val="000000"/>
                </a:solidFill>
                <a:latin typeface="Bookman Old Style"/>
                <a:cs typeface="Bookman Old Style"/>
              </a:rPr>
              <a:t>P</a:t>
            </a:r>
            <a:r>
              <a:rPr lang="en-US" sz="1600" dirty="0">
                <a:solidFill>
                  <a:srgbClr val="000000"/>
                </a:solidFill>
                <a:latin typeface="Bookman Old Style"/>
                <a:cs typeface="Bookman Old Style"/>
              </a:rPr>
              <a:t> = Fagaras</a:t>
            </a:r>
          </a:p>
          <a:p>
            <a:pPr algn="l"/>
            <a:r>
              <a:rPr lang="en-US" sz="1600" i="1" dirty="0" err="1">
                <a:solidFill>
                  <a:srgbClr val="000000"/>
                </a:solidFill>
                <a:latin typeface="Bookman Old Style"/>
                <a:cs typeface="Bookman Old Style"/>
              </a:rPr>
              <a:t>g</a:t>
            </a:r>
            <a:r>
              <a:rPr lang="en-US" sz="1600" dirty="0">
                <a:solidFill>
                  <a:srgbClr val="000000"/>
                </a:solidFill>
                <a:latin typeface="Bookman Old Style"/>
                <a:cs typeface="Bookman Old Style"/>
              </a:rPr>
              <a:t> = 310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Uniform-Cost Search</a:t>
            </a:r>
            <a:endParaRPr lang="en-US" dirty="0"/>
          </a:p>
        </p:txBody>
      </p:sp>
      <p:sp>
        <p:nvSpPr>
          <p:cNvPr id="40" name="Content Placeholder 39"/>
          <p:cNvSpPr>
            <a:spLocks noGrp="1"/>
          </p:cNvSpPr>
          <p:nvPr>
            <p:ph sz="quarter" idx="1"/>
          </p:nvPr>
        </p:nvSpPr>
        <p:spPr>
          <a:xfrm>
            <a:off x="457200" y="4724400"/>
            <a:ext cx="8229600" cy="1600200"/>
          </a:xfrm>
          <a:ln>
            <a:noFill/>
          </a:ln>
        </p:spPr>
        <p:txBody>
          <a:bodyPr>
            <a:normAutofit fontScale="92500" lnSpcReduction="20000"/>
          </a:bodyPr>
          <a:lstStyle/>
          <a:p>
            <a:pPr>
              <a:spcAft>
                <a:spcPts val="5400"/>
              </a:spcAft>
            </a:pPr>
            <a:r>
              <a:rPr lang="en-US" sz="2000" dirty="0"/>
              <a:t>On expanding Pitesti, we see Bucharest </a:t>
            </a:r>
            <a:r>
              <a:rPr lang="en-US" sz="2000" b="1" i="1" dirty="0"/>
              <a:t>again</a:t>
            </a:r>
            <a:r>
              <a:rPr lang="en-US" sz="2000" dirty="0"/>
              <a:t>, and calculate a new path-cost</a:t>
            </a:r>
          </a:p>
          <a:p>
            <a:r>
              <a:rPr lang="en-US" sz="2000" dirty="0"/>
              <a:t>Since the cost we discover is less than the previous path-cost, a new fringe node with different parent and </a:t>
            </a:r>
            <a:r>
              <a:rPr lang="en-US" sz="2000" i="1" dirty="0">
                <a:latin typeface="Bookman Old Style"/>
                <a:cs typeface="Bookman Old Style"/>
              </a:rPr>
              <a:t>g</a:t>
            </a:r>
            <a:r>
              <a:rPr lang="en-US" sz="2000" dirty="0"/>
              <a:t>-value ends up at head of queue</a:t>
            </a:r>
            <a:endParaRPr lang="en-US" sz="2000" dirty="0">
              <a:latin typeface="Courier"/>
              <a:cs typeface="Courier"/>
            </a:endParaRPr>
          </a:p>
        </p:txBody>
      </p:sp>
      <p:sp>
        <p:nvSpPr>
          <p:cNvPr id="5" name="Footer Placeholder 4"/>
          <p:cNvSpPr>
            <a:spLocks noGrp="1"/>
          </p:cNvSpPr>
          <p:nvPr>
            <p:ph type="ftr" sz="quarter" idx="3"/>
          </p:nvPr>
        </p:nvSpPr>
        <p:spPr/>
        <p:txBody>
          <a:bodyPr/>
          <a:lstStyle/>
          <a:p>
            <a:r>
              <a:rPr lang="en-US"/>
              <a:t>Artificial Intelligence (CS 131)</a:t>
            </a:r>
            <a:endParaRPr lang="en-US" dirty="0"/>
          </a:p>
        </p:txBody>
      </p:sp>
      <p:sp>
        <p:nvSpPr>
          <p:cNvPr id="6" name="Slide Number Placeholder 5"/>
          <p:cNvSpPr>
            <a:spLocks noGrp="1"/>
          </p:cNvSpPr>
          <p:nvPr>
            <p:ph type="sldNum" sz="quarter" idx="4"/>
          </p:nvPr>
        </p:nvSpPr>
        <p:spPr/>
        <p:txBody>
          <a:bodyPr/>
          <a:lstStyle/>
          <a:p>
            <a:fld id="{CF871E9B-9377-9E47-A740-0327C5A5B6B1}" type="slidenum">
              <a:rPr lang="en-US" smtClean="0"/>
              <a:pPr/>
              <a:t>16</a:t>
            </a:fld>
            <a:endParaRPr lang="en-US" dirty="0"/>
          </a:p>
        </p:txBody>
      </p:sp>
      <p:sp>
        <p:nvSpPr>
          <p:cNvPr id="41" name="TextBox 40"/>
          <p:cNvSpPr txBox="1"/>
          <p:nvPr/>
        </p:nvSpPr>
        <p:spPr>
          <a:xfrm>
            <a:off x="685800" y="3505200"/>
            <a:ext cx="1600200" cy="461665"/>
          </a:xfrm>
          <a:prstGeom prst="rect">
            <a:avLst/>
          </a:prstGeom>
          <a:noFill/>
        </p:spPr>
        <p:txBody>
          <a:bodyPr wrap="square" rtlCol="0">
            <a:spAutoFit/>
          </a:bodyPr>
          <a:lstStyle/>
          <a:p>
            <a:r>
              <a:rPr lang="en-US" dirty="0">
                <a:latin typeface="Courier"/>
                <a:cs typeface="Courier"/>
              </a:rPr>
              <a:t>Fringe:</a:t>
            </a:r>
          </a:p>
        </p:txBody>
      </p:sp>
      <p:sp>
        <p:nvSpPr>
          <p:cNvPr id="52" name="Rounded Rectangle 51"/>
          <p:cNvSpPr/>
          <p:nvPr/>
        </p:nvSpPr>
        <p:spPr>
          <a:xfrm>
            <a:off x="609600" y="3429000"/>
            <a:ext cx="7848600" cy="1295400"/>
          </a:xfrm>
          <a:prstGeom prst="roundRect">
            <a:avLst/>
          </a:prstGeom>
          <a:no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209800" y="3505200"/>
            <a:ext cx="1447800" cy="10668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82880" tIns="0" rIns="0" bIns="0" rtlCol="0" anchor="ctr"/>
          <a:lstStyle/>
          <a:p>
            <a:pPr algn="l"/>
            <a:r>
              <a:rPr lang="en-US" sz="1600" dirty="0">
                <a:solidFill>
                  <a:srgbClr val="000000"/>
                </a:solidFill>
                <a:latin typeface="Bookman Old Style"/>
                <a:cs typeface="Bookman Old Style"/>
              </a:rPr>
              <a:t>Bucharest</a:t>
            </a:r>
          </a:p>
          <a:p>
            <a:pPr algn="l"/>
            <a:r>
              <a:rPr lang="en-US" sz="1600" i="1" dirty="0">
                <a:solidFill>
                  <a:srgbClr val="000000"/>
                </a:solidFill>
                <a:latin typeface="Bookman Old Style"/>
                <a:cs typeface="Bookman Old Style"/>
              </a:rPr>
              <a:t>P</a:t>
            </a:r>
            <a:r>
              <a:rPr lang="en-US" sz="1600" dirty="0">
                <a:solidFill>
                  <a:srgbClr val="000000"/>
                </a:solidFill>
                <a:latin typeface="Bookman Old Style"/>
                <a:cs typeface="Bookman Old Style"/>
              </a:rPr>
              <a:t> = Fagaras</a:t>
            </a:r>
          </a:p>
          <a:p>
            <a:pPr algn="l"/>
            <a:r>
              <a:rPr lang="en-US" sz="1600" i="1" dirty="0" err="1">
                <a:solidFill>
                  <a:srgbClr val="000000"/>
                </a:solidFill>
                <a:latin typeface="Bookman Old Style"/>
                <a:cs typeface="Bookman Old Style"/>
              </a:rPr>
              <a:t>g</a:t>
            </a:r>
            <a:r>
              <a:rPr lang="en-US" sz="1600" dirty="0">
                <a:solidFill>
                  <a:srgbClr val="000000"/>
                </a:solidFill>
                <a:latin typeface="Bookman Old Style"/>
                <a:cs typeface="Bookman Old Style"/>
              </a:rPr>
              <a:t> = 310</a:t>
            </a:r>
          </a:p>
        </p:txBody>
      </p:sp>
      <p:pic>
        <p:nvPicPr>
          <p:cNvPr id="28" name="Picture 27"/>
          <p:cNvPicPr>
            <a:picLocks noChangeAspect="1"/>
          </p:cNvPicPr>
          <p:nvPr/>
        </p:nvPicPr>
        <p:blipFill>
          <a:blip r:embed="rId2"/>
          <a:srcRect/>
          <a:stretch/>
        </p:blipFill>
        <p:spPr>
          <a:xfrm>
            <a:off x="2057402" y="5105400"/>
            <a:ext cx="5328621" cy="609600"/>
          </a:xfrm>
          <a:prstGeom prst="rect">
            <a:avLst/>
          </a:prstGeom>
        </p:spPr>
      </p:pic>
      <p:sp>
        <p:nvSpPr>
          <p:cNvPr id="44" name="Rectangle 43"/>
          <p:cNvSpPr/>
          <p:nvPr/>
        </p:nvSpPr>
        <p:spPr>
          <a:xfrm>
            <a:off x="2209800" y="3515025"/>
            <a:ext cx="1447800" cy="10668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82880" tIns="0" rIns="0" bIns="0" rtlCol="0" anchor="ctr"/>
          <a:lstStyle/>
          <a:p>
            <a:pPr algn="l"/>
            <a:r>
              <a:rPr lang="en-US" sz="1600" dirty="0">
                <a:solidFill>
                  <a:srgbClr val="000000"/>
                </a:solidFill>
                <a:latin typeface="Bookman Old Style"/>
                <a:cs typeface="Bookman Old Style"/>
              </a:rPr>
              <a:t>Bucharest</a:t>
            </a:r>
          </a:p>
          <a:p>
            <a:pPr algn="l"/>
            <a:r>
              <a:rPr lang="en-US" sz="1600" i="1" dirty="0">
                <a:solidFill>
                  <a:srgbClr val="000000"/>
                </a:solidFill>
                <a:latin typeface="Bookman Old Style"/>
                <a:cs typeface="Bookman Old Style"/>
              </a:rPr>
              <a:t>P</a:t>
            </a:r>
            <a:r>
              <a:rPr lang="en-US" sz="1600" dirty="0">
                <a:solidFill>
                  <a:srgbClr val="000000"/>
                </a:solidFill>
                <a:latin typeface="Bookman Old Style"/>
                <a:cs typeface="Bookman Old Style"/>
              </a:rPr>
              <a:t> = Pitesti</a:t>
            </a:r>
          </a:p>
          <a:p>
            <a:pPr algn="l"/>
            <a:r>
              <a:rPr lang="en-US" sz="1600" i="1" dirty="0">
                <a:solidFill>
                  <a:srgbClr val="000000"/>
                </a:solidFill>
                <a:latin typeface="Bookman Old Style"/>
                <a:cs typeface="Bookman Old Style"/>
              </a:rPr>
              <a:t>g</a:t>
            </a:r>
            <a:r>
              <a:rPr lang="en-US" sz="1600" dirty="0">
                <a:solidFill>
                  <a:srgbClr val="000000"/>
                </a:solidFill>
                <a:latin typeface="Bookman Old Style"/>
                <a:cs typeface="Bookman Old Style"/>
              </a:rPr>
              <a:t> = 278</a:t>
            </a:r>
          </a:p>
        </p:txBody>
      </p:sp>
      <p:sp>
        <p:nvSpPr>
          <p:cNvPr id="57" name="Rounded Rectangle 56">
            <a:extLst>
              <a:ext uri="{FF2B5EF4-FFF2-40B4-BE49-F238E27FC236}">
                <a16:creationId xmlns:a16="http://schemas.microsoft.com/office/drawing/2014/main" id="{306EFE4C-DB05-7D3F-27BB-B32BC233C031}"/>
              </a:ext>
            </a:extLst>
          </p:cNvPr>
          <p:cNvSpPr/>
          <p:nvPr/>
        </p:nvSpPr>
        <p:spPr>
          <a:xfrm>
            <a:off x="762000" y="1295400"/>
            <a:ext cx="1219200" cy="390825"/>
          </a:xfrm>
          <a:prstGeom prst="roundRect">
            <a:avLst/>
          </a:prstGeom>
          <a:solidFill>
            <a:schemeClr val="accent5">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Sibiu</a:t>
            </a:r>
          </a:p>
        </p:txBody>
      </p:sp>
      <p:sp>
        <p:nvSpPr>
          <p:cNvPr id="58" name="Rounded Rectangle 57">
            <a:extLst>
              <a:ext uri="{FF2B5EF4-FFF2-40B4-BE49-F238E27FC236}">
                <a16:creationId xmlns:a16="http://schemas.microsoft.com/office/drawing/2014/main" id="{74838DE1-A7F3-06C9-AD80-85D26E14CDF2}"/>
              </a:ext>
            </a:extLst>
          </p:cNvPr>
          <p:cNvSpPr/>
          <p:nvPr/>
        </p:nvSpPr>
        <p:spPr>
          <a:xfrm>
            <a:off x="762000" y="2590800"/>
            <a:ext cx="1219200" cy="684697"/>
          </a:xfrm>
          <a:prstGeom prst="roundRect">
            <a:avLst/>
          </a:prstGeom>
          <a:solidFill>
            <a:schemeClr val="accent5">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Rimnicu Vilcea</a:t>
            </a:r>
          </a:p>
        </p:txBody>
      </p:sp>
      <p:sp>
        <p:nvSpPr>
          <p:cNvPr id="59" name="Rounded Rectangle 58">
            <a:extLst>
              <a:ext uri="{FF2B5EF4-FFF2-40B4-BE49-F238E27FC236}">
                <a16:creationId xmlns:a16="http://schemas.microsoft.com/office/drawing/2014/main" id="{1B14A625-3414-F0CA-F0C4-8FBDFD2D1EB4}"/>
              </a:ext>
            </a:extLst>
          </p:cNvPr>
          <p:cNvSpPr/>
          <p:nvPr/>
        </p:nvSpPr>
        <p:spPr>
          <a:xfrm>
            <a:off x="3733800" y="1295400"/>
            <a:ext cx="1219200" cy="390825"/>
          </a:xfrm>
          <a:prstGeom prst="roundRect">
            <a:avLst/>
          </a:prstGeom>
          <a:solidFill>
            <a:schemeClr val="accent5">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Fagaras</a:t>
            </a:r>
          </a:p>
        </p:txBody>
      </p:sp>
      <p:sp>
        <p:nvSpPr>
          <p:cNvPr id="60" name="Rounded Rectangle 59">
            <a:extLst>
              <a:ext uri="{FF2B5EF4-FFF2-40B4-BE49-F238E27FC236}">
                <a16:creationId xmlns:a16="http://schemas.microsoft.com/office/drawing/2014/main" id="{19DDBB27-F53B-4838-46CD-621954F41BAC}"/>
              </a:ext>
            </a:extLst>
          </p:cNvPr>
          <p:cNvSpPr/>
          <p:nvPr/>
        </p:nvSpPr>
        <p:spPr>
          <a:xfrm>
            <a:off x="3581400" y="2743200"/>
            <a:ext cx="1219200" cy="390825"/>
          </a:xfrm>
          <a:prstGeom prst="roundRect">
            <a:avLst/>
          </a:prstGeom>
          <a:solidFill>
            <a:schemeClr val="accent5">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Pitesti</a:t>
            </a:r>
          </a:p>
        </p:txBody>
      </p:sp>
      <p:sp>
        <p:nvSpPr>
          <p:cNvPr id="61" name="Rounded Rectangle 60">
            <a:extLst>
              <a:ext uri="{FF2B5EF4-FFF2-40B4-BE49-F238E27FC236}">
                <a16:creationId xmlns:a16="http://schemas.microsoft.com/office/drawing/2014/main" id="{4983CA29-6ECC-92BF-FDB2-592729F07F0D}"/>
              </a:ext>
            </a:extLst>
          </p:cNvPr>
          <p:cNvSpPr/>
          <p:nvPr/>
        </p:nvSpPr>
        <p:spPr>
          <a:xfrm>
            <a:off x="6477000" y="2743200"/>
            <a:ext cx="1447800" cy="390825"/>
          </a:xfrm>
          <a:prstGeom prst="roundRect">
            <a:avLst/>
          </a:prstGeom>
          <a:solidFill>
            <a:schemeClr val="accent2">
              <a:lumMod val="20000"/>
              <a:lumOff val="80000"/>
              <a:alpha val="34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Bucharest</a:t>
            </a:r>
          </a:p>
        </p:txBody>
      </p:sp>
      <p:cxnSp>
        <p:nvCxnSpPr>
          <p:cNvPr id="62" name="Straight Connector 61">
            <a:extLst>
              <a:ext uri="{FF2B5EF4-FFF2-40B4-BE49-F238E27FC236}">
                <a16:creationId xmlns:a16="http://schemas.microsoft.com/office/drawing/2014/main" id="{F6B14B43-2EFB-C0BF-BFDC-1C3D6A1CBD5E}"/>
              </a:ext>
            </a:extLst>
          </p:cNvPr>
          <p:cNvCxnSpPr>
            <a:stCxn id="57" idx="2"/>
            <a:endCxn id="58" idx="0"/>
          </p:cNvCxnSpPr>
          <p:nvPr/>
        </p:nvCxnSpPr>
        <p:spPr>
          <a:xfrm rot="5400000">
            <a:off x="919313" y="2138512"/>
            <a:ext cx="904575" cy="1588"/>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44070C77-4930-3FB7-B15A-2025E56B0D07}"/>
              </a:ext>
            </a:extLst>
          </p:cNvPr>
          <p:cNvCxnSpPr>
            <a:stCxn id="57" idx="3"/>
            <a:endCxn id="59" idx="1"/>
          </p:cNvCxnSpPr>
          <p:nvPr/>
        </p:nvCxnSpPr>
        <p:spPr>
          <a:xfrm>
            <a:off x="1981200" y="1490813"/>
            <a:ext cx="1752600" cy="1588"/>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091D1DFF-5E72-1AB2-5B65-D70461F81ED6}"/>
              </a:ext>
            </a:extLst>
          </p:cNvPr>
          <p:cNvCxnSpPr>
            <a:stCxn id="58" idx="3"/>
            <a:endCxn id="60" idx="1"/>
          </p:cNvCxnSpPr>
          <p:nvPr/>
        </p:nvCxnSpPr>
        <p:spPr>
          <a:xfrm>
            <a:off x="1981200" y="2933149"/>
            <a:ext cx="1600200" cy="5464"/>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1614F307-602D-EFB0-583B-BB5786B7A43D}"/>
              </a:ext>
            </a:extLst>
          </p:cNvPr>
          <p:cNvCxnSpPr>
            <a:stCxn id="60" idx="3"/>
            <a:endCxn id="61" idx="1"/>
          </p:cNvCxnSpPr>
          <p:nvPr/>
        </p:nvCxnSpPr>
        <p:spPr>
          <a:xfrm>
            <a:off x="4800600" y="2938613"/>
            <a:ext cx="1676400" cy="1588"/>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8DB4244A-5D1C-EDEB-A44B-FEE976419406}"/>
              </a:ext>
            </a:extLst>
          </p:cNvPr>
          <p:cNvCxnSpPr>
            <a:stCxn id="59" idx="3"/>
            <a:endCxn id="61" idx="0"/>
          </p:cNvCxnSpPr>
          <p:nvPr/>
        </p:nvCxnSpPr>
        <p:spPr>
          <a:xfrm>
            <a:off x="4953000" y="1490813"/>
            <a:ext cx="2247900" cy="1252387"/>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62584A53-3CCD-48BC-0950-649DDD38689A}"/>
              </a:ext>
            </a:extLst>
          </p:cNvPr>
          <p:cNvSpPr txBox="1"/>
          <p:nvPr/>
        </p:nvSpPr>
        <p:spPr>
          <a:xfrm>
            <a:off x="838200" y="1840468"/>
            <a:ext cx="762000" cy="338554"/>
          </a:xfrm>
          <a:prstGeom prst="rect">
            <a:avLst/>
          </a:prstGeom>
          <a:noFill/>
        </p:spPr>
        <p:txBody>
          <a:bodyPr wrap="square" rtlCol="0">
            <a:spAutoFit/>
          </a:bodyPr>
          <a:lstStyle/>
          <a:p>
            <a:r>
              <a:rPr lang="en-US" sz="1600" dirty="0">
                <a:latin typeface="Courier"/>
                <a:cs typeface="Courier"/>
              </a:rPr>
              <a:t>80</a:t>
            </a:r>
          </a:p>
        </p:txBody>
      </p:sp>
      <p:sp>
        <p:nvSpPr>
          <p:cNvPr id="68" name="TextBox 67">
            <a:extLst>
              <a:ext uri="{FF2B5EF4-FFF2-40B4-BE49-F238E27FC236}">
                <a16:creationId xmlns:a16="http://schemas.microsoft.com/office/drawing/2014/main" id="{32FDD405-6C4E-A040-75D9-23CBD5452414}"/>
              </a:ext>
            </a:extLst>
          </p:cNvPr>
          <p:cNvSpPr txBox="1"/>
          <p:nvPr/>
        </p:nvSpPr>
        <p:spPr>
          <a:xfrm>
            <a:off x="2514600" y="1143000"/>
            <a:ext cx="762000" cy="369332"/>
          </a:xfrm>
          <a:prstGeom prst="rect">
            <a:avLst/>
          </a:prstGeom>
          <a:noFill/>
        </p:spPr>
        <p:txBody>
          <a:bodyPr wrap="square" rtlCol="0">
            <a:spAutoFit/>
          </a:bodyPr>
          <a:lstStyle/>
          <a:p>
            <a:r>
              <a:rPr lang="en-US" sz="1800" dirty="0">
                <a:latin typeface="Courier"/>
                <a:cs typeface="Courier"/>
              </a:rPr>
              <a:t>99</a:t>
            </a:r>
          </a:p>
        </p:txBody>
      </p:sp>
      <p:sp>
        <p:nvSpPr>
          <p:cNvPr id="69" name="TextBox 68">
            <a:extLst>
              <a:ext uri="{FF2B5EF4-FFF2-40B4-BE49-F238E27FC236}">
                <a16:creationId xmlns:a16="http://schemas.microsoft.com/office/drawing/2014/main" id="{9B28B359-4DB5-C0A3-9A5B-08F49546688A}"/>
              </a:ext>
            </a:extLst>
          </p:cNvPr>
          <p:cNvSpPr txBox="1"/>
          <p:nvPr/>
        </p:nvSpPr>
        <p:spPr>
          <a:xfrm>
            <a:off x="2514600" y="2602468"/>
            <a:ext cx="762000" cy="338554"/>
          </a:xfrm>
          <a:prstGeom prst="rect">
            <a:avLst/>
          </a:prstGeom>
          <a:noFill/>
        </p:spPr>
        <p:txBody>
          <a:bodyPr wrap="square" rtlCol="0">
            <a:spAutoFit/>
          </a:bodyPr>
          <a:lstStyle/>
          <a:p>
            <a:r>
              <a:rPr lang="en-US" sz="1600" dirty="0">
                <a:latin typeface="Courier"/>
                <a:cs typeface="Courier"/>
              </a:rPr>
              <a:t>97</a:t>
            </a:r>
          </a:p>
        </p:txBody>
      </p:sp>
      <p:sp>
        <p:nvSpPr>
          <p:cNvPr id="70" name="TextBox 69">
            <a:extLst>
              <a:ext uri="{FF2B5EF4-FFF2-40B4-BE49-F238E27FC236}">
                <a16:creationId xmlns:a16="http://schemas.microsoft.com/office/drawing/2014/main" id="{32E54F9A-34EE-0378-7858-2C83CB586C9A}"/>
              </a:ext>
            </a:extLst>
          </p:cNvPr>
          <p:cNvSpPr txBox="1"/>
          <p:nvPr/>
        </p:nvSpPr>
        <p:spPr>
          <a:xfrm>
            <a:off x="5181600" y="2590800"/>
            <a:ext cx="762000" cy="338554"/>
          </a:xfrm>
          <a:prstGeom prst="rect">
            <a:avLst/>
          </a:prstGeom>
          <a:noFill/>
        </p:spPr>
        <p:txBody>
          <a:bodyPr wrap="square" rtlCol="0">
            <a:spAutoFit/>
          </a:bodyPr>
          <a:lstStyle/>
          <a:p>
            <a:r>
              <a:rPr lang="en-US" sz="1600" dirty="0">
                <a:latin typeface="Courier"/>
                <a:cs typeface="Courier"/>
              </a:rPr>
              <a:t>101</a:t>
            </a:r>
          </a:p>
        </p:txBody>
      </p:sp>
      <p:sp>
        <p:nvSpPr>
          <p:cNvPr id="71" name="TextBox 70">
            <a:extLst>
              <a:ext uri="{FF2B5EF4-FFF2-40B4-BE49-F238E27FC236}">
                <a16:creationId xmlns:a16="http://schemas.microsoft.com/office/drawing/2014/main" id="{986DD122-C3CA-E05F-864F-0A4B14B61E89}"/>
              </a:ext>
            </a:extLst>
          </p:cNvPr>
          <p:cNvSpPr txBox="1"/>
          <p:nvPr/>
        </p:nvSpPr>
        <p:spPr>
          <a:xfrm>
            <a:off x="5867400" y="1752600"/>
            <a:ext cx="762000" cy="338554"/>
          </a:xfrm>
          <a:prstGeom prst="rect">
            <a:avLst/>
          </a:prstGeom>
          <a:noFill/>
        </p:spPr>
        <p:txBody>
          <a:bodyPr wrap="square" rtlCol="0">
            <a:spAutoFit/>
          </a:bodyPr>
          <a:lstStyle/>
          <a:p>
            <a:r>
              <a:rPr lang="en-US" sz="1600" dirty="0">
                <a:latin typeface="Courier"/>
                <a:cs typeface="Courier"/>
              </a:rPr>
              <a:t>211</a:t>
            </a:r>
          </a:p>
        </p:txBody>
      </p:sp>
      <p:sp>
        <p:nvSpPr>
          <p:cNvPr id="72" name="Isosceles Triangle 53">
            <a:extLst>
              <a:ext uri="{FF2B5EF4-FFF2-40B4-BE49-F238E27FC236}">
                <a16:creationId xmlns:a16="http://schemas.microsoft.com/office/drawing/2014/main" id="{CEBDDC56-7BB9-6D73-6045-F61A09AE4204}"/>
              </a:ext>
            </a:extLst>
          </p:cNvPr>
          <p:cNvSpPr/>
          <p:nvPr/>
        </p:nvSpPr>
        <p:spPr>
          <a:xfrm>
            <a:off x="7162800" y="2438400"/>
            <a:ext cx="228600" cy="228600"/>
          </a:xfrm>
          <a:prstGeom prst="triangle">
            <a:avLst/>
          </a:prstGeom>
          <a:solidFill>
            <a:schemeClr val="accent1"/>
          </a:solidFill>
          <a:ln w="34925">
            <a:solidFill>
              <a:schemeClr val="accent1"/>
            </a:solidFill>
          </a:ln>
          <a:effectLst/>
          <a:scene3d>
            <a:camera prst="orthographicFront">
              <a:rot lat="0" lon="0" rev="10800000"/>
            </a:camera>
            <a:lightRig rig="balanced" dir="t">
              <a:rot lat="0" lon="0" rev="0"/>
            </a:lightRig>
          </a:scene3d>
          <a:sp3d prstMaterial="matte">
            <a:bevelT w="0" h="0"/>
            <a:contourClr>
              <a:schemeClr val="accent1">
                <a:tint val="100000"/>
                <a:shade val="100000"/>
                <a:hueMod val="100000"/>
                <a:satMod val="10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82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33333E-6 1.11111E-6 L 0.20417 1.11111E-6 " pathEditMode="relative" rAng="0" ptsTypes="AA">
                                      <p:cBhvr>
                                        <p:cTn id="6" dur="2000" fill="hold"/>
                                        <p:tgtEl>
                                          <p:spTgt spid="27"/>
                                        </p:tgtEl>
                                        <p:attrNameLst>
                                          <p:attrName>ppt_x</p:attrName>
                                          <p:attrName>ppt_y</p:attrName>
                                        </p:attrNameLst>
                                      </p:cBhvr>
                                      <p:rCtr x="10208" y="0"/>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Uniform-Cost Search</a:t>
            </a:r>
            <a:endParaRPr lang="en-US" dirty="0"/>
          </a:p>
        </p:txBody>
      </p:sp>
      <p:sp>
        <p:nvSpPr>
          <p:cNvPr id="40" name="Content Placeholder 39"/>
          <p:cNvSpPr>
            <a:spLocks noGrp="1"/>
          </p:cNvSpPr>
          <p:nvPr>
            <p:ph sz="quarter" idx="1"/>
          </p:nvPr>
        </p:nvSpPr>
        <p:spPr>
          <a:xfrm>
            <a:off x="457200" y="4953000"/>
            <a:ext cx="8229600" cy="1371600"/>
          </a:xfrm>
          <a:ln>
            <a:noFill/>
          </a:ln>
        </p:spPr>
        <p:txBody>
          <a:bodyPr>
            <a:normAutofit/>
          </a:bodyPr>
          <a:lstStyle/>
          <a:p>
            <a:pPr>
              <a:spcAft>
                <a:spcPts val="5400"/>
              </a:spcAft>
            </a:pPr>
            <a:r>
              <a:rPr lang="en-US" sz="2000" dirty="0"/>
              <a:t>Finally, when we expand the goal city of Bucharest itself, we have the optimal path, and can stop searching (even if there is more space left)</a:t>
            </a:r>
            <a:endParaRPr lang="en-US" sz="2000" dirty="0">
              <a:latin typeface="Courier"/>
              <a:cs typeface="Courier"/>
            </a:endParaRPr>
          </a:p>
        </p:txBody>
      </p:sp>
      <p:sp>
        <p:nvSpPr>
          <p:cNvPr id="5" name="Footer Placeholder 4"/>
          <p:cNvSpPr>
            <a:spLocks noGrp="1"/>
          </p:cNvSpPr>
          <p:nvPr>
            <p:ph type="ftr" sz="quarter" idx="3"/>
          </p:nvPr>
        </p:nvSpPr>
        <p:spPr/>
        <p:txBody>
          <a:bodyPr/>
          <a:lstStyle/>
          <a:p>
            <a:r>
              <a:rPr lang="en-US"/>
              <a:t>Artificial Intelligence (CS 131)</a:t>
            </a:r>
            <a:endParaRPr lang="en-US" dirty="0"/>
          </a:p>
        </p:txBody>
      </p:sp>
      <p:sp>
        <p:nvSpPr>
          <p:cNvPr id="6" name="Slide Number Placeholder 5"/>
          <p:cNvSpPr>
            <a:spLocks noGrp="1"/>
          </p:cNvSpPr>
          <p:nvPr>
            <p:ph type="sldNum" sz="quarter" idx="4"/>
          </p:nvPr>
        </p:nvSpPr>
        <p:spPr/>
        <p:txBody>
          <a:bodyPr/>
          <a:lstStyle/>
          <a:p>
            <a:fld id="{CF871E9B-9377-9E47-A740-0327C5A5B6B1}" type="slidenum">
              <a:rPr lang="en-US" smtClean="0"/>
              <a:pPr/>
              <a:t>17</a:t>
            </a:fld>
            <a:endParaRPr lang="en-US" dirty="0"/>
          </a:p>
        </p:txBody>
      </p:sp>
      <p:sp>
        <p:nvSpPr>
          <p:cNvPr id="52" name="Rounded Rectangle 51"/>
          <p:cNvSpPr/>
          <p:nvPr/>
        </p:nvSpPr>
        <p:spPr>
          <a:xfrm>
            <a:off x="609600" y="3429000"/>
            <a:ext cx="7848600" cy="1295400"/>
          </a:xfrm>
          <a:prstGeom prst="roundRect">
            <a:avLst/>
          </a:prstGeom>
          <a:no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04C1FD2-D602-F97A-BE38-D7C5E0D33265}"/>
              </a:ext>
            </a:extLst>
          </p:cNvPr>
          <p:cNvSpPr txBox="1"/>
          <p:nvPr/>
        </p:nvSpPr>
        <p:spPr>
          <a:xfrm>
            <a:off x="685800" y="3505200"/>
            <a:ext cx="1600200" cy="461665"/>
          </a:xfrm>
          <a:prstGeom prst="rect">
            <a:avLst/>
          </a:prstGeom>
          <a:noFill/>
        </p:spPr>
        <p:txBody>
          <a:bodyPr wrap="square" rtlCol="0">
            <a:spAutoFit/>
          </a:bodyPr>
          <a:lstStyle/>
          <a:p>
            <a:r>
              <a:rPr lang="en-US" dirty="0">
                <a:latin typeface="Courier"/>
                <a:cs typeface="Courier"/>
              </a:rPr>
              <a:t>Fringe:</a:t>
            </a:r>
          </a:p>
        </p:txBody>
      </p:sp>
      <p:sp>
        <p:nvSpPr>
          <p:cNvPr id="28" name="Rounded Rectangle 27">
            <a:extLst>
              <a:ext uri="{FF2B5EF4-FFF2-40B4-BE49-F238E27FC236}">
                <a16:creationId xmlns:a16="http://schemas.microsoft.com/office/drawing/2014/main" id="{F199B2FC-8050-F3AE-71BB-2105B86AAEAF}"/>
              </a:ext>
            </a:extLst>
          </p:cNvPr>
          <p:cNvSpPr/>
          <p:nvPr/>
        </p:nvSpPr>
        <p:spPr>
          <a:xfrm>
            <a:off x="762000" y="1295400"/>
            <a:ext cx="1219200" cy="390825"/>
          </a:xfrm>
          <a:prstGeom prst="roundRect">
            <a:avLst/>
          </a:prstGeom>
          <a:solidFill>
            <a:schemeClr val="accent5">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Sibiu</a:t>
            </a:r>
          </a:p>
        </p:txBody>
      </p:sp>
      <p:sp>
        <p:nvSpPr>
          <p:cNvPr id="30" name="Rounded Rectangle 29">
            <a:extLst>
              <a:ext uri="{FF2B5EF4-FFF2-40B4-BE49-F238E27FC236}">
                <a16:creationId xmlns:a16="http://schemas.microsoft.com/office/drawing/2014/main" id="{CE80109D-C7D2-D0C9-2CB9-7EFDF08D7516}"/>
              </a:ext>
            </a:extLst>
          </p:cNvPr>
          <p:cNvSpPr/>
          <p:nvPr/>
        </p:nvSpPr>
        <p:spPr>
          <a:xfrm>
            <a:off x="762000" y="2590800"/>
            <a:ext cx="1219200" cy="684697"/>
          </a:xfrm>
          <a:prstGeom prst="roundRect">
            <a:avLst/>
          </a:prstGeom>
          <a:solidFill>
            <a:schemeClr val="accent5">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Rimnicu Vilcea</a:t>
            </a:r>
          </a:p>
        </p:txBody>
      </p:sp>
      <p:sp>
        <p:nvSpPr>
          <p:cNvPr id="31" name="Rounded Rectangle 30">
            <a:extLst>
              <a:ext uri="{FF2B5EF4-FFF2-40B4-BE49-F238E27FC236}">
                <a16:creationId xmlns:a16="http://schemas.microsoft.com/office/drawing/2014/main" id="{55D46087-3858-E81A-3EFB-CE9E80DCBFFC}"/>
              </a:ext>
            </a:extLst>
          </p:cNvPr>
          <p:cNvSpPr/>
          <p:nvPr/>
        </p:nvSpPr>
        <p:spPr>
          <a:xfrm>
            <a:off x="3733800" y="1295400"/>
            <a:ext cx="1219200" cy="390825"/>
          </a:xfrm>
          <a:prstGeom prst="roundRect">
            <a:avLst/>
          </a:prstGeom>
          <a:solidFill>
            <a:schemeClr val="accent5">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Fagaras</a:t>
            </a:r>
          </a:p>
        </p:txBody>
      </p:sp>
      <p:sp>
        <p:nvSpPr>
          <p:cNvPr id="33" name="Rounded Rectangle 32">
            <a:extLst>
              <a:ext uri="{FF2B5EF4-FFF2-40B4-BE49-F238E27FC236}">
                <a16:creationId xmlns:a16="http://schemas.microsoft.com/office/drawing/2014/main" id="{5AD9B10A-3E32-AF7A-FCF1-A6BA132B6D71}"/>
              </a:ext>
            </a:extLst>
          </p:cNvPr>
          <p:cNvSpPr/>
          <p:nvPr/>
        </p:nvSpPr>
        <p:spPr>
          <a:xfrm>
            <a:off x="3581400" y="2743200"/>
            <a:ext cx="1219200" cy="390825"/>
          </a:xfrm>
          <a:prstGeom prst="roundRect">
            <a:avLst/>
          </a:prstGeom>
          <a:solidFill>
            <a:schemeClr val="accent5">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Pitesti</a:t>
            </a:r>
          </a:p>
        </p:txBody>
      </p:sp>
      <p:sp>
        <p:nvSpPr>
          <p:cNvPr id="34" name="Rounded Rectangle 33">
            <a:extLst>
              <a:ext uri="{FF2B5EF4-FFF2-40B4-BE49-F238E27FC236}">
                <a16:creationId xmlns:a16="http://schemas.microsoft.com/office/drawing/2014/main" id="{1CB378FA-DD27-B2A3-7D6D-9CD39B6F828A}"/>
              </a:ext>
            </a:extLst>
          </p:cNvPr>
          <p:cNvSpPr/>
          <p:nvPr/>
        </p:nvSpPr>
        <p:spPr>
          <a:xfrm>
            <a:off x="6477000" y="2743200"/>
            <a:ext cx="1447800" cy="390825"/>
          </a:xfrm>
          <a:prstGeom prst="roundRect">
            <a:avLst/>
          </a:prstGeom>
          <a:solidFill>
            <a:schemeClr val="accent5">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600" dirty="0">
                <a:solidFill>
                  <a:srgbClr val="000000"/>
                </a:solidFill>
                <a:latin typeface="Courier"/>
                <a:cs typeface="Courier"/>
              </a:rPr>
              <a:t>Bucharest</a:t>
            </a:r>
          </a:p>
        </p:txBody>
      </p:sp>
      <p:cxnSp>
        <p:nvCxnSpPr>
          <p:cNvPr id="42" name="Straight Connector 41">
            <a:extLst>
              <a:ext uri="{FF2B5EF4-FFF2-40B4-BE49-F238E27FC236}">
                <a16:creationId xmlns:a16="http://schemas.microsoft.com/office/drawing/2014/main" id="{B2BBD08F-C683-1124-3F8D-C3924016C646}"/>
              </a:ext>
            </a:extLst>
          </p:cNvPr>
          <p:cNvCxnSpPr>
            <a:stCxn id="28" idx="2"/>
            <a:endCxn id="30" idx="0"/>
          </p:cNvCxnSpPr>
          <p:nvPr/>
        </p:nvCxnSpPr>
        <p:spPr>
          <a:xfrm rot="5400000">
            <a:off x="919313" y="2138512"/>
            <a:ext cx="904575" cy="1588"/>
          </a:xfrm>
          <a:prstGeom prst="line">
            <a:avLst/>
          </a:prstGeom>
          <a:ln w="31750">
            <a:solidFill>
              <a:schemeClr val="accent3"/>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CDF788E-01AC-717B-B4CE-7A7BDE2FA9C6}"/>
              </a:ext>
            </a:extLst>
          </p:cNvPr>
          <p:cNvCxnSpPr>
            <a:stCxn id="28" idx="3"/>
            <a:endCxn id="31" idx="1"/>
          </p:cNvCxnSpPr>
          <p:nvPr/>
        </p:nvCxnSpPr>
        <p:spPr>
          <a:xfrm>
            <a:off x="1981200" y="1490813"/>
            <a:ext cx="1752600" cy="1588"/>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4AC8D1D1-66A8-AE59-6713-339854E265D2}"/>
              </a:ext>
            </a:extLst>
          </p:cNvPr>
          <p:cNvCxnSpPr>
            <a:stCxn id="30" idx="3"/>
            <a:endCxn id="33" idx="1"/>
          </p:cNvCxnSpPr>
          <p:nvPr/>
        </p:nvCxnSpPr>
        <p:spPr>
          <a:xfrm>
            <a:off x="1981200" y="2933149"/>
            <a:ext cx="1600200" cy="5464"/>
          </a:xfrm>
          <a:prstGeom prst="line">
            <a:avLst/>
          </a:prstGeom>
          <a:ln w="31750">
            <a:solidFill>
              <a:schemeClr val="accent3"/>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77CC93B-FD07-A97E-D28A-20836EE3EEA9}"/>
              </a:ext>
            </a:extLst>
          </p:cNvPr>
          <p:cNvCxnSpPr>
            <a:stCxn id="33" idx="3"/>
            <a:endCxn id="34" idx="1"/>
          </p:cNvCxnSpPr>
          <p:nvPr/>
        </p:nvCxnSpPr>
        <p:spPr>
          <a:xfrm>
            <a:off x="4800600" y="2938613"/>
            <a:ext cx="1676400" cy="1588"/>
          </a:xfrm>
          <a:prstGeom prst="line">
            <a:avLst/>
          </a:prstGeom>
          <a:ln w="31750">
            <a:solidFill>
              <a:schemeClr val="accent3"/>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BAAD9A85-1D55-5612-3B3B-463B3AA65578}"/>
              </a:ext>
            </a:extLst>
          </p:cNvPr>
          <p:cNvCxnSpPr>
            <a:stCxn id="31" idx="3"/>
            <a:endCxn id="34" idx="0"/>
          </p:cNvCxnSpPr>
          <p:nvPr/>
        </p:nvCxnSpPr>
        <p:spPr>
          <a:xfrm>
            <a:off x="4953000" y="1490813"/>
            <a:ext cx="2247900" cy="1252387"/>
          </a:xfrm>
          <a:prstGeom prst="line">
            <a:avLst/>
          </a:prstGeom>
          <a:ln w="222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2FB69494-6AC9-301E-CE30-1B0624FDCD7B}"/>
              </a:ext>
            </a:extLst>
          </p:cNvPr>
          <p:cNvSpPr txBox="1"/>
          <p:nvPr/>
        </p:nvSpPr>
        <p:spPr>
          <a:xfrm>
            <a:off x="838200" y="1840468"/>
            <a:ext cx="762000" cy="338554"/>
          </a:xfrm>
          <a:prstGeom prst="rect">
            <a:avLst/>
          </a:prstGeom>
          <a:noFill/>
        </p:spPr>
        <p:txBody>
          <a:bodyPr wrap="square" rtlCol="0">
            <a:spAutoFit/>
          </a:bodyPr>
          <a:lstStyle/>
          <a:p>
            <a:r>
              <a:rPr lang="en-US" sz="1600" dirty="0">
                <a:latin typeface="Courier"/>
                <a:cs typeface="Courier"/>
              </a:rPr>
              <a:t>80</a:t>
            </a:r>
          </a:p>
        </p:txBody>
      </p:sp>
      <p:sp>
        <p:nvSpPr>
          <p:cNvPr id="49" name="TextBox 48">
            <a:extLst>
              <a:ext uri="{FF2B5EF4-FFF2-40B4-BE49-F238E27FC236}">
                <a16:creationId xmlns:a16="http://schemas.microsoft.com/office/drawing/2014/main" id="{5ACE08B5-D05F-6093-E34E-D450278339F8}"/>
              </a:ext>
            </a:extLst>
          </p:cNvPr>
          <p:cNvSpPr txBox="1"/>
          <p:nvPr/>
        </p:nvSpPr>
        <p:spPr>
          <a:xfrm>
            <a:off x="2514600" y="1143000"/>
            <a:ext cx="762000" cy="369332"/>
          </a:xfrm>
          <a:prstGeom prst="rect">
            <a:avLst/>
          </a:prstGeom>
          <a:noFill/>
        </p:spPr>
        <p:txBody>
          <a:bodyPr wrap="square" rtlCol="0">
            <a:spAutoFit/>
          </a:bodyPr>
          <a:lstStyle/>
          <a:p>
            <a:r>
              <a:rPr lang="en-US" sz="1800" dirty="0">
                <a:latin typeface="Courier"/>
                <a:cs typeface="Courier"/>
              </a:rPr>
              <a:t>99</a:t>
            </a:r>
          </a:p>
        </p:txBody>
      </p:sp>
      <p:sp>
        <p:nvSpPr>
          <p:cNvPr id="50" name="TextBox 49">
            <a:extLst>
              <a:ext uri="{FF2B5EF4-FFF2-40B4-BE49-F238E27FC236}">
                <a16:creationId xmlns:a16="http://schemas.microsoft.com/office/drawing/2014/main" id="{33DFF1B8-82CE-F471-3CBD-661B24ACBB4F}"/>
              </a:ext>
            </a:extLst>
          </p:cNvPr>
          <p:cNvSpPr txBox="1"/>
          <p:nvPr/>
        </p:nvSpPr>
        <p:spPr>
          <a:xfrm>
            <a:off x="2514600" y="2602468"/>
            <a:ext cx="762000" cy="338554"/>
          </a:xfrm>
          <a:prstGeom prst="rect">
            <a:avLst/>
          </a:prstGeom>
          <a:noFill/>
        </p:spPr>
        <p:txBody>
          <a:bodyPr wrap="square" rtlCol="0">
            <a:spAutoFit/>
          </a:bodyPr>
          <a:lstStyle/>
          <a:p>
            <a:r>
              <a:rPr lang="en-US" sz="1600" dirty="0">
                <a:latin typeface="Courier"/>
                <a:cs typeface="Courier"/>
              </a:rPr>
              <a:t>97</a:t>
            </a:r>
          </a:p>
        </p:txBody>
      </p:sp>
      <p:sp>
        <p:nvSpPr>
          <p:cNvPr id="51" name="TextBox 50">
            <a:extLst>
              <a:ext uri="{FF2B5EF4-FFF2-40B4-BE49-F238E27FC236}">
                <a16:creationId xmlns:a16="http://schemas.microsoft.com/office/drawing/2014/main" id="{93A30441-87C0-32CD-48D3-2DCBED15ECB8}"/>
              </a:ext>
            </a:extLst>
          </p:cNvPr>
          <p:cNvSpPr txBox="1"/>
          <p:nvPr/>
        </p:nvSpPr>
        <p:spPr>
          <a:xfrm>
            <a:off x="5181600" y="2590800"/>
            <a:ext cx="762000" cy="338554"/>
          </a:xfrm>
          <a:prstGeom prst="rect">
            <a:avLst/>
          </a:prstGeom>
          <a:noFill/>
        </p:spPr>
        <p:txBody>
          <a:bodyPr wrap="square" rtlCol="0">
            <a:spAutoFit/>
          </a:bodyPr>
          <a:lstStyle/>
          <a:p>
            <a:r>
              <a:rPr lang="en-US" sz="1600" dirty="0">
                <a:latin typeface="Courier"/>
                <a:cs typeface="Courier"/>
              </a:rPr>
              <a:t>101</a:t>
            </a:r>
          </a:p>
        </p:txBody>
      </p:sp>
      <p:sp>
        <p:nvSpPr>
          <p:cNvPr id="53" name="TextBox 52">
            <a:extLst>
              <a:ext uri="{FF2B5EF4-FFF2-40B4-BE49-F238E27FC236}">
                <a16:creationId xmlns:a16="http://schemas.microsoft.com/office/drawing/2014/main" id="{6DA1C429-791C-1DF3-E776-6E3DC0DF2B39}"/>
              </a:ext>
            </a:extLst>
          </p:cNvPr>
          <p:cNvSpPr txBox="1"/>
          <p:nvPr/>
        </p:nvSpPr>
        <p:spPr>
          <a:xfrm>
            <a:off x="5867400" y="1752600"/>
            <a:ext cx="762000" cy="338554"/>
          </a:xfrm>
          <a:prstGeom prst="rect">
            <a:avLst/>
          </a:prstGeom>
          <a:noFill/>
        </p:spPr>
        <p:txBody>
          <a:bodyPr wrap="square" rtlCol="0">
            <a:spAutoFit/>
          </a:bodyPr>
          <a:lstStyle/>
          <a:p>
            <a:r>
              <a:rPr lang="en-US" sz="1600" dirty="0">
                <a:latin typeface="Courier"/>
                <a:cs typeface="Courier"/>
              </a:rPr>
              <a:t>211</a:t>
            </a:r>
          </a:p>
        </p:txBody>
      </p:sp>
      <p:sp>
        <p:nvSpPr>
          <p:cNvPr id="55" name="Isosceles Triangle 53">
            <a:extLst>
              <a:ext uri="{FF2B5EF4-FFF2-40B4-BE49-F238E27FC236}">
                <a16:creationId xmlns:a16="http://schemas.microsoft.com/office/drawing/2014/main" id="{2423C5AC-B5B3-1118-A051-71E5B0091092}"/>
              </a:ext>
            </a:extLst>
          </p:cNvPr>
          <p:cNvSpPr/>
          <p:nvPr/>
        </p:nvSpPr>
        <p:spPr>
          <a:xfrm>
            <a:off x="7162800" y="2438400"/>
            <a:ext cx="228600" cy="228600"/>
          </a:xfrm>
          <a:prstGeom prst="triangle">
            <a:avLst/>
          </a:prstGeom>
          <a:solidFill>
            <a:schemeClr val="accent3"/>
          </a:solidFill>
          <a:ln w="34925">
            <a:solidFill>
              <a:schemeClr val="accent3"/>
            </a:solidFill>
          </a:ln>
          <a:effectLst/>
          <a:scene3d>
            <a:camera prst="orthographicFront">
              <a:rot lat="0" lon="0" rev="10800000"/>
            </a:camera>
            <a:lightRig rig="balanced" dir="t">
              <a:rot lat="0" lon="0" rev="0"/>
            </a:lightRig>
          </a:scene3d>
          <a:sp3d prstMaterial="matte">
            <a:bevelT w="0" h="0"/>
            <a:contourClr>
              <a:schemeClr val="accent1">
                <a:tint val="100000"/>
                <a:shade val="100000"/>
                <a:hueMod val="100000"/>
                <a:satMod val="100000"/>
              </a:schemeClr>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CE3E141-60F6-80F9-C87D-CC6744EDFD35}"/>
              </a:ext>
            </a:extLst>
          </p:cNvPr>
          <p:cNvSpPr/>
          <p:nvPr/>
        </p:nvSpPr>
        <p:spPr>
          <a:xfrm>
            <a:off x="2209800" y="3505200"/>
            <a:ext cx="1447800" cy="10668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82880" tIns="0" rIns="0" bIns="0" rtlCol="0" anchor="ctr"/>
          <a:lstStyle/>
          <a:p>
            <a:pPr algn="l"/>
            <a:r>
              <a:rPr lang="en-US" sz="1600" dirty="0">
                <a:solidFill>
                  <a:srgbClr val="000000"/>
                </a:solidFill>
                <a:latin typeface="Bookman Old Style"/>
                <a:cs typeface="Bookman Old Style"/>
              </a:rPr>
              <a:t>Bucharest</a:t>
            </a:r>
          </a:p>
          <a:p>
            <a:pPr algn="l"/>
            <a:r>
              <a:rPr lang="en-US" sz="1600" i="1" dirty="0">
                <a:solidFill>
                  <a:srgbClr val="000000"/>
                </a:solidFill>
                <a:latin typeface="Bookman Old Style"/>
                <a:cs typeface="Bookman Old Style"/>
              </a:rPr>
              <a:t>P</a:t>
            </a:r>
            <a:r>
              <a:rPr lang="en-US" sz="1600" dirty="0">
                <a:solidFill>
                  <a:srgbClr val="000000"/>
                </a:solidFill>
                <a:latin typeface="Bookman Old Style"/>
                <a:cs typeface="Bookman Old Style"/>
              </a:rPr>
              <a:t> = Fagaras</a:t>
            </a:r>
          </a:p>
          <a:p>
            <a:pPr algn="l"/>
            <a:r>
              <a:rPr lang="en-US" sz="1600" i="1" dirty="0" err="1">
                <a:solidFill>
                  <a:srgbClr val="000000"/>
                </a:solidFill>
                <a:latin typeface="Bookman Old Style"/>
                <a:cs typeface="Bookman Old Style"/>
              </a:rPr>
              <a:t>g</a:t>
            </a:r>
            <a:r>
              <a:rPr lang="en-US" sz="1600" dirty="0">
                <a:solidFill>
                  <a:srgbClr val="000000"/>
                </a:solidFill>
                <a:latin typeface="Bookman Old Style"/>
                <a:cs typeface="Bookman Old Style"/>
              </a:rPr>
              <a:t> = 310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Uniform-Cost Search</a:t>
            </a:r>
          </a:p>
        </p:txBody>
      </p:sp>
      <p:sp>
        <p:nvSpPr>
          <p:cNvPr id="3" name="Content Placeholder 2"/>
          <p:cNvSpPr>
            <a:spLocks noGrp="1"/>
          </p:cNvSpPr>
          <p:nvPr>
            <p:ph sz="quarter" idx="1"/>
          </p:nvPr>
        </p:nvSpPr>
        <p:spPr/>
        <p:txBody>
          <a:bodyPr>
            <a:normAutofit/>
          </a:bodyPr>
          <a:lstStyle/>
          <a:p>
            <a:r>
              <a:rPr lang="en-US" sz="2400" dirty="0">
                <a:solidFill>
                  <a:srgbClr val="000000"/>
                </a:solidFill>
              </a:rPr>
              <a:t>This basic strategy has the following properties</a:t>
            </a:r>
          </a:p>
          <a:p>
            <a:pPr marL="731520" lvl="1" indent="-457200">
              <a:spcAft>
                <a:spcPts val="6000"/>
              </a:spcAft>
              <a:buFont typeface="+mj-lt"/>
              <a:buAutoNum type="arabicPeriod"/>
            </a:pPr>
            <a:r>
              <a:rPr lang="en-US" sz="2000" dirty="0">
                <a:solidFill>
                  <a:schemeClr val="accent3"/>
                </a:solidFill>
              </a:rPr>
              <a:t>Completeness</a:t>
            </a:r>
            <a:r>
              <a:rPr lang="en-US" sz="2000" dirty="0">
                <a:solidFill>
                  <a:srgbClr val="000000"/>
                </a:solidFill>
              </a:rPr>
              <a:t>:  Will it always find a solution if it exists?</a:t>
            </a:r>
          </a:p>
          <a:p>
            <a:pPr marL="731520" lvl="1" indent="-457200">
              <a:spcAft>
                <a:spcPts val="6000"/>
              </a:spcAft>
              <a:buFont typeface="+mj-lt"/>
              <a:buAutoNum type="arabicPeriod"/>
            </a:pPr>
            <a:r>
              <a:rPr lang="en-US" sz="2000" dirty="0">
                <a:solidFill>
                  <a:schemeClr val="accent3"/>
                </a:solidFill>
              </a:rPr>
              <a:t>Optimality</a:t>
            </a:r>
            <a:r>
              <a:rPr lang="en-US" sz="2000" dirty="0">
                <a:solidFill>
                  <a:srgbClr val="000000"/>
                </a:solidFill>
              </a:rPr>
              <a:t>:  Does it always find solution with least cost?</a:t>
            </a:r>
            <a:endParaRPr lang="en-US" sz="2000" b="1" dirty="0">
              <a:solidFill>
                <a:srgbClr val="000000"/>
              </a:solidFill>
            </a:endParaRPr>
          </a:p>
          <a:p>
            <a:pPr marL="731520" lvl="1" indent="-457200">
              <a:spcAft>
                <a:spcPts val="6600"/>
              </a:spcAft>
              <a:buFont typeface="+mj-lt"/>
              <a:buAutoNum type="arabicPeriod"/>
            </a:pPr>
            <a:r>
              <a:rPr lang="en-US" sz="2000" dirty="0">
                <a:solidFill>
                  <a:schemeClr val="accent3"/>
                </a:solidFill>
              </a:rPr>
              <a:t>Time complexity</a:t>
            </a:r>
            <a:r>
              <a:rPr lang="en-US" sz="2000" dirty="0">
                <a:solidFill>
                  <a:srgbClr val="000000"/>
                </a:solidFill>
              </a:rPr>
              <a:t>:  How long does it take to search?</a:t>
            </a:r>
          </a:p>
          <a:p>
            <a:pPr marL="731520" lvl="1" indent="-457200">
              <a:spcAft>
                <a:spcPts val="5400"/>
              </a:spcAft>
              <a:buFont typeface="+mj-lt"/>
              <a:buAutoNum type="arabicPeriod"/>
            </a:pPr>
            <a:r>
              <a:rPr lang="en-US" sz="2000" dirty="0">
                <a:solidFill>
                  <a:schemeClr val="accent3"/>
                </a:solidFill>
              </a:rPr>
              <a:t>Space complexity</a:t>
            </a:r>
            <a:r>
              <a:rPr lang="en-US" sz="2000" dirty="0">
                <a:solidFill>
                  <a:srgbClr val="000000"/>
                </a:solidFill>
              </a:rPr>
              <a:t>:  How much memory does it take?</a:t>
            </a:r>
            <a:endParaRPr lang="en-US" dirty="0"/>
          </a:p>
        </p:txBody>
      </p:sp>
      <p:sp>
        <p:nvSpPr>
          <p:cNvPr id="5" name="Footer Placeholder 4"/>
          <p:cNvSpPr>
            <a:spLocks noGrp="1"/>
          </p:cNvSpPr>
          <p:nvPr>
            <p:ph type="ftr" sz="quarter" idx="3"/>
          </p:nvPr>
        </p:nvSpPr>
        <p:spPr/>
        <p:txBody>
          <a:bodyPr/>
          <a:lstStyle/>
          <a:p>
            <a:r>
              <a:rPr lang="en-US"/>
              <a:t>Artificial Intelligence (CS 131)</a:t>
            </a:r>
            <a:endParaRPr lang="en-US" dirty="0"/>
          </a:p>
        </p:txBody>
      </p:sp>
      <p:sp>
        <p:nvSpPr>
          <p:cNvPr id="7" name="Rectangle 6"/>
          <p:cNvSpPr/>
          <p:nvPr/>
        </p:nvSpPr>
        <p:spPr>
          <a:xfrm>
            <a:off x="609600" y="4343400"/>
            <a:ext cx="7842325" cy="762000"/>
          </a:xfrm>
          <a:prstGeom prst="rect">
            <a:avLst/>
          </a:prstGeom>
          <a:solidFill>
            <a:srgbClr val="E5FFFF">
              <a:alpha val="3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000" dirty="0">
                <a:solidFill>
                  <a:schemeClr val="tx1"/>
                </a:solidFill>
              </a:rPr>
              <a:t>Expands all nodes with </a:t>
            </a:r>
            <a:r>
              <a:rPr lang="en-US" sz="2000" i="1" dirty="0" err="1">
                <a:solidFill>
                  <a:srgbClr val="0000FF"/>
                </a:solidFill>
                <a:latin typeface="Bookman Old Style"/>
                <a:cs typeface="Bookman Old Style"/>
              </a:rPr>
              <a:t>g</a:t>
            </a:r>
            <a:r>
              <a:rPr lang="en-US" sz="2000" dirty="0" err="1">
                <a:solidFill>
                  <a:srgbClr val="0000FF"/>
                </a:solidFill>
                <a:latin typeface="Bookman Old Style"/>
                <a:cs typeface="Bookman Old Style"/>
              </a:rPr>
              <a:t>(</a:t>
            </a:r>
            <a:r>
              <a:rPr lang="en-US" sz="2000" i="1" dirty="0" err="1">
                <a:solidFill>
                  <a:srgbClr val="0000FF"/>
                </a:solidFill>
                <a:latin typeface="Bookman Old Style"/>
                <a:cs typeface="Bookman Old Style"/>
              </a:rPr>
              <a:t>n</a:t>
            </a:r>
            <a:r>
              <a:rPr lang="en-US" sz="2000" i="1" baseline="30000" dirty="0">
                <a:solidFill>
                  <a:srgbClr val="0000FF"/>
                </a:solidFill>
                <a:latin typeface="Bookman Old Style"/>
                <a:cs typeface="Bookman Old Style"/>
              </a:rPr>
              <a:t> </a:t>
            </a:r>
            <a:r>
              <a:rPr lang="en-US" sz="2000" dirty="0">
                <a:solidFill>
                  <a:srgbClr val="0000FF"/>
                </a:solidFill>
                <a:latin typeface="Bookman Old Style"/>
                <a:cs typeface="Bookman Old Style"/>
              </a:rPr>
              <a:t>) ≤ </a:t>
            </a:r>
            <a:r>
              <a:rPr lang="en-US" sz="2000" i="1" dirty="0">
                <a:solidFill>
                  <a:srgbClr val="0000FF"/>
                </a:solidFill>
                <a:latin typeface="Bookman Old Style"/>
                <a:cs typeface="Bookman Old Style"/>
              </a:rPr>
              <a:t>C*</a:t>
            </a:r>
            <a:r>
              <a:rPr lang="en-US" sz="2000" dirty="0">
                <a:solidFill>
                  <a:srgbClr val="0000FF"/>
                </a:solidFill>
                <a:latin typeface="Bookman Old Style"/>
                <a:cs typeface="Bookman Old Style"/>
              </a:rPr>
              <a:t> </a:t>
            </a:r>
            <a:r>
              <a:rPr lang="en-US" sz="2000" dirty="0">
                <a:solidFill>
                  <a:schemeClr val="tx1"/>
                </a:solidFill>
              </a:rPr>
              <a:t>(the cost of optimal solution).</a:t>
            </a:r>
          </a:p>
          <a:p>
            <a:r>
              <a:rPr lang="en-US" sz="2000" dirty="0">
                <a:solidFill>
                  <a:schemeClr val="tx1"/>
                </a:solidFill>
              </a:rPr>
              <a:t>If all costs </a:t>
            </a:r>
            <a:r>
              <a:rPr lang="en-US" sz="2000" dirty="0">
                <a:solidFill>
                  <a:srgbClr val="0000FF"/>
                </a:solidFill>
                <a:latin typeface="Bookman Old Style"/>
                <a:cs typeface="Bookman Old Style"/>
              </a:rPr>
              <a:t>≥ ℇ</a:t>
            </a:r>
            <a:r>
              <a:rPr lang="en-US" sz="2000" dirty="0">
                <a:solidFill>
                  <a:schemeClr val="tx1"/>
                </a:solidFill>
              </a:rPr>
              <a:t> (some positive value) = </a:t>
            </a:r>
            <a:r>
              <a:rPr lang="en-US" sz="2000" dirty="0">
                <a:solidFill>
                  <a:srgbClr val="0000FF"/>
                </a:solidFill>
                <a:latin typeface="Bookman Old Style"/>
                <a:cs typeface="Bookman Old Style"/>
              </a:rPr>
              <a:t>O(</a:t>
            </a:r>
            <a:r>
              <a:rPr lang="en-US" sz="2000" baseline="30000" dirty="0">
                <a:solidFill>
                  <a:srgbClr val="0000FF"/>
                </a:solidFill>
                <a:latin typeface="Bookman Old Style"/>
                <a:cs typeface="Bookman Old Style"/>
              </a:rPr>
              <a:t> </a:t>
            </a:r>
            <a:r>
              <a:rPr lang="en-US" sz="2000" i="1" dirty="0">
                <a:solidFill>
                  <a:srgbClr val="0000FF"/>
                </a:solidFill>
                <a:latin typeface="Bookman Old Style"/>
                <a:cs typeface="Bookman Old Style"/>
              </a:rPr>
              <a:t>b</a:t>
            </a:r>
            <a:r>
              <a:rPr lang="en-US" sz="2000" baseline="30000" dirty="0">
                <a:solidFill>
                  <a:srgbClr val="0000FF"/>
                </a:solidFill>
                <a:latin typeface="Bookman Old Style"/>
                <a:cs typeface="Bookman Old Style"/>
              </a:rPr>
              <a:t>1+</a:t>
            </a:r>
            <a:r>
              <a:rPr lang="en-US" sz="2000" i="1" baseline="30000" dirty="0">
                <a:solidFill>
                  <a:srgbClr val="0000FF"/>
                </a:solidFill>
                <a:latin typeface="Bookman Old Style"/>
                <a:cs typeface="Bookman Old Style"/>
              </a:rPr>
              <a:t>C*</a:t>
            </a:r>
            <a:r>
              <a:rPr lang="en-US" sz="2000" baseline="30000" dirty="0">
                <a:solidFill>
                  <a:srgbClr val="0000FF"/>
                </a:solidFill>
                <a:latin typeface="Bookman Old Style"/>
                <a:cs typeface="Bookman Old Style"/>
              </a:rPr>
              <a:t>/ℇ </a:t>
            </a:r>
            <a:r>
              <a:rPr lang="en-US" sz="2000" dirty="0">
                <a:solidFill>
                  <a:srgbClr val="0000FF"/>
                </a:solidFill>
                <a:latin typeface="Bookman Old Style"/>
                <a:cs typeface="Bookman Old Style"/>
              </a:rPr>
              <a:t>)</a:t>
            </a:r>
          </a:p>
        </p:txBody>
      </p:sp>
      <p:sp>
        <p:nvSpPr>
          <p:cNvPr id="8" name="Rectangle 7"/>
          <p:cNvSpPr/>
          <p:nvPr/>
        </p:nvSpPr>
        <p:spPr>
          <a:xfrm>
            <a:off x="609600" y="5486400"/>
            <a:ext cx="7842325" cy="762000"/>
          </a:xfrm>
          <a:prstGeom prst="rect">
            <a:avLst/>
          </a:prstGeom>
          <a:solidFill>
            <a:srgbClr val="E5FFFF">
              <a:alpha val="3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000" dirty="0">
                <a:solidFill>
                  <a:schemeClr val="tx1"/>
                </a:solidFill>
              </a:rPr>
              <a:t>Same as time = </a:t>
            </a:r>
            <a:r>
              <a:rPr lang="en-US" sz="2000" dirty="0">
                <a:solidFill>
                  <a:srgbClr val="0000FF"/>
                </a:solidFill>
                <a:latin typeface="Bookman Old Style"/>
                <a:cs typeface="Bookman Old Style"/>
              </a:rPr>
              <a:t>O(</a:t>
            </a:r>
            <a:r>
              <a:rPr lang="en-US" sz="2000" baseline="30000" dirty="0">
                <a:solidFill>
                  <a:srgbClr val="0000FF"/>
                </a:solidFill>
                <a:latin typeface="Bookman Old Style"/>
                <a:cs typeface="Bookman Old Style"/>
              </a:rPr>
              <a:t> </a:t>
            </a:r>
            <a:r>
              <a:rPr lang="en-US" sz="2000" i="1" dirty="0">
                <a:solidFill>
                  <a:srgbClr val="0000FF"/>
                </a:solidFill>
                <a:latin typeface="Bookman Old Style"/>
                <a:cs typeface="Bookman Old Style"/>
              </a:rPr>
              <a:t>b</a:t>
            </a:r>
            <a:r>
              <a:rPr lang="en-US" sz="2000" baseline="30000" dirty="0">
                <a:solidFill>
                  <a:srgbClr val="0000FF"/>
                </a:solidFill>
                <a:latin typeface="Bookman Old Style"/>
                <a:cs typeface="Bookman Old Style"/>
              </a:rPr>
              <a:t>1+</a:t>
            </a:r>
            <a:r>
              <a:rPr lang="en-US" sz="2000" i="1" baseline="30000" dirty="0">
                <a:solidFill>
                  <a:srgbClr val="0000FF"/>
                </a:solidFill>
                <a:latin typeface="Bookman Old Style"/>
                <a:cs typeface="Bookman Old Style"/>
              </a:rPr>
              <a:t>C*</a:t>
            </a:r>
            <a:r>
              <a:rPr lang="en-US" sz="2000" baseline="30000" dirty="0">
                <a:solidFill>
                  <a:srgbClr val="0000FF"/>
                </a:solidFill>
                <a:latin typeface="Bookman Old Style"/>
                <a:cs typeface="Bookman Old Style"/>
              </a:rPr>
              <a:t>/ℇ </a:t>
            </a:r>
            <a:r>
              <a:rPr lang="en-US" sz="2000" dirty="0">
                <a:solidFill>
                  <a:srgbClr val="0000FF"/>
                </a:solidFill>
                <a:latin typeface="Bookman Old Style"/>
                <a:cs typeface="Bookman Old Style"/>
              </a:rPr>
              <a:t>)</a:t>
            </a:r>
          </a:p>
          <a:p>
            <a:r>
              <a:rPr lang="en-US" sz="2000" dirty="0">
                <a:solidFill>
                  <a:schemeClr val="tx1"/>
                </a:solidFill>
              </a:rPr>
              <a:t>This can be </a:t>
            </a:r>
            <a:r>
              <a:rPr lang="en-US" sz="2000" b="1" dirty="0">
                <a:solidFill>
                  <a:schemeClr val="tx1"/>
                </a:solidFill>
              </a:rPr>
              <a:t>far worse </a:t>
            </a:r>
            <a:r>
              <a:rPr lang="en-US" sz="2000" dirty="0">
                <a:solidFill>
                  <a:schemeClr val="tx1"/>
                </a:solidFill>
              </a:rPr>
              <a:t>than </a:t>
            </a:r>
            <a:r>
              <a:rPr lang="en-US" sz="2000" dirty="0">
                <a:solidFill>
                  <a:srgbClr val="0000FF"/>
                </a:solidFill>
                <a:latin typeface="Bookman Old Style"/>
                <a:cs typeface="Bookman Old Style"/>
              </a:rPr>
              <a:t>O(</a:t>
            </a:r>
            <a:r>
              <a:rPr lang="en-US" sz="2000" baseline="30000" dirty="0">
                <a:solidFill>
                  <a:srgbClr val="0000FF"/>
                </a:solidFill>
                <a:latin typeface="Bookman Old Style"/>
                <a:cs typeface="Bookman Old Style"/>
              </a:rPr>
              <a:t> </a:t>
            </a:r>
            <a:r>
              <a:rPr lang="en-US" sz="2000" i="1" dirty="0" err="1">
                <a:solidFill>
                  <a:srgbClr val="0000FF"/>
                </a:solidFill>
                <a:latin typeface="Bookman Old Style"/>
                <a:cs typeface="Bookman Old Style"/>
              </a:rPr>
              <a:t>b</a:t>
            </a:r>
            <a:r>
              <a:rPr lang="en-US" sz="2000" i="1" baseline="30000" dirty="0" err="1">
                <a:solidFill>
                  <a:srgbClr val="0000FF"/>
                </a:solidFill>
                <a:latin typeface="Bookman Old Style"/>
                <a:cs typeface="Bookman Old Style"/>
              </a:rPr>
              <a:t>d</a:t>
            </a:r>
            <a:r>
              <a:rPr lang="en-US" sz="2000" i="1" baseline="30000" dirty="0">
                <a:solidFill>
                  <a:srgbClr val="0000FF"/>
                </a:solidFill>
                <a:latin typeface="Bookman Old Style"/>
                <a:cs typeface="Bookman Old Style"/>
              </a:rPr>
              <a:t> </a:t>
            </a:r>
            <a:r>
              <a:rPr lang="en-US" sz="2000" dirty="0">
                <a:solidFill>
                  <a:srgbClr val="0000FF"/>
                </a:solidFill>
                <a:latin typeface="Bookman Old Style"/>
                <a:cs typeface="Bookman Old Style"/>
              </a:rPr>
              <a:t>)</a:t>
            </a:r>
            <a:r>
              <a:rPr lang="en-US" sz="2000" dirty="0">
                <a:solidFill>
                  <a:schemeClr val="tx1"/>
                </a:solidFill>
              </a:rPr>
              <a:t> used by BFS!</a:t>
            </a:r>
            <a:endParaRPr lang="en-US" sz="2000" dirty="0">
              <a:solidFill>
                <a:srgbClr val="0000FF"/>
              </a:solidFill>
              <a:latin typeface="Bookman Old Style"/>
              <a:cs typeface="Bookman Old Style"/>
            </a:endParaRPr>
          </a:p>
        </p:txBody>
      </p:sp>
      <p:sp>
        <p:nvSpPr>
          <p:cNvPr id="9" name="Rectangle 8"/>
          <p:cNvSpPr/>
          <p:nvPr/>
        </p:nvSpPr>
        <p:spPr>
          <a:xfrm>
            <a:off x="609600" y="3200400"/>
            <a:ext cx="7848600" cy="609600"/>
          </a:xfrm>
          <a:prstGeom prst="rect">
            <a:avLst/>
          </a:prstGeom>
          <a:solidFill>
            <a:srgbClr val="E5FFFF">
              <a:alpha val="3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2000" b="1" dirty="0">
                <a:solidFill>
                  <a:srgbClr val="000000"/>
                </a:solidFill>
              </a:rPr>
              <a:t>Yes</a:t>
            </a:r>
            <a:r>
              <a:rPr lang="en-US" sz="2000" dirty="0">
                <a:solidFill>
                  <a:srgbClr val="000000"/>
                </a:solidFill>
              </a:rPr>
              <a:t>:</a:t>
            </a:r>
            <a:r>
              <a:rPr lang="en-US" sz="2000" dirty="0">
                <a:solidFill>
                  <a:schemeClr val="tx1"/>
                </a:solidFill>
              </a:rPr>
              <a:t>  under same assumptions about action-costs.</a:t>
            </a:r>
          </a:p>
        </p:txBody>
      </p:sp>
      <p:sp>
        <p:nvSpPr>
          <p:cNvPr id="10" name="Slide Number Placeholder 9"/>
          <p:cNvSpPr>
            <a:spLocks noGrp="1"/>
          </p:cNvSpPr>
          <p:nvPr>
            <p:ph type="sldNum" sz="quarter" idx="4"/>
          </p:nvPr>
        </p:nvSpPr>
        <p:spPr/>
        <p:txBody>
          <a:bodyPr/>
          <a:lstStyle/>
          <a:p>
            <a:fld id="{CF871E9B-9377-9E47-A740-0327C5A5B6B1}" type="slidenum">
              <a:rPr lang="en-US" smtClean="0"/>
              <a:pPr/>
              <a:t>18</a:t>
            </a:fld>
            <a:endParaRPr lang="en-US" dirty="0"/>
          </a:p>
        </p:txBody>
      </p:sp>
      <p:sp>
        <p:nvSpPr>
          <p:cNvPr id="12" name="Rectangle 11">
            <a:extLst>
              <a:ext uri="{FF2B5EF4-FFF2-40B4-BE49-F238E27FC236}">
                <a16:creationId xmlns:a16="http://schemas.microsoft.com/office/drawing/2014/main" id="{7A322A0F-F36D-FF0C-B944-8C9D0C278BAF}"/>
              </a:ext>
            </a:extLst>
          </p:cNvPr>
          <p:cNvSpPr/>
          <p:nvPr/>
        </p:nvSpPr>
        <p:spPr>
          <a:xfrm>
            <a:off x="603326" y="2057400"/>
            <a:ext cx="7848600" cy="685800"/>
          </a:xfrm>
          <a:prstGeom prst="rect">
            <a:avLst/>
          </a:prstGeom>
          <a:solidFill>
            <a:srgbClr val="E5FFFF">
              <a:alpha val="3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82880" rtlCol="0" anchor="ctr">
            <a:noAutofit/>
          </a:bodyPr>
          <a:lstStyle/>
          <a:p>
            <a:r>
              <a:rPr lang="en-US" sz="1800" b="1" dirty="0">
                <a:solidFill>
                  <a:schemeClr val="tx1"/>
                </a:solidFill>
              </a:rPr>
              <a:t>Yes</a:t>
            </a:r>
            <a:r>
              <a:rPr lang="en-US" sz="1800" dirty="0">
                <a:solidFill>
                  <a:schemeClr val="tx1"/>
                </a:solidFill>
              </a:rPr>
              <a:t>, so long as (a) branching-factor </a:t>
            </a:r>
            <a:r>
              <a:rPr lang="en-US" sz="1800" i="1" dirty="0">
                <a:solidFill>
                  <a:schemeClr val="tx1"/>
                </a:solidFill>
                <a:latin typeface="Bookman Old Style"/>
                <a:cs typeface="Bookman Old Style"/>
              </a:rPr>
              <a:t>b</a:t>
            </a:r>
            <a:r>
              <a:rPr lang="en-US" sz="1800" i="1" dirty="0">
                <a:solidFill>
                  <a:schemeClr val="tx1"/>
                </a:solidFill>
              </a:rPr>
              <a:t> </a:t>
            </a:r>
            <a:r>
              <a:rPr lang="en-US" sz="1800" dirty="0">
                <a:solidFill>
                  <a:schemeClr val="tx1"/>
                </a:solidFill>
              </a:rPr>
              <a:t>is </a:t>
            </a:r>
            <a:r>
              <a:rPr lang="en-US" sz="1800" i="1" dirty="0">
                <a:solidFill>
                  <a:schemeClr val="tx1"/>
                </a:solidFill>
              </a:rPr>
              <a:t>finite</a:t>
            </a:r>
            <a:r>
              <a:rPr lang="en-US" sz="1800" dirty="0">
                <a:solidFill>
                  <a:schemeClr val="tx1"/>
                </a:solidFill>
              </a:rPr>
              <a:t>, (b) problem itself is </a:t>
            </a:r>
            <a:r>
              <a:rPr lang="en-US" sz="1800" i="1" dirty="0">
                <a:solidFill>
                  <a:schemeClr val="tx1"/>
                </a:solidFill>
              </a:rPr>
              <a:t>finite</a:t>
            </a:r>
            <a:r>
              <a:rPr lang="en-US" sz="1800" dirty="0">
                <a:solidFill>
                  <a:schemeClr val="tx1"/>
                </a:solidFill>
              </a:rPr>
              <a:t> and </a:t>
            </a:r>
            <a:r>
              <a:rPr lang="en-US" sz="1800" i="1" dirty="0">
                <a:solidFill>
                  <a:schemeClr val="tx1"/>
                </a:solidFill>
              </a:rPr>
              <a:t>solvable</a:t>
            </a:r>
            <a:r>
              <a:rPr lang="en-US" sz="1800" dirty="0">
                <a:solidFill>
                  <a:schemeClr val="tx1"/>
                </a:solidFill>
              </a:rPr>
              <a:t>, and (c) all actions have </a:t>
            </a:r>
            <a:r>
              <a:rPr lang="en-US" sz="1800" i="1" dirty="0">
                <a:solidFill>
                  <a:schemeClr val="tx1"/>
                </a:solidFill>
              </a:rPr>
              <a:t>positive</a:t>
            </a:r>
            <a:r>
              <a:rPr lang="en-US" sz="1800" dirty="0">
                <a:solidFill>
                  <a:schemeClr val="tx1"/>
                </a:solidFill>
              </a:rPr>
              <a:t> cost.*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More Informed Search</a:t>
            </a:r>
          </a:p>
        </p:txBody>
      </p:sp>
      <p:sp>
        <p:nvSpPr>
          <p:cNvPr id="26" name="Content Placeholder 25"/>
          <p:cNvSpPr>
            <a:spLocks noGrp="1"/>
          </p:cNvSpPr>
          <p:nvPr>
            <p:ph sz="quarter" idx="1"/>
          </p:nvPr>
        </p:nvSpPr>
        <p:spPr>
          <a:xfrm>
            <a:off x="457200" y="3865880"/>
            <a:ext cx="8229600" cy="2383155"/>
          </a:xfrm>
        </p:spPr>
        <p:txBody>
          <a:bodyPr>
            <a:normAutofit fontScale="77500" lnSpcReduction="20000"/>
          </a:bodyPr>
          <a:lstStyle/>
          <a:p>
            <a:r>
              <a:rPr lang="en-US" dirty="0"/>
              <a:t>Many different uninformed search techniques exist; all will have some exponential worst-case complexity</a:t>
            </a:r>
          </a:p>
          <a:p>
            <a:pPr lvl="1"/>
            <a:r>
              <a:rPr lang="en-US" dirty="0"/>
              <a:t>If no solution exists, entire search-space must be seen</a:t>
            </a:r>
          </a:p>
          <a:p>
            <a:r>
              <a:rPr lang="en-US" dirty="0"/>
              <a:t>We can still use this general framework in a way that, while </a:t>
            </a:r>
            <a:r>
              <a:rPr lang="en-US" i="1" dirty="0"/>
              <a:t>not guaranteed</a:t>
            </a:r>
            <a:r>
              <a:rPr lang="en-US" dirty="0"/>
              <a:t> to do better, often can solve problems much quicker</a:t>
            </a:r>
          </a:p>
          <a:p>
            <a:r>
              <a:rPr lang="en-US" dirty="0"/>
              <a:t>We will evaluate nodes in our frontier not just based upon the </a:t>
            </a:r>
            <a:r>
              <a:rPr lang="en-US" i="1" dirty="0"/>
              <a:t>current path </a:t>
            </a:r>
            <a:r>
              <a:rPr lang="en-US" dirty="0"/>
              <a:t>found to those nodes, but also upon our </a:t>
            </a:r>
            <a:r>
              <a:rPr lang="en-US" i="1" dirty="0"/>
              <a:t>best guess </a:t>
            </a:r>
            <a:r>
              <a:rPr lang="en-US" dirty="0"/>
              <a:t>(</a:t>
            </a:r>
            <a:r>
              <a:rPr lang="en-US" dirty="0">
                <a:solidFill>
                  <a:schemeClr val="accent3"/>
                </a:solidFill>
              </a:rPr>
              <a:t>heuristic</a:t>
            </a:r>
            <a:r>
              <a:rPr lang="en-US" dirty="0"/>
              <a:t>) about which future paths might be best</a:t>
            </a:r>
          </a:p>
        </p:txBody>
      </p:sp>
      <p:sp>
        <p:nvSpPr>
          <p:cNvPr id="6" name="Footer Placeholder 5"/>
          <p:cNvSpPr>
            <a:spLocks noGrp="1"/>
          </p:cNvSpPr>
          <p:nvPr>
            <p:ph type="ftr" sz="quarter" idx="3"/>
          </p:nvPr>
        </p:nvSpPr>
        <p:spPr/>
        <p:txBody>
          <a:bodyPr/>
          <a:lstStyle/>
          <a:p>
            <a:r>
              <a:rPr lang="en-US"/>
              <a:t>Artificial Intelligence (CS 131)</a:t>
            </a:r>
            <a:endParaRPr lang="en-US" dirty="0"/>
          </a:p>
        </p:txBody>
      </p:sp>
      <p:sp>
        <p:nvSpPr>
          <p:cNvPr id="8" name="Slide Number Placeholder 7"/>
          <p:cNvSpPr>
            <a:spLocks noGrp="1"/>
          </p:cNvSpPr>
          <p:nvPr>
            <p:ph type="sldNum" sz="quarter" idx="4"/>
          </p:nvPr>
        </p:nvSpPr>
        <p:spPr/>
        <p:txBody>
          <a:bodyPr/>
          <a:lstStyle/>
          <a:p>
            <a:fld id="{CF871E9B-9377-9E47-A740-0327C5A5B6B1}" type="slidenum">
              <a:rPr lang="en-US" smtClean="0"/>
              <a:pPr/>
              <a:t>19</a:t>
            </a:fld>
            <a:endParaRPr lang="en-US" dirty="0"/>
          </a:p>
        </p:txBody>
      </p:sp>
      <p:sp>
        <p:nvSpPr>
          <p:cNvPr id="2" name="Rectangle 1">
            <a:extLst>
              <a:ext uri="{FF2B5EF4-FFF2-40B4-BE49-F238E27FC236}">
                <a16:creationId xmlns:a16="http://schemas.microsoft.com/office/drawing/2014/main" id="{2488A7E7-14A4-9190-316C-5DDA43F9F91D}"/>
              </a:ext>
            </a:extLst>
          </p:cNvPr>
          <p:cNvSpPr/>
          <p:nvPr/>
        </p:nvSpPr>
        <p:spPr>
          <a:xfrm>
            <a:off x="6781800" y="342900"/>
            <a:ext cx="1981200" cy="609600"/>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lang="en-US" dirty="0">
                <a:solidFill>
                  <a:schemeClr val="bg1">
                    <a:lumMod val="50000"/>
                  </a:schemeClr>
                </a:solidFill>
              </a:rPr>
              <a:t>Image source: </a:t>
            </a:r>
            <a:r>
              <a:rPr lang="en-US" dirty="0">
                <a:solidFill>
                  <a:schemeClr val="bg1">
                    <a:lumMod val="50000"/>
                  </a:schemeClr>
                </a:solidFill>
                <a:hlinkClick r:id="rId2"/>
              </a:rPr>
              <a:t>Russell &amp; Norvig </a:t>
            </a:r>
            <a:r>
              <a:rPr lang="en-US" dirty="0">
                <a:solidFill>
                  <a:schemeClr val="bg1">
                    <a:lumMod val="50000"/>
                  </a:schemeClr>
                </a:solidFill>
              </a:rPr>
              <a:t>(2021)</a:t>
            </a:r>
          </a:p>
        </p:txBody>
      </p:sp>
      <p:grpSp>
        <p:nvGrpSpPr>
          <p:cNvPr id="9" name="Group 8">
            <a:extLst>
              <a:ext uri="{FF2B5EF4-FFF2-40B4-BE49-F238E27FC236}">
                <a16:creationId xmlns:a16="http://schemas.microsoft.com/office/drawing/2014/main" id="{A92616DA-2760-F187-D624-EDC6B1D6D264}"/>
              </a:ext>
            </a:extLst>
          </p:cNvPr>
          <p:cNvGrpSpPr>
            <a:grpSpLocks noChangeAspect="1"/>
          </p:cNvGrpSpPr>
          <p:nvPr/>
        </p:nvGrpSpPr>
        <p:grpSpPr>
          <a:xfrm>
            <a:off x="609604" y="1256030"/>
            <a:ext cx="5231528" cy="2377440"/>
            <a:chOff x="609600" y="1256030"/>
            <a:chExt cx="6858000" cy="3116580"/>
          </a:xfrm>
        </p:grpSpPr>
        <p:pic>
          <p:nvPicPr>
            <p:cNvPr id="4" name="Picture 3">
              <a:extLst>
                <a:ext uri="{FF2B5EF4-FFF2-40B4-BE49-F238E27FC236}">
                  <a16:creationId xmlns:a16="http://schemas.microsoft.com/office/drawing/2014/main" id="{AC209A3D-18DA-A115-1A1D-AEC756CFBCF5}"/>
                </a:ext>
              </a:extLst>
            </p:cNvPr>
            <p:cNvPicPr>
              <a:picLocks noChangeAspect="1"/>
            </p:cNvPicPr>
            <p:nvPr/>
          </p:nvPicPr>
          <p:blipFill>
            <a:blip r:embed="rId3"/>
            <a:stretch>
              <a:fillRect/>
            </a:stretch>
          </p:blipFill>
          <p:spPr>
            <a:xfrm>
              <a:off x="685800" y="1342390"/>
              <a:ext cx="6583680" cy="2926080"/>
            </a:xfrm>
            <a:prstGeom prst="rect">
              <a:avLst/>
            </a:prstGeom>
          </p:spPr>
        </p:pic>
        <p:sp>
          <p:nvSpPr>
            <p:cNvPr id="5" name="Rectangle 4">
              <a:extLst>
                <a:ext uri="{FF2B5EF4-FFF2-40B4-BE49-F238E27FC236}">
                  <a16:creationId xmlns:a16="http://schemas.microsoft.com/office/drawing/2014/main" id="{3C796CAE-80DD-7C3F-B69C-40CD49A87E11}"/>
                </a:ext>
              </a:extLst>
            </p:cNvPr>
            <p:cNvSpPr/>
            <p:nvPr/>
          </p:nvSpPr>
          <p:spPr>
            <a:xfrm>
              <a:off x="609600" y="1256030"/>
              <a:ext cx="6858000" cy="3116580"/>
            </a:xfrm>
            <a:prstGeom prst="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Rounded Rectangle 11">
            <a:extLst>
              <a:ext uri="{FF2B5EF4-FFF2-40B4-BE49-F238E27FC236}">
                <a16:creationId xmlns:a16="http://schemas.microsoft.com/office/drawing/2014/main" id="{F0E6E19C-52C6-093B-D378-D7CFA8B184C5}"/>
              </a:ext>
            </a:extLst>
          </p:cNvPr>
          <p:cNvSpPr/>
          <p:nvPr/>
        </p:nvSpPr>
        <p:spPr>
          <a:xfrm>
            <a:off x="685800" y="1250315"/>
            <a:ext cx="5062327" cy="807086"/>
          </a:xfrm>
          <a:prstGeom prst="roundRect">
            <a:avLst/>
          </a:prstGeom>
          <a:noFill/>
          <a:ln w="190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343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 General Search Technique</a:t>
            </a:r>
          </a:p>
        </p:txBody>
      </p:sp>
      <p:sp>
        <p:nvSpPr>
          <p:cNvPr id="26" name="Content Placeholder 25"/>
          <p:cNvSpPr>
            <a:spLocks noGrp="1"/>
          </p:cNvSpPr>
          <p:nvPr>
            <p:ph sz="quarter" idx="1"/>
          </p:nvPr>
        </p:nvSpPr>
        <p:spPr>
          <a:xfrm>
            <a:off x="457200" y="4572000"/>
            <a:ext cx="8229600" cy="1584960"/>
          </a:xfrm>
        </p:spPr>
        <p:txBody>
          <a:bodyPr>
            <a:normAutofit fontScale="85000" lnSpcReduction="20000"/>
          </a:bodyPr>
          <a:lstStyle/>
          <a:p>
            <a:r>
              <a:rPr lang="en-US" dirty="0"/>
              <a:t>Our basic search framework depends upon two main things:</a:t>
            </a:r>
          </a:p>
          <a:p>
            <a:pPr marL="514350" indent="-514350">
              <a:buFont typeface="+mj-lt"/>
              <a:buAutoNum type="arabicPeriod"/>
            </a:pPr>
            <a:r>
              <a:rPr lang="en-US" dirty="0"/>
              <a:t>Choosing nodes: we remove nodes from the </a:t>
            </a:r>
            <a:r>
              <a:rPr lang="en-US" dirty="0">
                <a:solidFill>
                  <a:schemeClr val="accent3"/>
                </a:solidFill>
              </a:rPr>
              <a:t>frontier</a:t>
            </a:r>
            <a:r>
              <a:rPr lang="en-US" dirty="0"/>
              <a:t>, according to some </a:t>
            </a:r>
            <a:r>
              <a:rPr lang="en-US" dirty="0">
                <a:solidFill>
                  <a:schemeClr val="accent3"/>
                </a:solidFill>
              </a:rPr>
              <a:t>choice function</a:t>
            </a:r>
          </a:p>
          <a:p>
            <a:pPr marL="514350" indent="-514350">
              <a:buFont typeface="+mj-lt"/>
              <a:buAutoNum type="arabicPeriod"/>
            </a:pPr>
            <a:r>
              <a:rPr lang="en-US" dirty="0"/>
              <a:t>Expanding nodes: some </a:t>
            </a:r>
            <a:r>
              <a:rPr lang="en-US" dirty="0">
                <a:solidFill>
                  <a:schemeClr val="accent3"/>
                </a:solidFill>
              </a:rPr>
              <a:t>successor function </a:t>
            </a:r>
            <a:r>
              <a:rPr lang="en-US" dirty="0"/>
              <a:t>tells us what nodes we can reach from the current one, given available actions</a:t>
            </a:r>
          </a:p>
        </p:txBody>
      </p:sp>
      <p:sp>
        <p:nvSpPr>
          <p:cNvPr id="6" name="Footer Placeholder 5"/>
          <p:cNvSpPr>
            <a:spLocks noGrp="1"/>
          </p:cNvSpPr>
          <p:nvPr>
            <p:ph type="ftr" sz="quarter" idx="3"/>
          </p:nvPr>
        </p:nvSpPr>
        <p:spPr/>
        <p:txBody>
          <a:bodyPr/>
          <a:lstStyle/>
          <a:p>
            <a:r>
              <a:rPr lang="en-US"/>
              <a:t>Artificial Intelligence (CS 131)</a:t>
            </a:r>
            <a:endParaRPr lang="en-US" dirty="0"/>
          </a:p>
        </p:txBody>
      </p:sp>
      <p:sp>
        <p:nvSpPr>
          <p:cNvPr id="8" name="Slide Number Placeholder 7"/>
          <p:cNvSpPr>
            <a:spLocks noGrp="1"/>
          </p:cNvSpPr>
          <p:nvPr>
            <p:ph type="sldNum" sz="quarter" idx="4"/>
          </p:nvPr>
        </p:nvSpPr>
        <p:spPr/>
        <p:txBody>
          <a:bodyPr/>
          <a:lstStyle/>
          <a:p>
            <a:fld id="{CF871E9B-9377-9E47-A740-0327C5A5B6B1}" type="slidenum">
              <a:rPr lang="en-US" smtClean="0"/>
              <a:pPr/>
              <a:t>2</a:t>
            </a:fld>
            <a:endParaRPr lang="en-US" dirty="0"/>
          </a:p>
        </p:txBody>
      </p:sp>
      <p:sp>
        <p:nvSpPr>
          <p:cNvPr id="2" name="Rectangle 1">
            <a:extLst>
              <a:ext uri="{FF2B5EF4-FFF2-40B4-BE49-F238E27FC236}">
                <a16:creationId xmlns:a16="http://schemas.microsoft.com/office/drawing/2014/main" id="{2488A7E7-14A4-9190-316C-5DDA43F9F91D}"/>
              </a:ext>
            </a:extLst>
          </p:cNvPr>
          <p:cNvSpPr/>
          <p:nvPr/>
        </p:nvSpPr>
        <p:spPr>
          <a:xfrm>
            <a:off x="6781800" y="342900"/>
            <a:ext cx="1981200" cy="609600"/>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lang="en-US" dirty="0">
                <a:solidFill>
                  <a:schemeClr val="bg1">
                    <a:lumMod val="50000"/>
                  </a:schemeClr>
                </a:solidFill>
              </a:rPr>
              <a:t>Image source: </a:t>
            </a:r>
            <a:r>
              <a:rPr lang="en-US" dirty="0">
                <a:solidFill>
                  <a:schemeClr val="bg1">
                    <a:lumMod val="50000"/>
                  </a:schemeClr>
                </a:solidFill>
                <a:hlinkClick r:id="rId2"/>
              </a:rPr>
              <a:t>Russell &amp; Norvig </a:t>
            </a:r>
            <a:r>
              <a:rPr lang="en-US" dirty="0">
                <a:solidFill>
                  <a:schemeClr val="bg1">
                    <a:lumMod val="50000"/>
                  </a:schemeClr>
                </a:solidFill>
              </a:rPr>
              <a:t>(2021)</a:t>
            </a:r>
          </a:p>
        </p:txBody>
      </p:sp>
      <p:pic>
        <p:nvPicPr>
          <p:cNvPr id="4" name="Picture 3">
            <a:extLst>
              <a:ext uri="{FF2B5EF4-FFF2-40B4-BE49-F238E27FC236}">
                <a16:creationId xmlns:a16="http://schemas.microsoft.com/office/drawing/2014/main" id="{AC209A3D-18DA-A115-1A1D-AEC756CFBCF5}"/>
              </a:ext>
            </a:extLst>
          </p:cNvPr>
          <p:cNvPicPr>
            <a:picLocks noChangeAspect="1"/>
          </p:cNvPicPr>
          <p:nvPr/>
        </p:nvPicPr>
        <p:blipFill>
          <a:blip r:embed="rId3"/>
          <a:stretch>
            <a:fillRect/>
          </a:stretch>
        </p:blipFill>
        <p:spPr>
          <a:xfrm>
            <a:off x="685800" y="1342390"/>
            <a:ext cx="6583680" cy="2926080"/>
          </a:xfrm>
          <a:prstGeom prst="rect">
            <a:avLst/>
          </a:prstGeom>
        </p:spPr>
      </p:pic>
      <p:sp>
        <p:nvSpPr>
          <p:cNvPr id="5" name="Rectangle 4">
            <a:extLst>
              <a:ext uri="{FF2B5EF4-FFF2-40B4-BE49-F238E27FC236}">
                <a16:creationId xmlns:a16="http://schemas.microsoft.com/office/drawing/2014/main" id="{3C796CAE-80DD-7C3F-B69C-40CD49A87E11}"/>
              </a:ext>
            </a:extLst>
          </p:cNvPr>
          <p:cNvSpPr/>
          <p:nvPr/>
        </p:nvSpPr>
        <p:spPr>
          <a:xfrm>
            <a:off x="609600" y="1256030"/>
            <a:ext cx="6858000" cy="3125470"/>
          </a:xfrm>
          <a:prstGeom prst="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A0106DB1-798D-A3FC-F7C6-31722D129E2D}"/>
              </a:ext>
            </a:extLst>
          </p:cNvPr>
          <p:cNvSpPr/>
          <p:nvPr/>
        </p:nvSpPr>
        <p:spPr>
          <a:xfrm>
            <a:off x="914400" y="2240280"/>
            <a:ext cx="6355080" cy="914400"/>
          </a:xfrm>
          <a:prstGeom prst="roundRect">
            <a:avLst/>
          </a:prstGeom>
          <a:noFill/>
          <a:ln w="190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Search Strategies</a:t>
            </a:r>
          </a:p>
        </p:txBody>
      </p:sp>
      <p:sp>
        <p:nvSpPr>
          <p:cNvPr id="3" name="Content Placeholder 2"/>
          <p:cNvSpPr>
            <a:spLocks noGrp="1"/>
          </p:cNvSpPr>
          <p:nvPr>
            <p:ph sz="quarter" idx="1"/>
          </p:nvPr>
        </p:nvSpPr>
        <p:spPr>
          <a:xfrm>
            <a:off x="457200" y="1219200"/>
            <a:ext cx="8229600" cy="5130800"/>
          </a:xfrm>
        </p:spPr>
        <p:txBody>
          <a:bodyPr>
            <a:noAutofit/>
          </a:bodyPr>
          <a:lstStyle/>
          <a:p>
            <a:pPr>
              <a:spcAft>
                <a:spcPts val="600"/>
              </a:spcAft>
            </a:pPr>
            <a:r>
              <a:rPr lang="en-US" sz="2000" dirty="0"/>
              <a:t>In the basic algorithm, there are two key parts:</a:t>
            </a:r>
          </a:p>
          <a:p>
            <a:pPr marL="457200" indent="-457200">
              <a:spcAft>
                <a:spcPts val="7800"/>
              </a:spcAft>
              <a:buFont typeface="+mj-lt"/>
              <a:buAutoNum type="arabicPeriod"/>
            </a:pPr>
            <a:r>
              <a:rPr lang="en-US" sz="2000" dirty="0">
                <a:solidFill>
                  <a:schemeClr val="accent3"/>
                </a:solidFill>
              </a:rPr>
              <a:t>Choice function</a:t>
            </a:r>
            <a:r>
              <a:rPr lang="en-US" sz="2000" b="1" dirty="0"/>
              <a:t>:</a:t>
            </a:r>
            <a:r>
              <a:rPr lang="en-US" sz="2000" dirty="0"/>
              <a:t> order in which nodes are removed from frontier:</a:t>
            </a:r>
          </a:p>
          <a:p>
            <a:pPr marL="457200" indent="-457200">
              <a:spcAft>
                <a:spcPts val="2400"/>
              </a:spcAft>
              <a:buFont typeface="+mj-lt"/>
              <a:buAutoNum type="arabicPeriod"/>
            </a:pPr>
            <a:r>
              <a:rPr lang="en-US" sz="2000" dirty="0">
                <a:solidFill>
                  <a:schemeClr val="accent3"/>
                </a:solidFill>
              </a:rPr>
              <a:t>Successor function</a:t>
            </a:r>
            <a:r>
              <a:rPr lang="en-US" sz="2000" dirty="0"/>
              <a:t>:  what happens when we expand a given node;  gives us all the possible next states we can get to, and the action-operators that lead to them:</a:t>
            </a:r>
            <a:endParaRPr lang="en-US" sz="2000" dirty="0">
              <a:solidFill>
                <a:srgbClr val="FF0000"/>
              </a:solidFill>
            </a:endParaRPr>
          </a:p>
          <a:p>
            <a:pPr marL="788670" lvl="1" indent="-514350">
              <a:spcAft>
                <a:spcPts val="1800"/>
              </a:spcAft>
              <a:buNone/>
            </a:pPr>
            <a:endParaRPr lang="en-US" sz="1800" dirty="0"/>
          </a:p>
          <a:p>
            <a:endParaRPr lang="en-US" sz="2000" dirty="0"/>
          </a:p>
          <a:p>
            <a:r>
              <a:rPr lang="en-US" sz="2000" dirty="0">
                <a:solidFill>
                  <a:srgbClr val="000000"/>
                </a:solidFill>
              </a:rPr>
              <a:t>Simple (</a:t>
            </a:r>
            <a:r>
              <a:rPr lang="en-US" sz="2000" dirty="0">
                <a:solidFill>
                  <a:schemeClr val="accent3"/>
                </a:solidFill>
              </a:rPr>
              <a:t>naïve/uninformed</a:t>
            </a:r>
            <a:r>
              <a:rPr lang="en-US" sz="2000" dirty="0">
                <a:solidFill>
                  <a:srgbClr val="000000"/>
                </a:solidFill>
              </a:rPr>
              <a:t>) strategies</a:t>
            </a:r>
            <a:r>
              <a:rPr lang="en-US" sz="2000" dirty="0"/>
              <a:t>:  use only information from nodes themselves, without any special knowledge about whether or not one such node is likely to be </a:t>
            </a:r>
            <a:r>
              <a:rPr lang="en-US" sz="2000" i="1" dirty="0"/>
              <a:t>closer </a:t>
            </a:r>
            <a:r>
              <a:rPr lang="en-US" sz="2000" dirty="0"/>
              <a:t>to the goal or not</a:t>
            </a:r>
          </a:p>
          <a:p>
            <a:endParaRPr lang="en-US" sz="2000" dirty="0"/>
          </a:p>
          <a:p>
            <a:pPr marL="514350" indent="-514350"/>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p:txBody>
      </p:sp>
      <p:sp>
        <p:nvSpPr>
          <p:cNvPr id="5" name="Footer Placeholder 4"/>
          <p:cNvSpPr>
            <a:spLocks noGrp="1"/>
          </p:cNvSpPr>
          <p:nvPr>
            <p:ph type="ftr" sz="quarter" idx="3"/>
          </p:nvPr>
        </p:nvSpPr>
        <p:spPr/>
        <p:txBody>
          <a:bodyPr/>
          <a:lstStyle/>
          <a:p>
            <a:r>
              <a:rPr lang="en-US"/>
              <a:t>Artificial Intelligence (CS 131)</a:t>
            </a:r>
            <a:endParaRPr lang="en-US" dirty="0"/>
          </a:p>
        </p:txBody>
      </p:sp>
      <p:sp>
        <p:nvSpPr>
          <p:cNvPr id="8" name="Slide Number Placeholder 7"/>
          <p:cNvSpPr>
            <a:spLocks noGrp="1"/>
          </p:cNvSpPr>
          <p:nvPr>
            <p:ph type="sldNum" sz="quarter" idx="4"/>
          </p:nvPr>
        </p:nvSpPr>
        <p:spPr/>
        <p:txBody>
          <a:bodyPr/>
          <a:lstStyle/>
          <a:p>
            <a:fld id="{CF871E9B-9377-9E47-A740-0327C5A5B6B1}" type="slidenum">
              <a:rPr lang="en-US" smtClean="0"/>
              <a:pPr/>
              <a:t>3</a:t>
            </a:fld>
            <a:endParaRPr lang="en-US" dirty="0"/>
          </a:p>
        </p:txBody>
      </p:sp>
      <p:pic>
        <p:nvPicPr>
          <p:cNvPr id="9" name="Picture 8" descr="searchSuccFunc.pdf"/>
          <p:cNvPicPr>
            <a:picLocks noChangeAspect="1"/>
          </p:cNvPicPr>
          <p:nvPr/>
        </p:nvPicPr>
        <p:blipFill>
          <a:blip r:embed="rId2"/>
          <a:stretch>
            <a:fillRect/>
          </a:stretch>
        </p:blipFill>
        <p:spPr>
          <a:xfrm>
            <a:off x="958641" y="4191000"/>
            <a:ext cx="4701275" cy="1066800"/>
          </a:xfrm>
          <a:prstGeom prst="rect">
            <a:avLst/>
          </a:prstGeom>
        </p:spPr>
      </p:pic>
      <p:pic>
        <p:nvPicPr>
          <p:cNvPr id="10" name="Picture 9"/>
          <p:cNvPicPr>
            <a:picLocks noChangeAspect="1"/>
          </p:cNvPicPr>
          <p:nvPr/>
        </p:nvPicPr>
        <p:blipFill>
          <a:blip r:embed="rId3"/>
          <a:srcRect/>
          <a:stretch/>
        </p:blipFill>
        <p:spPr>
          <a:xfrm>
            <a:off x="914400" y="2255520"/>
            <a:ext cx="7048076" cy="640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Uninformed Search I:</a:t>
            </a:r>
            <a:br>
              <a:rPr lang="en-US" dirty="0"/>
            </a:br>
            <a:r>
              <a:rPr lang="en-US" dirty="0"/>
              <a:t>Breadth-First Search</a:t>
            </a:r>
          </a:p>
        </p:txBody>
      </p:sp>
      <p:sp>
        <p:nvSpPr>
          <p:cNvPr id="26" name="Content Placeholder 25"/>
          <p:cNvSpPr>
            <a:spLocks noGrp="1"/>
          </p:cNvSpPr>
          <p:nvPr>
            <p:ph sz="quarter" idx="1"/>
          </p:nvPr>
        </p:nvSpPr>
        <p:spPr>
          <a:xfrm>
            <a:off x="457200" y="4419600"/>
            <a:ext cx="8229600" cy="1737360"/>
          </a:xfrm>
        </p:spPr>
        <p:txBody>
          <a:bodyPr>
            <a:normAutofit fontScale="92500" lnSpcReduction="20000"/>
          </a:bodyPr>
          <a:lstStyle/>
          <a:p>
            <a:r>
              <a:rPr lang="en-US" dirty="0"/>
              <a:t>A very simple form of search—often one of the first a programmer learns</a:t>
            </a:r>
          </a:p>
          <a:p>
            <a:pPr marL="514350" indent="-514350">
              <a:buFont typeface="+mj-lt"/>
              <a:buAutoNum type="arabicPeriod"/>
            </a:pPr>
            <a:r>
              <a:rPr lang="en-US" dirty="0"/>
              <a:t>Choosing nodes: we explore nodes in order of </a:t>
            </a:r>
            <a:r>
              <a:rPr lang="en-US" dirty="0">
                <a:solidFill>
                  <a:schemeClr val="accent3"/>
                </a:solidFill>
              </a:rPr>
              <a:t>depth</a:t>
            </a:r>
          </a:p>
          <a:p>
            <a:pPr marL="514350" indent="-514350">
              <a:buFont typeface="+mj-lt"/>
              <a:buAutoNum type="arabicPeriod"/>
            </a:pPr>
            <a:r>
              <a:rPr lang="en-US" dirty="0"/>
              <a:t>Expanding nodes: whenever we explore a node, we add its immediate children, reachable in a </a:t>
            </a:r>
            <a:r>
              <a:rPr lang="en-US" dirty="0">
                <a:solidFill>
                  <a:schemeClr val="accent3"/>
                </a:solidFill>
              </a:rPr>
              <a:t>single step</a:t>
            </a:r>
          </a:p>
        </p:txBody>
      </p:sp>
      <p:sp>
        <p:nvSpPr>
          <p:cNvPr id="6" name="Footer Placeholder 5"/>
          <p:cNvSpPr>
            <a:spLocks noGrp="1"/>
          </p:cNvSpPr>
          <p:nvPr>
            <p:ph type="ftr" sz="quarter" idx="3"/>
          </p:nvPr>
        </p:nvSpPr>
        <p:spPr/>
        <p:txBody>
          <a:bodyPr/>
          <a:lstStyle/>
          <a:p>
            <a:r>
              <a:rPr lang="en-US"/>
              <a:t>Artificial Intelligence (CS 131)</a:t>
            </a:r>
            <a:endParaRPr lang="en-US" dirty="0"/>
          </a:p>
        </p:txBody>
      </p:sp>
      <p:sp>
        <p:nvSpPr>
          <p:cNvPr id="8" name="Slide Number Placeholder 7"/>
          <p:cNvSpPr>
            <a:spLocks noGrp="1"/>
          </p:cNvSpPr>
          <p:nvPr>
            <p:ph type="sldNum" sz="quarter" idx="4"/>
          </p:nvPr>
        </p:nvSpPr>
        <p:spPr/>
        <p:txBody>
          <a:bodyPr/>
          <a:lstStyle/>
          <a:p>
            <a:fld id="{CF871E9B-9377-9E47-A740-0327C5A5B6B1}" type="slidenum">
              <a:rPr lang="en-US" smtClean="0"/>
              <a:pPr/>
              <a:t>4</a:t>
            </a:fld>
            <a:endParaRPr lang="en-US" dirty="0"/>
          </a:p>
        </p:txBody>
      </p:sp>
      <p:sp>
        <p:nvSpPr>
          <p:cNvPr id="2" name="Rectangle 1">
            <a:extLst>
              <a:ext uri="{FF2B5EF4-FFF2-40B4-BE49-F238E27FC236}">
                <a16:creationId xmlns:a16="http://schemas.microsoft.com/office/drawing/2014/main" id="{2488A7E7-14A4-9190-316C-5DDA43F9F91D}"/>
              </a:ext>
            </a:extLst>
          </p:cNvPr>
          <p:cNvSpPr/>
          <p:nvPr/>
        </p:nvSpPr>
        <p:spPr>
          <a:xfrm>
            <a:off x="6781800" y="342900"/>
            <a:ext cx="1981200" cy="609600"/>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lang="en-US" dirty="0">
                <a:solidFill>
                  <a:schemeClr val="bg1">
                    <a:lumMod val="50000"/>
                  </a:schemeClr>
                </a:solidFill>
              </a:rPr>
              <a:t>Image source: </a:t>
            </a:r>
            <a:r>
              <a:rPr lang="en-US" dirty="0">
                <a:solidFill>
                  <a:schemeClr val="bg1">
                    <a:lumMod val="50000"/>
                  </a:schemeClr>
                </a:solidFill>
                <a:hlinkClick r:id="rId2"/>
              </a:rPr>
              <a:t>Russell &amp; Norvig </a:t>
            </a:r>
            <a:r>
              <a:rPr lang="en-US" dirty="0">
                <a:solidFill>
                  <a:schemeClr val="bg1">
                    <a:lumMod val="50000"/>
                  </a:schemeClr>
                </a:solidFill>
              </a:rPr>
              <a:t>(2021)</a:t>
            </a:r>
          </a:p>
        </p:txBody>
      </p:sp>
      <p:sp>
        <p:nvSpPr>
          <p:cNvPr id="5" name="Rectangle 4">
            <a:extLst>
              <a:ext uri="{FF2B5EF4-FFF2-40B4-BE49-F238E27FC236}">
                <a16:creationId xmlns:a16="http://schemas.microsoft.com/office/drawing/2014/main" id="{3C796CAE-80DD-7C3F-B69C-40CD49A87E11}"/>
              </a:ext>
            </a:extLst>
          </p:cNvPr>
          <p:cNvSpPr/>
          <p:nvPr/>
        </p:nvSpPr>
        <p:spPr>
          <a:xfrm>
            <a:off x="609600" y="1256030"/>
            <a:ext cx="5410200" cy="2782570"/>
          </a:xfrm>
          <a:prstGeom prst="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4C3F2B4-03B3-7F9E-93D9-FB4FA4128FD2}"/>
              </a:ext>
            </a:extLst>
          </p:cNvPr>
          <p:cNvPicPr>
            <a:picLocks noChangeAspect="1"/>
          </p:cNvPicPr>
          <p:nvPr/>
        </p:nvPicPr>
        <p:blipFill>
          <a:blip r:embed="rId3"/>
          <a:stretch>
            <a:fillRect/>
          </a:stretch>
        </p:blipFill>
        <p:spPr>
          <a:xfrm>
            <a:off x="717190" y="1291889"/>
            <a:ext cx="5195020" cy="2705100"/>
          </a:xfrm>
          <a:prstGeom prst="rect">
            <a:avLst/>
          </a:prstGeom>
        </p:spPr>
      </p:pic>
    </p:spTree>
    <p:extLst>
      <p:ext uri="{BB962C8B-B14F-4D97-AF65-F5344CB8AC3E}">
        <p14:creationId xmlns:p14="http://schemas.microsoft.com/office/powerpoint/2010/main" val="678437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Comparing Breadth-First</a:t>
            </a:r>
            <a:br>
              <a:rPr lang="en-US" dirty="0"/>
            </a:br>
            <a:r>
              <a:rPr lang="en-US" dirty="0"/>
              <a:t>to Best-First Search</a:t>
            </a:r>
          </a:p>
        </p:txBody>
      </p:sp>
      <p:sp>
        <p:nvSpPr>
          <p:cNvPr id="26" name="Content Placeholder 25"/>
          <p:cNvSpPr>
            <a:spLocks noGrp="1"/>
          </p:cNvSpPr>
          <p:nvPr>
            <p:ph sz="quarter" idx="1"/>
          </p:nvPr>
        </p:nvSpPr>
        <p:spPr>
          <a:xfrm>
            <a:off x="457200" y="4260861"/>
            <a:ext cx="8229600" cy="1896099"/>
          </a:xfrm>
        </p:spPr>
        <p:txBody>
          <a:bodyPr>
            <a:normAutofit fontScale="85000" lnSpcReduction="10000"/>
          </a:bodyPr>
          <a:lstStyle/>
          <a:p>
            <a:r>
              <a:rPr lang="en-US" dirty="0"/>
              <a:t>Breadth-first search, although simple, has a very nice property: the </a:t>
            </a:r>
            <a:r>
              <a:rPr lang="en-US" i="1" dirty="0"/>
              <a:t>first</a:t>
            </a:r>
            <a:r>
              <a:rPr lang="en-US" dirty="0"/>
              <a:t> time a node is ever reached, we have done so on the </a:t>
            </a:r>
            <a:r>
              <a:rPr lang="en-US" dirty="0">
                <a:solidFill>
                  <a:schemeClr val="accent3"/>
                </a:solidFill>
              </a:rPr>
              <a:t>shortest possible path</a:t>
            </a:r>
            <a:r>
              <a:rPr lang="en-US" dirty="0"/>
              <a:t> to that node</a:t>
            </a:r>
          </a:p>
          <a:p>
            <a:r>
              <a:rPr lang="en-US" dirty="0"/>
              <a:t>This allows us to simplify the algorithm with an </a:t>
            </a:r>
            <a:r>
              <a:rPr lang="en-US" dirty="0">
                <a:solidFill>
                  <a:schemeClr val="accent3"/>
                </a:solidFill>
              </a:rPr>
              <a:t>early goal-test</a:t>
            </a:r>
            <a:r>
              <a:rPr lang="en-US" dirty="0"/>
              <a:t>, since we know that the first encounter with the goal is on some best path</a:t>
            </a:r>
          </a:p>
        </p:txBody>
      </p:sp>
      <p:sp>
        <p:nvSpPr>
          <p:cNvPr id="6" name="Footer Placeholder 5"/>
          <p:cNvSpPr>
            <a:spLocks noGrp="1"/>
          </p:cNvSpPr>
          <p:nvPr>
            <p:ph type="ftr" sz="quarter" idx="3"/>
          </p:nvPr>
        </p:nvSpPr>
        <p:spPr/>
        <p:txBody>
          <a:bodyPr/>
          <a:lstStyle/>
          <a:p>
            <a:r>
              <a:rPr lang="en-US"/>
              <a:t>Artificial Intelligence (CS 131)</a:t>
            </a:r>
            <a:endParaRPr lang="en-US" dirty="0"/>
          </a:p>
        </p:txBody>
      </p:sp>
      <p:sp>
        <p:nvSpPr>
          <p:cNvPr id="8" name="Slide Number Placeholder 7"/>
          <p:cNvSpPr>
            <a:spLocks noGrp="1"/>
          </p:cNvSpPr>
          <p:nvPr>
            <p:ph type="sldNum" sz="quarter" idx="4"/>
          </p:nvPr>
        </p:nvSpPr>
        <p:spPr/>
        <p:txBody>
          <a:bodyPr/>
          <a:lstStyle/>
          <a:p>
            <a:fld id="{CF871E9B-9377-9E47-A740-0327C5A5B6B1}" type="slidenum">
              <a:rPr lang="en-US" smtClean="0"/>
              <a:pPr/>
              <a:t>5</a:t>
            </a:fld>
            <a:endParaRPr lang="en-US" dirty="0"/>
          </a:p>
        </p:txBody>
      </p:sp>
      <p:sp>
        <p:nvSpPr>
          <p:cNvPr id="2" name="Rectangle 1">
            <a:extLst>
              <a:ext uri="{FF2B5EF4-FFF2-40B4-BE49-F238E27FC236}">
                <a16:creationId xmlns:a16="http://schemas.microsoft.com/office/drawing/2014/main" id="{2488A7E7-14A4-9190-316C-5DDA43F9F91D}"/>
              </a:ext>
            </a:extLst>
          </p:cNvPr>
          <p:cNvSpPr/>
          <p:nvPr/>
        </p:nvSpPr>
        <p:spPr>
          <a:xfrm>
            <a:off x="6781800" y="342900"/>
            <a:ext cx="1981200" cy="609600"/>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lang="en-US" dirty="0">
                <a:solidFill>
                  <a:schemeClr val="bg1">
                    <a:lumMod val="50000"/>
                  </a:schemeClr>
                </a:solidFill>
              </a:rPr>
              <a:t>Image source: </a:t>
            </a:r>
            <a:r>
              <a:rPr lang="en-US" dirty="0">
                <a:solidFill>
                  <a:schemeClr val="bg1">
                    <a:lumMod val="50000"/>
                  </a:schemeClr>
                </a:solidFill>
                <a:hlinkClick r:id="rId2"/>
              </a:rPr>
              <a:t>Russell &amp; Norvig </a:t>
            </a:r>
            <a:r>
              <a:rPr lang="en-US" dirty="0">
                <a:solidFill>
                  <a:schemeClr val="bg1">
                    <a:lumMod val="50000"/>
                  </a:schemeClr>
                </a:solidFill>
              </a:rPr>
              <a:t>(2021)</a:t>
            </a:r>
          </a:p>
        </p:txBody>
      </p:sp>
      <p:sp>
        <p:nvSpPr>
          <p:cNvPr id="5" name="Rectangle 4">
            <a:extLst>
              <a:ext uri="{FF2B5EF4-FFF2-40B4-BE49-F238E27FC236}">
                <a16:creationId xmlns:a16="http://schemas.microsoft.com/office/drawing/2014/main" id="{3C796CAE-80DD-7C3F-B69C-40CD49A87E11}"/>
              </a:ext>
            </a:extLst>
          </p:cNvPr>
          <p:cNvSpPr/>
          <p:nvPr/>
        </p:nvSpPr>
        <p:spPr>
          <a:xfrm>
            <a:off x="609600" y="1256030"/>
            <a:ext cx="5410200" cy="2782570"/>
          </a:xfrm>
          <a:prstGeom prst="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4C3F2B4-03B3-7F9E-93D9-FB4FA4128FD2}"/>
              </a:ext>
            </a:extLst>
          </p:cNvPr>
          <p:cNvPicPr>
            <a:picLocks noChangeAspect="1"/>
          </p:cNvPicPr>
          <p:nvPr/>
        </p:nvPicPr>
        <p:blipFill>
          <a:blip r:embed="rId3"/>
          <a:stretch>
            <a:fillRect/>
          </a:stretch>
        </p:blipFill>
        <p:spPr>
          <a:xfrm>
            <a:off x="717190" y="1291889"/>
            <a:ext cx="5195020" cy="2705100"/>
          </a:xfrm>
          <a:prstGeom prst="rect">
            <a:avLst/>
          </a:prstGeom>
        </p:spPr>
      </p:pic>
      <p:sp>
        <p:nvSpPr>
          <p:cNvPr id="9" name="Rectangle 8">
            <a:extLst>
              <a:ext uri="{FF2B5EF4-FFF2-40B4-BE49-F238E27FC236}">
                <a16:creationId xmlns:a16="http://schemas.microsoft.com/office/drawing/2014/main" id="{C967B560-DD7B-74C4-F7FE-8FA47CAC76B9}"/>
              </a:ext>
            </a:extLst>
          </p:cNvPr>
          <p:cNvSpPr/>
          <p:nvPr/>
        </p:nvSpPr>
        <p:spPr>
          <a:xfrm>
            <a:off x="6248400" y="1600200"/>
            <a:ext cx="2743200" cy="1981200"/>
          </a:xfrm>
          <a:prstGeom prst="rect">
            <a:avLst/>
          </a:prstGeom>
          <a:solidFill>
            <a:schemeClr val="bg1"/>
          </a:solidFill>
          <a:ln w="190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2000" dirty="0">
                <a:solidFill>
                  <a:schemeClr val="tx1"/>
                </a:solidFill>
              </a:rPr>
              <a:t>Evaluate </a:t>
            </a:r>
            <a:r>
              <a:rPr lang="en-US" sz="2000" i="1" dirty="0">
                <a:solidFill>
                  <a:schemeClr val="tx1"/>
                </a:solidFill>
              </a:rPr>
              <a:t>before insertion</a:t>
            </a:r>
            <a:r>
              <a:rPr lang="en-US" sz="2000" dirty="0">
                <a:solidFill>
                  <a:schemeClr val="tx1"/>
                </a:solidFill>
              </a:rPr>
              <a:t>: </a:t>
            </a:r>
          </a:p>
          <a:p>
            <a:pPr algn="ctr"/>
            <a:r>
              <a:rPr lang="en-US" sz="2000" dirty="0">
                <a:solidFill>
                  <a:schemeClr val="tx1"/>
                </a:solidFill>
              </a:rPr>
              <a:t>Best-First does not check until </a:t>
            </a:r>
            <a:r>
              <a:rPr lang="en-US" sz="2000" i="1" dirty="0">
                <a:solidFill>
                  <a:schemeClr val="tx1"/>
                </a:solidFill>
              </a:rPr>
              <a:t>expanding</a:t>
            </a:r>
            <a:r>
              <a:rPr lang="en-US" sz="2000" dirty="0">
                <a:solidFill>
                  <a:schemeClr val="tx1"/>
                </a:solidFill>
              </a:rPr>
              <a:t> the node (</a:t>
            </a:r>
            <a:r>
              <a:rPr lang="en-US" sz="2000" i="1" dirty="0">
                <a:solidFill>
                  <a:schemeClr val="tx1"/>
                </a:solidFill>
              </a:rPr>
              <a:t>removing</a:t>
            </a:r>
            <a:r>
              <a:rPr lang="en-US" sz="2000" dirty="0">
                <a:solidFill>
                  <a:schemeClr val="tx1"/>
                </a:solidFill>
              </a:rPr>
              <a:t> it from the queue)</a:t>
            </a:r>
          </a:p>
        </p:txBody>
      </p:sp>
      <p:cxnSp>
        <p:nvCxnSpPr>
          <p:cNvPr id="10" name="Elbow Connector 9">
            <a:extLst>
              <a:ext uri="{FF2B5EF4-FFF2-40B4-BE49-F238E27FC236}">
                <a16:creationId xmlns:a16="http://schemas.microsoft.com/office/drawing/2014/main" id="{719F26BE-C6BC-4DBF-7909-7FDA7EF22C6C}"/>
              </a:ext>
            </a:extLst>
          </p:cNvPr>
          <p:cNvCxnSpPr>
            <a:cxnSpLocks/>
            <a:stCxn id="9" idx="1"/>
          </p:cNvCxnSpPr>
          <p:nvPr/>
        </p:nvCxnSpPr>
        <p:spPr>
          <a:xfrm rot="10800000" flipV="1">
            <a:off x="3962400" y="2590800"/>
            <a:ext cx="2286000" cy="457188"/>
          </a:xfrm>
          <a:prstGeom prst="bentConnector3">
            <a:avLst>
              <a:gd name="adj1" fmla="val 43333"/>
            </a:avLst>
          </a:prstGeom>
          <a:ln w="25400">
            <a:solidFill>
              <a:schemeClr val="accent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1" name="Elbow Connector 10">
            <a:extLst>
              <a:ext uri="{FF2B5EF4-FFF2-40B4-BE49-F238E27FC236}">
                <a16:creationId xmlns:a16="http://schemas.microsoft.com/office/drawing/2014/main" id="{1D7AB202-0CE0-6BBD-7718-30D57C07007D}"/>
              </a:ext>
            </a:extLst>
          </p:cNvPr>
          <p:cNvCxnSpPr>
            <a:cxnSpLocks/>
            <a:stCxn id="9" idx="1"/>
          </p:cNvCxnSpPr>
          <p:nvPr/>
        </p:nvCxnSpPr>
        <p:spPr>
          <a:xfrm rot="10800000">
            <a:off x="4267200" y="1828808"/>
            <a:ext cx="1981200" cy="761992"/>
          </a:xfrm>
          <a:prstGeom prst="bentConnector3">
            <a:avLst>
              <a:gd name="adj1" fmla="val 50000"/>
            </a:avLst>
          </a:prstGeom>
          <a:ln w="25400">
            <a:solidFill>
              <a:schemeClr val="accent1"/>
            </a:solidFill>
            <a:tailEnd type="triangle"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694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Comparing Breadth-First</a:t>
            </a:r>
            <a:br>
              <a:rPr lang="en-US" dirty="0"/>
            </a:br>
            <a:r>
              <a:rPr lang="en-US" dirty="0"/>
              <a:t>to Best-First Search</a:t>
            </a:r>
          </a:p>
        </p:txBody>
      </p:sp>
      <p:sp>
        <p:nvSpPr>
          <p:cNvPr id="26" name="Content Placeholder 25"/>
          <p:cNvSpPr>
            <a:spLocks noGrp="1"/>
          </p:cNvSpPr>
          <p:nvPr>
            <p:ph sz="quarter" idx="1"/>
          </p:nvPr>
        </p:nvSpPr>
        <p:spPr>
          <a:xfrm>
            <a:off x="457200" y="4267200"/>
            <a:ext cx="8229600" cy="1889760"/>
          </a:xfrm>
        </p:spPr>
        <p:txBody>
          <a:bodyPr>
            <a:normAutofit fontScale="92500"/>
          </a:bodyPr>
          <a:lstStyle/>
          <a:p>
            <a:r>
              <a:rPr lang="en-US" dirty="0"/>
              <a:t>The </a:t>
            </a:r>
            <a:r>
              <a:rPr lang="en-US" dirty="0">
                <a:solidFill>
                  <a:schemeClr val="accent3"/>
                </a:solidFill>
              </a:rPr>
              <a:t>optimality</a:t>
            </a:r>
            <a:r>
              <a:rPr lang="en-US" dirty="0"/>
              <a:t> of first path found by Breadth-first also means we can simplify condition for adding new search nodes</a:t>
            </a:r>
          </a:p>
          <a:p>
            <a:r>
              <a:rPr lang="en-US" dirty="0"/>
              <a:t>We no longer check if we have found a better path to a node, only whether it is one we have already seen (to avoid loops)</a:t>
            </a:r>
          </a:p>
        </p:txBody>
      </p:sp>
      <p:sp>
        <p:nvSpPr>
          <p:cNvPr id="6" name="Footer Placeholder 5"/>
          <p:cNvSpPr>
            <a:spLocks noGrp="1"/>
          </p:cNvSpPr>
          <p:nvPr>
            <p:ph type="ftr" sz="quarter" idx="3"/>
          </p:nvPr>
        </p:nvSpPr>
        <p:spPr/>
        <p:txBody>
          <a:bodyPr/>
          <a:lstStyle/>
          <a:p>
            <a:r>
              <a:rPr lang="en-US"/>
              <a:t>Artificial Intelligence (CS 131)</a:t>
            </a:r>
            <a:endParaRPr lang="en-US" dirty="0"/>
          </a:p>
        </p:txBody>
      </p:sp>
      <p:sp>
        <p:nvSpPr>
          <p:cNvPr id="8" name="Slide Number Placeholder 7"/>
          <p:cNvSpPr>
            <a:spLocks noGrp="1"/>
          </p:cNvSpPr>
          <p:nvPr>
            <p:ph type="sldNum" sz="quarter" idx="4"/>
          </p:nvPr>
        </p:nvSpPr>
        <p:spPr/>
        <p:txBody>
          <a:bodyPr/>
          <a:lstStyle/>
          <a:p>
            <a:fld id="{CF871E9B-9377-9E47-A740-0327C5A5B6B1}" type="slidenum">
              <a:rPr lang="en-US" smtClean="0"/>
              <a:pPr/>
              <a:t>6</a:t>
            </a:fld>
            <a:endParaRPr lang="en-US" dirty="0"/>
          </a:p>
        </p:txBody>
      </p:sp>
      <p:sp>
        <p:nvSpPr>
          <p:cNvPr id="2" name="Rectangle 1">
            <a:extLst>
              <a:ext uri="{FF2B5EF4-FFF2-40B4-BE49-F238E27FC236}">
                <a16:creationId xmlns:a16="http://schemas.microsoft.com/office/drawing/2014/main" id="{2488A7E7-14A4-9190-316C-5DDA43F9F91D}"/>
              </a:ext>
            </a:extLst>
          </p:cNvPr>
          <p:cNvSpPr/>
          <p:nvPr/>
        </p:nvSpPr>
        <p:spPr>
          <a:xfrm>
            <a:off x="6781800" y="342900"/>
            <a:ext cx="1981200" cy="609600"/>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lang="en-US" dirty="0">
                <a:solidFill>
                  <a:schemeClr val="bg1">
                    <a:lumMod val="50000"/>
                  </a:schemeClr>
                </a:solidFill>
              </a:rPr>
              <a:t>Image source: </a:t>
            </a:r>
            <a:r>
              <a:rPr lang="en-US" dirty="0">
                <a:solidFill>
                  <a:schemeClr val="bg1">
                    <a:lumMod val="50000"/>
                  </a:schemeClr>
                </a:solidFill>
                <a:hlinkClick r:id="rId2"/>
              </a:rPr>
              <a:t>Russell &amp; Norvig </a:t>
            </a:r>
            <a:r>
              <a:rPr lang="en-US" dirty="0">
                <a:solidFill>
                  <a:schemeClr val="bg1">
                    <a:lumMod val="50000"/>
                  </a:schemeClr>
                </a:solidFill>
              </a:rPr>
              <a:t>(2021)</a:t>
            </a:r>
          </a:p>
        </p:txBody>
      </p:sp>
      <p:sp>
        <p:nvSpPr>
          <p:cNvPr id="5" name="Rectangle 4">
            <a:extLst>
              <a:ext uri="{FF2B5EF4-FFF2-40B4-BE49-F238E27FC236}">
                <a16:creationId xmlns:a16="http://schemas.microsoft.com/office/drawing/2014/main" id="{3C796CAE-80DD-7C3F-B69C-40CD49A87E11}"/>
              </a:ext>
            </a:extLst>
          </p:cNvPr>
          <p:cNvSpPr/>
          <p:nvPr/>
        </p:nvSpPr>
        <p:spPr>
          <a:xfrm>
            <a:off x="609600" y="1256030"/>
            <a:ext cx="5410200" cy="2782570"/>
          </a:xfrm>
          <a:prstGeom prst="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4C3F2B4-03B3-7F9E-93D9-FB4FA4128FD2}"/>
              </a:ext>
            </a:extLst>
          </p:cNvPr>
          <p:cNvPicPr>
            <a:picLocks noChangeAspect="1"/>
          </p:cNvPicPr>
          <p:nvPr/>
        </p:nvPicPr>
        <p:blipFill>
          <a:blip r:embed="rId3"/>
          <a:stretch>
            <a:fillRect/>
          </a:stretch>
        </p:blipFill>
        <p:spPr>
          <a:xfrm>
            <a:off x="717190" y="1291889"/>
            <a:ext cx="5195020" cy="2705100"/>
          </a:xfrm>
          <a:prstGeom prst="rect">
            <a:avLst/>
          </a:prstGeom>
        </p:spPr>
      </p:pic>
      <p:sp>
        <p:nvSpPr>
          <p:cNvPr id="12" name="Rounded Rectangle 11">
            <a:extLst>
              <a:ext uri="{FF2B5EF4-FFF2-40B4-BE49-F238E27FC236}">
                <a16:creationId xmlns:a16="http://schemas.microsoft.com/office/drawing/2014/main" id="{1B436B88-0B5A-A4B9-FE5A-E1A61A1744BE}"/>
              </a:ext>
            </a:extLst>
          </p:cNvPr>
          <p:cNvSpPr/>
          <p:nvPr/>
        </p:nvSpPr>
        <p:spPr>
          <a:xfrm>
            <a:off x="1066800" y="3172968"/>
            <a:ext cx="1844040" cy="548640"/>
          </a:xfrm>
          <a:prstGeom prst="roundRect">
            <a:avLst/>
          </a:prstGeom>
          <a:noFill/>
          <a:ln w="190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B5473C5D-24D8-EF43-FB3D-A1AC6BD80754}"/>
              </a:ext>
            </a:extLst>
          </p:cNvPr>
          <p:cNvGrpSpPr/>
          <p:nvPr/>
        </p:nvGrpSpPr>
        <p:grpSpPr>
          <a:xfrm>
            <a:off x="4276166" y="3154554"/>
            <a:ext cx="4639234" cy="655446"/>
            <a:chOff x="4114801" y="3154554"/>
            <a:chExt cx="4639234" cy="655446"/>
          </a:xfrm>
        </p:grpSpPr>
        <p:sp>
          <p:nvSpPr>
            <p:cNvPr id="15" name="Rectangle 14">
              <a:extLst>
                <a:ext uri="{FF2B5EF4-FFF2-40B4-BE49-F238E27FC236}">
                  <a16:creationId xmlns:a16="http://schemas.microsoft.com/office/drawing/2014/main" id="{051E5248-305A-80BD-54E8-7C1F54F50F56}"/>
                </a:ext>
              </a:extLst>
            </p:cNvPr>
            <p:cNvSpPr/>
            <p:nvPr/>
          </p:nvSpPr>
          <p:spPr>
            <a:xfrm>
              <a:off x="4114801" y="3154554"/>
              <a:ext cx="4639234" cy="655446"/>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solidFill>
                  <a:schemeClr val="bg1">
                    <a:lumMod val="50000"/>
                  </a:schemeClr>
                </a:solidFill>
              </a:endParaRPr>
            </a:p>
          </p:txBody>
        </p:sp>
        <p:pic>
          <p:nvPicPr>
            <p:cNvPr id="13" name="Picture 12">
              <a:extLst>
                <a:ext uri="{FF2B5EF4-FFF2-40B4-BE49-F238E27FC236}">
                  <a16:creationId xmlns:a16="http://schemas.microsoft.com/office/drawing/2014/main" id="{3BC46125-06E8-82DD-637A-16D4D19FA369}"/>
                </a:ext>
              </a:extLst>
            </p:cNvPr>
            <p:cNvPicPr>
              <a:picLocks noChangeAspect="1"/>
            </p:cNvPicPr>
            <p:nvPr/>
          </p:nvPicPr>
          <p:blipFill>
            <a:blip r:embed="rId4"/>
            <a:stretch>
              <a:fillRect/>
            </a:stretch>
          </p:blipFill>
          <p:spPr>
            <a:xfrm>
              <a:off x="4157321" y="3214393"/>
              <a:ext cx="4596714" cy="548640"/>
            </a:xfrm>
            <a:prstGeom prst="rect">
              <a:avLst/>
            </a:prstGeom>
          </p:spPr>
        </p:pic>
      </p:grpSp>
      <p:sp>
        <p:nvSpPr>
          <p:cNvPr id="16" name="Rectangle 15">
            <a:extLst>
              <a:ext uri="{FF2B5EF4-FFF2-40B4-BE49-F238E27FC236}">
                <a16:creationId xmlns:a16="http://schemas.microsoft.com/office/drawing/2014/main" id="{B09A884C-43B2-6CC2-0C21-B1AB773BCE68}"/>
              </a:ext>
            </a:extLst>
          </p:cNvPr>
          <p:cNvSpPr/>
          <p:nvPr/>
        </p:nvSpPr>
        <p:spPr>
          <a:xfrm>
            <a:off x="5224183" y="1952275"/>
            <a:ext cx="2743200" cy="655446"/>
          </a:xfrm>
          <a:prstGeom prst="rect">
            <a:avLst/>
          </a:prstGeom>
          <a:solidFill>
            <a:schemeClr val="bg1"/>
          </a:solidFill>
          <a:ln w="190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92500" lnSpcReduction="10000"/>
          </a:bodyPr>
          <a:lstStyle/>
          <a:p>
            <a:pPr algn="ctr"/>
            <a:r>
              <a:rPr lang="en-US" sz="2000" dirty="0">
                <a:solidFill>
                  <a:schemeClr val="tx1"/>
                </a:solidFill>
              </a:rPr>
              <a:t>Best-First must check if </a:t>
            </a:r>
            <a:r>
              <a:rPr lang="en-US" sz="2000" i="1" dirty="0">
                <a:solidFill>
                  <a:schemeClr val="tx1"/>
                </a:solidFill>
              </a:rPr>
              <a:t>better</a:t>
            </a:r>
            <a:r>
              <a:rPr lang="en-US" sz="2000" dirty="0">
                <a:solidFill>
                  <a:schemeClr val="tx1"/>
                </a:solidFill>
              </a:rPr>
              <a:t> paths are available</a:t>
            </a:r>
          </a:p>
        </p:txBody>
      </p:sp>
      <p:cxnSp>
        <p:nvCxnSpPr>
          <p:cNvPr id="17" name="Straight Arrow Connector 16">
            <a:extLst>
              <a:ext uri="{FF2B5EF4-FFF2-40B4-BE49-F238E27FC236}">
                <a16:creationId xmlns:a16="http://schemas.microsoft.com/office/drawing/2014/main" id="{E0EAFB4F-BCE7-9F9F-5844-8AD5B4D980B2}"/>
              </a:ext>
            </a:extLst>
          </p:cNvPr>
          <p:cNvCxnSpPr>
            <a:cxnSpLocks/>
            <a:stCxn id="16" idx="2"/>
            <a:endCxn id="15" idx="0"/>
          </p:cNvCxnSpPr>
          <p:nvPr/>
        </p:nvCxnSpPr>
        <p:spPr>
          <a:xfrm>
            <a:off x="6595783" y="2607721"/>
            <a:ext cx="0" cy="546833"/>
          </a:xfrm>
          <a:prstGeom prst="straightConnector1">
            <a:avLst/>
          </a:prstGeom>
          <a:ln w="254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271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par>
                                <p:cTn id="12" presetID="22" presetClass="entr" presetSubtype="1"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500"/>
                                        <p:tgtEl>
                                          <p:spTgt spid="17"/>
                                        </p:tgtEl>
                                      </p:cBhvr>
                                    </p:animEffec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Search Strategies</a:t>
            </a:r>
          </a:p>
        </p:txBody>
      </p:sp>
      <p:sp>
        <p:nvSpPr>
          <p:cNvPr id="3" name="Content Placeholder 2"/>
          <p:cNvSpPr>
            <a:spLocks noGrp="1"/>
          </p:cNvSpPr>
          <p:nvPr>
            <p:ph sz="quarter" idx="1"/>
          </p:nvPr>
        </p:nvSpPr>
        <p:spPr/>
        <p:txBody>
          <a:bodyPr>
            <a:normAutofit/>
          </a:bodyPr>
          <a:lstStyle/>
          <a:p>
            <a:pPr>
              <a:spcAft>
                <a:spcPts val="600"/>
              </a:spcAft>
            </a:pPr>
            <a:r>
              <a:rPr lang="en-US" dirty="0"/>
              <a:t>We can compare search types based upon:</a:t>
            </a:r>
          </a:p>
          <a:p>
            <a:pPr marL="731520" lvl="1" indent="-457200">
              <a:spcAft>
                <a:spcPts val="1200"/>
              </a:spcAft>
              <a:buFont typeface="+mj-lt"/>
              <a:buAutoNum type="arabicPeriod"/>
            </a:pPr>
            <a:r>
              <a:rPr lang="en-US" dirty="0">
                <a:solidFill>
                  <a:schemeClr val="accent3"/>
                </a:solidFill>
              </a:rPr>
              <a:t>Completeness</a:t>
            </a:r>
            <a:r>
              <a:rPr lang="en-US" dirty="0">
                <a:solidFill>
                  <a:srgbClr val="000000"/>
                </a:solidFill>
              </a:rPr>
              <a:t>:  Will it always find a solution if it exists?</a:t>
            </a:r>
          </a:p>
          <a:p>
            <a:pPr marL="731520" lvl="1" indent="-457200">
              <a:spcAft>
                <a:spcPts val="1200"/>
              </a:spcAft>
              <a:buFont typeface="+mj-lt"/>
              <a:buAutoNum type="arabicPeriod"/>
            </a:pPr>
            <a:r>
              <a:rPr lang="en-US" dirty="0">
                <a:solidFill>
                  <a:schemeClr val="accent3"/>
                </a:solidFill>
              </a:rPr>
              <a:t>Cost optimality</a:t>
            </a:r>
            <a:r>
              <a:rPr lang="en-US" dirty="0">
                <a:solidFill>
                  <a:srgbClr val="000000"/>
                </a:solidFill>
              </a:rPr>
              <a:t>:  Does it always find solution with least cost?</a:t>
            </a:r>
          </a:p>
          <a:p>
            <a:pPr marL="731520" lvl="1" indent="-457200">
              <a:buFont typeface="+mj-lt"/>
              <a:buAutoNum type="arabicPeriod"/>
            </a:pPr>
            <a:r>
              <a:rPr lang="en-US" dirty="0">
                <a:solidFill>
                  <a:schemeClr val="accent3"/>
                </a:solidFill>
              </a:rPr>
              <a:t>Time complexity</a:t>
            </a:r>
            <a:r>
              <a:rPr lang="en-US" dirty="0">
                <a:solidFill>
                  <a:srgbClr val="000000"/>
                </a:solidFill>
              </a:rPr>
              <a:t>:  How long does it take to search?</a:t>
            </a:r>
          </a:p>
          <a:p>
            <a:pPr marL="1005840" lvl="2" indent="-457200">
              <a:spcAft>
                <a:spcPts val="1200"/>
              </a:spcAft>
            </a:pPr>
            <a:r>
              <a:rPr lang="en-US" dirty="0">
                <a:solidFill>
                  <a:srgbClr val="000000"/>
                </a:solidFill>
              </a:rPr>
              <a:t>Total number of nodes that are generated in searching</a:t>
            </a:r>
          </a:p>
          <a:p>
            <a:pPr marL="731520" lvl="1" indent="-457200">
              <a:buFont typeface="+mj-lt"/>
              <a:buAutoNum type="arabicPeriod"/>
            </a:pPr>
            <a:r>
              <a:rPr lang="en-US" dirty="0">
                <a:solidFill>
                  <a:schemeClr val="accent3"/>
                </a:solidFill>
              </a:rPr>
              <a:t>Space complexity</a:t>
            </a:r>
            <a:r>
              <a:rPr lang="en-US" dirty="0">
                <a:solidFill>
                  <a:srgbClr val="000000"/>
                </a:solidFill>
              </a:rPr>
              <a:t>:  How much memory does it need?</a:t>
            </a:r>
          </a:p>
          <a:p>
            <a:pPr marL="1005840" lvl="2" indent="-457200">
              <a:spcAft>
                <a:spcPts val="1200"/>
              </a:spcAft>
            </a:pPr>
            <a:r>
              <a:rPr lang="en-US" dirty="0">
                <a:solidFill>
                  <a:srgbClr val="000000"/>
                </a:solidFill>
              </a:rPr>
              <a:t>Maximum number of nodes stored at </a:t>
            </a:r>
            <a:r>
              <a:rPr lang="en-US" i="1" dirty="0">
                <a:solidFill>
                  <a:srgbClr val="000000"/>
                </a:solidFill>
              </a:rPr>
              <a:t>any one time</a:t>
            </a:r>
          </a:p>
          <a:p>
            <a:pPr marL="457200" indent="-457200"/>
            <a:endParaRPr lang="en-US" dirty="0"/>
          </a:p>
        </p:txBody>
      </p:sp>
      <p:sp>
        <p:nvSpPr>
          <p:cNvPr id="5" name="Footer Placeholder 4"/>
          <p:cNvSpPr>
            <a:spLocks noGrp="1"/>
          </p:cNvSpPr>
          <p:nvPr>
            <p:ph type="ftr" sz="quarter" idx="3"/>
          </p:nvPr>
        </p:nvSpPr>
        <p:spPr/>
        <p:txBody>
          <a:bodyPr/>
          <a:lstStyle/>
          <a:p>
            <a:r>
              <a:rPr lang="en-US"/>
              <a:t>Artificial Intelligence (CS 131)</a:t>
            </a:r>
            <a:endParaRPr lang="en-US" dirty="0"/>
          </a:p>
        </p:txBody>
      </p:sp>
      <p:sp>
        <p:nvSpPr>
          <p:cNvPr id="6" name="Slide Number Placeholder 5"/>
          <p:cNvSpPr>
            <a:spLocks noGrp="1"/>
          </p:cNvSpPr>
          <p:nvPr>
            <p:ph type="sldNum" sz="quarter" idx="4"/>
          </p:nvPr>
        </p:nvSpPr>
        <p:spPr/>
        <p:txBody>
          <a:bodyPr/>
          <a:lstStyle/>
          <a:p>
            <a:fld id="{CF871E9B-9377-9E47-A740-0327C5A5B6B1}" type="slidenum">
              <a:rPr lang="en-US" smtClean="0"/>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Search Strategies</a:t>
            </a:r>
          </a:p>
        </p:txBody>
      </p:sp>
      <p:sp>
        <p:nvSpPr>
          <p:cNvPr id="3" name="Content Placeholder 2"/>
          <p:cNvSpPr>
            <a:spLocks noGrp="1"/>
          </p:cNvSpPr>
          <p:nvPr>
            <p:ph sz="quarter" idx="1"/>
          </p:nvPr>
        </p:nvSpPr>
        <p:spPr>
          <a:xfrm>
            <a:off x="304800" y="1219200"/>
            <a:ext cx="3276599" cy="3195014"/>
          </a:xfrm>
        </p:spPr>
        <p:txBody>
          <a:bodyPr>
            <a:normAutofit/>
          </a:bodyPr>
          <a:lstStyle/>
          <a:p>
            <a:pPr>
              <a:spcAft>
                <a:spcPts val="600"/>
              </a:spcAft>
            </a:pPr>
            <a:r>
              <a:rPr lang="en-US" sz="2000" dirty="0"/>
              <a:t>We can compute time/space complexity in terms of:</a:t>
            </a:r>
          </a:p>
          <a:p>
            <a:pPr marL="731520" lvl="1" indent="-457200">
              <a:spcAft>
                <a:spcPts val="600"/>
              </a:spcAft>
              <a:buFont typeface="+mj-lt"/>
              <a:buAutoNum type="arabicPeriod"/>
            </a:pPr>
            <a:r>
              <a:rPr lang="en-US" sz="1800" dirty="0">
                <a:solidFill>
                  <a:schemeClr val="accent3"/>
                </a:solidFill>
              </a:rPr>
              <a:t>Branching factor </a:t>
            </a:r>
            <a:r>
              <a:rPr lang="en-US" sz="1800" dirty="0">
                <a:solidFill>
                  <a:srgbClr val="000000"/>
                </a:solidFill>
              </a:rPr>
              <a:t>for search (max), </a:t>
            </a:r>
            <a:r>
              <a:rPr lang="en-US" sz="1800" i="1" dirty="0">
                <a:solidFill>
                  <a:srgbClr val="0000FF"/>
                </a:solidFill>
                <a:latin typeface="Bookman Old Style"/>
                <a:cs typeface="Bookman Old Style"/>
              </a:rPr>
              <a:t>b</a:t>
            </a:r>
          </a:p>
          <a:p>
            <a:pPr marL="731520" lvl="1" indent="-457200">
              <a:spcAft>
                <a:spcPts val="600"/>
              </a:spcAft>
              <a:buFont typeface="+mj-lt"/>
              <a:buAutoNum type="arabicPeriod"/>
            </a:pPr>
            <a:r>
              <a:rPr lang="en-US" sz="1800" dirty="0">
                <a:solidFill>
                  <a:schemeClr val="accent3"/>
                </a:solidFill>
              </a:rPr>
              <a:t>Depth</a:t>
            </a:r>
            <a:r>
              <a:rPr lang="en-US" sz="1800" b="1" i="1" dirty="0">
                <a:solidFill>
                  <a:schemeClr val="accent3"/>
                </a:solidFill>
              </a:rPr>
              <a:t> </a:t>
            </a:r>
            <a:r>
              <a:rPr lang="en-US" sz="1800" dirty="0">
                <a:solidFill>
                  <a:srgbClr val="000000"/>
                </a:solidFill>
              </a:rPr>
              <a:t>of an optimal solution (min), </a:t>
            </a:r>
            <a:r>
              <a:rPr lang="en-US" sz="1800" i="1" dirty="0">
                <a:solidFill>
                  <a:srgbClr val="0000FF"/>
                </a:solidFill>
                <a:latin typeface="Bookman Old Style"/>
                <a:cs typeface="Bookman Old Style"/>
              </a:rPr>
              <a:t>d</a:t>
            </a:r>
          </a:p>
          <a:p>
            <a:pPr marL="731520" lvl="1" indent="-457200">
              <a:spcAft>
                <a:spcPts val="600"/>
              </a:spcAft>
              <a:buFont typeface="+mj-lt"/>
              <a:buAutoNum type="arabicPeriod"/>
            </a:pPr>
            <a:r>
              <a:rPr lang="en-US" sz="1800" dirty="0">
                <a:solidFill>
                  <a:schemeClr val="accent3"/>
                </a:solidFill>
              </a:rPr>
              <a:t>Depth </a:t>
            </a:r>
            <a:r>
              <a:rPr lang="en-US" sz="1800" dirty="0">
                <a:solidFill>
                  <a:srgbClr val="000000"/>
                </a:solidFill>
              </a:rPr>
              <a:t>of search space (max), </a:t>
            </a:r>
            <a:r>
              <a:rPr lang="en-US" sz="1800" i="1" dirty="0">
                <a:solidFill>
                  <a:srgbClr val="0000FF"/>
                </a:solidFill>
                <a:latin typeface="Bookman Old Style"/>
                <a:cs typeface="Bookman Old Style"/>
              </a:rPr>
              <a:t>m </a:t>
            </a:r>
            <a:r>
              <a:rPr lang="en-US" sz="1800" dirty="0">
                <a:solidFill>
                  <a:srgbClr val="0000FF"/>
                </a:solidFill>
                <a:latin typeface="Bookman Old Style"/>
                <a:cs typeface="Bookman Old Style"/>
              </a:rPr>
              <a:t>≤ ∞</a:t>
            </a:r>
          </a:p>
          <a:p>
            <a:pPr marL="457200" indent="-457200"/>
            <a:endParaRPr lang="en-US" sz="2000" dirty="0"/>
          </a:p>
        </p:txBody>
      </p:sp>
      <p:sp>
        <p:nvSpPr>
          <p:cNvPr id="5" name="Footer Placeholder 4"/>
          <p:cNvSpPr>
            <a:spLocks noGrp="1"/>
          </p:cNvSpPr>
          <p:nvPr>
            <p:ph type="ftr" sz="quarter" idx="3"/>
          </p:nvPr>
        </p:nvSpPr>
        <p:spPr/>
        <p:txBody>
          <a:bodyPr/>
          <a:lstStyle/>
          <a:p>
            <a:r>
              <a:rPr lang="en-US"/>
              <a:t>Artificial Intelligence (CS 131)</a:t>
            </a:r>
            <a:endParaRPr lang="en-US" dirty="0"/>
          </a:p>
        </p:txBody>
      </p:sp>
      <p:sp>
        <p:nvSpPr>
          <p:cNvPr id="6" name="Slide Number Placeholder 5"/>
          <p:cNvSpPr>
            <a:spLocks noGrp="1"/>
          </p:cNvSpPr>
          <p:nvPr>
            <p:ph type="sldNum" sz="quarter" idx="4"/>
          </p:nvPr>
        </p:nvSpPr>
        <p:spPr/>
        <p:txBody>
          <a:bodyPr/>
          <a:lstStyle/>
          <a:p>
            <a:fld id="{CF871E9B-9377-9E47-A740-0327C5A5B6B1}" type="slidenum">
              <a:rPr lang="en-US" smtClean="0"/>
              <a:pPr/>
              <a:t>8</a:t>
            </a:fld>
            <a:endParaRPr lang="en-US" dirty="0"/>
          </a:p>
        </p:txBody>
      </p:sp>
      <p:sp>
        <p:nvSpPr>
          <p:cNvPr id="7" name="Triangle 6">
            <a:extLst>
              <a:ext uri="{FF2B5EF4-FFF2-40B4-BE49-F238E27FC236}">
                <a16:creationId xmlns:a16="http://schemas.microsoft.com/office/drawing/2014/main" id="{97E90E26-2529-FE6E-0FCE-49E00CE90791}"/>
              </a:ext>
            </a:extLst>
          </p:cNvPr>
          <p:cNvSpPr/>
          <p:nvPr/>
        </p:nvSpPr>
        <p:spPr>
          <a:xfrm>
            <a:off x="4038600" y="1600200"/>
            <a:ext cx="4216743" cy="4552793"/>
          </a:xfrm>
          <a:prstGeom prst="triangle">
            <a:avLst>
              <a:gd name="adj" fmla="val 50440"/>
            </a:avLst>
          </a:prstGeom>
          <a:solidFill>
            <a:schemeClr val="accent5">
              <a:lumMod val="20000"/>
              <a:lumOff val="8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TextBox 7">
            <a:extLst>
              <a:ext uri="{FF2B5EF4-FFF2-40B4-BE49-F238E27FC236}">
                <a16:creationId xmlns:a16="http://schemas.microsoft.com/office/drawing/2014/main" id="{2F5FF6CA-CEFB-053E-85DB-64A1DF41772F}"/>
              </a:ext>
            </a:extLst>
          </p:cNvPr>
          <p:cNvSpPr txBox="1"/>
          <p:nvPr/>
        </p:nvSpPr>
        <p:spPr>
          <a:xfrm>
            <a:off x="6133445" y="2659116"/>
            <a:ext cx="353906" cy="415498"/>
          </a:xfrm>
          <a:prstGeom prst="rect">
            <a:avLst/>
          </a:prstGeom>
          <a:noFill/>
        </p:spPr>
        <p:txBody>
          <a:bodyPr wrap="square" rtlCol="0">
            <a:spAutoFit/>
          </a:bodyPr>
          <a:lstStyle/>
          <a:p>
            <a:r>
              <a:rPr lang="en-US" sz="2100" dirty="0"/>
              <a:t>…</a:t>
            </a:r>
          </a:p>
        </p:txBody>
      </p:sp>
      <p:sp>
        <p:nvSpPr>
          <p:cNvPr id="9" name="Oval 8">
            <a:extLst>
              <a:ext uri="{FF2B5EF4-FFF2-40B4-BE49-F238E27FC236}">
                <a16:creationId xmlns:a16="http://schemas.microsoft.com/office/drawing/2014/main" id="{D2F23F10-57AF-0259-2463-91CC6047887B}"/>
              </a:ext>
            </a:extLst>
          </p:cNvPr>
          <p:cNvSpPr>
            <a:spLocks noChangeAspect="1"/>
          </p:cNvSpPr>
          <p:nvPr/>
        </p:nvSpPr>
        <p:spPr>
          <a:xfrm>
            <a:off x="6085222" y="1798633"/>
            <a:ext cx="171450"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Oval 9">
            <a:extLst>
              <a:ext uri="{FF2B5EF4-FFF2-40B4-BE49-F238E27FC236}">
                <a16:creationId xmlns:a16="http://schemas.microsoft.com/office/drawing/2014/main" id="{D0806E2D-E106-ECF8-B18F-1DA3707D7329}"/>
              </a:ext>
            </a:extLst>
          </p:cNvPr>
          <p:cNvSpPr>
            <a:spLocks noChangeAspect="1"/>
          </p:cNvSpPr>
          <p:nvPr/>
        </p:nvSpPr>
        <p:spPr>
          <a:xfrm>
            <a:off x="5619997" y="2846885"/>
            <a:ext cx="171450"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Oval 10">
            <a:extLst>
              <a:ext uri="{FF2B5EF4-FFF2-40B4-BE49-F238E27FC236}">
                <a16:creationId xmlns:a16="http://schemas.microsoft.com/office/drawing/2014/main" id="{A3BB5F1C-C7E9-06D4-A1C7-AC1A6581D7EB}"/>
              </a:ext>
            </a:extLst>
          </p:cNvPr>
          <p:cNvSpPr>
            <a:spLocks noChangeAspect="1"/>
          </p:cNvSpPr>
          <p:nvPr/>
        </p:nvSpPr>
        <p:spPr>
          <a:xfrm>
            <a:off x="5889563" y="2846885"/>
            <a:ext cx="171450"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a:extLst>
              <a:ext uri="{FF2B5EF4-FFF2-40B4-BE49-F238E27FC236}">
                <a16:creationId xmlns:a16="http://schemas.microsoft.com/office/drawing/2014/main" id="{D139DB51-4C14-0124-A6B8-F0C79CE93016}"/>
              </a:ext>
            </a:extLst>
          </p:cNvPr>
          <p:cNvSpPr>
            <a:spLocks noChangeAspect="1"/>
          </p:cNvSpPr>
          <p:nvPr/>
        </p:nvSpPr>
        <p:spPr>
          <a:xfrm>
            <a:off x="6520164" y="2846885"/>
            <a:ext cx="171450"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3" name="Straight Arrow Connector 12">
            <a:extLst>
              <a:ext uri="{FF2B5EF4-FFF2-40B4-BE49-F238E27FC236}">
                <a16:creationId xmlns:a16="http://schemas.microsoft.com/office/drawing/2014/main" id="{23012929-C719-099A-471E-FA20E4D18BEE}"/>
              </a:ext>
            </a:extLst>
          </p:cNvPr>
          <p:cNvCxnSpPr>
            <a:stCxn id="9" idx="3"/>
            <a:endCxn id="10" idx="0"/>
          </p:cNvCxnSpPr>
          <p:nvPr/>
        </p:nvCxnSpPr>
        <p:spPr>
          <a:xfrm flipH="1">
            <a:off x="5705722" y="1944974"/>
            <a:ext cx="404609" cy="901911"/>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71B5036-E9D5-0F7A-AFE7-59D38AD480A6}"/>
              </a:ext>
            </a:extLst>
          </p:cNvPr>
          <p:cNvCxnSpPr>
            <a:cxnSpLocks/>
            <a:stCxn id="9" idx="4"/>
            <a:endCxn id="11" idx="0"/>
          </p:cNvCxnSpPr>
          <p:nvPr/>
        </p:nvCxnSpPr>
        <p:spPr>
          <a:xfrm flipH="1">
            <a:off x="5975288" y="1970082"/>
            <a:ext cx="195659" cy="876803"/>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9536D18-A28E-AA7D-2B0D-940FFD9BC010}"/>
              </a:ext>
            </a:extLst>
          </p:cNvPr>
          <p:cNvCxnSpPr>
            <a:cxnSpLocks/>
            <a:stCxn id="9" idx="5"/>
            <a:endCxn id="12" idx="0"/>
          </p:cNvCxnSpPr>
          <p:nvPr/>
        </p:nvCxnSpPr>
        <p:spPr>
          <a:xfrm>
            <a:off x="6231564" y="1944974"/>
            <a:ext cx="374325" cy="901911"/>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6159114-F27C-C6AE-ADC9-175BBC4826A6}"/>
              </a:ext>
            </a:extLst>
          </p:cNvPr>
          <p:cNvSpPr>
            <a:spLocks noChangeAspect="1"/>
          </p:cNvSpPr>
          <p:nvPr/>
        </p:nvSpPr>
        <p:spPr>
          <a:xfrm>
            <a:off x="6290996" y="4242764"/>
            <a:ext cx="171450" cy="171450"/>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0000"/>
              </a:solidFill>
            </a:endParaRPr>
          </a:p>
        </p:txBody>
      </p:sp>
      <p:sp>
        <p:nvSpPr>
          <p:cNvPr id="19" name="Oval 18">
            <a:extLst>
              <a:ext uri="{FF2B5EF4-FFF2-40B4-BE49-F238E27FC236}">
                <a16:creationId xmlns:a16="http://schemas.microsoft.com/office/drawing/2014/main" id="{1AC4C4A0-61A1-B8A9-7811-4A9E4A84966D}"/>
              </a:ext>
            </a:extLst>
          </p:cNvPr>
          <p:cNvSpPr>
            <a:spLocks noChangeAspect="1"/>
          </p:cNvSpPr>
          <p:nvPr/>
        </p:nvSpPr>
        <p:spPr>
          <a:xfrm>
            <a:off x="7555642" y="5871359"/>
            <a:ext cx="171450" cy="17145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0000"/>
              </a:solidFill>
            </a:endParaRPr>
          </a:p>
        </p:txBody>
      </p:sp>
      <p:sp>
        <p:nvSpPr>
          <p:cNvPr id="4" name="Rectangle 3">
            <a:extLst>
              <a:ext uri="{FF2B5EF4-FFF2-40B4-BE49-F238E27FC236}">
                <a16:creationId xmlns:a16="http://schemas.microsoft.com/office/drawing/2014/main" id="{8C5A4743-98C5-EE69-0BF8-0AA3A44D0101}"/>
              </a:ext>
            </a:extLst>
          </p:cNvPr>
          <p:cNvSpPr/>
          <p:nvPr/>
        </p:nvSpPr>
        <p:spPr>
          <a:xfrm>
            <a:off x="4304990" y="1752600"/>
            <a:ext cx="1193774" cy="457200"/>
          </a:xfrm>
          <a:prstGeom prst="rect">
            <a:avLst/>
          </a:prstGeom>
          <a:solidFill>
            <a:schemeClr val="bg1"/>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lang="en-US" dirty="0">
                <a:solidFill>
                  <a:schemeClr val="tx1"/>
                </a:solidFill>
              </a:rPr>
              <a:t>Branching factor, </a:t>
            </a:r>
            <a:r>
              <a:rPr lang="en-US" i="1" dirty="0">
                <a:solidFill>
                  <a:schemeClr val="tx1"/>
                </a:solidFill>
              </a:rPr>
              <a:t>b</a:t>
            </a:r>
            <a:endParaRPr lang="en-US" dirty="0">
              <a:solidFill>
                <a:schemeClr val="tx1"/>
              </a:solidFill>
            </a:endParaRPr>
          </a:p>
        </p:txBody>
      </p:sp>
      <p:cxnSp>
        <p:nvCxnSpPr>
          <p:cNvPr id="21" name="Straight Arrow Connector 20">
            <a:extLst>
              <a:ext uri="{FF2B5EF4-FFF2-40B4-BE49-F238E27FC236}">
                <a16:creationId xmlns:a16="http://schemas.microsoft.com/office/drawing/2014/main" id="{3A155600-5F02-676D-6612-2A9C601F0203}"/>
              </a:ext>
            </a:extLst>
          </p:cNvPr>
          <p:cNvCxnSpPr/>
          <p:nvPr/>
        </p:nvCxnSpPr>
        <p:spPr>
          <a:xfrm>
            <a:off x="5498764" y="1970082"/>
            <a:ext cx="292683" cy="239718"/>
          </a:xfrm>
          <a:prstGeom prst="straightConnector1">
            <a:avLst/>
          </a:prstGeom>
          <a:ln w="25400">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128D78F6-F884-B5C6-CF96-68A39E32E592}"/>
              </a:ext>
            </a:extLst>
          </p:cNvPr>
          <p:cNvSpPr/>
          <p:nvPr/>
        </p:nvSpPr>
        <p:spPr>
          <a:xfrm>
            <a:off x="4413862" y="3681072"/>
            <a:ext cx="1466223" cy="738528"/>
          </a:xfrm>
          <a:prstGeom prst="rect">
            <a:avLst/>
          </a:prstGeom>
          <a:solidFill>
            <a:schemeClr val="bg1"/>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lang="en-US" dirty="0">
                <a:solidFill>
                  <a:schemeClr val="tx1"/>
                </a:solidFill>
              </a:rPr>
              <a:t>Shallowest optimal solution, at depth </a:t>
            </a:r>
            <a:r>
              <a:rPr lang="en-US" i="1" dirty="0">
                <a:solidFill>
                  <a:schemeClr val="tx1"/>
                </a:solidFill>
              </a:rPr>
              <a:t>d</a:t>
            </a:r>
            <a:endParaRPr lang="en-US" dirty="0">
              <a:solidFill>
                <a:schemeClr val="tx1"/>
              </a:solidFill>
            </a:endParaRPr>
          </a:p>
        </p:txBody>
      </p:sp>
      <p:cxnSp>
        <p:nvCxnSpPr>
          <p:cNvPr id="23" name="Straight Arrow Connector 22">
            <a:extLst>
              <a:ext uri="{FF2B5EF4-FFF2-40B4-BE49-F238E27FC236}">
                <a16:creationId xmlns:a16="http://schemas.microsoft.com/office/drawing/2014/main" id="{2EFC38BC-E647-0969-8973-94654355A7FD}"/>
              </a:ext>
            </a:extLst>
          </p:cNvPr>
          <p:cNvCxnSpPr>
            <a:cxnSpLocks/>
            <a:stCxn id="22" idx="3"/>
          </p:cNvCxnSpPr>
          <p:nvPr/>
        </p:nvCxnSpPr>
        <p:spPr>
          <a:xfrm>
            <a:off x="5880085" y="4050336"/>
            <a:ext cx="335284" cy="219783"/>
          </a:xfrm>
          <a:prstGeom prst="straightConnector1">
            <a:avLst/>
          </a:prstGeom>
          <a:ln w="25400">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32" name="Group 31">
            <a:extLst>
              <a:ext uri="{FF2B5EF4-FFF2-40B4-BE49-F238E27FC236}">
                <a16:creationId xmlns:a16="http://schemas.microsoft.com/office/drawing/2014/main" id="{42FF1DB2-A989-923E-B88C-F82451934DC9}"/>
              </a:ext>
            </a:extLst>
          </p:cNvPr>
          <p:cNvGrpSpPr/>
          <p:nvPr/>
        </p:nvGrpSpPr>
        <p:grpSpPr>
          <a:xfrm>
            <a:off x="6519135" y="1798634"/>
            <a:ext cx="1467802" cy="2548726"/>
            <a:chOff x="6519135" y="1798634"/>
            <a:chExt cx="1467802" cy="2548726"/>
          </a:xfrm>
        </p:grpSpPr>
        <p:sp>
          <p:nvSpPr>
            <p:cNvPr id="17" name="Freeform 16">
              <a:extLst>
                <a:ext uri="{FF2B5EF4-FFF2-40B4-BE49-F238E27FC236}">
                  <a16:creationId xmlns:a16="http://schemas.microsoft.com/office/drawing/2014/main" id="{E656473E-0DA2-E970-7FE6-57225429DECA}"/>
                </a:ext>
              </a:extLst>
            </p:cNvPr>
            <p:cNvSpPr/>
            <p:nvPr/>
          </p:nvSpPr>
          <p:spPr>
            <a:xfrm>
              <a:off x="6519135" y="1798634"/>
              <a:ext cx="1055557" cy="2548726"/>
            </a:xfrm>
            <a:custGeom>
              <a:avLst/>
              <a:gdLst>
                <a:gd name="connsiteX0" fmla="*/ 0 w 1828800"/>
                <a:gd name="connsiteY0" fmla="*/ 11017 h 2566930"/>
                <a:gd name="connsiteX1" fmla="*/ 1784732 w 1828800"/>
                <a:gd name="connsiteY1" fmla="*/ 0 h 2566930"/>
                <a:gd name="connsiteX2" fmla="*/ 1828800 w 1828800"/>
                <a:gd name="connsiteY2" fmla="*/ 2566930 h 2566930"/>
                <a:gd name="connsiteX3" fmla="*/ 121185 w 1828800"/>
                <a:gd name="connsiteY3" fmla="*/ 2555913 h 2566930"/>
                <a:gd name="connsiteX4" fmla="*/ 121185 w 1828800"/>
                <a:gd name="connsiteY4" fmla="*/ 2555913 h 2566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2566930">
                  <a:moveTo>
                    <a:pt x="0" y="11017"/>
                  </a:moveTo>
                  <a:lnTo>
                    <a:pt x="1784732" y="0"/>
                  </a:lnTo>
                  <a:lnTo>
                    <a:pt x="1828800" y="2566930"/>
                  </a:lnTo>
                  <a:lnTo>
                    <a:pt x="121185" y="2555913"/>
                  </a:lnTo>
                  <a:lnTo>
                    <a:pt x="121185" y="2555913"/>
                  </a:lnTo>
                </a:path>
              </a:pathLst>
            </a:custGeom>
            <a:noFill/>
            <a:ln w="25400">
              <a:solidFill>
                <a:schemeClr val="accent3"/>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43F78E1-CB26-752A-7F52-5E4E8581F5CF}"/>
                </a:ext>
              </a:extLst>
            </p:cNvPr>
            <p:cNvSpPr txBox="1"/>
            <p:nvPr/>
          </p:nvSpPr>
          <p:spPr>
            <a:xfrm>
              <a:off x="7485954" y="2840830"/>
              <a:ext cx="500983" cy="461665"/>
            </a:xfrm>
            <a:prstGeom prst="rect">
              <a:avLst/>
            </a:prstGeom>
            <a:noFill/>
          </p:spPr>
          <p:txBody>
            <a:bodyPr wrap="square" rtlCol="0">
              <a:spAutoFit/>
            </a:bodyPr>
            <a:lstStyle/>
            <a:p>
              <a:r>
                <a:rPr lang="en-US" i="1" dirty="0">
                  <a:solidFill>
                    <a:schemeClr val="accent1"/>
                  </a:solidFill>
                  <a:latin typeface="Bookman Old Style" panose="02050604050505020204" pitchFamily="18" charset="0"/>
                </a:rPr>
                <a:t>d</a:t>
              </a:r>
            </a:p>
          </p:txBody>
        </p:sp>
      </p:grpSp>
      <p:sp>
        <p:nvSpPr>
          <p:cNvPr id="27" name="Rectangle 26">
            <a:extLst>
              <a:ext uri="{FF2B5EF4-FFF2-40B4-BE49-F238E27FC236}">
                <a16:creationId xmlns:a16="http://schemas.microsoft.com/office/drawing/2014/main" id="{BC25C151-7B1B-0E09-4DC6-37D0CAC7A1D0}"/>
              </a:ext>
            </a:extLst>
          </p:cNvPr>
          <p:cNvSpPr/>
          <p:nvPr/>
        </p:nvSpPr>
        <p:spPr>
          <a:xfrm>
            <a:off x="5498765" y="5357472"/>
            <a:ext cx="1557352" cy="738528"/>
          </a:xfrm>
          <a:prstGeom prst="rect">
            <a:avLst/>
          </a:prstGeom>
          <a:solidFill>
            <a:schemeClr val="bg1"/>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lang="en-US" sz="1500" dirty="0">
                <a:solidFill>
                  <a:schemeClr val="tx1"/>
                </a:solidFill>
              </a:rPr>
              <a:t>Deepest possible nodes, at depth </a:t>
            </a:r>
            <a:r>
              <a:rPr lang="en-US" sz="1500" i="1" dirty="0">
                <a:solidFill>
                  <a:schemeClr val="tx1"/>
                </a:solidFill>
              </a:rPr>
              <a:t>m</a:t>
            </a:r>
            <a:endParaRPr lang="en-US" sz="1500" dirty="0">
              <a:solidFill>
                <a:schemeClr val="tx1"/>
              </a:solidFill>
            </a:endParaRPr>
          </a:p>
        </p:txBody>
      </p:sp>
      <p:cxnSp>
        <p:nvCxnSpPr>
          <p:cNvPr id="28" name="Straight Arrow Connector 27">
            <a:extLst>
              <a:ext uri="{FF2B5EF4-FFF2-40B4-BE49-F238E27FC236}">
                <a16:creationId xmlns:a16="http://schemas.microsoft.com/office/drawing/2014/main" id="{5C5B3C50-C214-03C4-8A2B-2CC9B865F5F2}"/>
              </a:ext>
            </a:extLst>
          </p:cNvPr>
          <p:cNvCxnSpPr>
            <a:cxnSpLocks/>
            <a:stCxn id="27" idx="3"/>
          </p:cNvCxnSpPr>
          <p:nvPr/>
        </p:nvCxnSpPr>
        <p:spPr>
          <a:xfrm>
            <a:off x="7056117" y="5726736"/>
            <a:ext cx="429837" cy="171450"/>
          </a:xfrm>
          <a:prstGeom prst="straightConnector1">
            <a:avLst/>
          </a:prstGeom>
          <a:ln w="25400">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33" name="Group 32">
            <a:extLst>
              <a:ext uri="{FF2B5EF4-FFF2-40B4-BE49-F238E27FC236}">
                <a16:creationId xmlns:a16="http://schemas.microsoft.com/office/drawing/2014/main" id="{C25BDB63-C0AC-8F75-6635-D7F5317939A3}"/>
              </a:ext>
            </a:extLst>
          </p:cNvPr>
          <p:cNvGrpSpPr/>
          <p:nvPr/>
        </p:nvGrpSpPr>
        <p:grpSpPr>
          <a:xfrm>
            <a:off x="7777453" y="1798632"/>
            <a:ext cx="1214147" cy="4160520"/>
            <a:chOff x="7777453" y="1798632"/>
            <a:chExt cx="1214147" cy="4160520"/>
          </a:xfrm>
        </p:grpSpPr>
        <p:sp>
          <p:nvSpPr>
            <p:cNvPr id="18" name="Freeform 17">
              <a:extLst>
                <a:ext uri="{FF2B5EF4-FFF2-40B4-BE49-F238E27FC236}">
                  <a16:creationId xmlns:a16="http://schemas.microsoft.com/office/drawing/2014/main" id="{DE2E77A1-85E4-AC3E-4F06-834ED452A55D}"/>
                </a:ext>
              </a:extLst>
            </p:cNvPr>
            <p:cNvSpPr/>
            <p:nvPr/>
          </p:nvSpPr>
          <p:spPr>
            <a:xfrm>
              <a:off x="7777453" y="1798632"/>
              <a:ext cx="731614" cy="4160520"/>
            </a:xfrm>
            <a:custGeom>
              <a:avLst/>
              <a:gdLst>
                <a:gd name="connsiteX0" fmla="*/ 0 w 1828800"/>
                <a:gd name="connsiteY0" fmla="*/ 11017 h 2566930"/>
                <a:gd name="connsiteX1" fmla="*/ 1784732 w 1828800"/>
                <a:gd name="connsiteY1" fmla="*/ 0 h 2566930"/>
                <a:gd name="connsiteX2" fmla="*/ 1828800 w 1828800"/>
                <a:gd name="connsiteY2" fmla="*/ 2566930 h 2566930"/>
                <a:gd name="connsiteX3" fmla="*/ 121185 w 1828800"/>
                <a:gd name="connsiteY3" fmla="*/ 2555913 h 2566930"/>
                <a:gd name="connsiteX4" fmla="*/ 121185 w 1828800"/>
                <a:gd name="connsiteY4" fmla="*/ 2555913 h 2566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2566930">
                  <a:moveTo>
                    <a:pt x="0" y="11017"/>
                  </a:moveTo>
                  <a:lnTo>
                    <a:pt x="1784732" y="0"/>
                  </a:lnTo>
                  <a:lnTo>
                    <a:pt x="1828800" y="2566930"/>
                  </a:lnTo>
                  <a:lnTo>
                    <a:pt x="121185" y="2555913"/>
                  </a:lnTo>
                  <a:lnTo>
                    <a:pt x="121185" y="2555913"/>
                  </a:lnTo>
                </a:path>
              </a:pathLst>
            </a:custGeom>
            <a:noFill/>
            <a:ln w="25400">
              <a:solidFill>
                <a:schemeClr val="bg1">
                  <a:lumMod val="50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C8ACC1F-55A7-FC91-41EB-8FEC9D692830}"/>
                </a:ext>
              </a:extLst>
            </p:cNvPr>
            <p:cNvSpPr txBox="1"/>
            <p:nvPr/>
          </p:nvSpPr>
          <p:spPr>
            <a:xfrm>
              <a:off x="8490617" y="2819400"/>
              <a:ext cx="500983" cy="461665"/>
            </a:xfrm>
            <a:prstGeom prst="rect">
              <a:avLst/>
            </a:prstGeom>
            <a:noFill/>
          </p:spPr>
          <p:txBody>
            <a:bodyPr wrap="square" rtlCol="0">
              <a:spAutoFit/>
            </a:bodyPr>
            <a:lstStyle/>
            <a:p>
              <a:r>
                <a:rPr lang="en-US" i="1" dirty="0">
                  <a:solidFill>
                    <a:schemeClr val="accent1"/>
                  </a:solidFill>
                  <a:latin typeface="Bookman Old Style" panose="02050604050505020204" pitchFamily="18" charset="0"/>
                </a:rPr>
                <a:t>m</a:t>
              </a:r>
            </a:p>
          </p:txBody>
        </p:sp>
      </p:grpSp>
      <p:sp>
        <p:nvSpPr>
          <p:cNvPr id="34" name="Rectangle 33">
            <a:extLst>
              <a:ext uri="{FF2B5EF4-FFF2-40B4-BE49-F238E27FC236}">
                <a16:creationId xmlns:a16="http://schemas.microsoft.com/office/drawing/2014/main" id="{CC61BA5A-F051-D7A8-7462-089F45739BA6}"/>
              </a:ext>
            </a:extLst>
          </p:cNvPr>
          <p:cNvSpPr/>
          <p:nvPr/>
        </p:nvSpPr>
        <p:spPr>
          <a:xfrm>
            <a:off x="381000" y="4617570"/>
            <a:ext cx="3276599" cy="1478429"/>
          </a:xfrm>
          <a:prstGeom prst="rect">
            <a:avLst/>
          </a:prstGeom>
          <a:solidFill>
            <a:schemeClr val="bg1"/>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85000" lnSpcReduction="20000"/>
          </a:bodyPr>
          <a:lstStyle/>
          <a:p>
            <a:pPr algn="ctr">
              <a:spcAft>
                <a:spcPts val="1200"/>
              </a:spcAft>
            </a:pPr>
            <a:r>
              <a:rPr lang="en-US" dirty="0">
                <a:solidFill>
                  <a:schemeClr val="tx1"/>
                </a:solidFill>
              </a:rPr>
              <a:t>Worst-case time/space to solution for finite domains: </a:t>
            </a:r>
          </a:p>
          <a:p>
            <a:pPr algn="ctr">
              <a:spcAft>
                <a:spcPts val="1200"/>
              </a:spcAft>
            </a:pPr>
            <a:r>
              <a:rPr lang="en-US" dirty="0">
                <a:solidFill>
                  <a:schemeClr val="tx1"/>
                </a:solidFill>
                <a:latin typeface="Bookman Old Style" panose="02050604050505020204" pitchFamily="18" charset="0"/>
              </a:rPr>
              <a:t>O(</a:t>
            </a:r>
            <a:r>
              <a:rPr lang="en-US" i="1" dirty="0">
                <a:solidFill>
                  <a:schemeClr val="tx1"/>
                </a:solidFill>
                <a:latin typeface="Bookman Old Style" panose="02050604050505020204" pitchFamily="18" charset="0"/>
              </a:rPr>
              <a:t>b</a:t>
            </a:r>
            <a:r>
              <a:rPr lang="en-US" i="1" spc="300" baseline="30000" dirty="0">
                <a:solidFill>
                  <a:schemeClr val="tx1"/>
                </a:solidFill>
                <a:latin typeface="Bookman Old Style" panose="02050604050505020204" pitchFamily="18" charset="0"/>
              </a:rPr>
              <a:t>d</a:t>
            </a:r>
            <a:r>
              <a:rPr lang="en-US" dirty="0">
                <a:solidFill>
                  <a:schemeClr val="tx1"/>
                </a:solidFill>
                <a:latin typeface="Bookman Old Style" panose="02050604050505020204" pitchFamily="18" charset="0"/>
              </a:rPr>
              <a:t>)</a:t>
            </a:r>
          </a:p>
          <a:p>
            <a:pPr algn="ctr"/>
            <a:r>
              <a:rPr lang="en-US" dirty="0">
                <a:solidFill>
                  <a:schemeClr val="tx1"/>
                </a:solidFill>
              </a:rPr>
              <a:t>Exponential in solution depth</a:t>
            </a:r>
          </a:p>
        </p:txBody>
      </p:sp>
    </p:spTree>
    <p:extLst>
      <p:ext uri="{BB962C8B-B14F-4D97-AF65-F5344CB8AC3E}">
        <p14:creationId xmlns:p14="http://schemas.microsoft.com/office/powerpoint/2010/main" val="167280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animEffect transition="in" filter="fade">
                                      <p:cBhvr>
                                        <p:cTn id="9" dur="500"/>
                                        <p:tgtEl>
                                          <p:spTgt spid="16"/>
                                        </p:tgtEl>
                                      </p:cBhvr>
                                    </p:animEffect>
                                  </p:childTnLst>
                                </p:cTn>
                              </p:par>
                              <p:par>
                                <p:cTn id="10" presetID="22" presetClass="entr" presetSubtype="1"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cTn>
                              </p:par>
                              <p:par>
                                <p:cTn id="13" presetID="23" presetClass="entr" presetSubtype="16"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par>
                                <p:cTn id="24" presetID="10"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22" presetClass="entr" presetSubtype="1"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up)">
                                      <p:cBhvr>
                                        <p:cTn id="32" dur="500"/>
                                        <p:tgtEl>
                                          <p:spTgt spid="28"/>
                                        </p:tgtEl>
                                      </p:cBhvr>
                                    </p:animEffect>
                                  </p:childTnLst>
                                </p:cTn>
                              </p:par>
                              <p:par>
                                <p:cTn id="33" presetID="53" presetClass="entr" presetSubtype="16"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p:cTn id="35" dur="500" fill="hold"/>
                                        <p:tgtEl>
                                          <p:spTgt spid="33"/>
                                        </p:tgtEl>
                                        <p:attrNameLst>
                                          <p:attrName>ppt_w</p:attrName>
                                        </p:attrNameLst>
                                      </p:cBhvr>
                                      <p:tavLst>
                                        <p:tav tm="0">
                                          <p:val>
                                            <p:fltVal val="0"/>
                                          </p:val>
                                        </p:tav>
                                        <p:tav tm="100000">
                                          <p:val>
                                            <p:strVal val="#ppt_w"/>
                                          </p:val>
                                        </p:tav>
                                      </p:tavLst>
                                    </p:anim>
                                    <p:anim calcmode="lin" valueType="num">
                                      <p:cBhvr>
                                        <p:cTn id="36" dur="500" fill="hold"/>
                                        <p:tgtEl>
                                          <p:spTgt spid="33"/>
                                        </p:tgtEl>
                                        <p:attrNameLst>
                                          <p:attrName>ppt_h</p:attrName>
                                        </p:attrNameLst>
                                      </p:cBhvr>
                                      <p:tavLst>
                                        <p:tav tm="0">
                                          <p:val>
                                            <p:fltVal val="0"/>
                                          </p:val>
                                        </p:tav>
                                        <p:tav tm="100000">
                                          <p:val>
                                            <p:strVal val="#ppt_h"/>
                                          </p:val>
                                        </p:tav>
                                      </p:tavLst>
                                    </p:anim>
                                    <p:animEffect transition="in" filter="fad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animBg="1"/>
      <p:bldP spid="19" grpId="0" animBg="1"/>
      <p:bldP spid="22" grpId="0" animBg="1"/>
      <p:bldP spid="27" grpId="0" animBg="1"/>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Breadth-First Search</a:t>
            </a:r>
          </a:p>
        </p:txBody>
      </p:sp>
      <p:sp>
        <p:nvSpPr>
          <p:cNvPr id="3" name="Content Placeholder 2"/>
          <p:cNvSpPr>
            <a:spLocks noGrp="1"/>
          </p:cNvSpPr>
          <p:nvPr>
            <p:ph sz="quarter" idx="1"/>
          </p:nvPr>
        </p:nvSpPr>
        <p:spPr/>
        <p:txBody>
          <a:bodyPr>
            <a:normAutofit/>
          </a:bodyPr>
          <a:lstStyle/>
          <a:p>
            <a:r>
              <a:rPr lang="en-US" sz="2000" dirty="0">
                <a:solidFill>
                  <a:srgbClr val="000000"/>
                </a:solidFill>
              </a:rPr>
              <a:t>This basic strategy has the following properties</a:t>
            </a:r>
          </a:p>
          <a:p>
            <a:pPr marL="731520" lvl="1" indent="-457200">
              <a:spcAft>
                <a:spcPts val="7200"/>
              </a:spcAft>
              <a:buFont typeface="+mj-lt"/>
              <a:buAutoNum type="arabicPeriod"/>
            </a:pPr>
            <a:r>
              <a:rPr lang="en-US" sz="1800" dirty="0">
                <a:solidFill>
                  <a:schemeClr val="accent3"/>
                </a:solidFill>
              </a:rPr>
              <a:t>Completeness</a:t>
            </a:r>
            <a:r>
              <a:rPr lang="en-US" sz="1800" dirty="0">
                <a:solidFill>
                  <a:srgbClr val="000000"/>
                </a:solidFill>
              </a:rPr>
              <a:t>:  Will it always find a solution if it exists?</a:t>
            </a:r>
          </a:p>
          <a:p>
            <a:pPr marL="731520" lvl="1" indent="-457200">
              <a:spcAft>
                <a:spcPts val="6000"/>
              </a:spcAft>
              <a:buFont typeface="+mj-lt"/>
              <a:buAutoNum type="arabicPeriod"/>
            </a:pPr>
            <a:r>
              <a:rPr lang="en-US" sz="1800" dirty="0">
                <a:solidFill>
                  <a:schemeClr val="accent3"/>
                </a:solidFill>
              </a:rPr>
              <a:t>Optimality</a:t>
            </a:r>
            <a:r>
              <a:rPr lang="en-US" sz="1800" dirty="0">
                <a:solidFill>
                  <a:srgbClr val="000000"/>
                </a:solidFill>
              </a:rPr>
              <a:t>:  Does it always find solution with least cost?</a:t>
            </a:r>
          </a:p>
          <a:p>
            <a:pPr marL="731520" lvl="1" indent="-457200">
              <a:spcAft>
                <a:spcPts val="6000"/>
              </a:spcAft>
              <a:buFont typeface="+mj-lt"/>
              <a:buAutoNum type="arabicPeriod"/>
            </a:pPr>
            <a:r>
              <a:rPr lang="en-US" sz="1800" dirty="0">
                <a:solidFill>
                  <a:schemeClr val="accent3"/>
                </a:solidFill>
              </a:rPr>
              <a:t>Time complexity</a:t>
            </a:r>
            <a:r>
              <a:rPr lang="en-US" sz="1800" dirty="0">
                <a:solidFill>
                  <a:srgbClr val="000000"/>
                </a:solidFill>
              </a:rPr>
              <a:t>:  How long does it take to search?</a:t>
            </a:r>
          </a:p>
          <a:p>
            <a:pPr marL="731520" lvl="1" indent="-457200">
              <a:spcAft>
                <a:spcPts val="5400"/>
              </a:spcAft>
              <a:buFont typeface="+mj-lt"/>
              <a:buAutoNum type="arabicPeriod"/>
            </a:pPr>
            <a:r>
              <a:rPr lang="en-US" sz="1800" dirty="0">
                <a:solidFill>
                  <a:schemeClr val="accent3"/>
                </a:solidFill>
              </a:rPr>
              <a:t>Space complexity</a:t>
            </a:r>
            <a:r>
              <a:rPr lang="en-US" sz="1800" dirty="0">
                <a:solidFill>
                  <a:srgbClr val="000000"/>
                </a:solidFill>
              </a:rPr>
              <a:t>:  How much memory does it take?</a:t>
            </a:r>
            <a:endParaRPr lang="en-US" sz="2000" dirty="0"/>
          </a:p>
        </p:txBody>
      </p:sp>
      <p:sp>
        <p:nvSpPr>
          <p:cNvPr id="5" name="Footer Placeholder 4"/>
          <p:cNvSpPr>
            <a:spLocks noGrp="1"/>
          </p:cNvSpPr>
          <p:nvPr>
            <p:ph type="ftr" sz="quarter" idx="3"/>
          </p:nvPr>
        </p:nvSpPr>
        <p:spPr/>
        <p:txBody>
          <a:bodyPr/>
          <a:lstStyle/>
          <a:p>
            <a:r>
              <a:rPr lang="en-US"/>
              <a:t>Artificial Intelligence (CS 131)</a:t>
            </a:r>
            <a:endParaRPr lang="en-US" dirty="0"/>
          </a:p>
        </p:txBody>
      </p:sp>
      <p:sp>
        <p:nvSpPr>
          <p:cNvPr id="6" name="Rectangle 5"/>
          <p:cNvSpPr/>
          <p:nvPr/>
        </p:nvSpPr>
        <p:spPr>
          <a:xfrm>
            <a:off x="914400" y="1981200"/>
            <a:ext cx="7086599" cy="685800"/>
          </a:xfrm>
          <a:prstGeom prst="rect">
            <a:avLst/>
          </a:prstGeom>
          <a:solidFill>
            <a:srgbClr val="E5FFFF">
              <a:alpha val="3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82880" rtlCol="0" anchor="ctr">
            <a:noAutofit/>
          </a:bodyPr>
          <a:lstStyle/>
          <a:p>
            <a:r>
              <a:rPr lang="en-US" sz="1800" b="1" dirty="0">
                <a:solidFill>
                  <a:schemeClr val="tx1"/>
                </a:solidFill>
              </a:rPr>
              <a:t>Yes</a:t>
            </a:r>
            <a:r>
              <a:rPr lang="en-US" sz="1800" dirty="0">
                <a:solidFill>
                  <a:schemeClr val="tx1"/>
                </a:solidFill>
              </a:rPr>
              <a:t>, so long as (a) maximum branching-factor </a:t>
            </a:r>
            <a:r>
              <a:rPr lang="en-US" sz="1800" i="1" dirty="0">
                <a:solidFill>
                  <a:schemeClr val="tx1"/>
                </a:solidFill>
                <a:latin typeface="Bookman Old Style"/>
                <a:cs typeface="Bookman Old Style"/>
              </a:rPr>
              <a:t>b</a:t>
            </a:r>
            <a:r>
              <a:rPr lang="en-US" sz="1800" i="1" dirty="0">
                <a:solidFill>
                  <a:schemeClr val="tx1"/>
                </a:solidFill>
              </a:rPr>
              <a:t> </a:t>
            </a:r>
            <a:r>
              <a:rPr lang="en-US" sz="1800" dirty="0">
                <a:solidFill>
                  <a:schemeClr val="tx1"/>
                </a:solidFill>
              </a:rPr>
              <a:t>is </a:t>
            </a:r>
            <a:r>
              <a:rPr lang="en-US" sz="1800" i="1" dirty="0">
                <a:solidFill>
                  <a:schemeClr val="tx1"/>
                </a:solidFill>
              </a:rPr>
              <a:t>finite</a:t>
            </a:r>
            <a:r>
              <a:rPr lang="en-US" sz="1800" dirty="0">
                <a:solidFill>
                  <a:schemeClr val="tx1"/>
                </a:solidFill>
              </a:rPr>
              <a:t>, </a:t>
            </a:r>
          </a:p>
          <a:p>
            <a:r>
              <a:rPr lang="en-US" sz="1800" dirty="0">
                <a:solidFill>
                  <a:schemeClr val="tx1"/>
                </a:solidFill>
              </a:rPr>
              <a:t>and (b) the problem itself is </a:t>
            </a:r>
            <a:r>
              <a:rPr lang="en-US" sz="1800" i="1" dirty="0">
                <a:solidFill>
                  <a:schemeClr val="tx1"/>
                </a:solidFill>
              </a:rPr>
              <a:t>finite</a:t>
            </a:r>
            <a:r>
              <a:rPr lang="en-US" sz="1800" dirty="0">
                <a:solidFill>
                  <a:schemeClr val="tx1"/>
                </a:solidFill>
              </a:rPr>
              <a:t> and </a:t>
            </a:r>
            <a:r>
              <a:rPr lang="en-US" sz="1800" i="1" dirty="0">
                <a:solidFill>
                  <a:schemeClr val="tx1"/>
                </a:solidFill>
              </a:rPr>
              <a:t>solvable</a:t>
            </a:r>
            <a:r>
              <a:rPr lang="en-US" sz="1800" dirty="0">
                <a:solidFill>
                  <a:schemeClr val="tx1"/>
                </a:solidFill>
              </a:rPr>
              <a:t>.</a:t>
            </a:r>
          </a:p>
        </p:txBody>
      </p:sp>
      <p:sp>
        <p:nvSpPr>
          <p:cNvPr id="7" name="Rectangle 6"/>
          <p:cNvSpPr/>
          <p:nvPr/>
        </p:nvSpPr>
        <p:spPr>
          <a:xfrm>
            <a:off x="914156" y="4343400"/>
            <a:ext cx="7086843" cy="487680"/>
          </a:xfrm>
          <a:prstGeom prst="rect">
            <a:avLst/>
          </a:prstGeom>
          <a:solidFill>
            <a:srgbClr val="E5FFFF">
              <a:alpha val="3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82880" rtlCol="0" anchor="ctr">
            <a:noAutofit/>
          </a:bodyPr>
          <a:lstStyle/>
          <a:p>
            <a:r>
              <a:rPr lang="en-US" sz="1800" dirty="0">
                <a:solidFill>
                  <a:schemeClr val="tx1"/>
                </a:solidFill>
              </a:rPr>
              <a:t>Exponential in solution-depth </a:t>
            </a:r>
            <a:r>
              <a:rPr lang="en-US" sz="1800" i="1" spc="300" dirty="0" err="1">
                <a:solidFill>
                  <a:schemeClr val="tx1"/>
                </a:solidFill>
                <a:latin typeface="Bookman Old Style"/>
                <a:cs typeface="Bookman Old Style"/>
              </a:rPr>
              <a:t>d</a:t>
            </a:r>
            <a:r>
              <a:rPr lang="en-US" sz="1800" dirty="0">
                <a:solidFill>
                  <a:schemeClr val="tx1"/>
                </a:solidFill>
              </a:rPr>
              <a:t>: </a:t>
            </a:r>
            <a:r>
              <a:rPr lang="en-US" sz="1800" dirty="0">
                <a:solidFill>
                  <a:schemeClr val="tx1"/>
                </a:solidFill>
                <a:latin typeface="Bookman Old Style"/>
                <a:cs typeface="Bookman Old Style"/>
              </a:rPr>
              <a:t>1 + </a:t>
            </a:r>
            <a:r>
              <a:rPr lang="en-US" sz="1800" dirty="0" err="1">
                <a:solidFill>
                  <a:schemeClr val="tx1"/>
                </a:solidFill>
                <a:latin typeface="Bookman Old Style"/>
                <a:cs typeface="Bookman Old Style"/>
              </a:rPr>
              <a:t>b</a:t>
            </a:r>
            <a:r>
              <a:rPr lang="en-US" sz="1800" dirty="0">
                <a:solidFill>
                  <a:schemeClr val="tx1"/>
                </a:solidFill>
                <a:latin typeface="Bookman Old Style"/>
                <a:cs typeface="Bookman Old Style"/>
              </a:rPr>
              <a:t> + b</a:t>
            </a:r>
            <a:r>
              <a:rPr lang="en-US" sz="1800" baseline="30000" dirty="0">
                <a:solidFill>
                  <a:schemeClr val="tx1"/>
                </a:solidFill>
                <a:latin typeface="Bookman Old Style"/>
                <a:cs typeface="Bookman Old Style"/>
              </a:rPr>
              <a:t>2</a:t>
            </a:r>
            <a:r>
              <a:rPr lang="en-US" sz="1800" dirty="0">
                <a:solidFill>
                  <a:schemeClr val="tx1"/>
                </a:solidFill>
                <a:latin typeface="Bookman Old Style"/>
                <a:cs typeface="Bookman Old Style"/>
              </a:rPr>
              <a:t> + b</a:t>
            </a:r>
            <a:r>
              <a:rPr lang="en-US" sz="1800" baseline="30000" dirty="0">
                <a:solidFill>
                  <a:schemeClr val="tx1"/>
                </a:solidFill>
                <a:latin typeface="Bookman Old Style"/>
                <a:cs typeface="Bookman Old Style"/>
              </a:rPr>
              <a:t>3</a:t>
            </a:r>
            <a:r>
              <a:rPr lang="en-US" sz="1800" dirty="0">
                <a:solidFill>
                  <a:schemeClr val="tx1"/>
                </a:solidFill>
                <a:latin typeface="Bookman Old Style"/>
                <a:cs typeface="Bookman Old Style"/>
              </a:rPr>
              <a:t> + … + </a:t>
            </a:r>
            <a:r>
              <a:rPr lang="en-US" sz="1800" dirty="0" err="1">
                <a:solidFill>
                  <a:schemeClr val="tx1"/>
                </a:solidFill>
                <a:latin typeface="Bookman Old Style"/>
                <a:cs typeface="Bookman Old Style"/>
              </a:rPr>
              <a:t>b</a:t>
            </a:r>
            <a:r>
              <a:rPr lang="en-US" sz="1800" baseline="30000" dirty="0" err="1">
                <a:solidFill>
                  <a:schemeClr val="tx1"/>
                </a:solidFill>
                <a:latin typeface="Bookman Old Style"/>
                <a:cs typeface="Bookman Old Style"/>
              </a:rPr>
              <a:t>d</a:t>
            </a:r>
            <a:r>
              <a:rPr lang="en-US" sz="1800" dirty="0">
                <a:solidFill>
                  <a:schemeClr val="tx1"/>
                </a:solidFill>
                <a:latin typeface="Bookman Old Style"/>
                <a:cs typeface="Bookman Old Style"/>
              </a:rPr>
              <a:t> = O(</a:t>
            </a:r>
            <a:r>
              <a:rPr lang="en-US" sz="1800" baseline="30000" dirty="0">
                <a:solidFill>
                  <a:schemeClr val="tx1"/>
                </a:solidFill>
                <a:latin typeface="Bookman Old Style"/>
                <a:cs typeface="Bookman Old Style"/>
              </a:rPr>
              <a:t> </a:t>
            </a:r>
            <a:r>
              <a:rPr lang="en-US" sz="1800" i="1" dirty="0" err="1">
                <a:solidFill>
                  <a:schemeClr val="tx1"/>
                </a:solidFill>
                <a:latin typeface="Bookman Old Style"/>
                <a:cs typeface="Bookman Old Style"/>
              </a:rPr>
              <a:t>b</a:t>
            </a:r>
            <a:r>
              <a:rPr lang="en-US" sz="1800" i="1" baseline="30000" dirty="0" err="1">
                <a:solidFill>
                  <a:schemeClr val="tx1"/>
                </a:solidFill>
                <a:latin typeface="Bookman Old Style"/>
                <a:cs typeface="Bookman Old Style"/>
              </a:rPr>
              <a:t>d</a:t>
            </a:r>
            <a:r>
              <a:rPr lang="en-US" sz="1800" i="1" baseline="30000" dirty="0">
                <a:solidFill>
                  <a:schemeClr val="tx1"/>
                </a:solidFill>
                <a:latin typeface="Bookman Old Style"/>
                <a:cs typeface="Bookman Old Style"/>
              </a:rPr>
              <a:t> </a:t>
            </a:r>
            <a:r>
              <a:rPr lang="en-US" sz="1800" dirty="0">
                <a:solidFill>
                  <a:schemeClr val="tx1"/>
                </a:solidFill>
                <a:latin typeface="Bookman Old Style"/>
                <a:cs typeface="Bookman Old Style"/>
              </a:rPr>
              <a:t>)</a:t>
            </a:r>
          </a:p>
        </p:txBody>
      </p:sp>
      <p:sp>
        <p:nvSpPr>
          <p:cNvPr id="8" name="Rectangle 7"/>
          <p:cNvSpPr/>
          <p:nvPr/>
        </p:nvSpPr>
        <p:spPr>
          <a:xfrm>
            <a:off x="914156" y="5462587"/>
            <a:ext cx="7086843" cy="487681"/>
          </a:xfrm>
          <a:prstGeom prst="rect">
            <a:avLst/>
          </a:prstGeom>
          <a:solidFill>
            <a:srgbClr val="E5FFFF">
              <a:alpha val="3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82880" rtlCol="0" anchor="ctr">
            <a:noAutofit/>
          </a:bodyPr>
          <a:lstStyle/>
          <a:p>
            <a:r>
              <a:rPr lang="en-US" sz="1800" dirty="0">
                <a:solidFill>
                  <a:schemeClr val="tx1"/>
                </a:solidFill>
              </a:rPr>
              <a:t>Also exponential, keeping all frontier/reached nodes in memory:  </a:t>
            </a:r>
            <a:r>
              <a:rPr lang="en-US" sz="1800" dirty="0">
                <a:solidFill>
                  <a:schemeClr val="tx1"/>
                </a:solidFill>
                <a:latin typeface="Bookman Old Style"/>
                <a:cs typeface="Bookman Old Style"/>
              </a:rPr>
              <a:t>O(</a:t>
            </a:r>
            <a:r>
              <a:rPr lang="en-US" sz="1800" baseline="30000" dirty="0">
                <a:solidFill>
                  <a:schemeClr val="tx1"/>
                </a:solidFill>
                <a:latin typeface="Bookman Old Style"/>
                <a:cs typeface="Bookman Old Style"/>
              </a:rPr>
              <a:t> </a:t>
            </a:r>
            <a:r>
              <a:rPr lang="en-US" sz="1800" i="1" dirty="0">
                <a:solidFill>
                  <a:schemeClr val="tx1"/>
                </a:solidFill>
                <a:latin typeface="Bookman Old Style"/>
                <a:cs typeface="Bookman Old Style"/>
              </a:rPr>
              <a:t>b</a:t>
            </a:r>
            <a:r>
              <a:rPr lang="en-US" sz="1800" i="1" baseline="30000" dirty="0">
                <a:solidFill>
                  <a:schemeClr val="tx1"/>
                </a:solidFill>
                <a:latin typeface="Bookman Old Style"/>
                <a:cs typeface="Bookman Old Style"/>
              </a:rPr>
              <a:t>d </a:t>
            </a:r>
            <a:r>
              <a:rPr lang="en-US" sz="1800" dirty="0">
                <a:solidFill>
                  <a:schemeClr val="tx1"/>
                </a:solidFill>
                <a:latin typeface="Bookman Old Style"/>
                <a:cs typeface="Bookman Old Style"/>
              </a:rPr>
              <a:t>)</a:t>
            </a:r>
          </a:p>
        </p:txBody>
      </p:sp>
      <p:sp>
        <p:nvSpPr>
          <p:cNvPr id="9" name="Rectangle 8"/>
          <p:cNvSpPr/>
          <p:nvPr/>
        </p:nvSpPr>
        <p:spPr>
          <a:xfrm>
            <a:off x="914157" y="3246120"/>
            <a:ext cx="7086842" cy="487680"/>
          </a:xfrm>
          <a:prstGeom prst="rect">
            <a:avLst/>
          </a:prstGeom>
          <a:solidFill>
            <a:srgbClr val="E5FFFF">
              <a:alpha val="3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82880" rtlCol="0" anchor="ctr">
            <a:noAutofit/>
          </a:bodyPr>
          <a:lstStyle/>
          <a:p>
            <a:r>
              <a:rPr lang="en-US" sz="1800" b="1" dirty="0">
                <a:solidFill>
                  <a:schemeClr val="tx1"/>
                </a:solidFill>
              </a:rPr>
              <a:t>Yes</a:t>
            </a:r>
            <a:r>
              <a:rPr lang="en-US" sz="1800" dirty="0">
                <a:solidFill>
                  <a:schemeClr val="tx1"/>
                </a:solidFill>
              </a:rPr>
              <a:t>:  if costs</a:t>
            </a:r>
            <a:r>
              <a:rPr lang="en-US" sz="1800" i="1" dirty="0">
                <a:solidFill>
                  <a:schemeClr val="tx1"/>
                </a:solidFill>
              </a:rPr>
              <a:t> </a:t>
            </a:r>
            <a:r>
              <a:rPr lang="en-US" sz="1800" dirty="0">
                <a:solidFill>
                  <a:schemeClr val="tx1"/>
                </a:solidFill>
              </a:rPr>
              <a:t>for every action are </a:t>
            </a:r>
            <a:r>
              <a:rPr lang="en-US" sz="1800" i="1" dirty="0">
                <a:solidFill>
                  <a:schemeClr val="tx1"/>
                </a:solidFill>
              </a:rPr>
              <a:t>identical</a:t>
            </a:r>
            <a:r>
              <a:rPr lang="en-US" sz="1800" dirty="0">
                <a:solidFill>
                  <a:schemeClr val="tx1"/>
                </a:solidFill>
              </a:rPr>
              <a:t>.</a:t>
            </a:r>
          </a:p>
        </p:txBody>
      </p:sp>
      <p:sp>
        <p:nvSpPr>
          <p:cNvPr id="10" name="Slide Number Placeholder 9"/>
          <p:cNvSpPr>
            <a:spLocks noGrp="1"/>
          </p:cNvSpPr>
          <p:nvPr>
            <p:ph type="sldNum" sz="quarter" idx="4"/>
          </p:nvPr>
        </p:nvSpPr>
        <p:spPr/>
        <p:txBody>
          <a:bodyPr/>
          <a:lstStyle/>
          <a:p>
            <a:fld id="{CF871E9B-9377-9E47-A740-0327C5A5B6B1}" type="slidenum">
              <a:rPr lang="en-US" smtClean="0"/>
              <a:pPr/>
              <a:t>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_lecs">
  <a:themeElements>
    <a:clrScheme name="Custom 15">
      <a:dk1>
        <a:srgbClr val="512C1D"/>
      </a:dk1>
      <a:lt1>
        <a:srgbClr val="FFFFFF"/>
      </a:lt1>
      <a:dk2>
        <a:srgbClr val="646469"/>
      </a:dk2>
      <a:lt2>
        <a:srgbClr val="DDE9EC"/>
      </a:lt2>
      <a:accent1>
        <a:srgbClr val="3071AE"/>
      </a:accent1>
      <a:accent2>
        <a:srgbClr val="3E8EDE"/>
      </a:accent2>
      <a:accent3>
        <a:srgbClr val="CB333B"/>
      </a:accent3>
      <a:accent4>
        <a:srgbClr val="566C11"/>
      </a:accent4>
      <a:accent5>
        <a:srgbClr val="61A60A"/>
      </a:accent5>
      <a:accent6>
        <a:srgbClr val="D35D00"/>
      </a:accent6>
      <a:hlink>
        <a:srgbClr val="CB333B"/>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noFill/>
        <a:ln w="19050">
          <a:solidFill>
            <a:schemeClr val="tx2">
              <a:lumMod val="75000"/>
            </a:schemeClr>
          </a:solidFill>
        </a:ln>
        <a:effectLst/>
      </a:spPr>
      <a:bodyPr rtlCol="0" anchor="ctr">
        <a:normAutofit fontScale="92500" lnSpcReduction="20000"/>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25400">
          <a:solidFill>
            <a:schemeClr val="accent1"/>
          </a:solidFill>
          <a:tailEnd type="triangle" w="lg"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new_lecs.thmx</Template>
  <TotalTime>89587</TotalTime>
  <Words>1695</Words>
  <Application>Microsoft Macintosh PowerPoint</Application>
  <PresentationFormat>On-screen Show (4:3)</PresentationFormat>
  <Paragraphs>248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Bookman Old Style</vt:lpstr>
      <vt:lpstr>Courier</vt:lpstr>
      <vt:lpstr>Gill Sans MT</vt:lpstr>
      <vt:lpstr>Helvetica</vt:lpstr>
      <vt:lpstr>Times New Roman</vt:lpstr>
      <vt:lpstr>Wingdings</vt:lpstr>
      <vt:lpstr>Wingdings 3</vt:lpstr>
      <vt:lpstr>new_lecs</vt:lpstr>
      <vt:lpstr>Lecture 03:  Analyzing Search Algorithms</vt:lpstr>
      <vt:lpstr>A General Search Technique</vt:lpstr>
      <vt:lpstr>Different Search Strategies</vt:lpstr>
      <vt:lpstr>Uninformed Search I: Breadth-First Search</vt:lpstr>
      <vt:lpstr>Comparing Breadth-First to Best-First Search</vt:lpstr>
      <vt:lpstr>Comparing Breadth-First to Best-First Search</vt:lpstr>
      <vt:lpstr>Evaluating Search Strategies</vt:lpstr>
      <vt:lpstr>Evaluating Search Strategies</vt:lpstr>
      <vt:lpstr>Evaluating Breadth-First Search</vt:lpstr>
      <vt:lpstr>Optimal Naïve Search</vt:lpstr>
      <vt:lpstr>Uniform-Cost Search (Dijkstra’s Algorithm)</vt:lpstr>
      <vt:lpstr>Uniform-Cost Search</vt:lpstr>
      <vt:lpstr>Uniform-Cost Search</vt:lpstr>
      <vt:lpstr>Uniform-Cost Search</vt:lpstr>
      <vt:lpstr>Uniform-Cost Search</vt:lpstr>
      <vt:lpstr>Uniform-Cost Search</vt:lpstr>
      <vt:lpstr>Uniform-Cost Search</vt:lpstr>
      <vt:lpstr>Evaluating Uniform-Cost Search</vt:lpstr>
      <vt:lpstr>More Informed Search</vt:lpstr>
    </vt:vector>
  </TitlesOfParts>
  <Company>University of Massachusetts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Introduction</dc:title>
  <dc:creator>Don Towsley</dc:creator>
  <cp:lastModifiedBy>Martin Allen</cp:lastModifiedBy>
  <cp:revision>2414</cp:revision>
  <cp:lastPrinted>2022-06-04T20:51:16Z</cp:lastPrinted>
  <dcterms:created xsi:type="dcterms:W3CDTF">2017-09-06T15:49:01Z</dcterms:created>
  <dcterms:modified xsi:type="dcterms:W3CDTF">2022-06-04T20:51:17Z</dcterms:modified>
</cp:coreProperties>
</file>