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1262" r:id="rId2"/>
    <p:sldId id="1452" r:id="rId3"/>
    <p:sldId id="1453" r:id="rId4"/>
    <p:sldId id="1454" r:id="rId5"/>
    <p:sldId id="1455" r:id="rId6"/>
    <p:sldId id="1456" r:id="rId7"/>
    <p:sldId id="1457" r:id="rId8"/>
    <p:sldId id="1458" r:id="rId9"/>
    <p:sldId id="1459" r:id="rId10"/>
    <p:sldId id="1435" r:id="rId11"/>
    <p:sldId id="1436" r:id="rId12"/>
    <p:sldId id="1437" r:id="rId13"/>
    <p:sldId id="1438" r:id="rId14"/>
    <p:sldId id="1440" r:id="rId15"/>
    <p:sldId id="1439" r:id="rId16"/>
    <p:sldId id="1443" r:id="rId17"/>
    <p:sldId id="1460" r:id="rId18"/>
    <p:sldId id="1461" r:id="rId19"/>
    <p:sldId id="1465" r:id="rId20"/>
    <p:sldId id="1466" r:id="rId21"/>
    <p:sldId id="1467" r:id="rId22"/>
    <p:sldId id="1468" r:id="rId23"/>
    <p:sldId id="1469" r:id="rId24"/>
    <p:sldId id="1470" r:id="rId25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6" autoAdjust="0"/>
    <p:restoredTop sz="90952"/>
  </p:normalViewPr>
  <p:slideViewPr>
    <p:cSldViewPr>
      <p:cViewPr varScale="1">
        <p:scale>
          <a:sx n="116" d="100"/>
          <a:sy n="116" d="100"/>
        </p:scale>
        <p:origin x="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equivalence:</a:t>
            </a:r>
          </a:p>
          <a:p>
            <a:endParaRPr lang="en-US" dirty="0"/>
          </a:p>
          <a:p>
            <a:r>
              <a:rPr lang="en-US" dirty="0"/>
              <a:t>[1] =&gt; [2]:  P(Y</a:t>
            </a:r>
            <a:r>
              <a:rPr lang="en-US" baseline="0" dirty="0"/>
              <a:t> | X) = P(X | Y) P(Y) / P(X) [Bayes] =&gt; P(X) P(Y) / P(X) [by assumption]</a:t>
            </a:r>
          </a:p>
          <a:p>
            <a:endParaRPr lang="en-US" baseline="0" dirty="0"/>
          </a:p>
          <a:p>
            <a:r>
              <a:rPr lang="en-US" baseline="0" dirty="0"/>
              <a:t>[2] =&gt; [3]: P(X,Y) = P(Y,X) = P(Y | X ) P(X) [Prod.] =&gt; P(Y)P(X) [</a:t>
            </a:r>
            <a:r>
              <a:rPr lang="en-US" baseline="0" dirty="0" err="1"/>
              <a:t>assm</a:t>
            </a:r>
            <a:r>
              <a:rPr lang="en-US" baseline="0" dirty="0"/>
              <a:t>] = P(X)P(Y)</a:t>
            </a:r>
          </a:p>
          <a:p>
            <a:endParaRPr lang="en-US" baseline="0" dirty="0"/>
          </a:p>
          <a:p>
            <a:r>
              <a:rPr lang="en-US" baseline="0" dirty="0"/>
              <a:t>[3] =&gt; [1]:  P(X | Y) = P(X,Y)/P(Y) [Prod.] =&gt; P(X)P(Y)/P(Y) [</a:t>
            </a:r>
            <a:r>
              <a:rPr lang="en-US" baseline="0" dirty="0" err="1"/>
              <a:t>assm</a:t>
            </a:r>
            <a:r>
              <a:rPr lang="en-US" baseline="0" dirty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3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12: </a:t>
            </a:r>
            <a:br>
              <a:rPr lang="en-US" sz="2400" dirty="0"/>
            </a:br>
            <a:r>
              <a:rPr lang="en-US" sz="2400" dirty="0"/>
              <a:t>Independence and Bayes Nets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Bayesian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Plague example reflects a </a:t>
            </a:r>
            <a:r>
              <a:rPr lang="en-US" sz="2400" dirty="0"/>
              <a:t>common assumption that </a:t>
            </a:r>
            <a:r>
              <a:rPr lang="en-US" sz="2400" dirty="0">
                <a:solidFill>
                  <a:srgbClr val="000000"/>
                </a:solidFill>
              </a:rPr>
              <a:t>effects </a:t>
            </a:r>
            <a:r>
              <a:rPr lang="en-US" sz="2400" dirty="0"/>
              <a:t>(symptoms) are all completely independent of one another, </a:t>
            </a:r>
            <a:r>
              <a:rPr lang="en-US" sz="2400" dirty="0">
                <a:solidFill>
                  <a:srgbClr val="000000"/>
                </a:solidFill>
              </a:rPr>
              <a:t>given a common cause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(disease)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If we let </a:t>
            </a:r>
            <a:r>
              <a:rPr lang="en-US" sz="2400" i="1" dirty="0">
                <a:latin typeface="Bookman Old Style"/>
                <a:cs typeface="Bookman Old Style"/>
              </a:rPr>
              <a:t>D </a:t>
            </a:r>
            <a:r>
              <a:rPr lang="en-US" sz="2400" dirty="0"/>
              <a:t>be a disease, and </a:t>
            </a:r>
            <a:r>
              <a:rPr lang="en-US" sz="2400" i="1" dirty="0">
                <a:latin typeface="Bookman Old Style"/>
                <a:cs typeface="Bookman Old Style"/>
              </a:rPr>
              <a:t>s</a:t>
            </a:r>
            <a:r>
              <a:rPr lang="en-US" sz="2400" i="1" baseline="-25000" dirty="0">
                <a:latin typeface="Bookman Old Style"/>
                <a:cs typeface="Bookman Old Style"/>
              </a:rPr>
              <a:t>1</a:t>
            </a:r>
            <a:r>
              <a:rPr lang="en-US" sz="2400" i="1" dirty="0">
                <a:latin typeface="Bookman Old Style"/>
                <a:cs typeface="Bookman Old Style"/>
              </a:rPr>
              <a:t>, s</a:t>
            </a:r>
            <a:r>
              <a:rPr lang="en-US" sz="2400" i="1" baseline="-25000" dirty="0">
                <a:latin typeface="Bookman Old Style"/>
                <a:cs typeface="Bookman Old Style"/>
              </a:rPr>
              <a:t>2</a:t>
            </a:r>
            <a:r>
              <a:rPr lang="en-US" sz="2400" i="1" dirty="0">
                <a:latin typeface="Bookman Old Style"/>
                <a:cs typeface="Bookman Old Style"/>
              </a:rPr>
              <a:t>, …, </a:t>
            </a:r>
            <a:r>
              <a:rPr lang="en-US" sz="2400" i="1" dirty="0" err="1">
                <a:latin typeface="Bookman Old Style"/>
                <a:cs typeface="Bookman Old Style"/>
              </a:rPr>
              <a:t>s</a:t>
            </a:r>
            <a:r>
              <a:rPr lang="en-US" sz="2400" i="1" baseline="-25000" dirty="0" err="1">
                <a:latin typeface="Bookman Old Style"/>
                <a:cs typeface="Bookman Old Style"/>
              </a:rPr>
              <a:t>n</a:t>
            </a:r>
            <a:r>
              <a:rPr lang="en-US" sz="2400" i="1" dirty="0">
                <a:latin typeface="Bookman Old Style"/>
                <a:cs typeface="Bookman Old Style"/>
              </a:rPr>
              <a:t> </a:t>
            </a:r>
            <a:r>
              <a:rPr lang="en-US" sz="2400" dirty="0"/>
              <a:t>be the symptoms, this naïve Bayes assumption gives us:</a:t>
            </a:r>
          </a:p>
          <a:p>
            <a:endParaRPr lang="en-US" sz="2400" dirty="0"/>
          </a:p>
          <a:p>
            <a:r>
              <a:rPr lang="en-US" sz="2400" dirty="0"/>
              <a:t>Thus, we can calculate probability of </a:t>
            </a:r>
            <a:r>
              <a:rPr lang="en-US" sz="2400" dirty="0">
                <a:solidFill>
                  <a:srgbClr val="000000"/>
                </a:solidFill>
              </a:rPr>
              <a:t>disease given symptoms</a:t>
            </a:r>
            <a:r>
              <a:rPr lang="en-US" sz="2400" dirty="0"/>
              <a:t>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naiveBay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89902"/>
            <a:ext cx="8077200" cy="343898"/>
          </a:xfrm>
          <a:prstGeom prst="rect">
            <a:avLst/>
          </a:prstGeom>
        </p:spPr>
      </p:pic>
      <p:pic>
        <p:nvPicPr>
          <p:cNvPr id="8" name="Picture 7" descr="naiveCon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19600"/>
            <a:ext cx="7624440" cy="1792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Naïve Beliefs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This basic </a:t>
            </a:r>
            <a:r>
              <a:rPr lang="en-US" sz="2400" dirty="0">
                <a:solidFill>
                  <a:schemeClr val="accent3"/>
                </a:solidFill>
              </a:rPr>
              <a:t>factored representation </a:t>
            </a:r>
            <a:r>
              <a:rPr lang="en-US" sz="2400" dirty="0"/>
              <a:t>allows us to </a:t>
            </a:r>
            <a:r>
              <a:rPr lang="en-US" sz="2400" i="1" dirty="0">
                <a:solidFill>
                  <a:srgbClr val="000000"/>
                </a:solidFill>
              </a:rPr>
              <a:t>update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our beliefs easily given new evidence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Our </a:t>
            </a:r>
            <a:r>
              <a:rPr lang="en-US" sz="2400" i="1" dirty="0">
                <a:solidFill>
                  <a:srgbClr val="000000"/>
                </a:solidFill>
              </a:rPr>
              <a:t>current belief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the joint probability of disease and symptoms is given by the formula: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a </a:t>
            </a:r>
            <a:r>
              <a:rPr lang="en-US" sz="2400" dirty="0">
                <a:solidFill>
                  <a:srgbClr val="000000"/>
                </a:solidFill>
              </a:rPr>
              <a:t>new symptom </a:t>
            </a:r>
            <a:r>
              <a:rPr lang="en-US" sz="2400" dirty="0"/>
              <a:t>(</a:t>
            </a:r>
            <a:r>
              <a:rPr lang="en-US" sz="2400" i="1" dirty="0">
                <a:latin typeface="Bookman Old Style"/>
                <a:cs typeface="Bookman Old Style"/>
              </a:rPr>
              <a:t>s</a:t>
            </a:r>
            <a:r>
              <a:rPr lang="en-US" sz="2400" i="1" baseline="-25000" dirty="0">
                <a:latin typeface="Bookman Old Style"/>
                <a:cs typeface="Bookman Old Style"/>
              </a:rPr>
              <a:t>n</a:t>
            </a:r>
            <a:r>
              <a:rPr lang="en-US" sz="2400" baseline="-25000" dirty="0">
                <a:latin typeface="Bookman Old Style"/>
                <a:cs typeface="Bookman Old Style"/>
              </a:rPr>
              <a:t>+1</a:t>
            </a:r>
            <a:r>
              <a:rPr lang="en-US" sz="2400" dirty="0"/>
              <a:t>) appears, we can then easily account for it as follows, with minimal need to re-calculate: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probDis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2971800"/>
            <a:ext cx="5240866" cy="972532"/>
          </a:xfrm>
          <a:prstGeom prst="rect">
            <a:avLst/>
          </a:prstGeom>
        </p:spPr>
      </p:pic>
      <p:pic>
        <p:nvPicPr>
          <p:cNvPr id="8" name="Picture 7" descr="probDisb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800600"/>
            <a:ext cx="7400868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represent our assumption about connections between disease and symptoms using a </a:t>
            </a:r>
            <a:r>
              <a:rPr lang="en-US" dirty="0">
                <a:solidFill>
                  <a:schemeClr val="accent3"/>
                </a:solidFill>
              </a:rPr>
              <a:t>graphical model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Nodes</a:t>
            </a:r>
            <a:r>
              <a:rPr lang="en-US" b="1" i="1" dirty="0"/>
              <a:t> </a:t>
            </a:r>
            <a:r>
              <a:rPr lang="en-US" dirty="0"/>
              <a:t>are the variables (disease, symptoms)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Edges/arrows</a:t>
            </a:r>
            <a:r>
              <a:rPr lang="en-US" b="1" i="1" dirty="0"/>
              <a:t> </a:t>
            </a:r>
            <a:r>
              <a:rPr lang="en-US" dirty="0"/>
              <a:t>show connections between them</a:t>
            </a:r>
          </a:p>
          <a:p>
            <a:pPr lvl="2"/>
            <a:r>
              <a:rPr lang="en-US" dirty="0"/>
              <a:t>No edge if things are </a:t>
            </a:r>
            <a:r>
              <a:rPr lang="en-US" dirty="0">
                <a:solidFill>
                  <a:schemeClr val="accent3"/>
                </a:solidFill>
              </a:rPr>
              <a:t>independent</a:t>
            </a:r>
            <a:r>
              <a:rPr lang="en-US" b="1" i="1" dirty="0"/>
              <a:t> </a:t>
            </a:r>
            <a:r>
              <a:rPr lang="en-US" dirty="0"/>
              <a:t>of one another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191000" y="3581400"/>
            <a:ext cx="1828800" cy="838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04800" y="5486400"/>
            <a:ext cx="24384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Symptom 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048000" y="5486400"/>
            <a:ext cx="24384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Symptom 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477000" y="5486400"/>
            <a:ext cx="24384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Symptom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410200"/>
            <a:ext cx="685800" cy="64633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2815735" y="3889865"/>
            <a:ext cx="960952" cy="202042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rot="5400000">
            <a:off x="4076700" y="4686300"/>
            <a:ext cx="838200" cy="45720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5791200" y="4419600"/>
            <a:ext cx="1219200" cy="99060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(BNs)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Generalizes the naïve disease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of </a:t>
            </a:r>
            <a:r>
              <a:rPr lang="en-US" dirty="0">
                <a:solidFill>
                  <a:schemeClr val="accent3"/>
                </a:solidFill>
              </a:rPr>
              <a:t>nodes</a:t>
            </a:r>
            <a:r>
              <a:rPr lang="en-US" dirty="0"/>
              <a:t>, one per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Edges compose a </a:t>
            </a:r>
            <a:r>
              <a:rPr lang="en-US" dirty="0">
                <a:solidFill>
                  <a:schemeClr val="accent3"/>
                </a:solidFill>
              </a:rPr>
              <a:t>directed acyclic graph </a:t>
            </a:r>
            <a:r>
              <a:rPr lang="en-US" dirty="0"/>
              <a:t>(DAG).</a:t>
            </a:r>
          </a:p>
          <a:p>
            <a:pPr marL="731520" lvl="1" indent="-457200"/>
            <a:r>
              <a:rPr lang="en-US" dirty="0">
                <a:solidFill>
                  <a:schemeClr val="tx1"/>
                </a:solidFill>
              </a:rPr>
              <a:t>Each arrow-link, 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A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➝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spc="300" dirty="0">
                <a:solidFill>
                  <a:schemeClr val="tx1"/>
                </a:solidFill>
                <a:latin typeface="Bookman Old Style"/>
                <a:cs typeface="Bookman Old Style"/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, between variables represents </a:t>
            </a:r>
            <a:r>
              <a:rPr lang="en-US" i="1" dirty="0">
                <a:solidFill>
                  <a:schemeClr val="tx1"/>
                </a:solidFill>
              </a:rPr>
              <a:t>influence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variable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on variable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B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731520" lvl="1" indent="-45720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Cycles (loops) are forbidden, which both represents common sense, and makes certain algorithms (which we will see later) work properly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Conditional probability tables </a:t>
            </a:r>
            <a:r>
              <a:rPr lang="en-US" dirty="0"/>
              <a:t>(</a:t>
            </a:r>
            <a:r>
              <a:rPr lang="en-US" dirty="0" err="1"/>
              <a:t>CPTs</a:t>
            </a:r>
            <a:r>
              <a:rPr lang="en-US" dirty="0"/>
              <a:t>) for each node, conditioned on its </a:t>
            </a:r>
            <a:r>
              <a:rPr lang="en-US" dirty="0">
                <a:solidFill>
                  <a:schemeClr val="accent3"/>
                </a:solidFill>
              </a:rPr>
              <a:t>parents</a:t>
            </a:r>
            <a:r>
              <a:rPr lang="en-US" b="1" i="1" dirty="0"/>
              <a:t> </a:t>
            </a:r>
            <a:r>
              <a:rPr lang="en-US" dirty="0"/>
              <a:t>(if it has none, this is just a simple, non-conditional, one-variable distribution):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childPro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641489"/>
            <a:ext cx="7924800" cy="454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disease example, with </a:t>
            </a:r>
            <a:r>
              <a:rPr lang="en-US" dirty="0">
                <a:latin typeface="Bookman Old Style"/>
                <a:cs typeface="Bookman Old Style"/>
              </a:rPr>
              <a:t>n </a:t>
            </a:r>
            <a:r>
              <a:rPr lang="en-US" dirty="0"/>
              <a:t>possible symptoms we would have (</a:t>
            </a:r>
            <a:r>
              <a:rPr lang="en-US" dirty="0">
                <a:latin typeface="Bookman Old Style"/>
                <a:cs typeface="Bookman Old Style"/>
              </a:rPr>
              <a:t>n + 1</a:t>
            </a:r>
            <a:r>
              <a:rPr lang="en-US" dirty="0"/>
              <a:t>) CPTs, including one for disease itself: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191000" y="2286000"/>
            <a:ext cx="1828800" cy="838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04800" y="4191000"/>
            <a:ext cx="24384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Symptom 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048000" y="4191000"/>
            <a:ext cx="24384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Symptom 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477000" y="4191000"/>
            <a:ext cx="24384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Symptom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4114800"/>
            <a:ext cx="685800" cy="64633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2815735" y="2594465"/>
            <a:ext cx="960952" cy="202042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rot="5400000">
            <a:off x="4076700" y="3390900"/>
            <a:ext cx="838200" cy="45720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5791200" y="3124200"/>
            <a:ext cx="1219200" cy="99060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" name="Picture 15" descr="CPT0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501900"/>
            <a:ext cx="1041400" cy="469900"/>
          </a:xfrm>
          <a:prstGeom prst="rect">
            <a:avLst/>
          </a:prstGeom>
        </p:spPr>
      </p:pic>
      <p:pic>
        <p:nvPicPr>
          <p:cNvPr id="20" name="Picture 19" descr="CPT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092700"/>
            <a:ext cx="78867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Joint Probability in BNs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BN is capable of representing a </a:t>
            </a:r>
            <a:r>
              <a:rPr lang="en-US" dirty="0">
                <a:solidFill>
                  <a:schemeClr val="accent3"/>
                </a:solidFill>
              </a:rPr>
              <a:t>full joint probability distribution </a:t>
            </a:r>
            <a:r>
              <a:rPr lang="en-US" dirty="0"/>
              <a:t>over its node variables, which means: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All probability</a:t>
            </a:r>
            <a:r>
              <a:rPr lang="en-US" dirty="0"/>
              <a:t> questions of interest can be answered by looking at the numbers from the BN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Memory cost </a:t>
            </a:r>
            <a:r>
              <a:rPr lang="en-US" dirty="0"/>
              <a:t>of individual CPTs can be significantly smaller than that for the explicit full joint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Inference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made much more simple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 Earthquakes &amp; Burglaries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D03C7C-C059-3B4F-9DD3-3EFCE61F30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3048000" y="2286000"/>
            <a:ext cx="1066800" cy="990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H="1">
            <a:off x="5181600" y="2057400"/>
            <a:ext cx="14478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1384300" y="1752600"/>
            <a:ext cx="2197100" cy="736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5346700" y="5257800"/>
            <a:ext cx="2654300" cy="812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5486400" y="1752600"/>
            <a:ext cx="2767158" cy="736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1027113" y="5181600"/>
            <a:ext cx="2630487" cy="812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5334000" y="3733800"/>
            <a:ext cx="1295400" cy="1447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3276600" y="3729038"/>
            <a:ext cx="1371600" cy="1498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6" name="Oval 11"/>
          <p:cNvSpPr>
            <a:spLocks noChangeArrowheads="1"/>
          </p:cNvSpPr>
          <p:nvPr/>
        </p:nvSpPr>
        <p:spPr bwMode="auto">
          <a:xfrm>
            <a:off x="3886200" y="3200400"/>
            <a:ext cx="1816100" cy="6175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5887263" y="1905000"/>
            <a:ext cx="195576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Earthquake</a:t>
            </a: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1752600" y="1905000"/>
            <a:ext cx="14925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Burglary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4215105" y="3274700"/>
            <a:ext cx="11188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Alarm</a:t>
            </a: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1427222" y="5334000"/>
            <a:ext cx="169697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JohnCalls</a:t>
            </a: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5770772" y="5408300"/>
            <a:ext cx="169682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MaryCalls</a:t>
            </a:r>
          </a:p>
        </p:txBody>
      </p:sp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1513904" y="1337434"/>
            <a:ext cx="170648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P(B) = .001</a:t>
            </a:r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6083399" y="1337434"/>
            <a:ext cx="170648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P(E) = .002</a:t>
            </a:r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5791200" y="2895600"/>
            <a:ext cx="2537615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P(A|B,E)   = .95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P(A|B,¬E)  = .94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P(A|¬B,E)  = .29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P(A|¬B,¬E) = .001</a:t>
            </a:r>
          </a:p>
        </p:txBody>
      </p:sp>
      <p:sp>
        <p:nvSpPr>
          <p:cNvPr id="31765" name="Rectangle 20"/>
          <p:cNvSpPr>
            <a:spLocks noChangeArrowheads="1"/>
          </p:cNvSpPr>
          <p:nvPr/>
        </p:nvSpPr>
        <p:spPr bwMode="auto">
          <a:xfrm>
            <a:off x="1140673" y="4495800"/>
            <a:ext cx="198352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P(J|A)  = .90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P(J|¬A) = .05</a:t>
            </a:r>
          </a:p>
        </p:txBody>
      </p: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4188673" y="4537834"/>
            <a:ext cx="198352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P(M|A)  = .70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P(M|¬A) = .01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 of a BN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to specify a CPT in a Bayes Network, we need:</a:t>
            </a:r>
          </a:p>
          <a:p>
            <a:pPr lvl="1"/>
            <a:r>
              <a:rPr lang="en-US" dirty="0"/>
              <a:t>A CPT entry for every possible outcome of parent nodes </a:t>
            </a:r>
          </a:p>
          <a:p>
            <a:pPr lvl="2"/>
            <a:r>
              <a:rPr lang="en-US" dirty="0"/>
              <a:t>For nodes without parents, this is just the prior distribution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Bookman Old Style"/>
                <a:cs typeface="Bookman Old Style"/>
              </a:rPr>
              <a:t>n–1</a:t>
            </a:r>
            <a:r>
              <a:rPr lang="en-US" dirty="0"/>
              <a:t> entries for each such, where </a:t>
            </a:r>
            <a:r>
              <a:rPr lang="en-US" dirty="0">
                <a:latin typeface="Bookman Old Style"/>
                <a:cs typeface="Bookman Old Style"/>
              </a:rPr>
              <a:t>n </a:t>
            </a:r>
            <a:r>
              <a:rPr lang="en-US" dirty="0"/>
              <a:t>is the number of values the child node can have</a:t>
            </a:r>
          </a:p>
          <a:p>
            <a:r>
              <a:rPr lang="en-US" dirty="0"/>
              <a:t>Thus, if |</a:t>
            </a:r>
            <a:r>
              <a:rPr lang="en-US" i="1" spc="300" dirty="0">
                <a:latin typeface="Bookman Old Style"/>
                <a:cs typeface="Bookman Old Style"/>
              </a:rPr>
              <a:t>X</a:t>
            </a:r>
            <a:r>
              <a:rPr lang="en-US" dirty="0"/>
              <a:t>| is the number of values that a variable 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has, the total number of parameters is: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 descr="paramsB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21270"/>
            <a:ext cx="7264400" cy="1369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a BN, cont’d.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>
            <a:normAutofit/>
          </a:bodyPr>
          <a:lstStyle/>
          <a:p>
            <a:r>
              <a:rPr lang="en-US" dirty="0"/>
              <a:t>Thus for the earthquake case, where all the variables are binary, we require: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Gill Sans MT"/>
                <a:cs typeface="Gill Sans MT"/>
              </a:rPr>
              <a:t> value for </a:t>
            </a:r>
            <a:r>
              <a:rPr lang="en-US" dirty="0">
                <a:latin typeface="Bookman Old Style"/>
                <a:cs typeface="Bookman Old Style"/>
              </a:rPr>
              <a:t>P(B) and P(E)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ookman Old Style"/>
                <a:cs typeface="Bookman Old Style"/>
              </a:rPr>
              <a:t>4 </a:t>
            </a:r>
            <a:r>
              <a:rPr lang="en-US" dirty="0">
                <a:latin typeface="Gill Sans MT"/>
                <a:cs typeface="Gill Sans MT"/>
              </a:rPr>
              <a:t>values for </a:t>
            </a:r>
            <a:r>
              <a:rPr lang="en-US" dirty="0">
                <a:latin typeface="Bookman Old Style"/>
                <a:cs typeface="Bookman Old Style"/>
              </a:rPr>
              <a:t>P(A|B, 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ookman Old Style"/>
                <a:cs typeface="Bookman Old Style"/>
              </a:rPr>
              <a:t>2</a:t>
            </a:r>
            <a:r>
              <a:rPr lang="en-US" dirty="0">
                <a:latin typeface="Gill Sans MT"/>
                <a:cs typeface="Gill Sans MT"/>
              </a:rPr>
              <a:t> values for </a:t>
            </a:r>
            <a:r>
              <a:rPr lang="en-US" dirty="0">
                <a:latin typeface="Bookman Old Style"/>
                <a:cs typeface="Bookman Old Style"/>
              </a:rPr>
              <a:t>P(J|A) and P(M|A)</a:t>
            </a:r>
          </a:p>
          <a:p>
            <a:pPr lvl="1"/>
            <a:endParaRPr lang="en-US" dirty="0"/>
          </a:p>
          <a:p>
            <a:r>
              <a:rPr lang="en-US" dirty="0"/>
              <a:t>The number of values needed gets smaller as the BN has more and more independence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6172201" y="2362200"/>
            <a:ext cx="914399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>
            <a:off x="7391399" y="2362200"/>
            <a:ext cx="843171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8077200" y="5105400"/>
            <a:ext cx="591024" cy="6141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Oval 36"/>
          <p:cNvSpPr>
            <a:spLocks noChangeArrowheads="1"/>
          </p:cNvSpPr>
          <p:nvPr/>
        </p:nvSpPr>
        <p:spPr bwMode="auto">
          <a:xfrm>
            <a:off x="8077200" y="1905000"/>
            <a:ext cx="593379" cy="6141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Oval 37"/>
          <p:cNvSpPr>
            <a:spLocks noChangeArrowheads="1"/>
          </p:cNvSpPr>
          <p:nvPr/>
        </p:nvSpPr>
        <p:spPr bwMode="auto">
          <a:xfrm>
            <a:off x="5791200" y="5105400"/>
            <a:ext cx="593379" cy="6141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>
            <a:off x="7315200" y="4038600"/>
            <a:ext cx="920352" cy="11356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>
            <a:off x="6248400" y="4038600"/>
            <a:ext cx="1000738" cy="11336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Oval 40"/>
          <p:cNvSpPr>
            <a:spLocks noChangeArrowheads="1"/>
          </p:cNvSpPr>
          <p:nvPr/>
        </p:nvSpPr>
        <p:spPr bwMode="auto">
          <a:xfrm>
            <a:off x="6952776" y="3657600"/>
            <a:ext cx="591024" cy="6141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5791200" y="1905000"/>
            <a:ext cx="593379" cy="6141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1600" y="1371600"/>
            <a:ext cx="1600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1 parameter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91400" y="1371600"/>
            <a:ext cx="1600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1 parameter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81600" y="5867400"/>
            <a:ext cx="1600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2 parameters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91400" y="5867400"/>
            <a:ext cx="1600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2 parameters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7800" y="3733800"/>
            <a:ext cx="1600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4 parameters</a:t>
            </a:r>
          </a:p>
        </p:txBody>
      </p:sp>
    </p:spTree>
    <p:extLst>
      <p:ext uri="{BB962C8B-B14F-4D97-AF65-F5344CB8AC3E}">
        <p14:creationId xmlns:p14="http://schemas.microsoft.com/office/powerpoint/2010/main" val="121790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for Building </a:t>
            </a:r>
            <a:r>
              <a:rPr lang="en-US" dirty="0" err="1"/>
              <a:t>BN’s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BN for a given domain, we need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Figure out what </a:t>
            </a:r>
            <a:r>
              <a:rPr lang="en-US" i="1" dirty="0">
                <a:solidFill>
                  <a:srgbClr val="000000"/>
                </a:solidFill>
              </a:rPr>
              <a:t>variables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we need (nodes)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Figure out how they </a:t>
            </a:r>
            <a:r>
              <a:rPr lang="en-US" i="1" dirty="0">
                <a:solidFill>
                  <a:srgbClr val="000000"/>
                </a:solidFill>
              </a:rPr>
              <a:t>depend upon </a:t>
            </a:r>
            <a:r>
              <a:rPr lang="en-US" dirty="0"/>
              <a:t>one another (edges)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Give </a:t>
            </a:r>
            <a:r>
              <a:rPr lang="en-US" i="1" dirty="0">
                <a:solidFill>
                  <a:srgbClr val="000000"/>
                </a:solidFill>
              </a:rPr>
              <a:t>probabilities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for these dependencies (</a:t>
            </a:r>
            <a:r>
              <a:rPr lang="en-US" dirty="0" err="1"/>
              <a:t>CPTs</a:t>
            </a:r>
            <a:r>
              <a:rPr lang="en-US" dirty="0"/>
              <a:t>)</a:t>
            </a:r>
          </a:p>
          <a:p>
            <a:r>
              <a:rPr lang="en-US" dirty="0"/>
              <a:t>Often, identifying each of these is a matter of expert opinion or research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4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Two random variables are </a:t>
            </a:r>
            <a:r>
              <a:rPr lang="en-US" dirty="0">
                <a:solidFill>
                  <a:schemeClr val="accent3"/>
                </a:solidFill>
              </a:rPr>
              <a:t>independent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when knowing one </a:t>
            </a:r>
            <a:r>
              <a:rPr lang="en-US" i="1" dirty="0">
                <a:solidFill>
                  <a:srgbClr val="000000"/>
                </a:solidFill>
              </a:rPr>
              <a:t>tells us nothing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about the other</a:t>
            </a:r>
          </a:p>
          <a:p>
            <a:r>
              <a:rPr lang="en-US" dirty="0"/>
              <a:t>Dice example:  just because one die comes up </a:t>
            </a:r>
            <a:r>
              <a:rPr lang="en-US" dirty="0">
                <a:latin typeface="Bookman Old Style"/>
                <a:cs typeface="Bookman Old Style"/>
              </a:rPr>
              <a:t>5</a:t>
            </a:r>
            <a:r>
              <a:rPr lang="en-US" dirty="0"/>
              <a:t>, this tells us nothing about what the next die will be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0000"/>
                </a:solidFill>
              </a:rPr>
              <a:t>conditional probability </a:t>
            </a:r>
            <a:r>
              <a:rPr lang="en-US" dirty="0"/>
              <a:t>of the second die being </a:t>
            </a:r>
            <a:r>
              <a:rPr lang="en-US" dirty="0">
                <a:latin typeface="Bookman Old Style"/>
                <a:cs typeface="Bookman Old Style"/>
              </a:rPr>
              <a:t>5</a:t>
            </a:r>
            <a:r>
              <a:rPr lang="en-US" dirty="0"/>
              <a:t>, given that the first one was, is the </a:t>
            </a:r>
            <a:r>
              <a:rPr lang="en-US" i="1" dirty="0">
                <a:solidFill>
                  <a:srgbClr val="000000"/>
                </a:solidFill>
              </a:rPr>
              <a:t>same as before</a:t>
            </a:r>
          </a:p>
          <a:p>
            <a:r>
              <a:rPr lang="en-US" dirty="0"/>
              <a:t>To get the probability of two </a:t>
            </a:r>
            <a:r>
              <a:rPr lang="en-US" dirty="0">
                <a:latin typeface="Bookman Old Style"/>
                <a:cs typeface="Bookman Old Style"/>
              </a:rPr>
              <a:t>5</a:t>
            </a:r>
            <a:r>
              <a:rPr lang="en-US" dirty="0"/>
              <a:t>’s, we multiply</a:t>
            </a:r>
          </a:p>
          <a:p>
            <a:pPr lvl="1"/>
            <a:r>
              <a:rPr lang="en-US" dirty="0">
                <a:latin typeface="Bookman Old Style"/>
                <a:cs typeface="Bookman Old Style"/>
              </a:rPr>
              <a:t>1/6</a:t>
            </a:r>
            <a:r>
              <a:rPr lang="en-US" dirty="0"/>
              <a:t> of the time, the 1</a:t>
            </a:r>
            <a:r>
              <a:rPr lang="en-US" baseline="30000" dirty="0"/>
              <a:t>st</a:t>
            </a:r>
            <a:r>
              <a:rPr lang="en-US" dirty="0"/>
              <a:t> die comes up </a:t>
            </a:r>
            <a:r>
              <a:rPr lang="en-US" dirty="0">
                <a:latin typeface="Bookman Old Style"/>
                <a:cs typeface="Bookman Old Style"/>
              </a:rPr>
              <a:t>5</a:t>
            </a:r>
            <a:endParaRPr lang="en-US" b="1" dirty="0"/>
          </a:p>
          <a:p>
            <a:pPr lvl="1"/>
            <a:r>
              <a:rPr lang="en-US" dirty="0"/>
              <a:t>Of those cases, </a:t>
            </a:r>
            <a:r>
              <a:rPr lang="en-US" dirty="0">
                <a:latin typeface="Bookman Old Style"/>
                <a:cs typeface="Bookman Old Style"/>
              </a:rPr>
              <a:t>1/6</a:t>
            </a:r>
            <a:r>
              <a:rPr lang="en-US" dirty="0"/>
              <a:t> of the time, the 2</a:t>
            </a:r>
            <a:r>
              <a:rPr lang="en-US" baseline="30000" dirty="0"/>
              <a:t>nd</a:t>
            </a:r>
            <a:r>
              <a:rPr lang="en-US" dirty="0"/>
              <a:t> die is </a:t>
            </a:r>
            <a:r>
              <a:rPr lang="en-US" dirty="0">
                <a:latin typeface="Bookman Old Style"/>
                <a:cs typeface="Bookman Old Style"/>
              </a:rPr>
              <a:t>5</a:t>
            </a:r>
            <a:r>
              <a:rPr lang="en-US" dirty="0"/>
              <a:t> too</a:t>
            </a:r>
          </a:p>
          <a:p>
            <a:pPr lvl="1"/>
            <a:r>
              <a:rPr lang="en-US" dirty="0"/>
              <a:t>Thus, the joint probability is </a:t>
            </a:r>
            <a:r>
              <a:rPr lang="en-US" dirty="0">
                <a:latin typeface="Bookman Old Style"/>
                <a:cs typeface="Bookman Old Style"/>
              </a:rPr>
              <a:t>(1/6 × 1/6) = 1/36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6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for Building </a:t>
            </a:r>
            <a:r>
              <a:rPr lang="en-US" dirty="0" err="1"/>
              <a:t>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Loop for </a:t>
            </a:r>
            <a:r>
              <a:rPr lang="en-US" spc="300" dirty="0"/>
              <a:t>(</a:t>
            </a:r>
            <a:r>
              <a:rPr lang="en-US" i="1" spc="300" dirty="0" err="1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 = 1…</a:t>
            </a:r>
            <a:r>
              <a:rPr lang="en-US" i="1" spc="300" dirty="0">
                <a:latin typeface="Bookman Old Style"/>
                <a:cs typeface="Bookman Old Style"/>
              </a:rPr>
              <a:t>n</a:t>
            </a:r>
            <a:r>
              <a:rPr lang="en-US" spc="300" dirty="0"/>
              <a:t>)</a:t>
            </a:r>
            <a:r>
              <a:rPr lang="en-US" b="1" i="1" dirty="0"/>
              <a:t> </a:t>
            </a:r>
            <a:r>
              <a:rPr lang="en-US" dirty="0"/>
              <a:t>variables: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Pick variable 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baseline="-25000" dirty="0">
                <a:latin typeface="Bookman Old Style"/>
                <a:cs typeface="Bookman Old Style"/>
              </a:rPr>
              <a:t>i</a:t>
            </a:r>
            <a:r>
              <a:rPr lang="en-US" dirty="0"/>
              <a:t> to add to the graph.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i="1" dirty="0"/>
              <a:t>smallest set </a:t>
            </a:r>
            <a:r>
              <a:rPr lang="en-US" dirty="0"/>
              <a:t>of parents you can, choosing them so that the new variable is </a:t>
            </a:r>
            <a:r>
              <a:rPr lang="en-US" dirty="0">
                <a:solidFill>
                  <a:schemeClr val="accent3"/>
                </a:solidFill>
              </a:rPr>
              <a:t>conditionally independent </a:t>
            </a:r>
            <a:r>
              <a:rPr lang="en-US" dirty="0"/>
              <a:t>of </a:t>
            </a:r>
            <a:r>
              <a:rPr lang="en-US" i="1" dirty="0"/>
              <a:t>all others previously</a:t>
            </a:r>
            <a:r>
              <a:rPr lang="en-US" b="1" i="1" dirty="0"/>
              <a:t> </a:t>
            </a:r>
            <a:r>
              <a:rPr lang="en-US" dirty="0"/>
              <a:t>added, </a:t>
            </a:r>
            <a:r>
              <a:rPr lang="en-US" i="1" dirty="0"/>
              <a:t>given</a:t>
            </a:r>
            <a:r>
              <a:rPr lang="en-US" b="1" i="1" dirty="0"/>
              <a:t> </a:t>
            </a:r>
            <a:r>
              <a:rPr lang="en-US" dirty="0"/>
              <a:t>those parents:</a:t>
            </a:r>
            <a:br>
              <a:rPr lang="en-US" dirty="0"/>
            </a:br>
            <a:endParaRPr lang="en-US" dirty="0"/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Draw arrows from </a:t>
            </a:r>
            <a:r>
              <a:rPr lang="en-US" i="1" dirty="0">
                <a:latin typeface="Bookman Old Style"/>
                <a:cs typeface="Bookman Old Style"/>
              </a:rPr>
              <a:t>Parents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spc="300" baseline="-25000" dirty="0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) </a:t>
            </a:r>
            <a:r>
              <a:rPr lang="en-US" dirty="0"/>
              <a:t>to 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baseline="-25000" dirty="0">
                <a:latin typeface="Bookman Old Style"/>
                <a:cs typeface="Bookman Old Style"/>
              </a:rPr>
              <a:t>i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the CPT:  </a:t>
            </a:r>
            <a:r>
              <a:rPr lang="en-US" i="1" spc="300" dirty="0" err="1">
                <a:latin typeface="Bookman Old Style"/>
                <a:cs typeface="Bookman Old Style"/>
              </a:rPr>
              <a:t>P</a:t>
            </a:r>
            <a:r>
              <a:rPr lang="en-US" spc="300" dirty="0" err="1">
                <a:latin typeface="Bookman Old Style"/>
                <a:cs typeface="Bookman Old Style"/>
              </a:rPr>
              <a:t>(</a:t>
            </a:r>
            <a:r>
              <a:rPr lang="en-US" i="1" spc="300" dirty="0" err="1">
                <a:latin typeface="Bookman Old Style"/>
                <a:cs typeface="Bookman Old Style"/>
              </a:rPr>
              <a:t>X</a:t>
            </a:r>
            <a:r>
              <a:rPr lang="en-US" i="1" spc="300" baseline="-25000" dirty="0" err="1">
                <a:latin typeface="Bookman Old Style"/>
                <a:cs typeface="Bookman Old Style"/>
              </a:rPr>
              <a:t>i</a:t>
            </a:r>
            <a:r>
              <a:rPr lang="en-US" spc="300" dirty="0" err="1">
                <a:latin typeface="Bookman Old Style"/>
                <a:cs typeface="Bookman Old Style"/>
              </a:rPr>
              <a:t>|</a:t>
            </a:r>
            <a:r>
              <a:rPr lang="en-US" i="1" spc="300" dirty="0" err="1">
                <a:latin typeface="Bookman Old Style"/>
                <a:cs typeface="Bookman Old Style"/>
              </a:rPr>
              <a:t>P</a:t>
            </a:r>
            <a:r>
              <a:rPr lang="en-US" i="1" dirty="0" err="1">
                <a:latin typeface="Bookman Old Style"/>
                <a:cs typeface="Bookman Old Style"/>
              </a:rPr>
              <a:t>arents</a:t>
            </a:r>
            <a:r>
              <a:rPr lang="en-US" dirty="0" err="1">
                <a:latin typeface="Bookman Old Style"/>
                <a:cs typeface="Bookman Old Style"/>
              </a:rPr>
              <a:t>(</a:t>
            </a:r>
            <a:r>
              <a:rPr lang="en-US" i="1" dirty="0" err="1">
                <a:latin typeface="Bookman Old Style"/>
                <a:cs typeface="Bookman Old Style"/>
              </a:rPr>
              <a:t>X</a:t>
            </a:r>
            <a:r>
              <a:rPr lang="en-US" i="1" spc="300" baseline="-25000" dirty="0" err="1">
                <a:latin typeface="Bookman Old Style"/>
                <a:cs typeface="Bookman Old Style"/>
              </a:rPr>
              <a:t>i</a:t>
            </a:r>
            <a:r>
              <a:rPr lang="en-US" spc="300" dirty="0">
                <a:latin typeface="Bookman Old Style"/>
                <a:cs typeface="Bookman Old Style"/>
              </a:rPr>
              <a:t>)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buildBay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15512"/>
            <a:ext cx="8077200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graph is always </a:t>
            </a:r>
            <a:r>
              <a:rPr lang="en-US" dirty="0">
                <a:solidFill>
                  <a:schemeClr val="accent3"/>
                </a:solidFill>
              </a:rPr>
              <a:t>acyclic</a:t>
            </a:r>
          </a:p>
          <a:p>
            <a:pPr lvl="1"/>
            <a:r>
              <a:rPr lang="en-US" dirty="0"/>
              <a:t>Arrows always go from existing prior nodes to new ones (and never vice-versa)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No looping back to nodes added before</a:t>
            </a:r>
          </a:p>
          <a:p>
            <a:pPr>
              <a:spcAft>
                <a:spcPts val="600"/>
              </a:spcAft>
            </a:pPr>
            <a:r>
              <a:rPr lang="en-US" dirty="0"/>
              <a:t>Result encodes all the probabilistic information we ever need to calculate any questions we might ask about the variables in the system</a:t>
            </a:r>
          </a:p>
          <a:p>
            <a:r>
              <a:rPr lang="en-US" i="1" dirty="0"/>
              <a:t>Compactness and sparseness </a:t>
            </a:r>
            <a:r>
              <a:rPr lang="en-US" dirty="0"/>
              <a:t>(number of connections) depends upon the order</a:t>
            </a:r>
            <a:r>
              <a:rPr lang="en-US" b="1" i="1" dirty="0"/>
              <a:t> </a:t>
            </a:r>
            <a:r>
              <a:rPr lang="en-US" dirty="0"/>
              <a:t>in which variables are considered when adding them to the BN, however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8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Original BN: Built Using Order (B</a:t>
            </a:r>
            <a:r>
              <a:rPr lang="en-US" spc="300" dirty="0"/>
              <a:t>,</a:t>
            </a:r>
            <a:r>
              <a:rPr lang="en-US" dirty="0"/>
              <a:t>E</a:t>
            </a:r>
            <a:r>
              <a:rPr lang="en-US" spc="300" dirty="0"/>
              <a:t>,</a:t>
            </a:r>
            <a:r>
              <a:rPr lang="en-US" dirty="0"/>
              <a:t>A</a:t>
            </a:r>
            <a:r>
              <a:rPr lang="en-US" spc="300" dirty="0"/>
              <a:t>,</a:t>
            </a:r>
            <a:r>
              <a:rPr lang="en-US" dirty="0"/>
              <a:t>J</a:t>
            </a:r>
            <a:r>
              <a:rPr lang="en-US" spc="300" dirty="0"/>
              <a:t>,M</a:t>
            </a:r>
            <a:r>
              <a:rPr lang="en-US" dirty="0"/>
              <a:t>)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D03C7C-C059-3B4F-9DD3-3EFCE61F300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3048000" y="2286000"/>
            <a:ext cx="1066800" cy="990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H="1">
            <a:off x="5181600" y="2057400"/>
            <a:ext cx="14478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1384300" y="1752600"/>
            <a:ext cx="2197100" cy="736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5346700" y="5257800"/>
            <a:ext cx="2654300" cy="812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5486400" y="1752600"/>
            <a:ext cx="2767158" cy="736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1027113" y="5181600"/>
            <a:ext cx="2630487" cy="812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5334000" y="3733800"/>
            <a:ext cx="1295400" cy="1447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3276600" y="3729038"/>
            <a:ext cx="1371600" cy="1498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6" name="Oval 11"/>
          <p:cNvSpPr>
            <a:spLocks noChangeArrowheads="1"/>
          </p:cNvSpPr>
          <p:nvPr/>
        </p:nvSpPr>
        <p:spPr bwMode="auto">
          <a:xfrm>
            <a:off x="3886200" y="3200400"/>
            <a:ext cx="1816100" cy="6175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5887263" y="1905000"/>
            <a:ext cx="195576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Earthquake</a:t>
            </a: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1752600" y="1905000"/>
            <a:ext cx="14925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Burglary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4215105" y="3274700"/>
            <a:ext cx="11188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Alarm</a:t>
            </a: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1427222" y="5334000"/>
            <a:ext cx="169697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JohnCalls</a:t>
            </a: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5770772" y="5408300"/>
            <a:ext cx="169682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Bookman Old Style"/>
              </a:rPr>
              <a:t>MaryCalls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72200" y="3048000"/>
            <a:ext cx="2209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parameters needed total</a:t>
            </a: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</p:spPr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117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2971800" y="3581400"/>
            <a:ext cx="1371600" cy="1295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Order: (M</a:t>
            </a:r>
            <a:r>
              <a:rPr lang="en-US" spc="300" dirty="0"/>
              <a:t>,</a:t>
            </a:r>
            <a:r>
              <a:rPr lang="en-US" dirty="0"/>
              <a:t>J</a:t>
            </a:r>
            <a:r>
              <a:rPr lang="en-US" spc="300" dirty="0"/>
              <a:t>,</a:t>
            </a:r>
            <a:r>
              <a:rPr lang="en-US" dirty="0"/>
              <a:t>A</a:t>
            </a:r>
            <a:r>
              <a:rPr lang="en-US" spc="300" dirty="0"/>
              <a:t>,</a:t>
            </a:r>
            <a:r>
              <a:rPr lang="en-US" dirty="0"/>
              <a:t>B</a:t>
            </a:r>
            <a:r>
              <a:rPr lang="en-US" spc="300" dirty="0"/>
              <a:t>,E</a:t>
            </a:r>
            <a:r>
              <a:rPr lang="en-US" dirty="0"/>
              <a:t>)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D03C7C-C059-3B4F-9DD3-3EFCE61F300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3352800" y="1981200"/>
            <a:ext cx="25146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H="1">
            <a:off x="5181600" y="2057400"/>
            <a:ext cx="14478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5334000" y="3733800"/>
            <a:ext cx="990600" cy="1219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667000" y="1981200"/>
            <a:ext cx="1676400" cy="1219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867400" y="4876800"/>
            <a:ext cx="2767158" cy="736600"/>
            <a:chOff x="5486400" y="1752600"/>
            <a:chExt cx="2767158" cy="7366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2" name="Oval 7"/>
            <p:cNvSpPr>
              <a:spLocks noChangeArrowheads="1"/>
            </p:cNvSpPr>
            <p:nvPr/>
          </p:nvSpPr>
          <p:spPr bwMode="auto">
            <a:xfrm>
              <a:off x="5486400" y="1752600"/>
              <a:ext cx="2767158" cy="7366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5887263" y="1905000"/>
              <a:ext cx="1955763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Earthquake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95400" y="4876800"/>
            <a:ext cx="2197100" cy="736600"/>
            <a:chOff x="1384300" y="1752600"/>
            <a:chExt cx="2197100" cy="7366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0" name="Oval 5"/>
            <p:cNvSpPr>
              <a:spLocks noChangeArrowheads="1"/>
            </p:cNvSpPr>
            <p:nvPr/>
          </p:nvSpPr>
          <p:spPr bwMode="auto">
            <a:xfrm>
              <a:off x="1384300" y="1752600"/>
              <a:ext cx="2197100" cy="7366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1752600" y="1905000"/>
              <a:ext cx="1492595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Burglary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86200" y="3200400"/>
            <a:ext cx="1816100" cy="617538"/>
            <a:chOff x="3886200" y="3200400"/>
            <a:chExt cx="1816100" cy="6175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6" name="Oval 11"/>
            <p:cNvSpPr>
              <a:spLocks noChangeArrowheads="1"/>
            </p:cNvSpPr>
            <p:nvPr/>
          </p:nvSpPr>
          <p:spPr bwMode="auto">
            <a:xfrm>
              <a:off x="3886200" y="3200400"/>
              <a:ext cx="1816100" cy="61753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4215105" y="3274700"/>
              <a:ext cx="1118895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Alarm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67400" y="1600200"/>
            <a:ext cx="2630487" cy="812800"/>
            <a:chOff x="1027113" y="5181600"/>
            <a:chExt cx="2630487" cy="812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1027113" y="5181600"/>
              <a:ext cx="2630487" cy="8128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1427222" y="5334000"/>
              <a:ext cx="1696978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JohnCalls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1600200"/>
            <a:ext cx="2654300" cy="812800"/>
            <a:chOff x="5346700" y="5257800"/>
            <a:chExt cx="2654300" cy="812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5346700" y="5257800"/>
              <a:ext cx="2654300" cy="8128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5770772" y="5408300"/>
              <a:ext cx="1696828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MaryCalls</a:t>
              </a:r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3048000"/>
            <a:ext cx="2209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11 parameters needed total</a:t>
            </a:r>
          </a:p>
        </p:txBody>
      </p:sp>
    </p:spTree>
    <p:extLst>
      <p:ext uri="{BB962C8B-B14F-4D97-AF65-F5344CB8AC3E}">
        <p14:creationId xmlns:p14="http://schemas.microsoft.com/office/powerpoint/2010/main" val="15918978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1600200" y="1828800"/>
            <a:ext cx="0" cy="2667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Still Another Order: (M</a:t>
            </a:r>
            <a:r>
              <a:rPr lang="en-US" spc="300" dirty="0"/>
              <a:t>,</a:t>
            </a:r>
            <a:r>
              <a:rPr lang="en-US" dirty="0"/>
              <a:t>J</a:t>
            </a:r>
            <a:r>
              <a:rPr lang="en-US" spc="300" dirty="0"/>
              <a:t>,</a:t>
            </a:r>
            <a:r>
              <a:rPr lang="en-US" dirty="0"/>
              <a:t>E</a:t>
            </a:r>
            <a:r>
              <a:rPr lang="en-US" spc="300" dirty="0"/>
              <a:t>,</a:t>
            </a:r>
            <a:r>
              <a:rPr lang="en-US" dirty="0"/>
              <a:t>B</a:t>
            </a:r>
            <a:r>
              <a:rPr lang="en-US" spc="300" dirty="0"/>
              <a:t>,A</a:t>
            </a:r>
            <a:r>
              <a:rPr lang="en-US" dirty="0"/>
              <a:t>)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D03C7C-C059-3B4F-9DD3-3EFCE61F300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743200" y="1676400"/>
            <a:ext cx="25146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H="1">
            <a:off x="4876800" y="1752600"/>
            <a:ext cx="1143000" cy="533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057400" y="1676400"/>
            <a:ext cx="1143000" cy="609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23"/>
          <p:cNvGrpSpPr/>
          <p:nvPr/>
        </p:nvGrpSpPr>
        <p:grpSpPr>
          <a:xfrm>
            <a:off x="4343400" y="4640262"/>
            <a:ext cx="1816100" cy="617538"/>
            <a:chOff x="3886200" y="3200400"/>
            <a:chExt cx="1816100" cy="6175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6" name="Oval 11"/>
            <p:cNvSpPr>
              <a:spLocks noChangeArrowheads="1"/>
            </p:cNvSpPr>
            <p:nvPr/>
          </p:nvSpPr>
          <p:spPr bwMode="auto">
            <a:xfrm>
              <a:off x="3886200" y="3200400"/>
              <a:ext cx="1816100" cy="617538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4215105" y="3274700"/>
              <a:ext cx="1118895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Alarm</a:t>
              </a:r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53200" y="2362200"/>
            <a:ext cx="2438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31</a:t>
            </a:r>
            <a:r>
              <a:rPr lang="en-US" sz="2000" b="1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parameters needed total!</a:t>
            </a: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5486400" y="1981200"/>
            <a:ext cx="990600" cy="2590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H="1">
            <a:off x="2590800" y="1981200"/>
            <a:ext cx="4038600" cy="2667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" name="Group 20"/>
          <p:cNvGrpSpPr/>
          <p:nvPr/>
        </p:nvGrpSpPr>
        <p:grpSpPr>
          <a:xfrm>
            <a:off x="5257800" y="1295400"/>
            <a:ext cx="2630487" cy="812800"/>
            <a:chOff x="1027113" y="5181600"/>
            <a:chExt cx="2630487" cy="812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1027113" y="5181600"/>
              <a:ext cx="2630487" cy="8128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1427222" y="5334000"/>
              <a:ext cx="1696978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JohnCalls</a:t>
              </a:r>
            </a:p>
          </p:txBody>
        </p:sp>
      </p:grp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1752600" y="1981200"/>
            <a:ext cx="2743200" cy="2743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4724400" y="2590800"/>
            <a:ext cx="381000" cy="1981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2286000" y="2667000"/>
            <a:ext cx="1371600" cy="1905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2590800" y="4953000"/>
            <a:ext cx="1676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2"/>
          <p:cNvGrpSpPr/>
          <p:nvPr/>
        </p:nvGrpSpPr>
        <p:grpSpPr>
          <a:xfrm>
            <a:off x="685800" y="4572000"/>
            <a:ext cx="2197100" cy="736600"/>
            <a:chOff x="1384300" y="1752600"/>
            <a:chExt cx="2197100" cy="7366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0" name="Oval 5"/>
            <p:cNvSpPr>
              <a:spLocks noChangeArrowheads="1"/>
            </p:cNvSpPr>
            <p:nvPr/>
          </p:nvSpPr>
          <p:spPr bwMode="auto">
            <a:xfrm>
              <a:off x="1384300" y="1752600"/>
              <a:ext cx="2197100" cy="7366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1752600" y="1905000"/>
              <a:ext cx="1492595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Burglary</a:t>
              </a:r>
            </a:p>
          </p:txBody>
        </p:sp>
      </p:grpSp>
      <p:grpSp>
        <p:nvGrpSpPr>
          <p:cNvPr id="2" name="Group 24"/>
          <p:cNvGrpSpPr/>
          <p:nvPr/>
        </p:nvGrpSpPr>
        <p:grpSpPr>
          <a:xfrm>
            <a:off x="2667000" y="2235200"/>
            <a:ext cx="2767158" cy="736600"/>
            <a:chOff x="5486400" y="1752600"/>
            <a:chExt cx="2767158" cy="7366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2" name="Oval 7"/>
            <p:cNvSpPr>
              <a:spLocks noChangeArrowheads="1"/>
            </p:cNvSpPr>
            <p:nvPr/>
          </p:nvSpPr>
          <p:spPr bwMode="auto">
            <a:xfrm>
              <a:off x="5486400" y="1752600"/>
              <a:ext cx="2767158" cy="7366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5887263" y="1905000"/>
              <a:ext cx="1955763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Earthquake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228600" y="1295400"/>
            <a:ext cx="2654300" cy="812800"/>
            <a:chOff x="5346700" y="5257800"/>
            <a:chExt cx="2654300" cy="812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5346700" y="5257800"/>
              <a:ext cx="2654300" cy="8128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5770772" y="5408300"/>
              <a:ext cx="1696828" cy="4591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Bookman Old Style"/>
                  <a:cs typeface="Bookman Old Style"/>
                </a:rPr>
                <a:t>MaryCalls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553200" y="3327400"/>
            <a:ext cx="2438400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This is a </a:t>
            </a:r>
            <a:r>
              <a:rPr lang="en-US" sz="2000" i="1" dirty="0">
                <a:solidFill>
                  <a:schemeClr val="tx1"/>
                </a:solidFill>
                <a:latin typeface="Bookman Old Style"/>
                <a:cs typeface="Bookman Old Style"/>
              </a:rPr>
              <a:t>worst-case scenario</a:t>
            </a: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: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[1] every node depends upon </a:t>
            </a:r>
            <a:r>
              <a:rPr lang="en-US" sz="2000" i="1" dirty="0">
                <a:solidFill>
                  <a:schemeClr val="tx1"/>
                </a:solidFill>
                <a:latin typeface="Bookman Old Style"/>
                <a:cs typeface="Bookman Old Style"/>
              </a:rPr>
              <a:t>every prior </a:t>
            </a: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node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[2] (2</a:t>
            </a:r>
            <a:r>
              <a:rPr lang="en-US" sz="2000" baseline="30000" dirty="0">
                <a:solidFill>
                  <a:schemeClr val="tx1"/>
                </a:solidFill>
                <a:latin typeface="Bookman Old Style"/>
                <a:cs typeface="Bookman Old Style"/>
              </a:rPr>
              <a:t>n </a:t>
            </a: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– 1) total parameters (the same as full joint probability table)</a:t>
            </a:r>
          </a:p>
        </p:txBody>
      </p:sp>
    </p:spTree>
    <p:extLst>
      <p:ext uri="{BB962C8B-B14F-4D97-AF65-F5344CB8AC3E}">
        <p14:creationId xmlns:p14="http://schemas.microsoft.com/office/powerpoint/2010/main" val="1676193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Definition:  </a:t>
            </a:r>
            <a:r>
              <a:rPr lang="en-US" i="1" dirty="0">
                <a:latin typeface="Bookman Old Style"/>
                <a:cs typeface="Bookman Old Style"/>
              </a:rPr>
              <a:t>X </a:t>
            </a:r>
            <a:r>
              <a:rPr lang="en-US" dirty="0"/>
              <a:t>and </a:t>
            </a:r>
            <a:r>
              <a:rPr lang="en-US" i="1" dirty="0">
                <a:latin typeface="Bookman Old Style"/>
                <a:cs typeface="Bookman Old Style"/>
              </a:rPr>
              <a:t>Y </a:t>
            </a:r>
            <a:r>
              <a:rPr lang="en-US" dirty="0"/>
              <a:t>are </a:t>
            </a:r>
            <a:r>
              <a:rPr lang="en-US" dirty="0">
                <a:solidFill>
                  <a:schemeClr val="accent3"/>
                </a:solidFill>
              </a:rPr>
              <a:t>independent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whenever the following holds (all are equivalent):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absIndy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14600"/>
            <a:ext cx="595623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Given a fair coin, the result of the current flip is independent of all prior flips: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Examples abound in games of chance (cards, dice, roulette)</a:t>
            </a:r>
          </a:p>
          <a:p>
            <a:pPr lvl="1"/>
            <a:r>
              <a:rPr lang="en-US" dirty="0"/>
              <a:t>Independence assumptions make many calculations and models much simpler (</a:t>
            </a:r>
            <a:r>
              <a:rPr lang="en-US" i="1" dirty="0">
                <a:solidFill>
                  <a:srgbClr val="000000"/>
                </a:solidFill>
              </a:rPr>
              <a:t>if they correctly apply</a:t>
            </a:r>
            <a:r>
              <a:rPr lang="en-US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probHead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34" y="2209800"/>
            <a:ext cx="804226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Non-Independence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Many real-life variables are NOT independent!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Often, knowing that the one variable holds makes the other </a:t>
            </a:r>
            <a:r>
              <a:rPr lang="en-US" i="1" dirty="0">
                <a:solidFill>
                  <a:srgbClr val="000000"/>
                </a:solidFill>
              </a:rPr>
              <a:t>much more likely </a:t>
            </a:r>
            <a:r>
              <a:rPr lang="en-US" dirty="0">
                <a:solidFill>
                  <a:srgbClr val="000000"/>
                </a:solidFill>
              </a:rPr>
              <a:t>to hold true: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Other times, evidence can make it </a:t>
            </a:r>
            <a:r>
              <a:rPr lang="en-US" i="1" dirty="0">
                <a:solidFill>
                  <a:srgbClr val="000000"/>
                </a:solidFill>
              </a:rPr>
              <a:t>much less likely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5542" y="2743200"/>
            <a:ext cx="6098568" cy="1295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4000" y="4852913"/>
            <a:ext cx="5486400" cy="13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Simplifying Joint Distributions Using Independence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4200"/>
              </a:spcAft>
            </a:pPr>
            <a:r>
              <a:rPr lang="en-US" dirty="0"/>
              <a:t>Suppose we have a joint distribution on cavities and toothaches: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2400"/>
              </a:spcAft>
            </a:pPr>
            <a:r>
              <a:rPr lang="en-US" dirty="0"/>
              <a:t>Now consider an </a:t>
            </a:r>
            <a:r>
              <a:rPr lang="en-US" dirty="0">
                <a:solidFill>
                  <a:srgbClr val="000000"/>
                </a:solidFill>
              </a:rPr>
              <a:t>independent </a:t>
            </a:r>
            <a:r>
              <a:rPr lang="en-US" dirty="0"/>
              <a:t>weather variable with distribution: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2400"/>
              </a:spcAft>
            </a:pPr>
            <a:r>
              <a:rPr lang="en-US" dirty="0"/>
              <a:t>We </a:t>
            </a:r>
            <a:r>
              <a:rPr lang="en-US" i="1" dirty="0"/>
              <a:t>could </a:t>
            </a:r>
            <a:r>
              <a:rPr lang="en-US" i="1" dirty="0">
                <a:solidFill>
                  <a:srgbClr val="000000"/>
                </a:solidFill>
              </a:rPr>
              <a:t>combine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the two into a single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</a:t>
            </a:r>
            <a:r>
              <a:rPr lang="en-US" i="1" dirty="0">
                <a:solidFill>
                  <a:srgbClr val="000000"/>
                </a:solidFill>
              </a:rPr>
              <a:t>save space </a:t>
            </a:r>
            <a:r>
              <a:rPr lang="en-US" dirty="0"/>
              <a:t>and simply multiply when we need to calculate one of the combinations, storing fewer values overall (4 vs. 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baseCondToot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98400"/>
            <a:ext cx="4038600" cy="892400"/>
          </a:xfrm>
          <a:prstGeom prst="rect">
            <a:avLst/>
          </a:prstGeom>
        </p:spPr>
      </p:pic>
      <p:pic>
        <p:nvPicPr>
          <p:cNvPr id="8" name="Picture 7" descr="baseCondSunny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124200"/>
            <a:ext cx="2381866" cy="685800"/>
          </a:xfrm>
          <a:prstGeom prst="rect">
            <a:avLst/>
          </a:prstGeom>
        </p:spPr>
      </p:pic>
      <p:pic>
        <p:nvPicPr>
          <p:cNvPr id="9" name="Picture 8" descr="fullCondTooth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7200"/>
            <a:ext cx="7239000" cy="1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8497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Sometimes, we find that two variables are not independent when considered </a:t>
            </a:r>
            <a:r>
              <a:rPr lang="en-US" i="1" dirty="0">
                <a:solidFill>
                  <a:srgbClr val="000000"/>
                </a:solidFill>
              </a:rPr>
              <a:t>by themselves</a:t>
            </a:r>
          </a:p>
          <a:p>
            <a:pPr>
              <a:spcAft>
                <a:spcPts val="1200"/>
              </a:spcAft>
            </a:pPr>
            <a:r>
              <a:rPr lang="en-US" dirty="0"/>
              <a:t>However, if we had some </a:t>
            </a:r>
            <a:r>
              <a:rPr lang="en-US" i="1" dirty="0">
                <a:solidFill>
                  <a:srgbClr val="000000"/>
                </a:solidFill>
              </a:rPr>
              <a:t>other evidence </a:t>
            </a:r>
            <a:r>
              <a:rPr lang="en-US" dirty="0"/>
              <a:t>(i.e., knew the value of other variables), then </a:t>
            </a:r>
            <a:r>
              <a:rPr lang="en-US" dirty="0">
                <a:solidFill>
                  <a:schemeClr val="accent3"/>
                </a:solidFill>
              </a:rPr>
              <a:t>conditional upon</a:t>
            </a:r>
            <a:r>
              <a:rPr lang="en-US" dirty="0"/>
              <a:t> that new evidence, they </a:t>
            </a:r>
            <a:r>
              <a:rPr lang="en-US" i="1" dirty="0">
                <a:solidFill>
                  <a:srgbClr val="000000"/>
                </a:solidFill>
              </a:rPr>
              <a:t>are in fact </a:t>
            </a:r>
            <a:r>
              <a:rPr lang="en-US" dirty="0"/>
              <a:t>independent</a:t>
            </a:r>
          </a:p>
          <a:p>
            <a:r>
              <a:rPr lang="en-US" dirty="0"/>
              <a:t>Again, we can define this in three equivalent ways; we say that </a:t>
            </a:r>
            <a:r>
              <a:rPr lang="en-US" i="1" dirty="0">
                <a:latin typeface="Bookman Old Style" panose="02050604050505020204" pitchFamily="18" charset="0"/>
              </a:rPr>
              <a:t>X</a:t>
            </a:r>
            <a:r>
              <a:rPr lang="en-US" dirty="0"/>
              <a:t> and </a:t>
            </a:r>
            <a:r>
              <a:rPr lang="en-US" i="1" dirty="0">
                <a:latin typeface="Bookman Old Style" panose="02050604050505020204" pitchFamily="18" charset="0"/>
              </a:rPr>
              <a:t>Y</a:t>
            </a:r>
            <a:r>
              <a:rPr lang="en-US" dirty="0"/>
              <a:t> are </a:t>
            </a:r>
            <a:r>
              <a:rPr lang="en-US" dirty="0">
                <a:solidFill>
                  <a:schemeClr val="accent3"/>
                </a:solidFill>
              </a:rPr>
              <a:t>conditionally independent given </a:t>
            </a:r>
            <a:r>
              <a:rPr lang="en-US" i="1" dirty="0">
                <a:latin typeface="Bookman Old Style" panose="02050604050505020204" pitchFamily="18" charset="0"/>
              </a:rPr>
              <a:t>Z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ondPro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1000"/>
            <a:ext cx="6096000" cy="20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r>
              <a:rPr lang="en-US" sz="2000" dirty="0"/>
              <a:t>A classic case is multiple effects with a </a:t>
            </a:r>
            <a:r>
              <a:rPr lang="en-US" sz="2000" i="1" dirty="0">
                <a:solidFill>
                  <a:srgbClr val="000000"/>
                </a:solidFill>
              </a:rPr>
              <a:t>common cause</a:t>
            </a:r>
          </a:p>
          <a:p>
            <a:r>
              <a:rPr lang="en-US" sz="2000" dirty="0"/>
              <a:t>Consider disease diagnosis, with 3 binary variables:  </a:t>
            </a:r>
            <a:r>
              <a:rPr lang="en-US" sz="2000" i="1" dirty="0">
                <a:latin typeface="Bookman Old Style"/>
                <a:cs typeface="Bookman Old Style"/>
              </a:rPr>
              <a:t>B </a:t>
            </a:r>
            <a:r>
              <a:rPr lang="en-US" sz="2000" dirty="0"/>
              <a:t>(patient has bubonic plague), </a:t>
            </a:r>
            <a:r>
              <a:rPr lang="en-US" sz="2000" i="1" dirty="0">
                <a:latin typeface="Bookman Old Style"/>
                <a:cs typeface="Bookman Old Style"/>
              </a:rPr>
              <a:t>P </a:t>
            </a:r>
            <a:r>
              <a:rPr lang="en-US" sz="2000" dirty="0"/>
              <a:t>(patient has pustules), and </a:t>
            </a:r>
            <a:r>
              <a:rPr lang="en-US" sz="2000" i="1" dirty="0">
                <a:latin typeface="Bookman Old Style"/>
                <a:cs typeface="Bookman Old Style"/>
              </a:rPr>
              <a:t>G </a:t>
            </a:r>
            <a:r>
              <a:rPr lang="en-US" sz="2000" dirty="0"/>
              <a:t>(patient has swollen glands)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Generally, there are all sorts of dependencies between the two symptoms:  i.e., having one can make the other more likely</a:t>
            </a:r>
          </a:p>
          <a:p>
            <a:r>
              <a:rPr lang="en-US" sz="2000" dirty="0"/>
              <a:t>However, if we actually </a:t>
            </a:r>
            <a:r>
              <a:rPr lang="en-US" sz="2000" i="1" dirty="0">
                <a:solidFill>
                  <a:srgbClr val="000000"/>
                </a:solidFill>
              </a:rPr>
              <a:t>know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if someone has plague or not, then the chance of having pustules </a:t>
            </a:r>
            <a:r>
              <a:rPr lang="en-US" sz="2000" i="1" dirty="0">
                <a:solidFill>
                  <a:srgbClr val="000000"/>
                </a:solidFill>
              </a:rPr>
              <a:t>does not </a:t>
            </a:r>
            <a:r>
              <a:rPr lang="en-US" sz="2000" dirty="0"/>
              <a:t>depend on whether they have swollen glands (i.e., it gives us </a:t>
            </a:r>
            <a:r>
              <a:rPr lang="en-US" sz="2000" dirty="0">
                <a:solidFill>
                  <a:srgbClr val="000000"/>
                </a:solidFill>
              </a:rPr>
              <a:t>no additional information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>
              <a:spcAft>
                <a:spcPts val="1200"/>
              </a:spcAft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Variables </a:t>
            </a:r>
            <a:r>
              <a:rPr lang="en-US" sz="2000" i="1" dirty="0">
                <a:latin typeface="Bookman Old Style"/>
                <a:cs typeface="Bookman Old Style"/>
              </a:rPr>
              <a:t>P </a:t>
            </a:r>
            <a:r>
              <a:rPr lang="en-US" sz="2000" dirty="0"/>
              <a:t>and </a:t>
            </a:r>
            <a:r>
              <a:rPr lang="en-US" sz="2000" i="1" dirty="0">
                <a:latin typeface="Bookman Old Style"/>
                <a:cs typeface="Bookman Old Style"/>
              </a:rPr>
              <a:t>G </a:t>
            </a:r>
            <a:r>
              <a:rPr lang="en-US" sz="2000" dirty="0"/>
              <a:t>are </a:t>
            </a:r>
            <a:r>
              <a:rPr lang="en-US" sz="2000" dirty="0">
                <a:solidFill>
                  <a:schemeClr val="accent3"/>
                </a:solidFill>
              </a:rPr>
              <a:t>conditionally independent given </a:t>
            </a:r>
            <a:r>
              <a:rPr lang="en-US" sz="2000" i="1" dirty="0">
                <a:latin typeface="Bookman Old Style"/>
                <a:cs typeface="Bookman Old Style"/>
              </a:rPr>
              <a:t>B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plagueExampl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67200"/>
            <a:ext cx="7239000" cy="8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The full joint distribution </a:t>
            </a:r>
            <a:r>
              <a:rPr lang="en-US" dirty="0"/>
              <a:t>on 3 binary variables (</a:t>
            </a:r>
            <a:r>
              <a:rPr lang="en-US" i="1" dirty="0">
                <a:latin typeface="Bookman Old Style"/>
                <a:cs typeface="Bookman Old Style"/>
              </a:rPr>
              <a:t>B, P, G</a:t>
            </a:r>
            <a:r>
              <a:rPr lang="en-US" dirty="0"/>
              <a:t>) requires </a:t>
            </a:r>
            <a:r>
              <a:rPr lang="en-US" dirty="0">
                <a:latin typeface="Bookman Old Style"/>
                <a:cs typeface="Bookman Old Style"/>
              </a:rPr>
              <a:t>(2 </a:t>
            </a:r>
            <a:r>
              <a:rPr lang="en-US" dirty="0" err="1">
                <a:latin typeface="Bookman Old Style"/>
                <a:cs typeface="Bookman Old Style"/>
              </a:rPr>
              <a:t>x</a:t>
            </a:r>
            <a:r>
              <a:rPr lang="en-US" dirty="0">
                <a:latin typeface="Bookman Old Style"/>
                <a:cs typeface="Bookman Old Style"/>
              </a:rPr>
              <a:t> 2 </a:t>
            </a:r>
            <a:r>
              <a:rPr lang="en-US" dirty="0" err="1">
                <a:latin typeface="Bookman Old Style"/>
                <a:cs typeface="Bookman Old Style"/>
              </a:rPr>
              <a:t>x</a:t>
            </a:r>
            <a:r>
              <a:rPr lang="en-US" dirty="0">
                <a:latin typeface="Bookman Old Style"/>
                <a:cs typeface="Bookman Old Style"/>
              </a:rPr>
              <a:t> 2) – 1 = 7 </a:t>
            </a:r>
            <a:r>
              <a:rPr lang="en-US" dirty="0"/>
              <a:t>values</a:t>
            </a:r>
          </a:p>
          <a:p>
            <a:pPr>
              <a:spcAft>
                <a:spcPts val="1800"/>
              </a:spcAft>
            </a:pPr>
            <a:r>
              <a:rPr lang="en-US" dirty="0"/>
              <a:t>However, we can use the </a:t>
            </a:r>
            <a:r>
              <a:rPr lang="en-US" dirty="0">
                <a:solidFill>
                  <a:schemeClr val="accent3"/>
                </a:solidFill>
              </a:rPr>
              <a:t>chain rule</a:t>
            </a:r>
            <a:r>
              <a:rPr lang="en-US" dirty="0"/>
              <a:t>, along with conditional independence to reduce this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Now we only need </a:t>
            </a:r>
            <a:r>
              <a:rPr lang="en-US" dirty="0">
                <a:latin typeface="Bookman Old Style"/>
                <a:cs typeface="Bookman Old Style"/>
              </a:rPr>
              <a:t>2 </a:t>
            </a:r>
            <a:r>
              <a:rPr lang="en-US" dirty="0"/>
              <a:t>values for each of the first </a:t>
            </a:r>
            <a:r>
              <a:rPr lang="en-US" dirty="0">
                <a:latin typeface="Bookman Old Style"/>
                <a:cs typeface="Bookman Old Style"/>
              </a:rPr>
              <a:t>2 </a:t>
            </a:r>
            <a:r>
              <a:rPr lang="en-US" dirty="0"/>
              <a:t>distributions, plus </a:t>
            </a:r>
            <a:r>
              <a:rPr lang="en-US" dirty="0">
                <a:latin typeface="Bookman Old Style"/>
                <a:cs typeface="Bookman Old Style"/>
              </a:rPr>
              <a:t>1 </a:t>
            </a:r>
            <a:r>
              <a:rPr lang="en-US" dirty="0"/>
              <a:t>for the second:  </a:t>
            </a:r>
            <a:r>
              <a:rPr lang="en-US" dirty="0">
                <a:solidFill>
                  <a:schemeClr val="tx1"/>
                </a:solidFill>
              </a:rPr>
              <a:t>5 total values</a:t>
            </a:r>
          </a:p>
          <a:p>
            <a:pPr lvl="1"/>
            <a:r>
              <a:rPr lang="en-US" dirty="0"/>
              <a:t>As the number of variables increases in a model or system, this sort of savings can grow very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reduceCond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25244"/>
            <a:ext cx="5199100" cy="11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99295</TotalTime>
  <Words>1869</Words>
  <Application>Microsoft Macintosh PowerPoint</Application>
  <PresentationFormat>On-screen Show (4:3)</PresentationFormat>
  <Paragraphs>236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Bookman Old Style</vt:lpstr>
      <vt:lpstr>Courier</vt:lpstr>
      <vt:lpstr>Gill Sans MT</vt:lpstr>
      <vt:lpstr>Helvetica</vt:lpstr>
      <vt:lpstr>Times New Roman</vt:lpstr>
      <vt:lpstr>Wingdings</vt:lpstr>
      <vt:lpstr>Wingdings 3</vt:lpstr>
      <vt:lpstr>new_lecs</vt:lpstr>
      <vt:lpstr>Lecture 12:  Independence and Bayes Nets</vt:lpstr>
      <vt:lpstr>Absolute Independence</vt:lpstr>
      <vt:lpstr>Defining Independence</vt:lpstr>
      <vt:lpstr>Examples of Independence</vt:lpstr>
      <vt:lpstr>Examples of Non-Independence</vt:lpstr>
      <vt:lpstr>Simplifying Joint Distributions Using Independence Relations</vt:lpstr>
      <vt:lpstr>Conditional Independence</vt:lpstr>
      <vt:lpstr>An Example</vt:lpstr>
      <vt:lpstr>Example, continued</vt:lpstr>
      <vt:lpstr>Naïve Bayesian Models</vt:lpstr>
      <vt:lpstr>Updating Naïve Beliefs</vt:lpstr>
      <vt:lpstr>A Graphical Representation</vt:lpstr>
      <vt:lpstr>Bayesian Networks (BNs)</vt:lpstr>
      <vt:lpstr>A Graphical Representation</vt:lpstr>
      <vt:lpstr>Joint Probability in BNs</vt:lpstr>
      <vt:lpstr>An Example:  Earthquakes &amp; Burglaries</vt:lpstr>
      <vt:lpstr>Parameters of a BN</vt:lpstr>
      <vt:lpstr>Parameters of a BN, cont’d.</vt:lpstr>
      <vt:lpstr>General Principles for Building BN’s</vt:lpstr>
      <vt:lpstr>An Algorithm for Building BNs</vt:lpstr>
      <vt:lpstr>Properties of the Algorithm</vt:lpstr>
      <vt:lpstr>Original BN: Built Using Order (B,E,A,J,M)</vt:lpstr>
      <vt:lpstr>Another Order: (M,J,A,B,E)</vt:lpstr>
      <vt:lpstr>Still Another Order: (M,J,E,B,A)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3447</cp:revision>
  <cp:lastPrinted>2022-07-24T20:02:34Z</cp:lastPrinted>
  <dcterms:created xsi:type="dcterms:W3CDTF">2017-09-06T15:49:01Z</dcterms:created>
  <dcterms:modified xsi:type="dcterms:W3CDTF">2022-07-24T20:15:07Z</dcterms:modified>
</cp:coreProperties>
</file>