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1262" r:id="rId2"/>
    <p:sldId id="1457" r:id="rId3"/>
    <p:sldId id="1458" r:id="rId4"/>
    <p:sldId id="1459" r:id="rId5"/>
    <p:sldId id="1460" r:id="rId6"/>
    <p:sldId id="1461" r:id="rId7"/>
    <p:sldId id="1462" r:id="rId8"/>
    <p:sldId id="1463" r:id="rId9"/>
    <p:sldId id="1464" r:id="rId10"/>
    <p:sldId id="1443" r:id="rId11"/>
    <p:sldId id="1504" r:id="rId12"/>
    <p:sldId id="1505" r:id="rId13"/>
    <p:sldId id="1480" r:id="rId14"/>
    <p:sldId id="1481" r:id="rId15"/>
    <p:sldId id="1476" r:id="rId16"/>
    <p:sldId id="1495" r:id="rId17"/>
    <p:sldId id="1498" r:id="rId18"/>
    <p:sldId id="1496" r:id="rId19"/>
    <p:sldId id="1499" r:id="rId20"/>
    <p:sldId id="1497" r:id="rId21"/>
    <p:sldId id="1477" r:id="rId22"/>
    <p:sldId id="1478" r:id="rId23"/>
    <p:sldId id="1479" r:id="rId24"/>
    <p:sldId id="1500" r:id="rId25"/>
    <p:sldId id="1501" r:id="rId26"/>
    <p:sldId id="1482" r:id="rId27"/>
    <p:sldId id="1483" r:id="rId28"/>
    <p:sldId id="1484" r:id="rId29"/>
    <p:sldId id="1485" r:id="rId30"/>
    <p:sldId id="1486" r:id="rId31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67" autoAdjust="0"/>
    <p:restoredTop sz="90952"/>
  </p:normalViewPr>
  <p:slideViewPr>
    <p:cSldViewPr>
      <p:cViewPr varScale="1">
        <p:scale>
          <a:sx n="85" d="100"/>
          <a:sy n="85" d="100"/>
        </p:scale>
        <p:origin x="168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YES:  </a:t>
            </a:r>
            <a:r>
              <a:rPr lang="en-US" dirty="0" err="1"/>
              <a:t>d</a:t>
            </a:r>
            <a:r>
              <a:rPr lang="en-US" dirty="0"/>
              <a:t>-separation</a:t>
            </a:r>
            <a:r>
              <a:rPr lang="en-US" baseline="0" dirty="0"/>
              <a:t> type 2 (common causal)</a:t>
            </a:r>
          </a:p>
          <a:p>
            <a:pPr marL="228600" indent="-228600">
              <a:buAutoNum type="arabicPeriod"/>
            </a:pPr>
            <a:r>
              <a:rPr lang="en-US" baseline="0" dirty="0"/>
              <a:t>YES:  </a:t>
            </a:r>
            <a:r>
              <a:rPr lang="en-US" baseline="0" dirty="0" err="1"/>
              <a:t>d</a:t>
            </a:r>
            <a:r>
              <a:rPr lang="en-US" baseline="0" dirty="0"/>
              <a:t>-separation type 1 (indirect connection)</a:t>
            </a:r>
          </a:p>
          <a:p>
            <a:pPr marL="228600" indent="-228600">
              <a:buAutoNum type="arabicPeriod"/>
            </a:pPr>
            <a:r>
              <a:rPr lang="en-US" baseline="0" dirty="0"/>
              <a:t>NO: knowing A can tell us something about both variables.</a:t>
            </a:r>
          </a:p>
          <a:p>
            <a:pPr marL="228600" indent="-228600">
              <a:buAutoNum type="arabicPeriod"/>
            </a:pPr>
            <a:r>
              <a:rPr lang="en-US" baseline="0" dirty="0"/>
              <a:t>NO: knowing C can tell us something about A, and so also about</a:t>
            </a:r>
          </a:p>
          <a:p>
            <a:pPr marL="228600" indent="-228600">
              <a:buAutoNum type="arabicPeriod"/>
            </a:pPr>
            <a:r>
              <a:rPr lang="en-US" baseline="0" dirty="0"/>
              <a:t>YES: </a:t>
            </a:r>
            <a:r>
              <a:rPr lang="en-US" baseline="0" dirty="0" err="1"/>
              <a:t>d</a:t>
            </a:r>
            <a:r>
              <a:rPr lang="en-US" baseline="0" dirty="0"/>
              <a:t>-separation type 3 (no connecting evidence)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13: Independence &amp;</a:t>
            </a:r>
            <a:br>
              <a:rPr lang="en-US" sz="2400" dirty="0"/>
            </a:br>
            <a:r>
              <a:rPr lang="en-US" sz="2400" dirty="0"/>
              <a:t>Inference in Bayes Nets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Inference in Bayes Nets:  </a:t>
            </a:r>
            <a:br>
              <a:rPr lang="en-US" dirty="0"/>
            </a:br>
            <a:r>
              <a:rPr lang="en-US" dirty="0"/>
              <a:t>Earthquakes &amp; Burglaries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03C7C-C059-3B4F-9DD3-3EFCE61F30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3048000" y="2286000"/>
            <a:ext cx="1066800" cy="990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5181600" y="2057400"/>
            <a:ext cx="14478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1384300" y="1752600"/>
            <a:ext cx="2197100" cy="736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5346700" y="5257800"/>
            <a:ext cx="2654300" cy="812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5486400" y="1752600"/>
            <a:ext cx="2767158" cy="736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1027113" y="5181600"/>
            <a:ext cx="2630487" cy="812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5334000" y="3733800"/>
            <a:ext cx="1295400" cy="1447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3276600" y="3729038"/>
            <a:ext cx="1371600" cy="1498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6" name="Oval 11"/>
          <p:cNvSpPr>
            <a:spLocks noChangeArrowheads="1"/>
          </p:cNvSpPr>
          <p:nvPr/>
        </p:nvSpPr>
        <p:spPr bwMode="auto">
          <a:xfrm>
            <a:off x="3886200" y="3200400"/>
            <a:ext cx="1816100" cy="6175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887263" y="1905000"/>
            <a:ext cx="195576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Earthquake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1752600" y="1905000"/>
            <a:ext cx="14925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Burglary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215105" y="3274700"/>
            <a:ext cx="11188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Alarm</a:t>
            </a: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1427222" y="5334000"/>
            <a:ext cx="169697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JohnCalls</a:t>
            </a: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5770772" y="5408300"/>
            <a:ext cx="16968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MaryCalls</a:t>
            </a:r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1513904" y="1337434"/>
            <a:ext cx="170648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P(B) = .001</a:t>
            </a:r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6083399" y="1337434"/>
            <a:ext cx="170648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P(E) = .002</a:t>
            </a:r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5791200" y="2895600"/>
            <a:ext cx="2537615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P(A|B,E)   = .95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P(A|B,¬E)  = .94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P(A|¬B,E)  = .29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P(A|¬B,¬E) = .001</a:t>
            </a:r>
          </a:p>
        </p:txBody>
      </p:sp>
      <p:sp>
        <p:nvSpPr>
          <p:cNvPr id="31765" name="Rectangle 20"/>
          <p:cNvSpPr>
            <a:spLocks noChangeArrowheads="1"/>
          </p:cNvSpPr>
          <p:nvPr/>
        </p:nvSpPr>
        <p:spPr bwMode="auto">
          <a:xfrm>
            <a:off x="1140673" y="4495800"/>
            <a:ext cx="198352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P(J|A)  = .90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P(J|¬A) = .05</a:t>
            </a: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4188673" y="4537834"/>
            <a:ext cx="198352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P(M|A)  = .70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P(M|¬A) = .01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Joint Probabilities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 given a joint distribution over all variables, we can answer </a:t>
            </a:r>
            <a:r>
              <a:rPr lang="en-US" i="1" dirty="0">
                <a:solidFill>
                  <a:srgbClr val="000000"/>
                </a:solidFill>
              </a:rPr>
              <a:t>any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probabilistic query</a:t>
            </a:r>
          </a:p>
          <a:p>
            <a:pPr lvl="1"/>
            <a:r>
              <a:rPr lang="en-US" dirty="0"/>
              <a:t>A Bayes Net represents a joint distribution compactly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We can use BN to compute things like joint likelihood</a:t>
            </a:r>
          </a:p>
          <a:p>
            <a:r>
              <a:rPr lang="en-US" dirty="0"/>
              <a:t>For instance, say we want to know how likely it is that both John and Mary call while a false alarm is occurring (i.e., neither a burglary nor an earthquake)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79168"/>
            <a:ext cx="3886200" cy="3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Joint Probabilities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10000"/>
          </a:xfrm>
        </p:spPr>
        <p:txBody>
          <a:bodyPr>
            <a:normAutofit fontScale="92500"/>
          </a:bodyPr>
          <a:lstStyle/>
          <a:p>
            <a:r>
              <a:rPr lang="en-US" dirty="0"/>
              <a:t>We want to know how likely it is that both John and Mary call while a false alarm is occurring…</a:t>
            </a:r>
          </a:p>
          <a:p>
            <a:pPr>
              <a:spcAft>
                <a:spcPts val="9600"/>
              </a:spcAft>
            </a:pPr>
            <a:r>
              <a:rPr lang="en-US" dirty="0"/>
              <a:t>By the </a:t>
            </a:r>
            <a:r>
              <a:rPr lang="en-US" dirty="0">
                <a:solidFill>
                  <a:schemeClr val="accent3"/>
                </a:solidFill>
              </a:rPr>
              <a:t>chain rule</a:t>
            </a:r>
            <a:r>
              <a:rPr lang="en-US" dirty="0"/>
              <a:t>, we can write this as:</a:t>
            </a:r>
          </a:p>
          <a:p>
            <a:r>
              <a:rPr lang="en-US" dirty="0"/>
              <a:t>Now we can </a:t>
            </a:r>
            <a:r>
              <a:rPr lang="en-US" i="1" dirty="0"/>
              <a:t>simplify</a:t>
            </a:r>
            <a:r>
              <a:rPr lang="en-US" dirty="0"/>
              <a:t> the equation, </a:t>
            </a:r>
            <a:r>
              <a:rPr lang="en-US" i="1" dirty="0"/>
              <a:t>eliminating</a:t>
            </a:r>
            <a:r>
              <a:rPr lang="en-US" dirty="0"/>
              <a:t> any of the conditional terms that are </a:t>
            </a:r>
            <a:r>
              <a:rPr lang="en-US" i="1" dirty="0"/>
              <a:t>not direct parents</a:t>
            </a:r>
            <a:r>
              <a:rPr lang="en-US" dirty="0"/>
              <a:t>, and then solve since we have all necessary remaining numbers in the CPTs: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bayesPro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590800"/>
            <a:ext cx="8080250" cy="752613"/>
          </a:xfrm>
          <a:prstGeom prst="rect">
            <a:avLst/>
          </a:prstGeom>
        </p:spPr>
      </p:pic>
      <p:pic>
        <p:nvPicPr>
          <p:cNvPr id="12" name="Picture 11" descr="bayesProb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5028944"/>
            <a:ext cx="8080250" cy="6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Inference in Bayes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515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BN shows probabilistic relationships among variables</a:t>
            </a:r>
          </a:p>
          <a:p>
            <a:r>
              <a:rPr lang="en-US" dirty="0"/>
              <a:t>When we make a query (do inference), we divide the variables into 3 separate parts: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Query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):  variables whose probability we want to know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Evidence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): known values of some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Remainder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):  other variables left over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2000" y="3429000"/>
            <a:ext cx="1219200" cy="2517577"/>
            <a:chOff x="533400" y="1219200"/>
            <a:chExt cx="1219200" cy="2517577"/>
          </a:xfrm>
        </p:grpSpPr>
        <p:grpSp>
          <p:nvGrpSpPr>
            <p:cNvPr id="18" name="Group 17"/>
            <p:cNvGrpSpPr/>
            <p:nvPr/>
          </p:nvGrpSpPr>
          <p:grpSpPr>
            <a:xfrm>
              <a:off x="914400" y="1219200"/>
              <a:ext cx="457200" cy="2209800"/>
              <a:chOff x="914400" y="1447800"/>
              <a:chExt cx="457200" cy="2209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914400" y="14478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X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14400" y="2286000"/>
                <a:ext cx="457200" cy="457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Y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14400" y="32004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E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10" idx="0"/>
              </p:cNvCxnSpPr>
              <p:nvPr/>
            </p:nvCxnSpPr>
            <p:spPr>
              <a:xfrm rot="5400000">
                <a:off x="952500" y="2095500"/>
                <a:ext cx="381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0" idx="4"/>
                <a:endCxn id="11" idx="0"/>
              </p:cNvCxnSpPr>
              <p:nvPr/>
            </p:nvCxnSpPr>
            <p:spPr>
              <a:xfrm rot="5400000">
                <a:off x="914400" y="2971800"/>
                <a:ext cx="4572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33400" y="3429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Bookman Old Style"/>
                  <a:cs typeface="Bookman Old Style"/>
                </a:rPr>
                <a:t>Diagnostic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09800" y="3429000"/>
            <a:ext cx="1219200" cy="2517577"/>
            <a:chOff x="533400" y="1219200"/>
            <a:chExt cx="1219200" cy="2517577"/>
          </a:xfrm>
        </p:grpSpPr>
        <p:grpSp>
          <p:nvGrpSpPr>
            <p:cNvPr id="22" name="Group 17"/>
            <p:cNvGrpSpPr/>
            <p:nvPr/>
          </p:nvGrpSpPr>
          <p:grpSpPr>
            <a:xfrm>
              <a:off x="914400" y="1219200"/>
              <a:ext cx="457200" cy="2209800"/>
              <a:chOff x="914400" y="1447800"/>
              <a:chExt cx="457200" cy="2209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14478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14400" y="2286000"/>
                <a:ext cx="457200" cy="457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Y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14400" y="3200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X</a:t>
                </a:r>
              </a:p>
            </p:txBody>
          </p:sp>
          <p:cxnSp>
            <p:nvCxnSpPr>
              <p:cNvPr id="27" name="Straight Arrow Connector 26"/>
              <p:cNvCxnSpPr>
                <a:stCxn id="24" idx="4"/>
                <a:endCxn id="25" idx="0"/>
              </p:cNvCxnSpPr>
              <p:nvPr/>
            </p:nvCxnSpPr>
            <p:spPr>
              <a:xfrm rot="5400000">
                <a:off x="952500" y="2095500"/>
                <a:ext cx="381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5" idx="4"/>
                <a:endCxn id="26" idx="0"/>
              </p:cNvCxnSpPr>
              <p:nvPr/>
            </p:nvCxnSpPr>
            <p:spPr>
              <a:xfrm rot="5400000">
                <a:off x="914400" y="2971800"/>
                <a:ext cx="4572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533400" y="3429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Bookman Old Style"/>
                  <a:cs typeface="Bookman Old Style"/>
                </a:rPr>
                <a:t>Causal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38600" y="3899357"/>
            <a:ext cx="1828800" cy="1894820"/>
            <a:chOff x="3581400" y="1219200"/>
            <a:chExt cx="1828800" cy="1894820"/>
          </a:xfrm>
        </p:grpSpPr>
        <p:sp>
          <p:nvSpPr>
            <p:cNvPr id="32" name="Oval 31"/>
            <p:cNvSpPr/>
            <p:nvPr/>
          </p:nvSpPr>
          <p:spPr>
            <a:xfrm>
              <a:off x="3657600" y="1219200"/>
              <a:ext cx="4572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bIns="0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X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267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bIns="0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876800" y="1219200"/>
              <a:ext cx="457200" cy="4572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bIns="0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E</a:t>
              </a:r>
            </a:p>
          </p:txBody>
        </p:sp>
        <p:cxnSp>
          <p:nvCxnSpPr>
            <p:cNvPr id="35" name="Straight Arrow Connector 34"/>
            <p:cNvCxnSpPr>
              <a:stCxn id="32" idx="4"/>
              <a:endCxn id="33" idx="1"/>
            </p:cNvCxnSpPr>
            <p:nvPr/>
          </p:nvCxnSpPr>
          <p:spPr>
            <a:xfrm rot="16200000" flipH="1">
              <a:off x="3886200" y="1676399"/>
              <a:ext cx="447955" cy="447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7"/>
              <a:endCxn id="34" idx="4"/>
            </p:cNvCxnSpPr>
            <p:nvPr/>
          </p:nvCxnSpPr>
          <p:spPr>
            <a:xfrm rot="5400000" flipH="1" flipV="1">
              <a:off x="4657445" y="1676401"/>
              <a:ext cx="447955" cy="4479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81400" y="2590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Bookman Old Style"/>
                  <a:cs typeface="Bookman Old Style"/>
                </a:rPr>
                <a:t>Intercausal</a:t>
              </a:r>
            </a:p>
            <a:p>
              <a:r>
                <a:rPr lang="en-US" sz="1400" dirty="0">
                  <a:latin typeface="Bookman Old Style"/>
                  <a:cs typeface="Bookman Old Style"/>
                </a:rPr>
                <a:t>(Explaining Away)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53200" y="3431977"/>
            <a:ext cx="1219200" cy="2517577"/>
            <a:chOff x="533400" y="1219200"/>
            <a:chExt cx="1219200" cy="2517577"/>
          </a:xfrm>
        </p:grpSpPr>
        <p:grpSp>
          <p:nvGrpSpPr>
            <p:cNvPr id="42" name="Group 17"/>
            <p:cNvGrpSpPr/>
            <p:nvPr/>
          </p:nvGrpSpPr>
          <p:grpSpPr>
            <a:xfrm>
              <a:off x="914400" y="1219200"/>
              <a:ext cx="457200" cy="2209800"/>
              <a:chOff x="914400" y="1447800"/>
              <a:chExt cx="457200" cy="22098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14400" y="14478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E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914400" y="22860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X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14400" y="32004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0" bIns="0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E</a:t>
                </a:r>
              </a:p>
            </p:txBody>
          </p:sp>
          <p:cxnSp>
            <p:nvCxnSpPr>
              <p:cNvPr id="47" name="Straight Arrow Connector 46"/>
              <p:cNvCxnSpPr>
                <a:stCxn id="44" idx="4"/>
                <a:endCxn id="45" idx="0"/>
              </p:cNvCxnSpPr>
              <p:nvPr/>
            </p:nvCxnSpPr>
            <p:spPr>
              <a:xfrm rot="5400000">
                <a:off x="952500" y="2095500"/>
                <a:ext cx="381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5" idx="4"/>
                <a:endCxn id="46" idx="0"/>
              </p:cNvCxnSpPr>
              <p:nvPr/>
            </p:nvCxnSpPr>
            <p:spPr>
              <a:xfrm rot="5400000">
                <a:off x="914400" y="2971800"/>
                <a:ext cx="4572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33400" y="3429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Bookman Old Style"/>
                  <a:cs typeface="Bookman Old Style"/>
                </a:rPr>
                <a:t>Mixed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9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Different Types of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9600"/>
              </a:spcAft>
            </a:pPr>
            <a:r>
              <a:rPr lang="en-US" sz="2400" dirty="0">
                <a:solidFill>
                  <a:schemeClr val="accent3"/>
                </a:solidFill>
                <a:latin typeface="Bookman Old Style"/>
                <a:ea typeface="ＭＳ Ｐゴシック" pitchFamily="-107" charset="-128"/>
                <a:cs typeface="Bookman Old Style"/>
              </a:rPr>
              <a:t>Posterior</a:t>
            </a:r>
            <a:r>
              <a:rPr lang="en-US" sz="2400" dirty="0">
                <a:latin typeface="Bookman Old Style"/>
                <a:ea typeface="ＭＳ Ｐゴシック" pitchFamily="-107" charset="-128"/>
                <a:cs typeface="Bookman Old Style"/>
              </a:rPr>
              <a:t>: the probability of </a:t>
            </a:r>
            <a:r>
              <a:rPr lang="en-US" sz="2400" i="1" dirty="0">
                <a:latin typeface="Bookman Old Style"/>
                <a:ea typeface="ＭＳ Ｐゴシック" pitchFamily="-107" charset="-128"/>
                <a:cs typeface="Bookman Old Style"/>
              </a:rPr>
              <a:t>X</a:t>
            </a:r>
            <a:r>
              <a:rPr lang="en-US" sz="2400" dirty="0">
                <a:latin typeface="Bookman Old Style"/>
                <a:ea typeface="ＭＳ Ｐゴシック" pitchFamily="-107" charset="-128"/>
                <a:cs typeface="Bookman Old Style"/>
              </a:rPr>
              <a:t>, given evidence E:</a:t>
            </a:r>
          </a:p>
          <a:p>
            <a:pPr eaLnBrk="1" hangingPunct="1">
              <a:lnSpc>
                <a:spcPct val="95000"/>
              </a:lnSpc>
              <a:spcAft>
                <a:spcPts val="7800"/>
              </a:spcAft>
            </a:pPr>
            <a:r>
              <a:rPr lang="en-US" sz="2400" dirty="0">
                <a:solidFill>
                  <a:schemeClr val="accent3"/>
                </a:solidFill>
                <a:ea typeface="ＭＳ Ｐゴシック" pitchFamily="-107" charset="-128"/>
                <a:cs typeface="Bookman Old Style"/>
              </a:rPr>
              <a:t>Most probable explanation</a:t>
            </a:r>
            <a:r>
              <a:rPr lang="en-US" sz="2400" dirty="0">
                <a:ea typeface="ＭＳ Ｐゴシック" pitchFamily="-107" charset="-128"/>
                <a:cs typeface="Bookman Old Style"/>
              </a:rPr>
              <a:t>: combination of </a:t>
            </a:r>
            <a:r>
              <a:rPr lang="en-US" sz="2400" i="1" dirty="0">
                <a:ea typeface="ＭＳ Ｐゴシック" pitchFamily="-107" charset="-128"/>
                <a:cs typeface="Bookman Old Style"/>
              </a:rPr>
              <a:t>all</a:t>
            </a:r>
            <a:r>
              <a:rPr lang="en-US" sz="2400" dirty="0">
                <a:ea typeface="ＭＳ Ｐゴシック" pitchFamily="-107" charset="-128"/>
                <a:cs typeface="Bookman Old Style"/>
              </a:rPr>
              <a:t> the remaining variables </a:t>
            </a:r>
            <a:r>
              <a:rPr lang="en-US" sz="2400" i="1" dirty="0">
                <a:latin typeface="+mj-lt"/>
                <a:ea typeface="ＭＳ Ｐゴシック" pitchFamily="-107" charset="-128"/>
                <a:cs typeface="Bookman Old Style"/>
              </a:rPr>
              <a:t>Y</a:t>
            </a:r>
            <a:r>
              <a:rPr lang="en-US" sz="2400" i="1" dirty="0">
                <a:ea typeface="ＭＳ Ｐゴシック" pitchFamily="-107" charset="-128"/>
                <a:cs typeface="Bookman Old Style"/>
              </a:rPr>
              <a:t> </a:t>
            </a:r>
            <a:r>
              <a:rPr lang="en-US" sz="2400" dirty="0">
                <a:ea typeface="ＭＳ Ｐゴシック" pitchFamily="-107" charset="-128"/>
                <a:cs typeface="Bookman Old Style"/>
              </a:rPr>
              <a:t>with highest probability given evidence </a:t>
            </a:r>
            <a:r>
              <a:rPr lang="en-US" sz="2400" i="1" dirty="0">
                <a:latin typeface="+mj-lt"/>
                <a:ea typeface="ＭＳ Ｐゴシック" pitchFamily="-107" charset="-128"/>
                <a:cs typeface="Bookman Old Style"/>
              </a:rPr>
              <a:t>E</a:t>
            </a:r>
            <a:r>
              <a:rPr lang="en-US" sz="2400" dirty="0">
                <a:ea typeface="ＭＳ Ｐゴシック" pitchFamily="-107" charset="-128"/>
                <a:cs typeface="Bookman Old Style"/>
              </a:rPr>
              <a:t>: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3"/>
                </a:solidFill>
                <a:latin typeface="Bookman Old Style"/>
                <a:ea typeface="ＭＳ Ｐゴシック" pitchFamily="-107" charset="-128"/>
                <a:cs typeface="Bookman Old Style"/>
              </a:rPr>
              <a:t>Maximum a posteriori </a:t>
            </a:r>
            <a:r>
              <a:rPr lang="en-US" sz="2400" dirty="0">
                <a:latin typeface="Bookman Old Style"/>
                <a:ea typeface="ＭＳ Ｐゴシック" pitchFamily="-107" charset="-128"/>
                <a:cs typeface="Bookman Old Style"/>
              </a:rPr>
              <a:t>(MAP): </a:t>
            </a:r>
            <a:r>
              <a:rPr lang="en-US" sz="2400" dirty="0">
                <a:ea typeface="ＭＳ Ｐゴシック" pitchFamily="-107" charset="-128"/>
                <a:cs typeface="Bookman Old Style"/>
              </a:rPr>
              <a:t>combination of </a:t>
            </a:r>
            <a:r>
              <a:rPr lang="en-US" sz="2400" i="1" dirty="0">
                <a:ea typeface="ＭＳ Ｐゴシック" pitchFamily="-107" charset="-128"/>
                <a:cs typeface="Bookman Old Style"/>
              </a:rPr>
              <a:t>some </a:t>
            </a:r>
            <a:r>
              <a:rPr lang="en-US" sz="2400" dirty="0">
                <a:ea typeface="ＭＳ Ｐゴシック" pitchFamily="-107" charset="-128"/>
                <a:cs typeface="Bookman Old Style"/>
              </a:rPr>
              <a:t>variables </a:t>
            </a:r>
            <a:r>
              <a:rPr lang="en-US" sz="2400" i="1" dirty="0">
                <a:latin typeface="+mj-lt"/>
                <a:ea typeface="ＭＳ Ｐゴシック" pitchFamily="-107" charset="-128"/>
                <a:cs typeface="Bookman Old Style"/>
              </a:rPr>
              <a:t>V</a:t>
            </a:r>
            <a:r>
              <a:rPr lang="en-US" sz="2400" dirty="0">
                <a:ea typeface="ＭＳ Ｐゴシック" pitchFamily="-107" charset="-128"/>
                <a:cs typeface="Bookman Old Style"/>
              </a:rPr>
              <a:t> with highest probability given evidence </a:t>
            </a:r>
            <a:r>
              <a:rPr lang="en-US" sz="2400" i="1" dirty="0">
                <a:latin typeface="Bookman Old Style"/>
                <a:ea typeface="ＭＳ Ｐゴシック" pitchFamily="-107" charset="-128"/>
                <a:cs typeface="Bookman Old Style"/>
              </a:rPr>
              <a:t>E</a:t>
            </a:r>
            <a:r>
              <a:rPr lang="en-US" sz="2400" dirty="0">
                <a:latin typeface="Bookman Old Style"/>
                <a:ea typeface="ＭＳ Ｐゴシック" pitchFamily="-107" charset="-128"/>
                <a:cs typeface="Bookman Old Style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posteriorPro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81" y="1828800"/>
            <a:ext cx="8085219" cy="914400"/>
          </a:xfrm>
          <a:prstGeom prst="rect">
            <a:avLst/>
          </a:prstGeom>
        </p:spPr>
      </p:pic>
      <p:pic>
        <p:nvPicPr>
          <p:cNvPr id="9" name="Picture 8" descr="MP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3810000"/>
            <a:ext cx="4971588" cy="467129"/>
          </a:xfrm>
          <a:prstGeom prst="rect">
            <a:avLst/>
          </a:prstGeom>
        </p:spPr>
      </p:pic>
      <p:pic>
        <p:nvPicPr>
          <p:cNvPr id="10" name="Picture 9" descr="mapv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5562600"/>
            <a:ext cx="5505450" cy="4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MAP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Speech recognition:  take the sound signal as the evidence, and calculate the most likely sequence of words that might have produced it</a:t>
            </a:r>
          </a:p>
          <a:p>
            <a:r>
              <a:rPr lang="en-US" dirty="0"/>
              <a:t>Face identification: take a set of labeled examples of different people (assigning a name to each picture), plus a new picture as evidence, and calculate the most likely name of the person in the new picture</a:t>
            </a:r>
          </a:p>
          <a:p>
            <a:r>
              <a:rPr lang="en-US" dirty="0"/>
              <a:t>Web search: take past user linking and page content, plus the new words typed into the search box as evidence, and generate a list of pages, ordered from most likely down to less likely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Enumerative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5532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The BN framework allows us to represent our joint probability distributions in an intelligent way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We would like to be able to query in a smart way, too, without adding up too many terms</a:t>
            </a:r>
          </a:p>
          <a:p>
            <a:pPr>
              <a:spcAft>
                <a:spcPts val="5400"/>
              </a:spcAft>
            </a:pPr>
            <a:r>
              <a:rPr lang="en-US" sz="2400" dirty="0"/>
              <a:t>Consider the query: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315200" y="228600"/>
            <a:ext cx="1219200" cy="1828800"/>
            <a:chOff x="762000" y="3657600"/>
            <a:chExt cx="1066800" cy="1524000"/>
          </a:xfrm>
        </p:grpSpPr>
        <p:sp>
          <p:nvSpPr>
            <p:cNvPr id="10" name="Oval 9"/>
            <p:cNvSpPr/>
            <p:nvPr/>
          </p:nvSpPr>
          <p:spPr>
            <a:xfrm>
              <a:off x="762000" y="36576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143000" y="42672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62000" y="48768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J</a:t>
              </a:r>
            </a:p>
          </p:txBody>
        </p:sp>
        <p:cxnSp>
          <p:nvCxnSpPr>
            <p:cNvPr id="13" name="Straight Arrow Connector 12"/>
            <p:cNvCxnSpPr>
              <a:stCxn id="10" idx="4"/>
              <a:endCxn id="11" idx="1"/>
            </p:cNvCxnSpPr>
            <p:nvPr/>
          </p:nvCxnSpPr>
          <p:spPr>
            <a:xfrm rot="16200000" flipH="1">
              <a:off x="876300" y="4000499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3"/>
              <a:endCxn id="12" idx="0"/>
            </p:cNvCxnSpPr>
            <p:nvPr/>
          </p:nvCxnSpPr>
          <p:spPr>
            <a:xfrm rot="5400000">
              <a:off x="876301" y="4565463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524000" y="36576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E</a:t>
              </a:r>
            </a:p>
          </p:txBody>
        </p:sp>
        <p:cxnSp>
          <p:nvCxnSpPr>
            <p:cNvPr id="16" name="Straight Arrow Connector 15"/>
            <p:cNvCxnSpPr>
              <a:stCxn id="15" idx="4"/>
              <a:endCxn id="11" idx="7"/>
            </p:cNvCxnSpPr>
            <p:nvPr/>
          </p:nvCxnSpPr>
          <p:spPr>
            <a:xfrm rot="5400000">
              <a:off x="1365064" y="4000500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524000" y="48768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M</a:t>
              </a:r>
            </a:p>
          </p:txBody>
        </p:sp>
        <p:cxnSp>
          <p:nvCxnSpPr>
            <p:cNvPr id="22" name="Straight Arrow Connector 21"/>
            <p:cNvCxnSpPr>
              <a:stCxn id="11" idx="5"/>
              <a:endCxn id="21" idx="0"/>
            </p:cNvCxnSpPr>
            <p:nvPr/>
          </p:nvCxnSpPr>
          <p:spPr>
            <a:xfrm rot="16200000" flipH="1">
              <a:off x="1365063" y="4565462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enumQuery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3800"/>
            <a:ext cx="5334000" cy="1671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Enumerative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2819400"/>
          </a:xfrm>
        </p:spPr>
        <p:txBody>
          <a:bodyPr>
            <a:normAutofit/>
          </a:bodyPr>
          <a:lstStyle/>
          <a:p>
            <a:pPr>
              <a:spcAft>
                <a:spcPts val="11400"/>
              </a:spcAft>
            </a:pPr>
            <a:r>
              <a:rPr lang="en-US" sz="2400" dirty="0"/>
              <a:t>We can rewrite the full joint using CPT entries:</a:t>
            </a:r>
          </a:p>
          <a:p>
            <a:pPr>
              <a:spcAft>
                <a:spcPts val="12000"/>
              </a:spcAft>
            </a:pPr>
            <a:r>
              <a:rPr lang="en-US" sz="2400" dirty="0"/>
              <a:t>We can calculate the normalization constant in the same way: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8" name="Picture 27" descr="enumQuery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6747644" cy="12192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7620000" y="228600"/>
            <a:ext cx="1219200" cy="1828800"/>
            <a:chOff x="762000" y="3657600"/>
            <a:chExt cx="1066800" cy="1524000"/>
          </a:xfrm>
        </p:grpSpPr>
        <p:sp>
          <p:nvSpPr>
            <p:cNvPr id="25" name="Oval 24"/>
            <p:cNvSpPr/>
            <p:nvPr/>
          </p:nvSpPr>
          <p:spPr>
            <a:xfrm>
              <a:off x="762000" y="36576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B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143000" y="42672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762000" y="48768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J</a:t>
              </a:r>
            </a:p>
          </p:txBody>
        </p:sp>
        <p:cxnSp>
          <p:nvCxnSpPr>
            <p:cNvPr id="32" name="Straight Arrow Connector 31"/>
            <p:cNvCxnSpPr>
              <a:stCxn id="25" idx="4"/>
              <a:endCxn id="27" idx="1"/>
            </p:cNvCxnSpPr>
            <p:nvPr/>
          </p:nvCxnSpPr>
          <p:spPr>
            <a:xfrm rot="16200000" flipH="1">
              <a:off x="876300" y="4000499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3"/>
              <a:endCxn id="31" idx="0"/>
            </p:cNvCxnSpPr>
            <p:nvPr/>
          </p:nvCxnSpPr>
          <p:spPr>
            <a:xfrm rot="5400000">
              <a:off x="876301" y="4565463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524000" y="36576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E</a:t>
              </a:r>
            </a:p>
          </p:txBody>
        </p:sp>
        <p:cxnSp>
          <p:nvCxnSpPr>
            <p:cNvPr id="35" name="Straight Arrow Connector 34"/>
            <p:cNvCxnSpPr>
              <a:stCxn id="34" idx="4"/>
              <a:endCxn id="27" idx="7"/>
            </p:cNvCxnSpPr>
            <p:nvPr/>
          </p:nvCxnSpPr>
          <p:spPr>
            <a:xfrm rot="5400000">
              <a:off x="1365064" y="4000500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24000" y="4876800"/>
              <a:ext cx="304800" cy="3048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M</a:t>
              </a:r>
            </a:p>
          </p:txBody>
        </p:sp>
        <p:cxnSp>
          <p:nvCxnSpPr>
            <p:cNvPr id="37" name="Straight Arrow Connector 36"/>
            <p:cNvCxnSpPr>
              <a:stCxn id="27" idx="5"/>
              <a:endCxn id="36" idx="0"/>
            </p:cNvCxnSpPr>
            <p:nvPr/>
          </p:nvCxnSpPr>
          <p:spPr>
            <a:xfrm rot="16200000" flipH="1">
              <a:off x="1365063" y="4565462"/>
              <a:ext cx="349437" cy="273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6400" y="3605813"/>
            <a:ext cx="5791200" cy="2642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Enumerative Inference 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859FFC-764C-71BE-DA84-DD74E70DAA7F}"/>
              </a:ext>
            </a:extLst>
          </p:cNvPr>
          <p:cNvGrpSpPr/>
          <p:nvPr/>
        </p:nvGrpSpPr>
        <p:grpSpPr>
          <a:xfrm>
            <a:off x="990600" y="1272592"/>
            <a:ext cx="6934200" cy="4410592"/>
            <a:chOff x="990600" y="1272592"/>
            <a:chExt cx="6934200" cy="44105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D8B077-B735-4DD9-3CD5-761A82337C53}"/>
                </a:ext>
              </a:extLst>
            </p:cNvPr>
            <p:cNvSpPr/>
            <p:nvPr/>
          </p:nvSpPr>
          <p:spPr>
            <a:xfrm>
              <a:off x="990600" y="1272592"/>
              <a:ext cx="6629400" cy="4410592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43000" y="1393176"/>
              <a:ext cx="6781800" cy="403983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824131" y="5562600"/>
            <a:ext cx="5105400" cy="762000"/>
            <a:chOff x="1828800" y="5334000"/>
            <a:chExt cx="5105400" cy="762000"/>
          </a:xfrm>
        </p:grpSpPr>
        <p:sp>
          <p:nvSpPr>
            <p:cNvPr id="9" name="Rounded Rectangle 8"/>
            <p:cNvSpPr/>
            <p:nvPr/>
          </p:nvSpPr>
          <p:spPr>
            <a:xfrm>
              <a:off x="1828800" y="5334000"/>
              <a:ext cx="51054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enumAskBNalgorithmNorm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400" y="5410200"/>
              <a:ext cx="4724400" cy="620428"/>
            </a:xfrm>
            <a:prstGeom prst="rect">
              <a:avLst/>
            </a:prstGeom>
          </p:spPr>
        </p:pic>
      </p:grpSp>
      <p:sp>
        <p:nvSpPr>
          <p:cNvPr id="11" name="Freeform 10"/>
          <p:cNvSpPr/>
          <p:nvPr/>
        </p:nvSpPr>
        <p:spPr>
          <a:xfrm>
            <a:off x="647473" y="3429000"/>
            <a:ext cx="1176658" cy="2514600"/>
          </a:xfrm>
          <a:custGeom>
            <a:avLst/>
            <a:gdLst>
              <a:gd name="connsiteX0" fmla="*/ 1176658 w 1176658"/>
              <a:gd name="connsiteY0" fmla="*/ 2645774 h 2645774"/>
              <a:gd name="connsiteX1" fmla="*/ 12451 w 1176658"/>
              <a:gd name="connsiteY1" fmla="*/ 2639548 h 2645774"/>
              <a:gd name="connsiteX2" fmla="*/ 0 w 1176658"/>
              <a:gd name="connsiteY2" fmla="*/ 0 h 2645774"/>
              <a:gd name="connsiteX3" fmla="*/ 728407 w 1176658"/>
              <a:gd name="connsiteY3" fmla="*/ 0 h 264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658" h="2645774">
                <a:moveTo>
                  <a:pt x="1176658" y="2645774"/>
                </a:moveTo>
                <a:lnTo>
                  <a:pt x="12451" y="2639548"/>
                </a:lnTo>
                <a:cubicBezTo>
                  <a:pt x="8301" y="1759699"/>
                  <a:pt x="0" y="0"/>
                  <a:pt x="0" y="0"/>
                </a:cubicBezTo>
                <a:lnTo>
                  <a:pt x="728407" y="0"/>
                </a:lnTo>
              </a:path>
            </a:pathLst>
          </a:cu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/>
            <a:stCxn id="13" idx="1"/>
          </p:cNvCxnSpPr>
          <p:nvPr/>
        </p:nvCxnSpPr>
        <p:spPr>
          <a:xfrm flipH="1">
            <a:off x="4626702" y="2647420"/>
            <a:ext cx="402498" cy="29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029200" y="1865216"/>
            <a:ext cx="4038600" cy="1564407"/>
            <a:chOff x="5029200" y="2285999"/>
            <a:chExt cx="4038600" cy="1564407"/>
          </a:xfrm>
        </p:grpSpPr>
        <p:sp>
          <p:nvSpPr>
            <p:cNvPr id="13" name="Rounded Rectangle 12"/>
            <p:cNvSpPr/>
            <p:nvPr/>
          </p:nvSpPr>
          <p:spPr>
            <a:xfrm>
              <a:off x="5029200" y="2285999"/>
              <a:ext cx="4038600" cy="15644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469969"/>
              <a:ext cx="3733800" cy="11964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D7DCE7-5430-D29C-28AD-9B799D15F79C}"/>
              </a:ext>
            </a:extLst>
          </p:cNvPr>
          <p:cNvGrpSpPr/>
          <p:nvPr/>
        </p:nvGrpSpPr>
        <p:grpSpPr>
          <a:xfrm>
            <a:off x="990600" y="1272592"/>
            <a:ext cx="6934200" cy="4410592"/>
            <a:chOff x="990600" y="1272592"/>
            <a:chExt cx="6934200" cy="44105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27E1C2-6537-24C5-7FE5-BD6E6CBE7161}"/>
                </a:ext>
              </a:extLst>
            </p:cNvPr>
            <p:cNvSpPr/>
            <p:nvPr/>
          </p:nvSpPr>
          <p:spPr>
            <a:xfrm>
              <a:off x="990600" y="1272592"/>
              <a:ext cx="6629400" cy="4410592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C33DD1-A02D-9EF6-3190-D87EE031F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43000" y="1393176"/>
              <a:ext cx="6781800" cy="40398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Enumerative Inference 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47473" y="4294700"/>
            <a:ext cx="1176658" cy="1606296"/>
          </a:xfrm>
          <a:custGeom>
            <a:avLst/>
            <a:gdLst>
              <a:gd name="connsiteX0" fmla="*/ 1176658 w 1176658"/>
              <a:gd name="connsiteY0" fmla="*/ 2645774 h 2645774"/>
              <a:gd name="connsiteX1" fmla="*/ 12451 w 1176658"/>
              <a:gd name="connsiteY1" fmla="*/ 2639548 h 2645774"/>
              <a:gd name="connsiteX2" fmla="*/ 0 w 1176658"/>
              <a:gd name="connsiteY2" fmla="*/ 0 h 2645774"/>
              <a:gd name="connsiteX3" fmla="*/ 728407 w 1176658"/>
              <a:gd name="connsiteY3" fmla="*/ 0 h 264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658" h="2645774">
                <a:moveTo>
                  <a:pt x="1176658" y="2645774"/>
                </a:moveTo>
                <a:lnTo>
                  <a:pt x="12451" y="2639548"/>
                </a:lnTo>
                <a:cubicBezTo>
                  <a:pt x="8301" y="1759699"/>
                  <a:pt x="0" y="0"/>
                  <a:pt x="0" y="0"/>
                </a:cubicBezTo>
                <a:lnTo>
                  <a:pt x="728407" y="0"/>
                </a:lnTo>
              </a:path>
            </a:pathLst>
          </a:cu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  <a:stCxn id="13" idx="2"/>
          </p:cNvCxnSpPr>
          <p:nvPr/>
        </p:nvCxnSpPr>
        <p:spPr>
          <a:xfrm flipH="1">
            <a:off x="4862385" y="3657600"/>
            <a:ext cx="2178908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67185" y="2514600"/>
            <a:ext cx="3748215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For every variable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vars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calculation depends upon whether we have evidence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∈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or not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4130" y="5553592"/>
            <a:ext cx="6672397" cy="6948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To be able to properly access probabilities from CPTs, must always select V such that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parents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spc="300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</a:t>
            </a:r>
            <a:r>
              <a:rPr lang="en-US" dirty="0">
                <a:solidFill>
                  <a:srgbClr val="512C1D"/>
                </a:solidFill>
                <a:latin typeface="Bookman Old Style"/>
              </a:rPr>
              <a:t>∈ </a:t>
            </a:r>
            <a:r>
              <a:rPr lang="en-US" i="1" dirty="0">
                <a:solidFill>
                  <a:srgbClr val="512C1D"/>
                </a:solidFill>
                <a:latin typeface="Bookman Old Style"/>
              </a:rPr>
              <a:t>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00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in Bayes Nets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</a:rPr>
              <a:t>descendants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 node in a BN are its </a:t>
            </a:r>
            <a:r>
              <a:rPr lang="en-US" dirty="0">
                <a:solidFill>
                  <a:srgbClr val="000000"/>
                </a:solidFill>
              </a:rPr>
              <a:t>children </a:t>
            </a:r>
            <a:r>
              <a:rPr lang="en-US" dirty="0"/>
              <a:t>+ </a:t>
            </a:r>
            <a:r>
              <a:rPr lang="en-US" dirty="0">
                <a:solidFill>
                  <a:srgbClr val="000000"/>
                </a:solidFill>
              </a:rPr>
              <a:t>children’s children </a:t>
            </a:r>
            <a:r>
              <a:rPr lang="en-US" dirty="0"/>
              <a:t>+ …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Anything else (upstream or down) is a non-descendant</a:t>
            </a:r>
          </a:p>
          <a:p>
            <a:r>
              <a:rPr lang="en-US" dirty="0"/>
              <a:t>A node is </a:t>
            </a:r>
            <a:r>
              <a:rPr lang="en-US" dirty="0">
                <a:solidFill>
                  <a:schemeClr val="accent3"/>
                </a:solidFill>
              </a:rPr>
              <a:t>conditionally independent </a:t>
            </a:r>
            <a:r>
              <a:rPr lang="en-US" dirty="0"/>
              <a:t>of all of its           </a:t>
            </a:r>
            <a:r>
              <a:rPr lang="en-US" i="1" dirty="0"/>
              <a:t>non</a:t>
            </a:r>
            <a:r>
              <a:rPr lang="en-US" dirty="0"/>
              <a:t>-descendants, </a:t>
            </a:r>
            <a:r>
              <a:rPr lang="en-US" i="1" dirty="0">
                <a:solidFill>
                  <a:srgbClr val="000000"/>
                </a:solidFill>
              </a:rPr>
              <a:t>given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its parents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Note</a:t>
            </a:r>
            <a:r>
              <a:rPr lang="en-US" dirty="0"/>
              <a:t>:  </a:t>
            </a:r>
            <a:r>
              <a:rPr lang="en-US" i="1" dirty="0">
                <a:solidFill>
                  <a:srgbClr val="000000"/>
                </a:solidFill>
              </a:rPr>
              <a:t>not </a:t>
            </a:r>
            <a:r>
              <a:rPr lang="en-US" dirty="0"/>
              <a:t>saying </a:t>
            </a:r>
            <a:r>
              <a:rPr lang="en-US" i="1" dirty="0">
                <a:solidFill>
                  <a:srgbClr val="000000"/>
                </a:solidFill>
              </a:rPr>
              <a:t>absolutely </a:t>
            </a:r>
            <a:r>
              <a:rPr lang="en-US" dirty="0"/>
              <a:t>independent, only conditionally</a:t>
            </a:r>
          </a:p>
          <a:p>
            <a:r>
              <a:rPr lang="en-US" dirty="0"/>
              <a:t>Question:  given some particular evidence, what are all the actual independence relationships?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229600" cy="8991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Although suitable for reasonably sized </a:t>
            </a:r>
            <a:r>
              <a:rPr lang="en-US" dirty="0" err="1"/>
              <a:t>BNs</a:t>
            </a:r>
            <a:r>
              <a:rPr lang="en-US" dirty="0"/>
              <a:t>, this is an inefficient algorithm, due to repetition</a:t>
            </a:r>
          </a:p>
          <a:p>
            <a:pPr lvl="1"/>
            <a:r>
              <a:rPr lang="en-US" dirty="0"/>
              <a:t>Runs in time </a:t>
            </a:r>
            <a:r>
              <a:rPr lang="en-US" dirty="0">
                <a:latin typeface="Bookman Old Style"/>
                <a:cs typeface="Bookman Old Style"/>
              </a:rPr>
              <a:t>O(</a:t>
            </a:r>
            <a:r>
              <a:rPr lang="en-US" dirty="0" err="1">
                <a:latin typeface="Bookman Old Style"/>
                <a:cs typeface="Bookman Old Style"/>
              </a:rPr>
              <a:t>d</a:t>
            </a:r>
            <a:r>
              <a:rPr lang="en-US" baseline="30000" dirty="0" err="1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 for </a:t>
            </a:r>
            <a:r>
              <a:rPr lang="en-US" dirty="0">
                <a:latin typeface="Bookman Old Style"/>
                <a:cs typeface="Bookman Old Style"/>
              </a:rPr>
              <a:t>n</a:t>
            </a:r>
            <a:r>
              <a:rPr lang="en-US" dirty="0"/>
              <a:t> variables with domains of size </a:t>
            </a:r>
            <a:r>
              <a:rPr lang="en-US" dirty="0">
                <a:latin typeface="Bookman Old Style"/>
                <a:cs typeface="Bookman Old Style"/>
              </a:rPr>
              <a:t>d</a:t>
            </a:r>
          </a:p>
          <a:p>
            <a:pPr lvl="1"/>
            <a:r>
              <a:rPr lang="en-US" dirty="0"/>
              <a:t>Caching results to avoid re-computation can help somewhat to make this more manageable</a:t>
            </a:r>
            <a:endParaRPr lang="en-US" dirty="0">
              <a:latin typeface="Bookman Old Style"/>
              <a:cs typeface="Bookman Old Style"/>
            </a:endParaRPr>
          </a:p>
          <a:p>
            <a:pPr lvl="1"/>
            <a:endParaRPr lang="en-US" dirty="0">
              <a:solidFill>
                <a:srgbClr val="0000FF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enumAskBNalgorithmTre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6310223" cy="33528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90600" y="3505200"/>
            <a:ext cx="5638800" cy="1295400"/>
            <a:chOff x="990600" y="3505200"/>
            <a:chExt cx="5638800" cy="1295400"/>
          </a:xfrm>
        </p:grpSpPr>
        <p:sp>
          <p:nvSpPr>
            <p:cNvPr id="18" name="Rounded Rectangle 17"/>
            <p:cNvSpPr/>
            <p:nvPr/>
          </p:nvSpPr>
          <p:spPr>
            <a:xfrm>
              <a:off x="990600" y="3505200"/>
              <a:ext cx="685800" cy="533400"/>
            </a:xfrm>
            <a:prstGeom prst="roundRect">
              <a:avLst/>
            </a:prstGeom>
            <a:noFill/>
            <a:ln w="190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62400" y="3505200"/>
              <a:ext cx="685800" cy="533400"/>
            </a:xfrm>
            <a:prstGeom prst="roundRect">
              <a:avLst/>
            </a:prstGeom>
            <a:noFill/>
            <a:ln w="190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3505200"/>
              <a:ext cx="762000" cy="533400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867400" y="3505200"/>
              <a:ext cx="762000" cy="533400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0600" y="4267200"/>
              <a:ext cx="685800" cy="5334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62400" y="4267200"/>
              <a:ext cx="685800" cy="5334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895600" y="4267200"/>
              <a:ext cx="762000" cy="533400"/>
            </a:xfrm>
            <a:prstGeom prst="roundRect">
              <a:avLst/>
            </a:prstGeom>
            <a:noFill/>
            <a:ln w="19050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67400" y="4267200"/>
              <a:ext cx="762000" cy="533400"/>
            </a:xfrm>
            <a:prstGeom prst="roundRect">
              <a:avLst/>
            </a:prstGeom>
            <a:noFill/>
            <a:ln w="19050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Queries Intelligently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equivalent ways of calculating probabilities in a BN</a:t>
            </a:r>
          </a:p>
          <a:p>
            <a:pPr lvl="1"/>
            <a:r>
              <a:rPr lang="en-US" dirty="0"/>
              <a:t>If we aren’t smart, however, we can end up wasting effort, adding up the same numbers over and over again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Algorithms are designed to try to rearrange problems to avoid this problem</a:t>
            </a:r>
          </a:p>
          <a:p>
            <a:r>
              <a:rPr lang="en-US" dirty="0">
                <a:solidFill>
                  <a:schemeClr val="accent3"/>
                </a:solidFill>
              </a:rPr>
              <a:t>Variable Elimination</a:t>
            </a:r>
            <a:r>
              <a:rPr lang="en-US" dirty="0"/>
              <a:t>:  re-orders and re-writes probability calculations to reduce the amount of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 in Chains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Consider BN in form of a </a:t>
            </a:r>
            <a:r>
              <a:rPr lang="en-US" b="1" i="1" dirty="0">
                <a:solidFill>
                  <a:srgbClr val="000000"/>
                </a:solidFill>
              </a:rPr>
              <a:t>chain</a:t>
            </a:r>
            <a:r>
              <a:rPr lang="en-US" dirty="0"/>
              <a:t>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r>
              <a:rPr lang="en-US" dirty="0"/>
              <a:t>Get probability of value </a:t>
            </a:r>
            <a:r>
              <a:rPr lang="en-US" i="1" dirty="0" err="1">
                <a:latin typeface="Bookman Old Style"/>
                <a:cs typeface="Bookman Old Style"/>
              </a:rPr>
              <a:t>e</a:t>
            </a:r>
            <a:r>
              <a:rPr lang="en-US" i="1" dirty="0"/>
              <a:t> </a:t>
            </a:r>
            <a:r>
              <a:rPr lang="en-US" dirty="0"/>
              <a:t>by </a:t>
            </a:r>
            <a:r>
              <a:rPr lang="en-US" dirty="0">
                <a:solidFill>
                  <a:srgbClr val="000000"/>
                </a:solidFill>
              </a:rPr>
              <a:t>marginalizing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So, by chain rule &amp; basic facts about </a:t>
            </a:r>
            <a:r>
              <a:rPr lang="en-US" dirty="0" err="1"/>
              <a:t>BNs</a:t>
            </a:r>
            <a:r>
              <a:rPr lang="en-US" dirty="0"/>
              <a:t>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Note</a:t>
            </a:r>
            <a:r>
              <a:rPr lang="en-US" dirty="0"/>
              <a:t>:  no sum over </a:t>
            </a:r>
            <a:r>
              <a:rPr lang="en-US" i="1" dirty="0" err="1">
                <a:latin typeface="Bookman Old Style"/>
                <a:cs typeface="Bookman Old Style"/>
              </a:rPr>
              <a:t>e</a:t>
            </a:r>
            <a:r>
              <a:rPr lang="en-US" dirty="0"/>
              <a:t> (</a:t>
            </a:r>
            <a:r>
              <a:rPr lang="en-US" i="1" dirty="0"/>
              <a:t>want to know </a:t>
            </a:r>
            <a:r>
              <a:rPr lang="en-US" dirty="0"/>
              <a:t>that value)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95400" y="1752600"/>
            <a:ext cx="6751638" cy="419101"/>
            <a:chOff x="514" y="1550"/>
            <a:chExt cx="4253" cy="264"/>
          </a:xfrm>
        </p:grpSpPr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13" name="AutoShape 7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15" name="AutoShape 9"/>
            <p:cNvCxnSpPr>
              <a:cxnSpLocks noChangeShapeType="1"/>
              <a:endCxn id="14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17" name="AutoShape 11"/>
            <p:cNvCxnSpPr>
              <a:cxnSpLocks noChangeShapeType="1"/>
              <a:endCxn id="16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19" name="AutoShape 13"/>
            <p:cNvCxnSpPr>
              <a:cxnSpLocks noChangeShapeType="1"/>
              <a:endCxn id="18" idx="2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9" name="Object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4343400"/>
            <a:ext cx="7924800" cy="140274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Object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2819400"/>
            <a:ext cx="4663114" cy="72187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in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8001001" cy="1524000"/>
          </a:xfrm>
        </p:spPr>
        <p:txBody>
          <a:bodyPr>
            <a:normAutofit/>
          </a:bodyPr>
          <a:lstStyle/>
          <a:p>
            <a:r>
              <a:rPr lang="en-US" dirty="0"/>
              <a:t>Now, rearrange the terms to save effort</a:t>
            </a:r>
          </a:p>
          <a:p>
            <a:r>
              <a:rPr lang="en-US" dirty="0"/>
              <a:t>Since variable </a:t>
            </a:r>
            <a:r>
              <a:rPr lang="en-US" i="1" dirty="0">
                <a:latin typeface="Bookman Old Style"/>
                <a:cs typeface="Bookman Old Style"/>
              </a:rPr>
              <a:t>a</a:t>
            </a:r>
            <a:r>
              <a:rPr lang="en-US" dirty="0"/>
              <a:t> does not appear in last three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…</a:t>
            </a:r>
            <a:r>
              <a:rPr lang="en-US" dirty="0">
                <a:latin typeface="Bookman Old Style"/>
                <a:cs typeface="Bookman Old Style"/>
              </a:rPr>
              <a:t>) </a:t>
            </a:r>
            <a:r>
              <a:rPr lang="en-US" dirty="0"/>
              <a:t>terms, move them </a:t>
            </a:r>
            <a:r>
              <a:rPr lang="en-US" b="1" i="1" dirty="0">
                <a:solidFill>
                  <a:srgbClr val="000000"/>
                </a:solidFill>
              </a:rPr>
              <a:t>outside </a:t>
            </a:r>
            <a:r>
              <a:rPr lang="en-US" dirty="0"/>
              <a:t>of that sum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295400" y="1371600"/>
            <a:ext cx="6751638" cy="419101"/>
            <a:chOff x="514" y="1550"/>
            <a:chExt cx="4253" cy="264"/>
          </a:xfrm>
        </p:grpSpPr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20" name="AutoShape 7"/>
            <p:cNvCxnSpPr>
              <a:cxnSpLocks noChangeShapeType="1"/>
              <a:stCxn id="18" idx="6"/>
              <a:endCxn id="19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22" name="AutoShape 9"/>
            <p:cNvCxnSpPr>
              <a:cxnSpLocks noChangeShapeType="1"/>
              <a:endCxn id="21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24" name="AutoShape 11"/>
            <p:cNvCxnSpPr>
              <a:cxnSpLocks noChangeShapeType="1"/>
              <a:endCxn id="23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26" name="AutoShape 13"/>
            <p:cNvCxnSpPr>
              <a:cxnSpLocks noChangeShapeType="1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29" name="Picture 28" descr="chainRe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3400"/>
            <a:ext cx="7803036" cy="1676400"/>
          </a:xfrm>
          <a:prstGeom prst="rect">
            <a:avLst/>
          </a:prstGeom>
        </p:spPr>
      </p:pic>
      <p:sp>
        <p:nvSpPr>
          <p:cNvPr id="30" name="Left Brace 29"/>
          <p:cNvSpPr/>
          <p:nvPr/>
        </p:nvSpPr>
        <p:spPr bwMode="auto">
          <a:xfrm>
            <a:off x="6934200" y="2743200"/>
            <a:ext cx="304800" cy="28956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3395186" y="3442498"/>
            <a:ext cx="3654360" cy="794755"/>
          </a:xfrm>
          <a:custGeom>
            <a:avLst/>
            <a:gdLst>
              <a:gd name="connsiteX0" fmla="*/ 3654360 w 3654360"/>
              <a:gd name="connsiteY0" fmla="*/ 457848 h 794755"/>
              <a:gd name="connsiteX1" fmla="*/ 2539910 w 3654360"/>
              <a:gd name="connsiteY1" fmla="*/ 56151 h 794755"/>
              <a:gd name="connsiteX2" fmla="*/ 0 w 3654360"/>
              <a:gd name="connsiteY2" fmla="*/ 794755 h 794755"/>
              <a:gd name="connsiteX3" fmla="*/ 0 w 3654360"/>
              <a:gd name="connsiteY3" fmla="*/ 794755 h 79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360" h="794755">
                <a:moveTo>
                  <a:pt x="3654360" y="457848"/>
                </a:moveTo>
                <a:cubicBezTo>
                  <a:pt x="3401665" y="228924"/>
                  <a:pt x="3148970" y="0"/>
                  <a:pt x="2539910" y="56151"/>
                </a:cubicBezTo>
                <a:cubicBezTo>
                  <a:pt x="1930850" y="112302"/>
                  <a:pt x="0" y="794755"/>
                  <a:pt x="0" y="794755"/>
                </a:cubicBezTo>
                <a:lnTo>
                  <a:pt x="0" y="794755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in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8001000" cy="1219200"/>
          </a:xfrm>
        </p:spPr>
        <p:txBody>
          <a:bodyPr>
            <a:normAutofit/>
          </a:bodyPr>
          <a:lstStyle/>
          <a:p>
            <a:r>
              <a:rPr lang="en-US" dirty="0"/>
              <a:t>Now we can </a:t>
            </a:r>
            <a:r>
              <a:rPr lang="en-US" b="1" i="1" dirty="0">
                <a:solidFill>
                  <a:srgbClr val="000000"/>
                </a:solidFill>
              </a:rPr>
              <a:t>eliminate </a:t>
            </a:r>
            <a:r>
              <a:rPr lang="en-US" i="1" dirty="0">
                <a:latin typeface="Bookman Old Style"/>
                <a:cs typeface="Bookman Old Style"/>
              </a:rPr>
              <a:t>a</a:t>
            </a:r>
            <a:r>
              <a:rPr lang="en-US" dirty="0"/>
              <a:t>, by doing inner summation: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295400" y="1524000"/>
            <a:ext cx="6751638" cy="419101"/>
            <a:chOff x="514" y="1550"/>
            <a:chExt cx="4253" cy="264"/>
          </a:xfrm>
        </p:grpSpPr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20" name="AutoShape 7"/>
            <p:cNvCxnSpPr>
              <a:cxnSpLocks noChangeShapeType="1"/>
              <a:stCxn id="18" idx="6"/>
              <a:endCxn id="19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22" name="AutoShape 9"/>
            <p:cNvCxnSpPr>
              <a:cxnSpLocks noChangeShapeType="1"/>
              <a:endCxn id="21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24" name="AutoShape 11"/>
            <p:cNvCxnSpPr>
              <a:cxnSpLocks noChangeShapeType="1"/>
              <a:endCxn id="23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26" name="AutoShape 13"/>
            <p:cNvCxnSpPr>
              <a:cxnSpLocks noChangeShapeType="1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29" name="Picture 28" descr="chainRe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7803036" cy="1676399"/>
          </a:xfrm>
          <a:prstGeom prst="rect">
            <a:avLst/>
          </a:prstGeom>
        </p:spPr>
      </p:pic>
      <p:sp>
        <p:nvSpPr>
          <p:cNvPr id="30" name="Left Brace 29"/>
          <p:cNvSpPr/>
          <p:nvPr/>
        </p:nvSpPr>
        <p:spPr bwMode="auto">
          <a:xfrm>
            <a:off x="7391400" y="2743200"/>
            <a:ext cx="304800" cy="22860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9906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7010400" y="3962400"/>
            <a:ext cx="381000" cy="22860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>
            <a:extLst>
              <a:ext uri="{FF2B5EF4-FFF2-40B4-BE49-F238E27FC236}">
                <a16:creationId xmlns:a16="http://schemas.microsoft.com/office/drawing/2014/main" id="{F70F86EB-2118-1984-FB5D-2994019DCB6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524000"/>
            <a:ext cx="6751638" cy="419101"/>
            <a:chOff x="514" y="1550"/>
            <a:chExt cx="4253" cy="2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662BA0-D493-8342-CAE9-C65EF7FCCE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B27E42-6048-B3E5-8444-4CCBFCBF3D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DF1009C7-D8D9-0DAF-12AF-F77147AC02A7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7097C0-BC2D-338D-078E-5D4885DF1B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3A012EF0-61E1-51E4-DA4F-CF764B1C414D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9EE2FE-613A-51FE-4EF9-51AD629B70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215C0765-0F05-FED7-C21B-56EA2EFADAC2}"/>
                </a:ext>
              </a:extLst>
            </p:cNvPr>
            <p:cNvCxnSpPr>
              <a:cxnSpLocks noChangeShapeType="1"/>
              <a:endCxn id="14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FA71EE-4304-16FB-B684-76C39E513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85DCF27D-74FD-DCF1-2A9D-B68DF82170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in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8001000" cy="83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Next, we can eliminate </a:t>
            </a:r>
            <a:r>
              <a:rPr lang="en-US" i="1" dirty="0" err="1">
                <a:latin typeface="Bookman Old Style"/>
                <a:cs typeface="Bookman Old Style"/>
              </a:rPr>
              <a:t>b</a:t>
            </a:r>
            <a:r>
              <a:rPr lang="en-US" dirty="0"/>
              <a:t>, rearranging again to move terms without </a:t>
            </a:r>
            <a:r>
              <a:rPr lang="en-US" i="1" dirty="0" err="1">
                <a:latin typeface="Bookman Old Style"/>
                <a:cs typeface="Bookman Old Style"/>
              </a:rPr>
              <a:t>b</a:t>
            </a:r>
            <a:r>
              <a:rPr lang="en-US" dirty="0"/>
              <a:t> outside, and summing: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9" name="Picture 28" descr="chainRe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57600"/>
            <a:ext cx="6070350" cy="2569504"/>
          </a:xfrm>
          <a:prstGeom prst="rect">
            <a:avLst/>
          </a:prstGeom>
        </p:spPr>
      </p:pic>
      <p:sp>
        <p:nvSpPr>
          <p:cNvPr id="30" name="Left Brace 29"/>
          <p:cNvSpPr/>
          <p:nvPr/>
        </p:nvSpPr>
        <p:spPr bwMode="auto">
          <a:xfrm>
            <a:off x="6096000" y="2590800"/>
            <a:ext cx="381000" cy="19050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9144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6477000" y="5562600"/>
            <a:ext cx="457200" cy="22860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 bwMode="auto">
          <a:xfrm>
            <a:off x="6781800" y="4191000"/>
            <a:ext cx="304800" cy="22860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7000" y="9144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3848741" y="3064557"/>
            <a:ext cx="2410323" cy="524798"/>
          </a:xfrm>
          <a:custGeom>
            <a:avLst/>
            <a:gdLst>
              <a:gd name="connsiteX0" fmla="*/ 2410323 w 2410323"/>
              <a:gd name="connsiteY0" fmla="*/ 174933 h 524798"/>
              <a:gd name="connsiteX1" fmla="*/ 1671676 w 2410323"/>
              <a:gd name="connsiteY1" fmla="*/ 58311 h 524798"/>
              <a:gd name="connsiteX2" fmla="*/ 0 w 2410323"/>
              <a:gd name="connsiteY2" fmla="*/ 524798 h 52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323" h="524798">
                <a:moveTo>
                  <a:pt x="2410323" y="174933"/>
                </a:moveTo>
                <a:cubicBezTo>
                  <a:pt x="2241860" y="87466"/>
                  <a:pt x="2073397" y="0"/>
                  <a:pt x="1671676" y="58311"/>
                </a:cubicBezTo>
                <a:cubicBezTo>
                  <a:pt x="1269956" y="116622"/>
                  <a:pt x="0" y="524798"/>
                  <a:pt x="0" y="524798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  <p:bldP spid="32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Evidence?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basic chain elimination steps can continue, eliminating </a:t>
            </a:r>
            <a:r>
              <a:rPr lang="en-US" i="1" dirty="0" err="1">
                <a:latin typeface="Bookman Old Style"/>
                <a:cs typeface="Bookman Old Style"/>
              </a:rPr>
              <a:t>c</a:t>
            </a:r>
            <a:r>
              <a:rPr lang="en-US" dirty="0"/>
              <a:t> and then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the same way, until we have </a:t>
            </a:r>
            <a:r>
              <a:rPr lang="en-US" i="1" spc="300" dirty="0" err="1">
                <a:latin typeface="Bookman Old Style"/>
                <a:cs typeface="Bookman Old Style"/>
              </a:rPr>
              <a:t>P</a:t>
            </a:r>
            <a:r>
              <a:rPr lang="en-US" dirty="0" err="1">
                <a:latin typeface="Bookman Old Style"/>
                <a:cs typeface="Bookman Old Style"/>
              </a:rPr>
              <a:t>(</a:t>
            </a:r>
            <a:r>
              <a:rPr lang="en-US" i="1" dirty="0" err="1">
                <a:latin typeface="Bookman Old Style"/>
                <a:cs typeface="Bookman Old Style"/>
              </a:rPr>
              <a:t>e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r>
              <a:rPr lang="en-US" dirty="0"/>
              <a:t>This is the elementary (prior) probability of </a:t>
            </a:r>
            <a:r>
              <a:rPr lang="en-US" i="1" dirty="0" err="1">
                <a:latin typeface="Bookman Old Style"/>
                <a:cs typeface="Bookman Old Style"/>
              </a:rPr>
              <a:t>e</a:t>
            </a:r>
            <a:r>
              <a:rPr lang="en-US" dirty="0"/>
              <a:t>, given </a:t>
            </a:r>
            <a:r>
              <a:rPr lang="en-US" i="1" dirty="0">
                <a:solidFill>
                  <a:srgbClr val="000000"/>
                </a:solidFill>
              </a:rPr>
              <a:t>no knowledge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other than the basic BN</a:t>
            </a:r>
          </a:p>
          <a:p>
            <a:r>
              <a:rPr lang="en-US" dirty="0"/>
              <a:t>However, we can also reason about the probability of </a:t>
            </a:r>
            <a:r>
              <a:rPr lang="en-US" i="1" dirty="0">
                <a:solidFill>
                  <a:srgbClr val="000000"/>
                </a:solidFill>
              </a:rPr>
              <a:t>other </a:t>
            </a:r>
            <a:r>
              <a:rPr lang="en-US" dirty="0"/>
              <a:t>variables, </a:t>
            </a:r>
            <a:r>
              <a:rPr lang="en-US" i="1" dirty="0">
                <a:solidFill>
                  <a:srgbClr val="000000"/>
                </a:solidFill>
              </a:rPr>
              <a:t>given evidence</a:t>
            </a:r>
          </a:p>
          <a:p>
            <a:r>
              <a:rPr lang="en-US" dirty="0">
                <a:solidFill>
                  <a:srgbClr val="000000"/>
                </a:solidFill>
              </a:rPr>
              <a:t>What if we </a:t>
            </a:r>
            <a:r>
              <a:rPr lang="en-US" i="1" dirty="0">
                <a:solidFill>
                  <a:srgbClr val="000000"/>
                </a:solidFill>
              </a:rPr>
              <a:t>already know </a:t>
            </a:r>
            <a:r>
              <a:rPr lang="en-US" dirty="0"/>
              <a:t>the value of evidence </a:t>
            </a:r>
            <a:r>
              <a:rPr lang="en-US" i="1" spc="300" dirty="0">
                <a:latin typeface="Bookman Old Style"/>
                <a:cs typeface="Bookman Old Style"/>
              </a:rPr>
              <a:t>e</a:t>
            </a:r>
            <a:r>
              <a:rPr lang="en-US" dirty="0"/>
              <a:t>?  How do we calculate the probability of its ancestor </a:t>
            </a:r>
            <a:r>
              <a:rPr lang="en-US" i="1" dirty="0">
                <a:latin typeface="Bookman Old Style"/>
                <a:cs typeface="Bookman Old Style"/>
              </a:rPr>
              <a:t>a</a:t>
            </a:r>
            <a:r>
              <a:rPr lang="en-US" i="1" dirty="0"/>
              <a:t> </a:t>
            </a:r>
            <a:r>
              <a:rPr lang="en-US" dirty="0"/>
              <a:t>(which may be its </a:t>
            </a:r>
            <a:r>
              <a:rPr lang="en-US" i="1" dirty="0"/>
              <a:t>actual</a:t>
            </a:r>
            <a:r>
              <a:rPr lang="en-US" dirty="0"/>
              <a:t> cause)?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Elimination with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185151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backwards, </a:t>
            </a:r>
            <a:r>
              <a:rPr lang="en-US" b="1" i="1" dirty="0">
                <a:solidFill>
                  <a:srgbClr val="000000"/>
                </a:solidFill>
              </a:rPr>
              <a:t>from </a:t>
            </a:r>
            <a:r>
              <a:rPr lang="en-US" dirty="0"/>
              <a:t>evidence (</a:t>
            </a:r>
            <a:r>
              <a:rPr lang="en-US" i="1" dirty="0" err="1">
                <a:latin typeface="Bookman Old Style"/>
                <a:cs typeface="Bookman Old Style"/>
              </a:rPr>
              <a:t>e</a:t>
            </a:r>
            <a:r>
              <a:rPr lang="en-US" dirty="0"/>
              <a:t>) </a:t>
            </a:r>
            <a:r>
              <a:rPr lang="en-US" b="1" i="1" dirty="0">
                <a:solidFill>
                  <a:srgbClr val="000000"/>
                </a:solidFill>
              </a:rPr>
              <a:t>to </a:t>
            </a:r>
            <a:r>
              <a:rPr lang="en-US" dirty="0"/>
              <a:t>ancestor (</a:t>
            </a:r>
            <a:r>
              <a:rPr lang="en-US" i="1" dirty="0">
                <a:latin typeface="Bookman Old Style"/>
                <a:cs typeface="Bookman Old Style"/>
              </a:rPr>
              <a:t>a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Again, chain rule and basic properties of </a:t>
            </a:r>
            <a:r>
              <a:rPr lang="en-US" dirty="0" err="1"/>
              <a:t>BNs</a:t>
            </a:r>
            <a:r>
              <a:rPr lang="en-US" dirty="0"/>
              <a:t> gives: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Note</a:t>
            </a:r>
            <a:r>
              <a:rPr lang="en-US" dirty="0">
                <a:solidFill>
                  <a:srgbClr val="000000"/>
                </a:solidFill>
              </a:rPr>
              <a:t>: no sum over 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a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lang="en-US" b="1" i="1" dirty="0">
                <a:solidFill>
                  <a:srgbClr val="000000"/>
                </a:solidFill>
              </a:rPr>
              <a:t>or </a:t>
            </a:r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e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(want former, know latter)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4267200" cy="365760"/>
          </a:xfrm>
        </p:spPr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17" name="Picture 16" descr="chainEv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467325" cy="2590800"/>
          </a:xfrm>
          <a:prstGeom prst="rect">
            <a:avLst/>
          </a:prstGeom>
        </p:spPr>
      </p:pic>
      <p:grpSp>
        <p:nvGrpSpPr>
          <p:cNvPr id="18" name="Group 16">
            <a:extLst>
              <a:ext uri="{FF2B5EF4-FFF2-40B4-BE49-F238E27FC236}">
                <a16:creationId xmlns:a16="http://schemas.microsoft.com/office/drawing/2014/main" id="{4C97561F-C7BA-3049-5627-D64902E7440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524000"/>
            <a:ext cx="6751638" cy="419101"/>
            <a:chOff x="514" y="1550"/>
            <a:chExt cx="4253" cy="26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675FE8-33C5-FC9E-CA71-E8839A113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542F01-0502-2E5F-CAD4-07ADD8DCD6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21" name="AutoShape 7">
              <a:extLst>
                <a:ext uri="{FF2B5EF4-FFF2-40B4-BE49-F238E27FC236}">
                  <a16:creationId xmlns:a16="http://schemas.microsoft.com/office/drawing/2014/main" id="{BB8D8CBF-A805-A39F-88E9-E9B616C0ADCD}"/>
                </a:ext>
              </a:extLst>
            </p:cNvPr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2F4F38-D797-D16E-EC8C-D51C939C1B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23" name="AutoShape 9">
              <a:extLst>
                <a:ext uri="{FF2B5EF4-FFF2-40B4-BE49-F238E27FC236}">
                  <a16:creationId xmlns:a16="http://schemas.microsoft.com/office/drawing/2014/main" id="{DCC9973C-E3D6-63DE-8964-0E7E7A4A6237}"/>
                </a:ext>
              </a:extLst>
            </p:cNvPr>
            <p:cNvCxnSpPr>
              <a:cxnSpLocks noChangeShapeType="1"/>
              <a:endCxn id="22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2F54BE-6883-4C0B-C882-55A0ED30E0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25" name="AutoShape 11">
              <a:extLst>
                <a:ext uri="{FF2B5EF4-FFF2-40B4-BE49-F238E27FC236}">
                  <a16:creationId xmlns:a16="http://schemas.microsoft.com/office/drawing/2014/main" id="{B4BE077E-2A21-F0F5-0908-BDA7B53BD298}"/>
                </a:ext>
              </a:extLst>
            </p:cNvPr>
            <p:cNvCxnSpPr>
              <a:cxnSpLocks noChangeShapeType="1"/>
              <a:endCxn id="24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A3826-CD82-3780-D3ED-2ECF0CA38C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27" name="AutoShape 13">
              <a:extLst>
                <a:ext uri="{FF2B5EF4-FFF2-40B4-BE49-F238E27FC236}">
                  <a16:creationId xmlns:a16="http://schemas.microsoft.com/office/drawing/2014/main" id="{9342CFE8-5AE2-BE97-5E53-A0F19CEF5D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>
            <a:extLst>
              <a:ext uri="{FF2B5EF4-FFF2-40B4-BE49-F238E27FC236}">
                <a16:creationId xmlns:a16="http://schemas.microsoft.com/office/drawing/2014/main" id="{FFF61302-8C57-A49E-5AAD-DCC45826980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9050"/>
            <a:ext cx="6751638" cy="419101"/>
            <a:chOff x="514" y="1550"/>
            <a:chExt cx="4253" cy="2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B3E337-7AC8-A2F6-AFA5-C23ECF3257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DE6E1F-D175-C281-446E-69C043EFC2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6C9DB953-2F82-049C-BE20-7F2B0E8C47BD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B7AD68-351E-60C9-F342-41022CF736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B39B0282-4E48-C534-6FF3-0DA0B37B5577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451ED9-9C0B-367D-B78D-1139AB373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D1B61A7C-73F5-2E7A-FF2F-248A418CA9EF}"/>
                </a:ext>
              </a:extLst>
            </p:cNvPr>
            <p:cNvCxnSpPr>
              <a:cxnSpLocks noChangeShapeType="1"/>
              <a:endCxn id="14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297644-241B-1CFE-D107-ABD9CFD883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E7C21CAB-7214-5F47-110A-B14952BB48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Elimination with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/>
              <a:t>First, we can rearrange and eliminate </a:t>
            </a:r>
            <a:r>
              <a:rPr lang="en-US" i="1" spc="300" dirty="0" err="1">
                <a:latin typeface="Bookman Old Style"/>
                <a:cs typeface="Bookman Old Style"/>
              </a:rPr>
              <a:t>d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9" name="Picture 28" descr="chainRe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45" y="3581400"/>
            <a:ext cx="6941855" cy="2418301"/>
          </a:xfrm>
          <a:prstGeom prst="rect">
            <a:avLst/>
          </a:prstGeom>
        </p:spPr>
      </p:pic>
      <p:sp>
        <p:nvSpPr>
          <p:cNvPr id="30" name="Left Brace 29"/>
          <p:cNvSpPr/>
          <p:nvPr/>
        </p:nvSpPr>
        <p:spPr bwMode="auto">
          <a:xfrm>
            <a:off x="4648200" y="2209800"/>
            <a:ext cx="381000" cy="24384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6553200" y="5410200"/>
            <a:ext cx="304800" cy="22860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 bwMode="auto">
          <a:xfrm>
            <a:off x="6705600" y="4038600"/>
            <a:ext cx="304800" cy="22860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2600" y="9144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3124199" y="2971800"/>
            <a:ext cx="1676401" cy="524798"/>
          </a:xfrm>
          <a:custGeom>
            <a:avLst/>
            <a:gdLst>
              <a:gd name="connsiteX0" fmla="*/ 2410323 w 2410323"/>
              <a:gd name="connsiteY0" fmla="*/ 174933 h 524798"/>
              <a:gd name="connsiteX1" fmla="*/ 1671676 w 2410323"/>
              <a:gd name="connsiteY1" fmla="*/ 58311 h 524798"/>
              <a:gd name="connsiteX2" fmla="*/ 0 w 2410323"/>
              <a:gd name="connsiteY2" fmla="*/ 524798 h 52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323" h="524798">
                <a:moveTo>
                  <a:pt x="2410323" y="174933"/>
                </a:moveTo>
                <a:cubicBezTo>
                  <a:pt x="2241860" y="87466"/>
                  <a:pt x="2073397" y="0"/>
                  <a:pt x="1671676" y="58311"/>
                </a:cubicBezTo>
                <a:cubicBezTo>
                  <a:pt x="1269956" y="116622"/>
                  <a:pt x="0" y="524798"/>
                  <a:pt x="0" y="524798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  <p:bldP spid="32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Elimination with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/>
              <a:t>Then, we do the same to eliminate </a:t>
            </a:r>
            <a:r>
              <a:rPr lang="en-US" i="1" spc="300" dirty="0" err="1">
                <a:latin typeface="Bookman Old Style"/>
                <a:cs typeface="Bookman Old Style"/>
              </a:rPr>
              <a:t>c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9" name="Picture 28" descr="chainRe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1400"/>
            <a:ext cx="6064743" cy="2646901"/>
          </a:xfrm>
          <a:prstGeom prst="rect">
            <a:avLst/>
          </a:prstGeom>
        </p:spPr>
      </p:pic>
      <p:sp>
        <p:nvSpPr>
          <p:cNvPr id="30" name="Left Brace 29"/>
          <p:cNvSpPr/>
          <p:nvPr/>
        </p:nvSpPr>
        <p:spPr bwMode="auto">
          <a:xfrm>
            <a:off x="4267200" y="2590800"/>
            <a:ext cx="381000" cy="16764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5867400" y="5562600"/>
            <a:ext cx="304800" cy="22860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 bwMode="auto">
          <a:xfrm>
            <a:off x="6019800" y="4191000"/>
            <a:ext cx="304800" cy="22860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124199" y="2971800"/>
            <a:ext cx="1295401" cy="524798"/>
          </a:xfrm>
          <a:custGeom>
            <a:avLst/>
            <a:gdLst>
              <a:gd name="connsiteX0" fmla="*/ 2410323 w 2410323"/>
              <a:gd name="connsiteY0" fmla="*/ 174933 h 524798"/>
              <a:gd name="connsiteX1" fmla="*/ 1671676 w 2410323"/>
              <a:gd name="connsiteY1" fmla="*/ 58311 h 524798"/>
              <a:gd name="connsiteX2" fmla="*/ 0 w 2410323"/>
              <a:gd name="connsiteY2" fmla="*/ 524798 h 52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323" h="524798">
                <a:moveTo>
                  <a:pt x="2410323" y="174933"/>
                </a:moveTo>
                <a:cubicBezTo>
                  <a:pt x="2241860" y="87466"/>
                  <a:pt x="2073397" y="0"/>
                  <a:pt x="1671676" y="58311"/>
                </a:cubicBezTo>
                <a:cubicBezTo>
                  <a:pt x="1269956" y="116622"/>
                  <a:pt x="0" y="524798"/>
                  <a:pt x="0" y="524798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C844A07A-6835-AC70-7998-D2054F4F8EB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9050"/>
            <a:ext cx="6751638" cy="419101"/>
            <a:chOff x="514" y="1550"/>
            <a:chExt cx="4253" cy="2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E3431C-F1A1-1DC1-756E-D61B206D07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463D15-B0EC-552E-70D3-992F92CB08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E3E76377-DE75-6901-D5E2-D3326BBFA5C0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5DFDF3-1238-4BEC-AF88-6855C01FCD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A280D5E2-3988-4920-227F-9A511A639768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49A558-0869-F730-676D-30B7DC902A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CA6136BD-08D4-8735-E0B4-73AF8C8127A8}"/>
                </a:ext>
              </a:extLst>
            </p:cNvPr>
            <p:cNvCxnSpPr>
              <a:cxnSpLocks noChangeShapeType="1"/>
              <a:endCxn id="14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495605-A488-354B-1C59-2247AACCCF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8AC0BE3D-07AF-49FB-8667-0587A0877E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D5817C-3480-3E54-354B-1D52185211E1}"/>
              </a:ext>
            </a:extLst>
          </p:cNvPr>
          <p:cNvSpPr txBox="1"/>
          <p:nvPr/>
        </p:nvSpPr>
        <p:spPr>
          <a:xfrm>
            <a:off x="5562600" y="91565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F732AF-A10A-58E9-38F6-713CAF426EFA}"/>
              </a:ext>
            </a:extLst>
          </p:cNvPr>
          <p:cNvSpPr txBox="1"/>
          <p:nvPr/>
        </p:nvSpPr>
        <p:spPr>
          <a:xfrm>
            <a:off x="4114800" y="9144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  <p:bldP spid="33" grpId="0" animBg="1"/>
      <p:bldP spid="3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Simplest Case:  Indirect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89960"/>
          </a:xfrm>
        </p:spPr>
        <p:txBody>
          <a:bodyPr>
            <a:normAutofit/>
          </a:bodyPr>
          <a:lstStyle/>
          <a:p>
            <a:r>
              <a:rPr lang="en-US" dirty="0"/>
              <a:t>When we look at a BN, if there is no arrow connecting two things directly, then there is no </a:t>
            </a:r>
            <a:r>
              <a:rPr lang="en-US" i="1" dirty="0">
                <a:solidFill>
                  <a:srgbClr val="000000"/>
                </a:solidFill>
              </a:rPr>
              <a:t>direct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influence</a:t>
            </a:r>
          </a:p>
          <a:p>
            <a:pPr lvl="1"/>
            <a:r>
              <a:rPr lang="en-US" dirty="0"/>
              <a:t>However, </a:t>
            </a:r>
            <a:r>
              <a:rPr lang="en-US" i="1" dirty="0">
                <a:solidFill>
                  <a:srgbClr val="000000"/>
                </a:solidFill>
              </a:rPr>
              <a:t>indirect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connections can exist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When they do, independence depends upon </a:t>
            </a:r>
            <a:r>
              <a:rPr lang="en-US" i="1" dirty="0">
                <a:solidFill>
                  <a:srgbClr val="000000"/>
                </a:solidFill>
              </a:rPr>
              <a:t>evidence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we have</a:t>
            </a:r>
          </a:p>
          <a:p>
            <a:r>
              <a:rPr lang="en-US" dirty="0"/>
              <a:t>Given the basic definition, is it true that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is independent of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, given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09800" y="1676400"/>
            <a:ext cx="762000" cy="685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362200" y="1600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91000" y="1600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019800" y="1600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 bwMode="auto">
          <a:xfrm>
            <a:off x="3124200" y="1981200"/>
            <a:ext cx="10668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953000" y="1981200"/>
            <a:ext cx="10668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514600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96857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Elimination with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001000" cy="34082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Finally, eliminate </a:t>
            </a:r>
            <a:r>
              <a:rPr lang="en-US" i="1" dirty="0" err="1">
                <a:latin typeface="Bookman Old Style"/>
                <a:cs typeface="Bookman Old Style"/>
              </a:rPr>
              <a:t>b</a:t>
            </a:r>
            <a:r>
              <a:rPr lang="en-US" dirty="0"/>
              <a:t>:</a:t>
            </a:r>
          </a:p>
          <a:p>
            <a:pPr>
              <a:spcAft>
                <a:spcPts val="600"/>
              </a:spcAft>
            </a:pPr>
            <a:endParaRPr lang="en-US" i="1" dirty="0"/>
          </a:p>
          <a:p>
            <a:pPr>
              <a:spcAft>
                <a:spcPts val="600"/>
              </a:spcAft>
            </a:pPr>
            <a:endParaRPr lang="en-US" i="1" dirty="0"/>
          </a:p>
          <a:p>
            <a:pPr>
              <a:spcAft>
                <a:spcPts val="3600"/>
              </a:spcAft>
              <a:buNone/>
            </a:pPr>
            <a:endParaRPr lang="en-US" i="1" dirty="0"/>
          </a:p>
          <a:p>
            <a:pPr>
              <a:spcAft>
                <a:spcPts val="600"/>
              </a:spcAft>
            </a:pPr>
            <a:endParaRPr lang="en-US" i="1" dirty="0"/>
          </a:p>
          <a:p>
            <a:pPr>
              <a:spcAft>
                <a:spcPts val="3000"/>
              </a:spcAft>
            </a:pP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Normalization</a:t>
            </a:r>
            <a:r>
              <a:rPr lang="en-US" dirty="0"/>
              <a:t>, to get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e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, will now tell us the answer,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 err="1">
                <a:latin typeface="Bookman Old Style"/>
                <a:cs typeface="Bookman Old Style"/>
              </a:rPr>
              <a:t>a</a:t>
            </a:r>
            <a:r>
              <a:rPr lang="en-US" dirty="0" err="1">
                <a:latin typeface="Bookman Old Style"/>
                <a:cs typeface="Bookman Old Style"/>
              </a:rPr>
              <a:t>|</a:t>
            </a:r>
            <a:r>
              <a:rPr lang="en-US" i="1" spc="300" dirty="0" err="1">
                <a:latin typeface="Bookman Old Style"/>
                <a:cs typeface="Bookman Old Style"/>
              </a:rPr>
              <a:t>e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, since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9" name="Picture 28" descr="chainRe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4495800" cy="233713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 bwMode="auto">
          <a:xfrm rot="10800000" flipV="1">
            <a:off x="4876801" y="4495800"/>
            <a:ext cx="304800" cy="22860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 bwMode="auto">
          <a:xfrm>
            <a:off x="5076067" y="2971800"/>
            <a:ext cx="334134" cy="2514600"/>
          </a:xfrm>
          <a:prstGeom prst="leftBrace">
            <a:avLst/>
          </a:prstGeom>
          <a:noFill/>
          <a:ln w="28575" cmpd="sng">
            <a:solidFill>
              <a:schemeClr val="accent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184429" y="2286000"/>
            <a:ext cx="1036698" cy="184723"/>
          </a:xfrm>
          <a:custGeom>
            <a:avLst/>
            <a:gdLst>
              <a:gd name="connsiteX0" fmla="*/ 1036698 w 1036698"/>
              <a:gd name="connsiteY0" fmla="*/ 313151 h 326109"/>
              <a:gd name="connsiteX1" fmla="*/ 634977 w 1036698"/>
              <a:gd name="connsiteY1" fmla="*/ 2160 h 326109"/>
              <a:gd name="connsiteX2" fmla="*/ 0 w 1036698"/>
              <a:gd name="connsiteY2" fmla="*/ 326109 h 32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698" h="326109">
                <a:moveTo>
                  <a:pt x="1036698" y="313151"/>
                </a:moveTo>
                <a:cubicBezTo>
                  <a:pt x="922229" y="156575"/>
                  <a:pt x="807760" y="0"/>
                  <a:pt x="634977" y="2160"/>
                </a:cubicBezTo>
                <a:cubicBezTo>
                  <a:pt x="462194" y="4320"/>
                  <a:pt x="231097" y="165214"/>
                  <a:pt x="0" y="326109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33" y="5545043"/>
            <a:ext cx="4847560" cy="797113"/>
          </a:xfrm>
          <a:prstGeom prst="rect">
            <a:avLst/>
          </a:prstGeom>
        </p:spPr>
      </p:pic>
      <p:grpSp>
        <p:nvGrpSpPr>
          <p:cNvPr id="8" name="Group 16">
            <a:extLst>
              <a:ext uri="{FF2B5EF4-FFF2-40B4-BE49-F238E27FC236}">
                <a16:creationId xmlns:a16="http://schemas.microsoft.com/office/drawing/2014/main" id="{28FE687C-90FF-0E1B-672D-4FBA87C189B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9050"/>
            <a:ext cx="6751638" cy="419101"/>
            <a:chOff x="514" y="1550"/>
            <a:chExt cx="4253" cy="2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DA971C-7A8C-6FAD-AED2-1E7D121332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FF45EB-57D2-2B2E-B0A8-276735EDE8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6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B</a:t>
              </a:r>
            </a:p>
          </p:txBody>
        </p: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86BD930B-DC81-B5D1-5210-49636EBC24B9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1155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66C9B6-4064-7EE8-3AF9-A9D5CD0F71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7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 dirty="0">
                  <a:latin typeface="Comic Sans MS" pitchFamily="-107" charset="0"/>
                </a:rPr>
                <a:t>C</a:t>
              </a:r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CA7BACF8-4F4D-2697-1A00-643520EB5E68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>
              <a:off x="2056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821ED9-F21B-C82F-DAEE-801E5B4D03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5" y="1550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E</a:t>
              </a:r>
            </a:p>
          </p:txBody>
        </p: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809DA0EA-62EB-DED6-87CE-753E2EEAB308}"/>
                </a:ext>
              </a:extLst>
            </p:cNvPr>
            <p:cNvCxnSpPr>
              <a:cxnSpLocks noChangeShapeType="1"/>
              <a:endCxn id="14" idx="2"/>
            </p:cNvCxnSpPr>
            <p:nvPr/>
          </p:nvCxnSpPr>
          <p:spPr bwMode="auto">
            <a:xfrm>
              <a:off x="3874" y="1682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674754-B9E3-1556-5285-B77FA1414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0" y="1551"/>
              <a:ext cx="632" cy="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i="1">
                  <a:latin typeface="Comic Sans MS" pitchFamily="-107" charset="0"/>
                </a:rPr>
                <a:t>D</a:t>
              </a:r>
            </a:p>
          </p:txBody>
        </p: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FE22CD0A-5EE9-7E3E-390E-1A5F237961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69" y="1683"/>
              <a:ext cx="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C23AF9B-C258-5EB8-7108-B09DD673177C}"/>
              </a:ext>
            </a:extLst>
          </p:cNvPr>
          <p:cNvSpPr txBox="1"/>
          <p:nvPr/>
        </p:nvSpPr>
        <p:spPr>
          <a:xfrm>
            <a:off x="5562600" y="91565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8905B5-0F8D-D09B-5020-21D3835FF17C}"/>
              </a:ext>
            </a:extLst>
          </p:cNvPr>
          <p:cNvSpPr txBox="1"/>
          <p:nvPr/>
        </p:nvSpPr>
        <p:spPr>
          <a:xfrm>
            <a:off x="4114800" y="91440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915650"/>
            <a:ext cx="106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pple Casual"/>
                <a:cs typeface="Apple Casual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35" grpId="0" animBg="1"/>
      <p:bldP spid="33" grpId="0"/>
      <p:bldP spid="36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 in Indirect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66160"/>
          </a:xfrm>
        </p:spPr>
        <p:txBody>
          <a:bodyPr>
            <a:normAutofit/>
          </a:bodyPr>
          <a:lstStyle/>
          <a:p>
            <a:r>
              <a:rPr lang="en-US" dirty="0"/>
              <a:t>Given basic definition, is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independent of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, given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?</a:t>
            </a:r>
          </a:p>
          <a:p>
            <a:pPr>
              <a:spcAft>
                <a:spcPts val="600"/>
              </a:spcAft>
            </a:pPr>
            <a:r>
              <a:rPr lang="en-US" dirty="0"/>
              <a:t>The graph structure tells us that:</a:t>
            </a:r>
          </a:p>
          <a:p>
            <a:endParaRPr lang="en-US" dirty="0"/>
          </a:p>
          <a:p>
            <a:r>
              <a:rPr lang="en-US" dirty="0"/>
              <a:t>Therefore, we can show: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</a:t>
            </a:r>
            <a:r>
              <a:rPr lang="en-US" i="1" dirty="0"/>
              <a:t>know</a:t>
            </a:r>
            <a:r>
              <a:rPr lang="en-US" b="1" i="1" dirty="0"/>
              <a:t> </a:t>
            </a:r>
            <a:r>
              <a:rPr lang="en-US" dirty="0"/>
              <a:t>the value of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, then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</a:t>
            </a:r>
            <a:r>
              <a:rPr lang="en-US" i="1" dirty="0">
                <a:solidFill>
                  <a:srgbClr val="000000"/>
                </a:solidFill>
              </a:rPr>
              <a:t>are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independent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09800" y="1676400"/>
            <a:ext cx="762000" cy="685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362200" y="1600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91000" y="1600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019800" y="1600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 bwMode="auto">
          <a:xfrm>
            <a:off x="3124200" y="1981200"/>
            <a:ext cx="10668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953000" y="1981200"/>
            <a:ext cx="10668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514600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20" name="Picture 19" descr="basicIndy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6172200" cy="408686"/>
          </a:xfrm>
          <a:prstGeom prst="rect">
            <a:avLst/>
          </a:prstGeom>
        </p:spPr>
      </p:pic>
      <p:pic>
        <p:nvPicPr>
          <p:cNvPr id="21" name="Picture 20" descr="moreIndy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32" y="4660791"/>
            <a:ext cx="8652268" cy="7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Cause and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8516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Here, both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depend on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 (like symptoms of the same disease), but there is no direct connection between them</a:t>
            </a:r>
          </a:p>
          <a:p>
            <a:r>
              <a:rPr lang="en-US" dirty="0"/>
              <a:t>Again, if we </a:t>
            </a:r>
            <a:r>
              <a:rPr lang="en-US" i="1" dirty="0"/>
              <a:t>know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, then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</a:t>
            </a:r>
            <a:r>
              <a:rPr lang="en-US" i="1" dirty="0"/>
              <a:t>are </a:t>
            </a:r>
            <a:r>
              <a:rPr lang="en-US" dirty="0"/>
              <a:t>independent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if we </a:t>
            </a:r>
            <a:r>
              <a:rPr lang="en-US" i="1" dirty="0">
                <a:solidFill>
                  <a:srgbClr val="000000"/>
                </a:solidFill>
              </a:rPr>
              <a:t>do not </a:t>
            </a:r>
            <a:r>
              <a:rPr lang="en-US" dirty="0"/>
              <a:t>know Y, then Z and X </a:t>
            </a:r>
            <a:r>
              <a:rPr lang="en-US" i="1" dirty="0">
                <a:solidFill>
                  <a:srgbClr val="000000"/>
                </a:solidFill>
              </a:rPr>
              <a:t>may have </a:t>
            </a:r>
            <a:r>
              <a:rPr lang="en-US" dirty="0"/>
              <a:t>some dependency upon one another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09800" y="1219200"/>
            <a:ext cx="4572000" cy="1600200"/>
            <a:chOff x="2209800" y="1600200"/>
            <a:chExt cx="4572000" cy="1600200"/>
          </a:xfrm>
        </p:grpSpPr>
        <p:sp>
          <p:nvSpPr>
            <p:cNvPr id="7" name="Oval 6"/>
            <p:cNvSpPr/>
            <p:nvPr/>
          </p:nvSpPr>
          <p:spPr bwMode="auto">
            <a:xfrm>
              <a:off x="2209800" y="1676400"/>
              <a:ext cx="762000" cy="6858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62200" y="2438400"/>
              <a:ext cx="762000" cy="762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191000" y="1600200"/>
              <a:ext cx="762000" cy="762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019800" y="2438400"/>
              <a:ext cx="762000" cy="762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12" name="Straight Arrow Connector 11"/>
            <p:cNvCxnSpPr>
              <a:stCxn id="8" idx="6"/>
              <a:endCxn id="9" idx="2"/>
            </p:cNvCxnSpPr>
            <p:nvPr/>
          </p:nvCxnSpPr>
          <p:spPr bwMode="auto">
            <a:xfrm flipV="1">
              <a:off x="3124200" y="1981200"/>
              <a:ext cx="1066800" cy="8382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6" name="Straight Arrow Connector 15"/>
            <p:cNvCxnSpPr>
              <a:endCxn id="10" idx="2"/>
            </p:cNvCxnSpPr>
            <p:nvPr/>
          </p:nvCxnSpPr>
          <p:spPr bwMode="auto">
            <a:xfrm>
              <a:off x="4953000" y="1981200"/>
              <a:ext cx="1066800" cy="8382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514600" y="2590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43400" y="1752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2590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pic>
        <p:nvPicPr>
          <p:cNvPr id="21" name="Picture 20" descr="moreIndy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279792"/>
            <a:ext cx="8382000" cy="9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Effects and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32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Here, we have no arrow between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, which tells us that they are </a:t>
            </a:r>
            <a:r>
              <a:rPr lang="en-US" dirty="0">
                <a:solidFill>
                  <a:schemeClr val="accent3"/>
                </a:solidFill>
              </a:rPr>
              <a:t>marginally independent </a:t>
            </a:r>
            <a:r>
              <a:rPr lang="en-US" dirty="0"/>
              <a:t>(if we have </a:t>
            </a:r>
            <a:r>
              <a:rPr lang="en-US" i="1" dirty="0"/>
              <a:t>no evidence</a:t>
            </a:r>
            <a:r>
              <a:rPr lang="en-US" dirty="0"/>
              <a:t>)</a:t>
            </a:r>
          </a:p>
          <a:p>
            <a:r>
              <a:rPr lang="en-US" dirty="0"/>
              <a:t>However, this is very different from before:  if we </a:t>
            </a:r>
            <a:r>
              <a:rPr lang="en-US" i="1" dirty="0">
                <a:solidFill>
                  <a:srgbClr val="000000"/>
                </a:solidFill>
              </a:rPr>
              <a:t>do </a:t>
            </a:r>
            <a:r>
              <a:rPr lang="en-US" dirty="0"/>
              <a:t>know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, then </a:t>
            </a:r>
            <a:r>
              <a:rPr lang="en-US" dirty="0">
                <a:latin typeface="Bookman Old Style"/>
                <a:cs typeface="Bookman Old Style"/>
              </a:rPr>
              <a:t>X </a:t>
            </a:r>
            <a:r>
              <a:rPr lang="en-US" dirty="0"/>
              <a:t>and </a:t>
            </a:r>
            <a:r>
              <a:rPr lang="en-US" dirty="0">
                <a:latin typeface="Bookman Old Style"/>
                <a:cs typeface="Bookman Old Style"/>
              </a:rPr>
              <a:t>Z </a:t>
            </a:r>
            <a:r>
              <a:rPr lang="en-US" i="1" dirty="0">
                <a:solidFill>
                  <a:srgbClr val="000000"/>
                </a:solidFill>
              </a:rPr>
              <a:t>may not </a:t>
            </a:r>
            <a:r>
              <a:rPr lang="en-US" dirty="0"/>
              <a:t>be independent any more</a:t>
            </a:r>
          </a:p>
          <a:p>
            <a:r>
              <a:rPr lang="en-US" dirty="0"/>
              <a:t>Perhaps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are two separate coin flips, and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 is a variable that is true if and only if both coins come up the same</a:t>
            </a:r>
          </a:p>
          <a:p>
            <a:pPr lvl="1"/>
            <a:r>
              <a:rPr lang="en-US" dirty="0"/>
              <a:t>Then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</a:t>
            </a:r>
            <a:r>
              <a:rPr lang="en-US" i="1" dirty="0"/>
              <a:t>are </a:t>
            </a:r>
            <a:r>
              <a:rPr lang="en-US" dirty="0"/>
              <a:t>independent flips </a:t>
            </a:r>
            <a:r>
              <a:rPr lang="en-US" i="1" dirty="0"/>
              <a:t>by themselves</a:t>
            </a:r>
          </a:p>
          <a:p>
            <a:pPr lvl="1"/>
            <a:r>
              <a:rPr lang="en-US" dirty="0"/>
              <a:t>If we know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 is true, however,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Z</a:t>
            </a:r>
            <a:r>
              <a:rPr lang="en-US" dirty="0"/>
              <a:t> are completely </a:t>
            </a:r>
            <a:r>
              <a:rPr lang="en-US" i="1" dirty="0"/>
              <a:t>dependent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09800" y="1295400"/>
            <a:ext cx="762000" cy="685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362200" y="1219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91000" y="21336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019800" y="1219200"/>
            <a:ext cx="762000" cy="762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 bwMode="auto">
          <a:xfrm>
            <a:off x="3124200" y="1600200"/>
            <a:ext cx="106680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 bwMode="auto">
          <a:xfrm flipV="1">
            <a:off x="4953000" y="1600200"/>
            <a:ext cx="106680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514600" y="1371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2286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371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194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/>
              <a:t>-separation in Bayes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 basic way to define and discover independence in a BN</a:t>
            </a:r>
          </a:p>
          <a:p>
            <a:pPr>
              <a:spcAft>
                <a:spcPts val="1200"/>
              </a:spcAft>
            </a:pPr>
            <a:r>
              <a:rPr lang="en-US" dirty="0"/>
              <a:t>Definition:  If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 are </a:t>
            </a:r>
            <a:r>
              <a:rPr lang="en-US" i="1" dirty="0"/>
              <a:t>distinct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/>
              <a:t>sets of nodes in a BN, then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3"/>
                </a:solidFill>
                <a:latin typeface="Bookman Old Style"/>
                <a:ea typeface="+mj-ea"/>
                <a:cs typeface="+mj-cs"/>
              </a:rPr>
              <a:t>d</a:t>
            </a:r>
            <a:r>
              <a:rPr lang="en-US" dirty="0">
                <a:solidFill>
                  <a:schemeClr val="accent3"/>
                </a:solidFill>
              </a:rPr>
              <a:t>-separates</a:t>
            </a:r>
            <a:r>
              <a:rPr lang="en-US" dirty="0"/>
              <a:t>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 if it </a:t>
            </a:r>
            <a:r>
              <a:rPr lang="en-US" dirty="0">
                <a:solidFill>
                  <a:schemeClr val="accent3"/>
                </a:solidFill>
              </a:rPr>
              <a:t>blocks every undirected path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latin typeface="Bookman Old Style"/>
                <a:cs typeface="Bookman Old Style"/>
              </a:rPr>
              <a:t>X </a:t>
            </a:r>
            <a:r>
              <a:rPr lang="en-US" dirty="0"/>
              <a:t>to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 </a:t>
            </a:r>
          </a:p>
          <a:p>
            <a:r>
              <a:rPr lang="en-US" dirty="0"/>
              <a:t>A path is </a:t>
            </a:r>
            <a:r>
              <a:rPr lang="en-US" dirty="0">
                <a:solidFill>
                  <a:schemeClr val="accent3"/>
                </a:solidFill>
              </a:rPr>
              <a:t>blocked</a:t>
            </a:r>
            <a:r>
              <a:rPr lang="en-US" dirty="0">
                <a:solidFill>
                  <a:srgbClr val="000000"/>
                </a:solidFill>
              </a:rPr>
              <a:t> by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if there exists node </a:t>
            </a:r>
            <a:r>
              <a:rPr lang="en-US" dirty="0">
                <a:latin typeface="Bookman Old Style"/>
                <a:cs typeface="Bookman Old Style"/>
              </a:rPr>
              <a:t>z </a:t>
            </a:r>
            <a:r>
              <a:rPr lang="en-US" dirty="0"/>
              <a:t>such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ookman Old Style"/>
                <a:cs typeface="Bookman Old Style"/>
              </a:rPr>
              <a:t>z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is in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 and </a:t>
            </a:r>
            <a:r>
              <a:rPr lang="en-US" dirty="0" err="1">
                <a:latin typeface="Bookman Old Style"/>
                <a:cs typeface="Bookman Old Style"/>
              </a:rPr>
              <a:t>z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has one incoming &amp; one outgoing arrow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ookman Old Style"/>
                <a:cs typeface="Bookman Old Style"/>
              </a:rPr>
              <a:t>z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is in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 and </a:t>
            </a:r>
            <a:r>
              <a:rPr lang="en-US" dirty="0" err="1">
                <a:latin typeface="Bookman Old Style"/>
                <a:cs typeface="Bookman Old Style"/>
              </a:rPr>
              <a:t>z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has two outgoing arrows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ookman Old Style"/>
                <a:cs typeface="Bookman Old Style"/>
              </a:rPr>
              <a:t>z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has two incoming arrows and </a:t>
            </a:r>
            <a:r>
              <a:rPr lang="en-US" i="1" dirty="0">
                <a:solidFill>
                  <a:srgbClr val="000000"/>
                </a:solidFill>
              </a:rPr>
              <a:t>neither </a:t>
            </a:r>
            <a:r>
              <a:rPr lang="en-US" dirty="0" err="1">
                <a:latin typeface="Bookman Old Style"/>
                <a:cs typeface="Bookman Old Style"/>
              </a:rPr>
              <a:t>z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nor any of its descendants</a:t>
            </a:r>
            <a:r>
              <a:rPr lang="en-US" dirty="0"/>
              <a:t> are in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types of path-blocking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400" y="2133600"/>
            <a:ext cx="1270000" cy="3175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95400" y="2133600"/>
            <a:ext cx="1270000" cy="3175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2400" y="2133600"/>
            <a:ext cx="1270000" cy="203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752600" y="25146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752600" y="34290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752600" y="43434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934200" y="25146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934200" y="34290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934200" y="43434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2286000" y="2806700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286000" y="3721100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048000" y="25146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343400" y="25146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343400" y="34290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8000" y="34290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86000" y="4635500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594100" y="28067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638800" y="25146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638800" y="34290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638800" y="43434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048000" y="43434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4889500" y="28067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343400" y="43434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4889500" y="37211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3594100" y="46355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3594100" y="37211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4889500" y="46355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810000" y="54864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76800" y="5486400"/>
            <a:ext cx="508000" cy="5080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4254500" y="4889500"/>
            <a:ext cx="228600" cy="635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737100" y="4889500"/>
            <a:ext cx="177800" cy="635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100263" y="2176463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b="1"/>
              <a:t>X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434263" y="2176463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b="1"/>
              <a:t>Y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767263" y="2176463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b="1"/>
              <a:t>E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386263" y="2557463"/>
            <a:ext cx="419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sz="2000"/>
              <a:t>Z</a:t>
            </a:r>
            <a:r>
              <a:rPr lang="en-US" sz="2000" baseline="-25000"/>
              <a:t>1</a:t>
            </a:r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386263" y="3471863"/>
            <a:ext cx="419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sz="2000"/>
              <a:t>Z</a:t>
            </a:r>
            <a:r>
              <a:rPr lang="en-US" sz="2000" baseline="-25000"/>
              <a:t>2</a:t>
            </a:r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386263" y="4386263"/>
            <a:ext cx="419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sz="2000"/>
              <a:t>Z</a:t>
            </a:r>
            <a:r>
              <a:rPr lang="en-US" sz="2000" baseline="-25000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d-separation Implies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sets of variables </a:t>
            </a:r>
            <a:r>
              <a:rPr lang="en-US" dirty="0">
                <a:latin typeface="Bookman Old Style"/>
                <a:cs typeface="Bookman Old Style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Bookman Old Style"/>
                <a:cs typeface="Bookman Old Style"/>
              </a:rPr>
              <a:t>Y</a:t>
            </a:r>
            <a:r>
              <a:rPr lang="en-US" dirty="0"/>
              <a:t> </a:t>
            </a:r>
            <a:r>
              <a:rPr lang="en-US" i="1" dirty="0">
                <a:solidFill>
                  <a:srgbClr val="000000"/>
                </a:solidFill>
              </a:rPr>
              <a:t>are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dirty="0"/>
              <a:t>-separated by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, </a:t>
            </a:r>
            <a:r>
              <a:rPr lang="en-US" i="1" dirty="0"/>
              <a:t>then </a:t>
            </a:r>
            <a:r>
              <a:rPr lang="en-US" dirty="0"/>
              <a:t>they </a:t>
            </a:r>
            <a:r>
              <a:rPr lang="en-US" dirty="0">
                <a:solidFill>
                  <a:srgbClr val="000000"/>
                </a:solidFill>
              </a:rPr>
              <a:t>are </a:t>
            </a:r>
            <a:r>
              <a:rPr lang="en-US" dirty="0"/>
              <a:t>conditionally independent given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endParaRPr lang="en-US" dirty="0"/>
          </a:p>
          <a:p>
            <a:r>
              <a:rPr lang="en-US" dirty="0"/>
              <a:t>If they are </a:t>
            </a:r>
            <a:r>
              <a:rPr lang="en-US" i="1" dirty="0">
                <a:solidFill>
                  <a:srgbClr val="000000"/>
                </a:solidFill>
              </a:rPr>
              <a:t>not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dirty="0"/>
              <a:t>-separated, then we </a:t>
            </a:r>
            <a:r>
              <a:rPr lang="en-US" i="1" dirty="0">
                <a:solidFill>
                  <a:srgbClr val="000000"/>
                </a:solidFill>
              </a:rPr>
              <a:t>cannot assume </a:t>
            </a:r>
            <a:r>
              <a:rPr lang="en-US" dirty="0"/>
              <a:t>that they are independent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"/>
          </p:nvPr>
        </p:nvSpPr>
        <p:spPr>
          <a:xfrm>
            <a:off x="533400" y="3886200"/>
            <a:ext cx="8140446" cy="22677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the 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</a:t>
            </a:r>
            <a:r>
              <a:rPr lang="en-US" dirty="0">
                <a:latin typeface="Bookman Old Style"/>
                <a:cs typeface="Bookman Old Style"/>
              </a:rPr>
              <a:t>R</a:t>
            </a:r>
            <a:r>
              <a:rPr lang="en-US" dirty="0"/>
              <a:t>  independent of </a:t>
            </a:r>
            <a:r>
              <a:rPr lang="en-US" dirty="0">
                <a:latin typeface="Bookman Old Style"/>
                <a:cs typeface="Bookman Old Style"/>
              </a:rPr>
              <a:t>C</a:t>
            </a:r>
            <a:r>
              <a:rPr lang="en-US" dirty="0"/>
              <a:t> given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? 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</a:t>
            </a:r>
            <a:r>
              <a:rPr lang="en-US" dirty="0">
                <a:latin typeface="Bookman Old Style"/>
                <a:cs typeface="Bookman Old Style"/>
              </a:rPr>
              <a:t>R</a:t>
            </a:r>
            <a:r>
              <a:rPr lang="en-US" dirty="0"/>
              <a:t> independent of </a:t>
            </a:r>
            <a:r>
              <a:rPr lang="en-US" dirty="0">
                <a:latin typeface="Bookman Old Style"/>
                <a:cs typeface="Bookman Old Style"/>
              </a:rPr>
              <a:t>C</a:t>
            </a:r>
            <a:r>
              <a:rPr lang="en-US" dirty="0"/>
              <a:t> given </a:t>
            </a:r>
            <a:r>
              <a:rPr lang="en-US" dirty="0">
                <a:latin typeface="Bookman Old Style"/>
                <a:cs typeface="Bookman Old Style"/>
              </a:rPr>
              <a:t>A</a:t>
            </a:r>
            <a:r>
              <a:rPr lang="en-US" dirty="0"/>
              <a:t>? 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 independent of </a:t>
            </a:r>
            <a:r>
              <a:rPr lang="en-US" dirty="0">
                <a:latin typeface="Bookman Old Style"/>
                <a:cs typeface="Bookman Old Style"/>
              </a:rPr>
              <a:t>B</a:t>
            </a:r>
            <a:r>
              <a:rPr lang="en-US" dirty="0"/>
              <a:t> given </a:t>
            </a:r>
            <a:r>
              <a:rPr lang="en-US" dirty="0">
                <a:latin typeface="Bookman Old Style"/>
                <a:cs typeface="Bookman Old Style"/>
              </a:rPr>
              <a:t>A</a:t>
            </a:r>
            <a:r>
              <a:rPr lang="en-US" dirty="0"/>
              <a:t>? 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 independent of </a:t>
            </a:r>
            <a:r>
              <a:rPr lang="en-US" dirty="0">
                <a:latin typeface="Bookman Old Style"/>
                <a:cs typeface="Bookman Old Style"/>
              </a:rPr>
              <a:t>B</a:t>
            </a:r>
            <a:r>
              <a:rPr lang="en-US" dirty="0"/>
              <a:t> given </a:t>
            </a:r>
            <a:r>
              <a:rPr lang="en-US" dirty="0">
                <a:latin typeface="Bookman Old Style"/>
                <a:cs typeface="Bookman Old Style"/>
              </a:rPr>
              <a:t>C</a:t>
            </a:r>
            <a:r>
              <a:rPr lang="en-US" dirty="0"/>
              <a:t>? 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</a:t>
            </a:r>
            <a:r>
              <a:rPr lang="en-US" dirty="0">
                <a:latin typeface="Bookman Old Style"/>
                <a:cs typeface="Bookman Old Style"/>
              </a:rPr>
              <a:t>E</a:t>
            </a:r>
            <a:r>
              <a:rPr lang="en-US" dirty="0"/>
              <a:t> independent of </a:t>
            </a:r>
            <a:r>
              <a:rPr lang="en-US" dirty="0">
                <a:latin typeface="Bookman Old Style"/>
                <a:cs typeface="Bookman Old Style"/>
              </a:rPr>
              <a:t>B</a:t>
            </a:r>
            <a:r>
              <a:rPr lang="en-US" dirty="0"/>
              <a:t> given </a:t>
            </a:r>
            <a:r>
              <a:rPr lang="en-US" i="1" dirty="0"/>
              <a:t>no evidence at all</a:t>
            </a:r>
            <a:r>
              <a:rPr lang="en-US" dirty="0"/>
              <a:t>?  Why?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24600" y="1295400"/>
            <a:ext cx="609600" cy="609600"/>
          </a:xfrm>
          <a:prstGeom prst="ellipse">
            <a:avLst/>
          </a:prstGeom>
          <a:solidFill>
            <a:srgbClr val="E5FFFF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2438400"/>
            <a:ext cx="609600" cy="609600"/>
          </a:xfrm>
          <a:prstGeom prst="ellipse">
            <a:avLst/>
          </a:prstGeom>
          <a:solidFill>
            <a:srgbClr val="E5FFFF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R</a:t>
            </a:r>
          </a:p>
        </p:txBody>
      </p:sp>
      <p:sp>
        <p:nvSpPr>
          <p:cNvPr id="11" name="Oval 10"/>
          <p:cNvSpPr/>
          <p:nvPr/>
        </p:nvSpPr>
        <p:spPr>
          <a:xfrm>
            <a:off x="8382000" y="1295400"/>
            <a:ext cx="609600" cy="609600"/>
          </a:xfrm>
          <a:prstGeom prst="ellipse">
            <a:avLst/>
          </a:prstGeom>
          <a:solidFill>
            <a:srgbClr val="E5FFFF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7315200" y="2438400"/>
            <a:ext cx="609600" cy="609600"/>
          </a:xfrm>
          <a:prstGeom prst="ellipse">
            <a:avLst/>
          </a:prstGeom>
          <a:solidFill>
            <a:srgbClr val="E5FFFF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0" y="3962400"/>
            <a:ext cx="609600" cy="609600"/>
          </a:xfrm>
          <a:prstGeom prst="ellipse">
            <a:avLst/>
          </a:prstGeom>
          <a:solidFill>
            <a:srgbClr val="E5FFFF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C</a:t>
            </a:r>
          </a:p>
        </p:txBody>
      </p:sp>
      <p:cxnSp>
        <p:nvCxnSpPr>
          <p:cNvPr id="15" name="Straight Arrow Connector 14"/>
          <p:cNvCxnSpPr>
            <a:stCxn id="9" idx="3"/>
            <a:endCxn id="10" idx="7"/>
          </p:cNvCxnSpPr>
          <p:nvPr/>
        </p:nvCxnSpPr>
        <p:spPr>
          <a:xfrm rot="5400000">
            <a:off x="5740026" y="1853826"/>
            <a:ext cx="711948" cy="635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2" idx="1"/>
          </p:cNvCxnSpPr>
          <p:nvPr/>
        </p:nvCxnSpPr>
        <p:spPr>
          <a:xfrm rot="16200000" flipH="1">
            <a:off x="6768726" y="1891926"/>
            <a:ext cx="711948" cy="5595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7"/>
          </p:cNvCxnSpPr>
          <p:nvPr/>
        </p:nvCxnSpPr>
        <p:spPr>
          <a:xfrm rot="5400000">
            <a:off x="7797426" y="1853826"/>
            <a:ext cx="711948" cy="635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4"/>
            <a:endCxn id="13" idx="0"/>
          </p:cNvCxnSpPr>
          <p:nvPr/>
        </p:nvCxnSpPr>
        <p:spPr>
          <a:xfrm rot="5400000">
            <a:off x="7162800" y="3505200"/>
            <a:ext cx="914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9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99344</TotalTime>
  <Words>1916</Words>
  <Application>Microsoft Macintosh PowerPoint</Application>
  <PresentationFormat>On-screen Show (4:3)</PresentationFormat>
  <Paragraphs>323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Apple Casual</vt:lpstr>
      <vt:lpstr>Bookman Old Style</vt:lpstr>
      <vt:lpstr>Comic Sans MS</vt:lpstr>
      <vt:lpstr>Courier</vt:lpstr>
      <vt:lpstr>Gill Sans MT</vt:lpstr>
      <vt:lpstr>Helvetica</vt:lpstr>
      <vt:lpstr>Times New Roman</vt:lpstr>
      <vt:lpstr>Wingdings</vt:lpstr>
      <vt:lpstr>Wingdings 3</vt:lpstr>
      <vt:lpstr>new_lecs</vt:lpstr>
      <vt:lpstr>Lecture 13: Independence &amp; Inference in Bayes Nets</vt:lpstr>
      <vt:lpstr>Independence in Bayes Nets</vt:lpstr>
      <vt:lpstr>Simplest Case:  Indirect Connection</vt:lpstr>
      <vt:lpstr>Independence in Indirect Connection</vt:lpstr>
      <vt:lpstr>Common Cause and Independence</vt:lpstr>
      <vt:lpstr>Shared Effects and Independence</vt:lpstr>
      <vt:lpstr>d-separation in Bayes Nets</vt:lpstr>
      <vt:lpstr>Three types of path-blocking</vt:lpstr>
      <vt:lpstr>d-separation Implies Independence</vt:lpstr>
      <vt:lpstr>Basic Inference in Bayes Nets:   Earthquakes &amp; Burglaries</vt:lpstr>
      <vt:lpstr>Calculating Joint Probabilities</vt:lpstr>
      <vt:lpstr>Calculating Joint Probabilities</vt:lpstr>
      <vt:lpstr>General Inference in Bayes Nets</vt:lpstr>
      <vt:lpstr>Examples of Different Types of Queries</vt:lpstr>
      <vt:lpstr>Examples of MAP Queries</vt:lpstr>
      <vt:lpstr>Simple Enumerative Inference</vt:lpstr>
      <vt:lpstr>Simple Enumerative Inference</vt:lpstr>
      <vt:lpstr>An Enumerative Inference Algorithm</vt:lpstr>
      <vt:lpstr>An Enumerative Inference Algorithm</vt:lpstr>
      <vt:lpstr>The Evaluation Tree</vt:lpstr>
      <vt:lpstr>Answering Queries Intelligently</vt:lpstr>
      <vt:lpstr>Variable Elimination in Chains</vt:lpstr>
      <vt:lpstr>Variable Elimination in Chains</vt:lpstr>
      <vt:lpstr>Variable Elimination in Chains</vt:lpstr>
      <vt:lpstr>Variable Elimination in Chains</vt:lpstr>
      <vt:lpstr>What About Evidence?</vt:lpstr>
      <vt:lpstr>Chain Elimination with Evidence</vt:lpstr>
      <vt:lpstr>Chain Elimination with Evidence</vt:lpstr>
      <vt:lpstr>Chain Elimination with Evidence</vt:lpstr>
      <vt:lpstr>Chain Elimination with Evidence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3525</cp:revision>
  <cp:lastPrinted>2022-07-24T22:59:14Z</cp:lastPrinted>
  <dcterms:created xsi:type="dcterms:W3CDTF">2017-09-06T15:49:01Z</dcterms:created>
  <dcterms:modified xsi:type="dcterms:W3CDTF">2022-07-24T22:59:15Z</dcterms:modified>
</cp:coreProperties>
</file>