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1262" r:id="rId2"/>
    <p:sldId id="1477" r:id="rId3"/>
    <p:sldId id="1478" r:id="rId4"/>
    <p:sldId id="1479" r:id="rId5"/>
    <p:sldId id="1480" r:id="rId6"/>
    <p:sldId id="1481" r:id="rId7"/>
    <p:sldId id="1482" r:id="rId8"/>
    <p:sldId id="1483" r:id="rId9"/>
    <p:sldId id="1484" r:id="rId10"/>
    <p:sldId id="1485" r:id="rId11"/>
    <p:sldId id="1486" r:id="rId12"/>
    <p:sldId id="1458" r:id="rId13"/>
    <p:sldId id="1459" r:id="rId14"/>
    <p:sldId id="1462" r:id="rId15"/>
    <p:sldId id="1463" r:id="rId16"/>
    <p:sldId id="1464" r:id="rId17"/>
    <p:sldId id="1465" r:id="rId18"/>
    <p:sldId id="1466" r:id="rId19"/>
    <p:sldId id="1467" r:id="rId20"/>
    <p:sldId id="1468" r:id="rId21"/>
    <p:sldId id="1469" r:id="rId22"/>
    <p:sldId id="1487" r:id="rId23"/>
    <p:sldId id="1488" r:id="rId24"/>
    <p:sldId id="1446" r:id="rId25"/>
    <p:sldId id="1447" r:id="rId26"/>
    <p:sldId id="1448" r:id="rId27"/>
    <p:sldId id="1449" r:id="rId28"/>
    <p:sldId id="1455" r:id="rId29"/>
    <p:sldId id="1457" r:id="rId30"/>
    <p:sldId id="1489" r:id="rId31"/>
    <p:sldId id="1428" r:id="rId32"/>
  </p:sldIdLst>
  <p:sldSz cx="9144000" cy="6858000" type="screen4x3"/>
  <p:notesSz cx="9283700" cy="70358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000"/>
    <a:srgbClr val="E5FFFF"/>
    <a:srgbClr val="FDD22B"/>
    <a:srgbClr val="3251D1"/>
    <a:srgbClr val="4F6F92"/>
    <a:srgbClr val="57B0FF"/>
    <a:srgbClr val="FFFF00"/>
    <a:srgbClr val="339900"/>
    <a:srgbClr val="CCCCCC"/>
    <a:srgbClr val="099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97" autoAdjust="0"/>
    <p:restoredTop sz="90952"/>
  </p:normalViewPr>
  <p:slideViewPr>
    <p:cSldViewPr>
      <p:cViewPr varScale="1">
        <p:scale>
          <a:sx n="116" d="100"/>
          <a:sy n="116" d="100"/>
        </p:scale>
        <p:origin x="5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0"/>
    </p:cViewPr>
  </p:sorterViewPr>
  <p:notesViewPr>
    <p:cSldViewPr>
      <p:cViewPr varScale="1">
        <p:scale>
          <a:sx n="156" d="100"/>
          <a:sy n="156" d="100"/>
        </p:scale>
        <p:origin x="-1104" y="-104"/>
      </p:cViewPr>
      <p:guideLst>
        <p:guide orient="horz" pos="2216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5425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5425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fld id="{FED210AC-0B1E-A14F-AC42-C56FA48605A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43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9388" y="0"/>
            <a:ext cx="40243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2900" y="527050"/>
            <a:ext cx="3519488" cy="2640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41688"/>
            <a:ext cx="6810375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84963"/>
            <a:ext cx="40243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9388" y="6684963"/>
            <a:ext cx="40243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fld id="{E6B0C90F-4174-C14F-A195-774157CA172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0C90F-4174-C14F-A195-774157CA172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26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0C90F-4174-C14F-A195-774157CA172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87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C90F-4174-C14F-A195-774157CA172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67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C90F-4174-C14F-A195-774157CA172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59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C90F-4174-C14F-A195-774157CA172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93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C90F-4174-C14F-A195-774157CA172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7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813" y="41529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/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/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8516" y="3733800"/>
            <a:ext cx="4921084" cy="1143000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en-US" sz="2400" dirty="0"/>
              <a:t>Lecture 10: </a:t>
            </a:r>
            <a:br>
              <a:rPr lang="en-US" sz="2400" dirty="0"/>
            </a:br>
            <a:r>
              <a:rPr lang="en-US" sz="2400" dirty="0"/>
              <a:t>Probability Theory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Artificial Intelligence (CS 131)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7C96A-0ACF-AA40-8E5A-43146E63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57600"/>
            <a:ext cx="2165516" cy="12765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Reasoning Under Uncertainty</a:t>
            </a:r>
            <a:endParaRPr lang="en-US" dirty="0"/>
          </a:p>
        </p:txBody>
      </p:sp>
      <p:sp>
        <p:nvSpPr>
          <p:cNvPr id="13127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Even simple exceptions to rules cause problems for apparently logical reasoning patterns:</a:t>
            </a:r>
          </a:p>
          <a:p>
            <a:pPr>
              <a:buNone/>
            </a:pPr>
            <a:r>
              <a:rPr lang="en-US" dirty="0"/>
              <a:t>   “Usually, mammals bear live young”</a:t>
            </a:r>
          </a:p>
          <a:p>
            <a:pPr>
              <a:spcAft>
                <a:spcPts val="1200"/>
              </a:spcAft>
              <a:buNone/>
            </a:pPr>
            <a:r>
              <a:rPr lang="en-US" dirty="0"/>
              <a:t>   “Usually, warm-blooded animals are mammals”</a:t>
            </a:r>
          </a:p>
          <a:p>
            <a:pPr>
              <a:buNone/>
            </a:pPr>
            <a:r>
              <a:rPr lang="en-US" dirty="0"/>
              <a:t>   “Usually, warm-blooded animals bear live young”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“Usually, people who join the Army are male”</a:t>
            </a:r>
          </a:p>
          <a:p>
            <a:pPr>
              <a:spcAft>
                <a:spcPts val="1200"/>
              </a:spcAft>
              <a:buNone/>
            </a:pPr>
            <a:r>
              <a:rPr lang="en-US" dirty="0"/>
              <a:t>   “Usually, female ROTC members join the Army”</a:t>
            </a:r>
          </a:p>
          <a:p>
            <a:pPr>
              <a:buNone/>
            </a:pPr>
            <a:r>
              <a:rPr lang="en-US" dirty="0"/>
              <a:t>   “Usually female ROTC members are male”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125"/>
          </a:xfrm>
        </p:spPr>
        <p:txBody>
          <a:bodyPr/>
          <a:lstStyle/>
          <a:p>
            <a:r>
              <a:rPr lang="en-US"/>
              <a:t>Artificial Intelligence (CS 131)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 rot="10800000">
            <a:off x="457200" y="3276600"/>
            <a:ext cx="7391400" cy="1588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 bwMode="auto">
          <a:xfrm rot="10800000">
            <a:off x="457200" y="5332411"/>
            <a:ext cx="7391400" cy="1588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27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and Uncertainty</a:t>
            </a:r>
            <a:endParaRPr lang="en-US" dirty="0"/>
          </a:p>
        </p:txBody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Precise framework for exact reasoning under uncertainty</a:t>
            </a:r>
          </a:p>
          <a:p>
            <a:r>
              <a:rPr lang="en-US" dirty="0"/>
              <a:t>Allows us to: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Combine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dirty="0"/>
              <a:t>multiple pieces of evidence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Update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dirty="0"/>
              <a:t>our beliefs as </a:t>
            </a:r>
            <a:r>
              <a:rPr lang="en-US" dirty="0">
                <a:solidFill>
                  <a:srgbClr val="000000"/>
                </a:solidFill>
              </a:rPr>
              <a:t>new evidence </a:t>
            </a:r>
            <a:r>
              <a:rPr lang="en-US" dirty="0"/>
              <a:t>comes 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Predict</a:t>
            </a:r>
            <a:r>
              <a:rPr lang="en-US" b="1" i="1" dirty="0"/>
              <a:t> </a:t>
            </a:r>
            <a:r>
              <a:rPr lang="en-US" dirty="0"/>
              <a:t>what is likely </a:t>
            </a:r>
            <a:r>
              <a:rPr lang="en-US" dirty="0">
                <a:solidFill>
                  <a:schemeClr val="tx1"/>
                </a:solidFill>
              </a:rPr>
              <a:t>going </a:t>
            </a:r>
            <a:r>
              <a:rPr lang="en-US" dirty="0"/>
              <a:t>to happen in the future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Diagnose</a:t>
            </a:r>
            <a:r>
              <a:rPr lang="en-US" b="1" i="1" dirty="0"/>
              <a:t> </a:t>
            </a:r>
            <a:r>
              <a:rPr lang="en-US" dirty="0"/>
              <a:t>what is likely to have happened in the past, given the present circumstances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125"/>
          </a:xfrm>
        </p:spPr>
        <p:txBody>
          <a:bodyPr/>
          <a:lstStyle/>
          <a:p>
            <a:r>
              <a:rPr lang="en-US"/>
              <a:t>Artificial Intelligence (CS 131)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14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Elements of Probability Theory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Random variable</a:t>
            </a:r>
            <a:r>
              <a:rPr lang="en-US" dirty="0"/>
              <a:t>:  thing with uncertain outcomes, and its own domain of values, which could be:</a:t>
            </a:r>
          </a:p>
          <a:p>
            <a:pPr lvl="1"/>
            <a:r>
              <a:rPr lang="en-US" dirty="0"/>
              <a:t>Boolean (True/False)</a:t>
            </a:r>
          </a:p>
          <a:p>
            <a:pPr lvl="1"/>
            <a:r>
              <a:rPr lang="en-US" dirty="0"/>
              <a:t>Discrete (countable domains)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Continuous (real-numbered domains)</a:t>
            </a:r>
          </a:p>
          <a:p>
            <a:r>
              <a:rPr lang="en-US" dirty="0">
                <a:solidFill>
                  <a:schemeClr val="accent3"/>
                </a:solidFill>
              </a:rPr>
              <a:t>Outcome</a:t>
            </a:r>
            <a:r>
              <a:rPr lang="en-US" dirty="0"/>
              <a:t>:  particular setting of a value for some variable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Example:  </a:t>
            </a:r>
            <a:r>
              <a:rPr lang="en-US" dirty="0">
                <a:latin typeface="Bookman Old Style"/>
                <a:cs typeface="Bookman Old Style"/>
              </a:rPr>
              <a:t>die</a:t>
            </a:r>
            <a:r>
              <a:rPr lang="en-US" baseline="-25000" dirty="0">
                <a:latin typeface="Bookman Old Style"/>
                <a:cs typeface="Bookman Old Style"/>
              </a:rPr>
              <a:t>1</a:t>
            </a:r>
            <a:r>
              <a:rPr lang="en-US" dirty="0">
                <a:latin typeface="Bookman Old Style"/>
                <a:cs typeface="Bookman Old Style"/>
              </a:rPr>
              <a:t> = 3</a:t>
            </a:r>
          </a:p>
          <a:p>
            <a:r>
              <a:rPr lang="en-US" dirty="0">
                <a:solidFill>
                  <a:schemeClr val="accent3"/>
                </a:solidFill>
              </a:rPr>
              <a:t>Event</a:t>
            </a:r>
            <a:r>
              <a:rPr lang="en-US" dirty="0"/>
              <a:t>:  a combination of outcomes</a:t>
            </a:r>
          </a:p>
          <a:p>
            <a:pPr lvl="1"/>
            <a:r>
              <a:rPr lang="en-US" dirty="0"/>
              <a:t>Example:  </a:t>
            </a:r>
            <a:r>
              <a:rPr lang="en-US" dirty="0">
                <a:latin typeface="Bookman Old Style"/>
                <a:cs typeface="Bookman Old Style"/>
              </a:rPr>
              <a:t>die</a:t>
            </a:r>
            <a:r>
              <a:rPr lang="en-US" baseline="-25000" dirty="0">
                <a:latin typeface="Bookman Old Style"/>
                <a:cs typeface="Bookman Old Style"/>
              </a:rPr>
              <a:t>1</a:t>
            </a:r>
            <a:r>
              <a:rPr lang="en-US" dirty="0">
                <a:latin typeface="Bookman Old Style"/>
                <a:cs typeface="Bookman Old Style"/>
              </a:rPr>
              <a:t> = 3 ∧ die</a:t>
            </a:r>
            <a:r>
              <a:rPr lang="en-US" baseline="-25000" dirty="0">
                <a:latin typeface="Bookman Old Style"/>
                <a:cs typeface="Bookman Old Style"/>
              </a:rPr>
              <a:t>2</a:t>
            </a:r>
            <a:r>
              <a:rPr lang="en-US" dirty="0">
                <a:latin typeface="Bookman Old Style"/>
                <a:cs typeface="Bookman Old Style"/>
              </a:rPr>
              <a:t> = 2 ∧ die</a:t>
            </a:r>
            <a:r>
              <a:rPr lang="en-US" baseline="-25000" dirty="0">
                <a:latin typeface="Bookman Old Style"/>
                <a:cs typeface="Bookman Old Style"/>
              </a:rPr>
              <a:t>3</a:t>
            </a:r>
            <a:r>
              <a:rPr lang="en-US" dirty="0">
                <a:latin typeface="Bookman Old Style"/>
                <a:cs typeface="Bookman Old Style"/>
              </a:rPr>
              <a:t> = 6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125"/>
          </a:xfrm>
        </p:spPr>
        <p:txBody>
          <a:bodyPr/>
          <a:lstStyle/>
          <a:p>
            <a:r>
              <a:rPr lang="en-US"/>
              <a:t>Artificial Intelligence (CS 131)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Variables &amp;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Notation:</a:t>
            </a:r>
          </a:p>
          <a:p>
            <a:pPr lvl="1"/>
            <a:r>
              <a:rPr lang="en-US" dirty="0">
                <a:latin typeface="Bookman Old Style"/>
                <a:cs typeface="Bookman Old Style"/>
              </a:rPr>
              <a:t>X, Y, Z </a:t>
            </a:r>
            <a:r>
              <a:rPr lang="en-US" dirty="0"/>
              <a:t>:  individual </a:t>
            </a:r>
            <a:r>
              <a:rPr lang="en-US" dirty="0">
                <a:solidFill>
                  <a:schemeClr val="accent3"/>
                </a:solidFill>
              </a:rPr>
              <a:t>variables</a:t>
            </a:r>
          </a:p>
          <a:p>
            <a:pPr lvl="1">
              <a:spcAft>
                <a:spcPts val="1200"/>
              </a:spcAft>
            </a:pPr>
            <a:r>
              <a:rPr lang="en-US" dirty="0" err="1">
                <a:latin typeface="Bookman Old Style"/>
                <a:cs typeface="Bookman Old Style"/>
              </a:rPr>
              <a:t>x</a:t>
            </a:r>
            <a:r>
              <a:rPr lang="en-US" dirty="0">
                <a:latin typeface="Bookman Old Style"/>
                <a:cs typeface="Bookman Old Style"/>
              </a:rPr>
              <a:t>, </a:t>
            </a:r>
            <a:r>
              <a:rPr lang="en-US" dirty="0" err="1">
                <a:latin typeface="Bookman Old Style"/>
                <a:cs typeface="Bookman Old Style"/>
              </a:rPr>
              <a:t>y</a:t>
            </a:r>
            <a:r>
              <a:rPr lang="en-US" dirty="0">
                <a:latin typeface="Bookman Old Style"/>
                <a:cs typeface="Bookman Old Style"/>
              </a:rPr>
              <a:t>, </a:t>
            </a:r>
            <a:r>
              <a:rPr lang="en-US" dirty="0" err="1">
                <a:latin typeface="Bookman Old Style"/>
                <a:cs typeface="Bookman Old Style"/>
              </a:rPr>
              <a:t>z</a:t>
            </a:r>
            <a:r>
              <a:rPr lang="en-US" dirty="0">
                <a:latin typeface="Bookman Old Style"/>
                <a:cs typeface="Bookman Old Style"/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chemeClr val="accent3"/>
                </a:solidFill>
              </a:rPr>
              <a:t>outcome</a:t>
            </a:r>
            <a:r>
              <a:rPr lang="en-US" dirty="0"/>
              <a:t> values from the domain of each variable</a:t>
            </a:r>
          </a:p>
          <a:p>
            <a:r>
              <a:rPr lang="en-US" dirty="0"/>
              <a:t>We may use more informative names:</a:t>
            </a:r>
          </a:p>
          <a:p>
            <a:pPr lvl="1"/>
            <a:r>
              <a:rPr lang="en-US" dirty="0" err="1">
                <a:latin typeface="Bookman Old Style"/>
                <a:cs typeface="Bookman Old Style"/>
              </a:rPr>
              <a:t>StudentXGrade</a:t>
            </a:r>
            <a:r>
              <a:rPr lang="en-US" dirty="0"/>
              <a:t>:  grade for Student “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X</a:t>
            </a:r>
            <a:r>
              <a:rPr lang="en-US" dirty="0"/>
              <a:t>”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latin typeface="Bookman Old Style"/>
                <a:cs typeface="Bookman Old Style"/>
              </a:rPr>
              <a:t>A, B</a:t>
            </a:r>
            <a:r>
              <a:rPr lang="en-US" dirty="0"/>
              <a:t>:  possible grade values</a:t>
            </a:r>
          </a:p>
          <a:p>
            <a:r>
              <a:rPr lang="en-US" dirty="0">
                <a:solidFill>
                  <a:schemeClr val="accent3"/>
                </a:solidFill>
              </a:rPr>
              <a:t>Atomic event</a:t>
            </a:r>
            <a:r>
              <a:rPr lang="en-US" dirty="0"/>
              <a:t>:  particular outcome for a set of variables</a:t>
            </a:r>
          </a:p>
          <a:p>
            <a:pPr lvl="1"/>
            <a:r>
              <a:rPr lang="en-US" dirty="0"/>
              <a:t>Perhaps a single event:  </a:t>
            </a:r>
            <a:r>
              <a:rPr lang="en-US" dirty="0" err="1">
                <a:latin typeface="Bookman Old Style"/>
                <a:cs typeface="Bookman Old Style"/>
              </a:rPr>
              <a:t>StudentXGrade</a:t>
            </a:r>
            <a:r>
              <a:rPr lang="en-US" dirty="0">
                <a:latin typeface="Bookman Old Style"/>
                <a:cs typeface="Bookman Old Style"/>
              </a:rPr>
              <a:t> = A</a:t>
            </a:r>
          </a:p>
          <a:p>
            <a:pPr lvl="1"/>
            <a:r>
              <a:rPr lang="en-US" dirty="0"/>
              <a:t>Perhaps a combination: </a:t>
            </a:r>
          </a:p>
          <a:p>
            <a:pPr lvl="1" algn="ctr">
              <a:buNone/>
            </a:pPr>
            <a:r>
              <a:rPr lang="en-US" dirty="0" err="1">
                <a:latin typeface="Bookman Old Style"/>
                <a:cs typeface="Bookman Old Style"/>
              </a:rPr>
              <a:t>StudentXGrade</a:t>
            </a:r>
            <a:r>
              <a:rPr lang="en-US" dirty="0">
                <a:latin typeface="Bookman Old Style"/>
                <a:cs typeface="Bookman Old Style"/>
              </a:rPr>
              <a:t> = A  ∧ </a:t>
            </a:r>
            <a:r>
              <a:rPr lang="en-US" dirty="0" err="1">
                <a:latin typeface="Bookman Old Style"/>
                <a:cs typeface="Bookman Old Style"/>
              </a:rPr>
              <a:t>StudentYGrade</a:t>
            </a:r>
            <a:r>
              <a:rPr lang="en-US" dirty="0">
                <a:latin typeface="Bookman Old Style"/>
                <a:cs typeface="Bookman Old Style"/>
              </a:rPr>
              <a:t> = B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125"/>
          </a:xfrm>
        </p:spPr>
        <p:txBody>
          <a:bodyPr/>
          <a:lstStyle/>
          <a:p>
            <a:r>
              <a:rPr lang="en-US"/>
              <a:t>Artificial Intelligence (CS 131)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Logical Notation in 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Logical symbols: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NOT:     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¬ A</a:t>
            </a:r>
            <a:r>
              <a:rPr lang="en-US" dirty="0">
                <a:solidFill>
                  <a:schemeClr val="tx1"/>
                </a:solidFill>
              </a:rPr>
              <a:t>        (Event 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did not occur)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AND:    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A ∧ B    </a:t>
            </a:r>
            <a:r>
              <a:rPr lang="en-US" dirty="0">
                <a:solidFill>
                  <a:schemeClr val="tx1"/>
                </a:solidFill>
              </a:rPr>
              <a:t>(Both 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B </a:t>
            </a:r>
            <a:r>
              <a:rPr lang="en-US" dirty="0">
                <a:solidFill>
                  <a:schemeClr val="tx1"/>
                </a:solidFill>
              </a:rPr>
              <a:t>occur)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OR:       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∨ 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B    </a:t>
            </a:r>
            <a:r>
              <a:rPr lang="en-US" dirty="0">
                <a:solidFill>
                  <a:schemeClr val="tx1"/>
                </a:solidFill>
              </a:rPr>
              <a:t>(Either 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, or both, occur)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SOME:    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∃</a:t>
            </a:r>
            <a:r>
              <a:rPr lang="en-US" dirty="0" err="1">
                <a:solidFill>
                  <a:schemeClr val="tx1"/>
                </a:solidFill>
                <a:latin typeface="Bookman Old Style"/>
                <a:cs typeface="Bookman Old Style"/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…     (Exists at least one </a:t>
            </a:r>
            <a:r>
              <a:rPr lang="en-US" dirty="0" err="1">
                <a:solidFill>
                  <a:schemeClr val="tx1"/>
                </a:solidFill>
                <a:latin typeface="Bookman Old Style"/>
                <a:cs typeface="Bookman Old Style"/>
              </a:rPr>
              <a:t>x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such that…)</a:t>
            </a:r>
          </a:p>
          <a:p>
            <a:pPr lvl="1">
              <a:spcAft>
                <a:spcPts val="2400"/>
              </a:spcAft>
            </a:pPr>
            <a:r>
              <a:rPr lang="en-US" dirty="0">
                <a:solidFill>
                  <a:schemeClr val="tx1"/>
                </a:solidFill>
              </a:rPr>
              <a:t>ALL:       ∀</a:t>
            </a:r>
            <a:r>
              <a:rPr lang="en-US" dirty="0" err="1">
                <a:solidFill>
                  <a:schemeClr val="tx1"/>
                </a:solidFill>
                <a:latin typeface="Bookman Old Style"/>
                <a:cs typeface="Bookman Old Style"/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…      (All </a:t>
            </a:r>
            <a:r>
              <a:rPr lang="en-US" dirty="0" err="1">
                <a:solidFill>
                  <a:schemeClr val="tx1"/>
                </a:solidFill>
                <a:latin typeface="Bookman Old Style"/>
                <a:cs typeface="Bookman Old Style"/>
              </a:rPr>
              <a:t>x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are such that…)</a:t>
            </a:r>
          </a:p>
          <a:p>
            <a:r>
              <a:rPr lang="en-US" dirty="0"/>
              <a:t>Basic logical facts: 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Non-contradiction</a:t>
            </a:r>
            <a:r>
              <a:rPr lang="en-US" dirty="0"/>
              <a:t>:    </a:t>
            </a:r>
            <a:r>
              <a:rPr lang="en-US" dirty="0">
                <a:latin typeface="Bookman Old Style"/>
                <a:cs typeface="Bookman Old Style"/>
              </a:rPr>
              <a:t>A </a:t>
            </a:r>
            <a:r>
              <a:rPr lang="en-US" dirty="0"/>
              <a:t>∧ ¬</a:t>
            </a:r>
            <a:r>
              <a:rPr lang="en-US" dirty="0">
                <a:latin typeface="Bookman Old Style"/>
                <a:cs typeface="Bookman Old Style"/>
              </a:rPr>
              <a:t>A  ==  False</a:t>
            </a:r>
            <a:endParaRPr lang="en-US" dirty="0"/>
          </a:p>
          <a:p>
            <a:pPr lvl="1"/>
            <a:r>
              <a:rPr lang="en-US" sz="2400" dirty="0">
                <a:solidFill>
                  <a:schemeClr val="accent3"/>
                </a:solidFill>
              </a:rPr>
              <a:t>Excluded Middle</a:t>
            </a:r>
            <a:r>
              <a:rPr lang="en-US" dirty="0"/>
              <a:t>:      </a:t>
            </a:r>
            <a:r>
              <a:rPr lang="en-US" dirty="0">
                <a:latin typeface="Bookman Old Style"/>
                <a:cs typeface="Bookman Old Style"/>
              </a:rPr>
              <a:t>A </a:t>
            </a:r>
            <a:r>
              <a:rPr lang="en-US" dirty="0"/>
              <a:t>∨ ¬</a:t>
            </a:r>
            <a:r>
              <a:rPr lang="en-US" dirty="0">
                <a:latin typeface="Bookman Old Style"/>
                <a:cs typeface="Bookman Old Style"/>
              </a:rPr>
              <a:t>A  ==  True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125"/>
          </a:xfrm>
        </p:spPr>
        <p:txBody>
          <a:bodyPr/>
          <a:lstStyle/>
          <a:p>
            <a:r>
              <a:rPr lang="en-US"/>
              <a:t>Artificial Intelligence (CS 131)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Basic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Mutually exclusive</a:t>
            </a:r>
            <a:r>
              <a:rPr lang="en-US" dirty="0"/>
              <a:t>:  At </a:t>
            </a:r>
            <a:r>
              <a:rPr lang="en-US" i="1" dirty="0"/>
              <a:t>most</a:t>
            </a:r>
            <a:r>
              <a:rPr lang="en-US" dirty="0"/>
              <a:t> one event can be true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accent3"/>
                </a:solidFill>
              </a:rPr>
              <a:t>Exhaustive</a:t>
            </a:r>
            <a:r>
              <a:rPr lang="en-US" dirty="0"/>
              <a:t>:  At </a:t>
            </a:r>
            <a:r>
              <a:rPr lang="en-US" i="1" dirty="0"/>
              <a:t>least</a:t>
            </a:r>
            <a:r>
              <a:rPr lang="en-US" dirty="0"/>
              <a:t> one event must be true</a:t>
            </a:r>
          </a:p>
          <a:p>
            <a:pPr>
              <a:spcAft>
                <a:spcPts val="600"/>
              </a:spcAft>
            </a:pPr>
            <a:r>
              <a:rPr lang="en-US" dirty="0"/>
              <a:t>Thus, one (and only one) of the following has to be true, assuming two variables with two values each:</a:t>
            </a:r>
          </a:p>
          <a:p>
            <a:pPr algn="ctr">
              <a:buNone/>
            </a:pPr>
            <a:r>
              <a:rPr lang="en-US" dirty="0" err="1">
                <a:latin typeface="Bookman Old Style"/>
                <a:cs typeface="Bookman Old Style"/>
              </a:rPr>
              <a:t>StudentXGrade</a:t>
            </a:r>
            <a:r>
              <a:rPr lang="en-US" dirty="0">
                <a:latin typeface="Bookman Old Style"/>
                <a:cs typeface="Bookman Old Style"/>
              </a:rPr>
              <a:t> = A  ∧ </a:t>
            </a:r>
            <a:r>
              <a:rPr lang="en-US" dirty="0" err="1">
                <a:latin typeface="Bookman Old Style"/>
                <a:cs typeface="Bookman Old Style"/>
              </a:rPr>
              <a:t>StudentYGrade</a:t>
            </a:r>
            <a:r>
              <a:rPr lang="en-US" dirty="0">
                <a:latin typeface="Bookman Old Style"/>
                <a:cs typeface="Bookman Old Style"/>
              </a:rPr>
              <a:t> = A</a:t>
            </a:r>
          </a:p>
          <a:p>
            <a:pPr algn="ctr">
              <a:buNone/>
            </a:pPr>
            <a:r>
              <a:rPr lang="en-US" dirty="0" err="1">
                <a:latin typeface="Bookman Old Style"/>
                <a:cs typeface="Bookman Old Style"/>
              </a:rPr>
              <a:t>StudentXGrade</a:t>
            </a:r>
            <a:r>
              <a:rPr lang="en-US" dirty="0">
                <a:latin typeface="Bookman Old Style"/>
                <a:cs typeface="Bookman Old Style"/>
              </a:rPr>
              <a:t> = A  ∧ </a:t>
            </a:r>
            <a:r>
              <a:rPr lang="en-US" dirty="0" err="1">
                <a:latin typeface="Bookman Old Style"/>
                <a:cs typeface="Bookman Old Style"/>
              </a:rPr>
              <a:t>StudentYGrade</a:t>
            </a:r>
            <a:r>
              <a:rPr lang="en-US" dirty="0">
                <a:latin typeface="Bookman Old Style"/>
                <a:cs typeface="Bookman Old Style"/>
              </a:rPr>
              <a:t> = B</a:t>
            </a:r>
          </a:p>
          <a:p>
            <a:pPr algn="ctr">
              <a:buNone/>
            </a:pPr>
            <a:r>
              <a:rPr lang="en-US" dirty="0" err="1">
                <a:latin typeface="Bookman Old Style"/>
                <a:cs typeface="Bookman Old Style"/>
              </a:rPr>
              <a:t>StudentXGrade</a:t>
            </a:r>
            <a:r>
              <a:rPr lang="en-US" dirty="0">
                <a:latin typeface="Bookman Old Style"/>
                <a:cs typeface="Bookman Old Style"/>
              </a:rPr>
              <a:t> = B  ∧ </a:t>
            </a:r>
            <a:r>
              <a:rPr lang="en-US" dirty="0" err="1">
                <a:latin typeface="Bookman Old Style"/>
                <a:cs typeface="Bookman Old Style"/>
              </a:rPr>
              <a:t>StudentYGrade</a:t>
            </a:r>
            <a:r>
              <a:rPr lang="en-US" dirty="0">
                <a:latin typeface="Bookman Old Style"/>
                <a:cs typeface="Bookman Old Style"/>
              </a:rPr>
              <a:t> = A</a:t>
            </a:r>
          </a:p>
          <a:p>
            <a:pPr algn="ctr">
              <a:buNone/>
            </a:pPr>
            <a:r>
              <a:rPr lang="en-US" dirty="0" err="1">
                <a:latin typeface="Bookman Old Style"/>
                <a:cs typeface="Bookman Old Style"/>
              </a:rPr>
              <a:t>StudentXGrade</a:t>
            </a:r>
            <a:r>
              <a:rPr lang="en-US" dirty="0">
                <a:latin typeface="Bookman Old Style"/>
                <a:cs typeface="Bookman Old Style"/>
              </a:rPr>
              <a:t> = B  ∧ </a:t>
            </a:r>
            <a:r>
              <a:rPr lang="en-US" dirty="0" err="1">
                <a:latin typeface="Bookman Old Style"/>
                <a:cs typeface="Bookman Old Style"/>
              </a:rPr>
              <a:t>StudentYGrade</a:t>
            </a:r>
            <a:r>
              <a:rPr lang="en-US" dirty="0">
                <a:latin typeface="Bookman Old Style"/>
                <a:cs typeface="Bookman Old Style"/>
              </a:rPr>
              <a:t> = 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125"/>
          </a:xfrm>
        </p:spPr>
        <p:txBody>
          <a:bodyPr/>
          <a:lstStyle/>
          <a:p>
            <a:r>
              <a:rPr lang="en-US"/>
              <a:t>Artificial Intelligence (CS 131)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variable and outcome, we have the </a:t>
            </a:r>
            <a:r>
              <a:rPr lang="en-US" dirty="0">
                <a:solidFill>
                  <a:schemeClr val="accent3"/>
                </a:solidFill>
              </a:rPr>
              <a:t>unconditional probability</a:t>
            </a:r>
            <a:r>
              <a:rPr lang="en-US" dirty="0"/>
              <a:t> that it is true:</a:t>
            </a:r>
          </a:p>
          <a:p>
            <a:pPr algn="ctr">
              <a:spcAft>
                <a:spcPts val="1200"/>
              </a:spcAft>
              <a:buNone/>
            </a:pPr>
            <a:r>
              <a:rPr lang="en-US" dirty="0" err="1">
                <a:latin typeface="Bookman Old Style"/>
                <a:cs typeface="Bookman Old Style"/>
              </a:rPr>
              <a:t>P(StudentXGrade</a:t>
            </a:r>
            <a:r>
              <a:rPr lang="en-US" dirty="0">
                <a:latin typeface="Bookman Old Style"/>
                <a:cs typeface="Bookman Old Style"/>
              </a:rPr>
              <a:t> = A) = 0.78</a:t>
            </a:r>
          </a:p>
          <a:p>
            <a:r>
              <a:rPr lang="en-US" dirty="0">
                <a:solidFill>
                  <a:schemeClr val="accent3"/>
                </a:solidFill>
              </a:rPr>
              <a:t>Distribution</a:t>
            </a:r>
            <a:r>
              <a:rPr lang="en-US" dirty="0"/>
              <a:t>:  collection of all probabilities for a variable:</a:t>
            </a:r>
          </a:p>
          <a:p>
            <a:pPr algn="ctr">
              <a:spcAft>
                <a:spcPts val="1200"/>
              </a:spcAft>
              <a:buNone/>
            </a:pP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P(StudentXGrade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) = </a:t>
            </a:r>
            <a:r>
              <a:rPr lang="en-US" spc="300" dirty="0">
                <a:latin typeface="Bookman Old Style" charset="0"/>
                <a:ea typeface="Bookman Old Style" charset="0"/>
                <a:cs typeface="Bookman Old Style" charset="0"/>
              </a:rPr>
              <a:t>{0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.78, 0.2</a:t>
            </a:r>
            <a:r>
              <a:rPr lang="en-US" spc="300" dirty="0">
                <a:latin typeface="Bookman Old Style" charset="0"/>
                <a:ea typeface="Bookman Old Style" charset="0"/>
                <a:cs typeface="Bookman Old Style" charset="0"/>
              </a:rPr>
              <a:t>2}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   [A, B]</a:t>
            </a:r>
          </a:p>
          <a:p>
            <a:r>
              <a:rPr lang="en-US" dirty="0"/>
              <a:t>We can then calculate the probability of more complex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events based on the basic distributions:</a:t>
            </a:r>
          </a:p>
          <a:p>
            <a:pPr algn="ctr">
              <a:spcAft>
                <a:spcPts val="1800"/>
              </a:spcAft>
              <a:buNone/>
            </a:pPr>
            <a:r>
              <a:rPr lang="en-US" dirty="0" err="1">
                <a:latin typeface="Bookman Old Style"/>
                <a:cs typeface="Bookman Old Style"/>
              </a:rPr>
              <a:t>P(StudentXGrade</a:t>
            </a:r>
            <a:r>
              <a:rPr lang="en-US" dirty="0">
                <a:latin typeface="Bookman Old Style"/>
                <a:cs typeface="Bookman Old Style"/>
              </a:rPr>
              <a:t> = A  ∧ </a:t>
            </a:r>
            <a:r>
              <a:rPr lang="en-US" dirty="0" err="1">
                <a:latin typeface="Bookman Old Style"/>
                <a:cs typeface="Bookman Old Style"/>
              </a:rPr>
              <a:t>StudentYGrade</a:t>
            </a:r>
            <a:r>
              <a:rPr lang="en-US" dirty="0">
                <a:latin typeface="Bookman Old Style"/>
                <a:cs typeface="Bookman Old Style"/>
              </a:rPr>
              <a:t> = B) = ?</a:t>
            </a:r>
          </a:p>
          <a:p>
            <a:r>
              <a:rPr lang="en-US" dirty="0"/>
              <a:t>Where do these basic numbers actually </a:t>
            </a:r>
            <a:r>
              <a:rPr lang="en-US" i="1" dirty="0"/>
              <a:t>come from</a:t>
            </a:r>
            <a:r>
              <a:rPr lang="en-US" dirty="0"/>
              <a:t>?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125"/>
          </a:xfrm>
        </p:spPr>
        <p:txBody>
          <a:bodyPr/>
          <a:lstStyle/>
          <a:p>
            <a:r>
              <a:rPr lang="en-US"/>
              <a:t>Artificial Intelligence (CS 131)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Subjective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114800" cy="493776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One view:  probabilities describe what we </a:t>
            </a:r>
            <a:r>
              <a:rPr lang="en-US" i="1" dirty="0"/>
              <a:t>believe</a:t>
            </a:r>
            <a:r>
              <a:rPr lang="en-US" dirty="0"/>
              <a:t> to be true about the world</a:t>
            </a:r>
          </a:p>
          <a:p>
            <a:pPr lvl="1">
              <a:spcBef>
                <a:spcPts val="0"/>
              </a:spcBef>
            </a:pPr>
            <a:r>
              <a:rPr lang="en-US" i="1" dirty="0">
                <a:solidFill>
                  <a:schemeClr val="tx1"/>
                </a:solidFill>
              </a:rPr>
              <a:t>How confident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we are that something will/won’t happen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Can be based on a number of things (observation of human behavior, expert opinion, polls, etc.)</a:t>
            </a:r>
          </a:p>
          <a:p>
            <a:r>
              <a:rPr lang="en-US" i="1" dirty="0"/>
              <a:t>Question</a:t>
            </a:r>
            <a:r>
              <a:rPr lang="en-US" dirty="0"/>
              <a:t>: what do we do if our beliefs are </a:t>
            </a:r>
            <a:r>
              <a:rPr lang="en-US" i="1" dirty="0"/>
              <a:t>different</a:t>
            </a:r>
            <a:r>
              <a:rPr lang="en-US" dirty="0"/>
              <a:t> than those of others?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125"/>
          </a:xfrm>
        </p:spPr>
        <p:txBody>
          <a:bodyPr/>
          <a:lstStyle/>
          <a:p>
            <a:r>
              <a:rPr lang="en-US"/>
              <a:t>Artificial Intelligence (CS 131)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9" descr="subjectiveContou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24000"/>
            <a:ext cx="4231098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14800" cy="4937760"/>
          </a:xfrm>
        </p:spPr>
        <p:txBody>
          <a:bodyPr/>
          <a:lstStyle/>
          <a:p>
            <a:r>
              <a:rPr lang="en-US" dirty="0"/>
              <a:t>Another view:  probability distributions reflect </a:t>
            </a:r>
            <a:r>
              <a:rPr lang="en-US" i="1" dirty="0"/>
              <a:t>reality</a:t>
            </a:r>
          </a:p>
          <a:p>
            <a:pPr lvl="1">
              <a:spcBef>
                <a:spcPts val="0"/>
              </a:spcBef>
            </a:pPr>
            <a:r>
              <a:rPr lang="en-US" dirty="0"/>
              <a:t>Events really do happen with some set probability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If we have an </a:t>
            </a:r>
            <a:r>
              <a:rPr lang="en-US" i="1" dirty="0">
                <a:solidFill>
                  <a:schemeClr val="tx1"/>
                </a:solidFill>
              </a:rPr>
              <a:t>accurate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distribution, then our numbers match with how the world is in and of itself</a:t>
            </a:r>
          </a:p>
          <a:p>
            <a:r>
              <a:rPr lang="en-US" i="1" dirty="0"/>
              <a:t>Question</a:t>
            </a:r>
            <a:r>
              <a:rPr lang="en-US" dirty="0"/>
              <a:t>: what is the mechanism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that makes all of this work?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 descr="coinFli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295400"/>
            <a:ext cx="31750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Frequentist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572000" cy="4937760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en-US" dirty="0"/>
              <a:t>Another idea:  probabilities are based on actual, </a:t>
            </a:r>
            <a:r>
              <a:rPr lang="en-US" i="1" dirty="0"/>
              <a:t>empirical observation</a:t>
            </a:r>
            <a:r>
              <a:rPr lang="en-US" dirty="0"/>
              <a:t> of events over time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We track how many times different outcomes occur, </a:t>
            </a:r>
            <a:r>
              <a:rPr lang="en-US" i="1" dirty="0">
                <a:solidFill>
                  <a:schemeClr val="tx1"/>
                </a:solidFill>
              </a:rPr>
              <a:t>relative to </a:t>
            </a:r>
            <a:r>
              <a:rPr lang="en-US" dirty="0"/>
              <a:t>the total number of events seen so far</a:t>
            </a:r>
          </a:p>
          <a:p>
            <a:r>
              <a:rPr lang="en-US" i="1" dirty="0"/>
              <a:t>Potential Issues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Requires many observations</a:t>
            </a:r>
          </a:p>
          <a:p>
            <a:pPr lvl="1"/>
            <a:r>
              <a:rPr lang="en-US" dirty="0"/>
              <a:t>Unrepeatable/very rare events are hard to put meaningful numbers on</a:t>
            </a:r>
          </a:p>
          <a:p>
            <a:pPr lvl="1"/>
            <a:r>
              <a:rPr lang="en-US" dirty="0"/>
              <a:t>Objectivist view thinks this is just an attempt to learn what is really there in the first place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125"/>
          </a:xfrm>
        </p:spPr>
        <p:txBody>
          <a:bodyPr/>
          <a:lstStyle/>
          <a:p>
            <a:r>
              <a:rPr lang="en-US"/>
              <a:t>Artificial Intelligence (CS 131)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" name="Picture 9" descr="dinosaurMete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680" y="1359408"/>
            <a:ext cx="3474720" cy="47365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Problem Involving Games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19200"/>
            <a:ext cx="4876800" cy="493776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Two players put money in on a game of chance</a:t>
            </a:r>
          </a:p>
          <a:p>
            <a:pPr>
              <a:spcAft>
                <a:spcPts val="600"/>
              </a:spcAft>
            </a:pPr>
            <a:r>
              <a:rPr lang="en-US" dirty="0"/>
              <a:t>First one to certain number of points, </a:t>
            </a:r>
            <a:r>
              <a:rPr lang="en-US" i="1" dirty="0">
                <a:latin typeface="Bookman Old Style"/>
                <a:cs typeface="Bookman Old Style"/>
              </a:rPr>
              <a:t>P</a:t>
            </a:r>
            <a:r>
              <a:rPr lang="en-US" dirty="0"/>
              <a:t>, wins the money</a:t>
            </a:r>
          </a:p>
          <a:p>
            <a:r>
              <a:rPr lang="en-US" dirty="0"/>
              <a:t>Game is interrupted before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/>
              <a:t>either wins, however:</a:t>
            </a:r>
          </a:p>
          <a:p>
            <a:pPr lvl="1"/>
            <a:r>
              <a:rPr lang="en-US" dirty="0"/>
              <a:t>Player one has </a:t>
            </a:r>
            <a:r>
              <a:rPr lang="en-US" i="1" dirty="0" err="1">
                <a:latin typeface="Bookman Old Style"/>
                <a:cs typeface="Bookman Old Style"/>
              </a:rPr>
              <a:t>n</a:t>
            </a:r>
            <a:r>
              <a:rPr lang="en-US" i="1" dirty="0">
                <a:latin typeface="Bookman Old Style"/>
                <a:cs typeface="Bookman Old Style"/>
              </a:rPr>
              <a:t> &lt; P</a:t>
            </a:r>
            <a:r>
              <a:rPr lang="en-US" dirty="0"/>
              <a:t> points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Player two has </a:t>
            </a:r>
            <a:r>
              <a:rPr lang="en-US" i="1" dirty="0" err="1">
                <a:latin typeface="Bookman Old Style"/>
                <a:cs typeface="Bookman Old Style"/>
              </a:rPr>
              <a:t>m</a:t>
            </a:r>
            <a:r>
              <a:rPr lang="en-US" i="1" dirty="0">
                <a:latin typeface="Bookman Old Style"/>
                <a:cs typeface="Bookman Old Style"/>
              </a:rPr>
              <a:t> &lt; P</a:t>
            </a:r>
            <a:r>
              <a:rPr lang="en-US" dirty="0"/>
              <a:t> points</a:t>
            </a:r>
          </a:p>
          <a:p>
            <a:r>
              <a:rPr lang="en-US" dirty="0"/>
              <a:t>Who wins?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125"/>
          </a:xfrm>
        </p:spPr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Picture 11" descr="diceRo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362200"/>
            <a:ext cx="3611317" cy="25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82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486400" y="2819400"/>
            <a:ext cx="3352800" cy="3276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228600" rtlCol="0" anchor="t"/>
          <a:lstStyle/>
          <a:p>
            <a:pPr algn="ctr"/>
            <a:endParaRPr lang="en-US" i="1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Axioms of Probability</a:t>
            </a:r>
            <a:endParaRPr lang="en-US" dirty="0"/>
          </a:p>
        </p:txBody>
      </p:sp>
      <p:pic>
        <p:nvPicPr>
          <p:cNvPr id="6" name="Content Placeholder 5" descr="axioms.pdf"/>
          <p:cNvPicPr>
            <a:picLocks noGrp="1" noChangeAspect="1"/>
          </p:cNvPicPr>
          <p:nvPr>
            <p:ph idx="1"/>
          </p:nvPr>
        </p:nvPicPr>
        <p:blipFill>
          <a:blip r:embed="rId2"/>
          <a:srcRect t="-48275" b="-48275"/>
          <a:stretch>
            <a:fillRect/>
          </a:stretch>
        </p:blipFill>
        <p:spPr>
          <a:xfrm>
            <a:off x="228600" y="914400"/>
            <a:ext cx="5029200" cy="301752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125"/>
          </a:xfrm>
        </p:spPr>
        <p:txBody>
          <a:bodyPr/>
          <a:lstStyle/>
          <a:p>
            <a:r>
              <a:rPr lang="en-US"/>
              <a:t>Artificial Intelligence (CS 131)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971800" y="4191000"/>
            <a:ext cx="14478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rgbClr val="000000"/>
                </a:solidFill>
                <a:latin typeface="Bookman Old Style"/>
                <a:cs typeface="Bookman Old Style"/>
              </a:rPr>
              <a:t>P(a</a:t>
            </a:r>
            <a:r>
              <a:rPr lang="en-US" i="1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/>
                <a:cs typeface="Bookman Old Style"/>
              </a:rPr>
              <a:t>v</a:t>
            </a:r>
            <a:r>
              <a:rPr lang="en-US" i="1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Bookman Old Style"/>
                <a:cs typeface="Bookman Old Style"/>
              </a:rPr>
              <a:t>b</a:t>
            </a:r>
            <a:r>
              <a:rPr lang="en-US" i="1" dirty="0">
                <a:solidFill>
                  <a:srgbClr val="000000"/>
                </a:solidFill>
                <a:latin typeface="Bookman Old Style"/>
                <a:cs typeface="Bookman Old Style"/>
              </a:rPr>
              <a:t>)</a:t>
            </a:r>
          </a:p>
        </p:txBody>
      </p:sp>
      <p:cxnSp>
        <p:nvCxnSpPr>
          <p:cNvPr id="21" name="Straight Connector 20"/>
          <p:cNvCxnSpPr>
            <a:stCxn id="20" idx="3"/>
            <a:endCxn id="14" idx="2"/>
          </p:cNvCxnSpPr>
          <p:nvPr/>
        </p:nvCxnSpPr>
        <p:spPr>
          <a:xfrm>
            <a:off x="4419600" y="4533900"/>
            <a:ext cx="1295400" cy="35092"/>
          </a:xfrm>
          <a:prstGeom prst="line">
            <a:avLst/>
          </a:prstGeom>
          <a:ln w="25400">
            <a:solidFill>
              <a:schemeClr val="accent3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5"/>
          <p:cNvGrpSpPr/>
          <p:nvPr/>
        </p:nvGrpSpPr>
        <p:grpSpPr>
          <a:xfrm>
            <a:off x="5715000" y="3647573"/>
            <a:ext cx="3048000" cy="1838827"/>
            <a:chOff x="5715000" y="3647573"/>
            <a:chExt cx="3048000" cy="1838827"/>
          </a:xfrm>
        </p:grpSpPr>
        <p:grpSp>
          <p:nvGrpSpPr>
            <p:cNvPr id="5" name="Group 21"/>
            <p:cNvGrpSpPr/>
            <p:nvPr/>
          </p:nvGrpSpPr>
          <p:grpSpPr>
            <a:xfrm>
              <a:off x="5715000" y="3647573"/>
              <a:ext cx="3048000" cy="1838827"/>
              <a:chOff x="5715000" y="3653589"/>
              <a:chExt cx="3048000" cy="183882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7068457" y="3653589"/>
                <a:ext cx="1694543" cy="1834816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accent3"/>
                  </a:solidFill>
                  <a:latin typeface="Bookman Old Style"/>
                  <a:cs typeface="Bookman Old Style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715000" y="3657600"/>
                <a:ext cx="1694543" cy="1834816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accent3"/>
                  </a:solidFill>
                  <a:latin typeface="Bookman Old Style"/>
                  <a:cs typeface="Bookman Old Style"/>
                </a:endParaRP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6629400" y="3962400"/>
              <a:ext cx="1219200" cy="1143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5715000" y="3651584"/>
            <a:ext cx="1694543" cy="1834816"/>
          </a:xfrm>
          <a:prstGeom prst="ellipse">
            <a:avLst/>
          </a:prstGeom>
          <a:solidFill>
            <a:srgbClr val="CCFFCC">
              <a:alpha val="65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spc="300" dirty="0" err="1">
                <a:solidFill>
                  <a:schemeClr val="tx1"/>
                </a:solidFill>
                <a:latin typeface="Bookman Old Style"/>
                <a:cs typeface="Bookman Old Style"/>
              </a:rPr>
              <a:t>P</a:t>
            </a:r>
            <a:r>
              <a:rPr lang="en-US" dirty="0" err="1">
                <a:solidFill>
                  <a:schemeClr val="tx1"/>
                </a:solidFill>
                <a:latin typeface="Bookman Old Style"/>
                <a:cs typeface="Bookman Old Style"/>
              </a:rPr>
              <a:t>(</a:t>
            </a:r>
            <a:r>
              <a:rPr lang="en-US" i="1" spc="300" dirty="0" err="1">
                <a:solidFill>
                  <a:schemeClr val="tx1"/>
                </a:solidFill>
                <a:latin typeface="Bookman Old Style"/>
                <a:cs typeface="Bookman Old Style"/>
              </a:rPr>
              <a:t>a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)</a:t>
            </a:r>
          </a:p>
        </p:txBody>
      </p:sp>
      <p:sp>
        <p:nvSpPr>
          <p:cNvPr id="15" name="Oval 14"/>
          <p:cNvSpPr/>
          <p:nvPr/>
        </p:nvSpPr>
        <p:spPr>
          <a:xfrm>
            <a:off x="7068457" y="3647573"/>
            <a:ext cx="1694543" cy="1834816"/>
          </a:xfrm>
          <a:prstGeom prst="ellipse">
            <a:avLst/>
          </a:prstGeom>
          <a:solidFill>
            <a:srgbClr val="57B0FF">
              <a:alpha val="65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spc="300" dirty="0" err="1">
                <a:solidFill>
                  <a:schemeClr val="tx1"/>
                </a:solidFill>
                <a:latin typeface="Bookman Old Style"/>
                <a:cs typeface="Bookman Old Style"/>
              </a:rPr>
              <a:t>P</a:t>
            </a:r>
            <a:r>
              <a:rPr lang="en-US" dirty="0" err="1">
                <a:solidFill>
                  <a:schemeClr val="tx1"/>
                </a:solidFill>
                <a:latin typeface="Bookman Old Style"/>
                <a:cs typeface="Bookman Old Style"/>
              </a:rPr>
              <a:t>(</a:t>
            </a:r>
            <a:r>
              <a:rPr lang="en-US" i="1" spc="300" dirty="0" err="1">
                <a:solidFill>
                  <a:schemeClr val="tx1"/>
                </a:solidFill>
                <a:latin typeface="Bookman Old Style"/>
                <a:cs typeface="Bookman Old Style"/>
              </a:rPr>
              <a:t>b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00800" y="1828800"/>
            <a:ext cx="14478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rgbClr val="000000"/>
                </a:solidFill>
                <a:latin typeface="Bookman Old Style"/>
                <a:cs typeface="Bookman Old Style"/>
              </a:rPr>
              <a:t>P(a</a:t>
            </a:r>
            <a:r>
              <a:rPr lang="en-US" i="1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/>
                <a:cs typeface="Bookman Old Style"/>
              </a:rPr>
              <a:t>∧</a:t>
            </a:r>
            <a:r>
              <a:rPr lang="en-US" i="1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Bookman Old Style"/>
                <a:cs typeface="Bookman Old Style"/>
              </a:rPr>
              <a:t>b</a:t>
            </a:r>
            <a:r>
              <a:rPr lang="en-US" i="1" dirty="0">
                <a:solidFill>
                  <a:srgbClr val="000000"/>
                </a:solidFill>
                <a:latin typeface="Bookman Old Style"/>
                <a:cs typeface="Bookman Old Style"/>
              </a:rPr>
              <a:t>)</a:t>
            </a:r>
          </a:p>
        </p:txBody>
      </p:sp>
      <p:cxnSp>
        <p:nvCxnSpPr>
          <p:cNvPr id="19" name="Straight Connector 18"/>
          <p:cNvCxnSpPr>
            <a:stCxn id="17" idx="2"/>
          </p:cNvCxnSpPr>
          <p:nvPr/>
        </p:nvCxnSpPr>
        <p:spPr>
          <a:xfrm rot="16200000" flipH="1">
            <a:off x="6229350" y="3409950"/>
            <a:ext cx="1905000" cy="114300"/>
          </a:xfrm>
          <a:prstGeom prst="line">
            <a:avLst/>
          </a:prstGeom>
          <a:ln w="25400">
            <a:solidFill>
              <a:schemeClr val="accent3"/>
            </a:solidFill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Axioms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125"/>
          </a:xfrm>
        </p:spPr>
        <p:txBody>
          <a:bodyPr/>
          <a:lstStyle/>
          <a:p>
            <a:r>
              <a:rPr lang="en-US"/>
              <a:t>Artificial Intelligence (CS 131)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2" name="Picture 11" descr="probProof00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800"/>
            <a:ext cx="8686800" cy="311445"/>
          </a:xfrm>
          <a:prstGeom prst="rect">
            <a:avLst/>
          </a:prstGeom>
        </p:spPr>
      </p:pic>
      <p:pic>
        <p:nvPicPr>
          <p:cNvPr id="13" name="Picture 12" descr="probProof0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47800"/>
            <a:ext cx="8839201" cy="731908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4" name="Picture 13" descr="probProof02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447800"/>
            <a:ext cx="8839200" cy="116622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5" name="Picture 14" descr="probProof03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92" y="1447800"/>
            <a:ext cx="8881908" cy="1600199"/>
          </a:xfrm>
          <a:prstGeom prst="rect">
            <a:avLst/>
          </a:prstGeom>
          <a:solidFill>
            <a:srgbClr val="FFFFFF"/>
          </a:solidFill>
        </p:spPr>
      </p:pic>
      <p:grpSp>
        <p:nvGrpSpPr>
          <p:cNvPr id="3" name="Group 17"/>
          <p:cNvGrpSpPr/>
          <p:nvPr/>
        </p:nvGrpSpPr>
        <p:grpSpPr>
          <a:xfrm>
            <a:off x="3657600" y="3276600"/>
            <a:ext cx="3200400" cy="2895600"/>
            <a:chOff x="3657600" y="3276600"/>
            <a:chExt cx="3200400" cy="2895600"/>
          </a:xfrm>
        </p:grpSpPr>
        <p:sp>
          <p:nvSpPr>
            <p:cNvPr id="16" name="Rectangle 15"/>
            <p:cNvSpPr/>
            <p:nvPr/>
          </p:nvSpPr>
          <p:spPr>
            <a:xfrm>
              <a:off x="3657600" y="3276600"/>
              <a:ext cx="3200400" cy="2895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228600" rtlCol="0" anchor="t"/>
            <a:lstStyle/>
            <a:p>
              <a:pPr algn="ctr"/>
              <a:r>
                <a:rPr lang="en-US" i="1" spc="300" dirty="0" err="1">
                  <a:solidFill>
                    <a:srgbClr val="000000"/>
                  </a:solidFill>
                  <a:latin typeface="Bookman Old Style"/>
                  <a:cs typeface="Bookman Old Style"/>
                </a:rPr>
                <a:t>P</a:t>
              </a:r>
              <a:r>
                <a:rPr lang="en-US" dirty="0" err="1">
                  <a:solidFill>
                    <a:srgbClr val="000000"/>
                  </a:solidFill>
                  <a:latin typeface="Bookman Old Style"/>
                  <a:cs typeface="Bookman Old Style"/>
                </a:rPr>
                <a:t>(</a:t>
              </a:r>
              <a:r>
                <a:rPr lang="en-US" i="1" dirty="0" err="1">
                  <a:solidFill>
                    <a:srgbClr val="000000"/>
                  </a:solidFill>
                  <a:latin typeface="Bookman Old Style"/>
                  <a:cs typeface="Bookman Old Style"/>
                </a:rPr>
                <a:t>¬</a:t>
              </a:r>
              <a:r>
                <a:rPr lang="en-US" i="1" spc="300" dirty="0" err="1">
                  <a:solidFill>
                    <a:srgbClr val="000000"/>
                  </a:solidFill>
                  <a:latin typeface="Bookman Old Style"/>
                  <a:cs typeface="Bookman Old Style"/>
                </a:rPr>
                <a:t>a</a:t>
              </a:r>
              <a:r>
                <a:rPr lang="en-US" dirty="0">
                  <a:solidFill>
                    <a:srgbClr val="000000"/>
                  </a:solidFill>
                  <a:latin typeface="Bookman Old Style"/>
                  <a:cs typeface="Bookman Old Style"/>
                </a:rPr>
                <a:t>)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419600" y="4191000"/>
              <a:ext cx="1752600" cy="1752600"/>
            </a:xfrm>
            <a:prstGeom prst="ellipse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Bookman Old Style"/>
                  <a:cs typeface="Bookman Old Style"/>
                </a:rPr>
                <a:t>P(a</a:t>
              </a:r>
              <a:r>
                <a:rPr lang="en-US" i="1" dirty="0">
                  <a:solidFill>
                    <a:schemeClr val="tx1"/>
                  </a:solidFill>
                  <a:latin typeface="Bookman Old Style"/>
                  <a:cs typeface="Bookman Old Style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Joint Probability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random variables {</a:t>
            </a:r>
            <a:r>
              <a:rPr lang="en-US" sz="2400" dirty="0">
                <a:latin typeface="Bookman Old Style"/>
                <a:cs typeface="Bookman Old Style"/>
              </a:rPr>
              <a:t>X1, X2, …, </a:t>
            </a:r>
            <a:r>
              <a:rPr lang="en-US" sz="2400" dirty="0" err="1">
                <a:latin typeface="Bookman Old Style"/>
                <a:cs typeface="Bookman Old Style"/>
              </a:rPr>
              <a:t>Xn</a:t>
            </a:r>
            <a:r>
              <a:rPr lang="en-US" sz="2400" dirty="0"/>
              <a:t>} </a:t>
            </a:r>
            <a:r>
              <a:rPr lang="en-US" sz="2400" dirty="0">
                <a:solidFill>
                  <a:schemeClr val="accent3"/>
                </a:solidFill>
              </a:rPr>
              <a:t>joint distribution </a:t>
            </a:r>
            <a:r>
              <a:rPr lang="en-US" sz="2400" dirty="0"/>
              <a:t>gives probability of </a:t>
            </a:r>
            <a:r>
              <a:rPr lang="en-US" sz="2400" i="1" dirty="0"/>
              <a:t>each possible combination</a:t>
            </a:r>
            <a:r>
              <a:rPr lang="en-US" sz="2400" b="1" i="1" dirty="0"/>
              <a:t> </a:t>
            </a:r>
            <a:r>
              <a:rPr lang="en-US" sz="2400" dirty="0"/>
              <a:t>of outcomes</a:t>
            </a:r>
          </a:p>
          <a:p>
            <a:r>
              <a:rPr lang="en-US" sz="2400" dirty="0"/>
              <a:t>Can be written as a table of values: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E72938-0A72-5945-94C2-0B1C530BAD8A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199" y="2819400"/>
          <a:ext cx="8229600" cy="1219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03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endParaRPr lang="en-US" sz="2000" b="0" dirty="0">
                        <a:latin typeface="Bookman Old Style"/>
                        <a:cs typeface="Bookman Old Sty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Bookman Old Style"/>
                          <a:cs typeface="Bookman Old Style"/>
                        </a:rPr>
                        <a:t>StudentXGrade = A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Bookman Old Style"/>
                        <a:cs typeface="Bookman Old Sty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Bookman Old Style"/>
                          <a:cs typeface="Bookman Old Style"/>
                        </a:rPr>
                        <a:t>StudentXGrade = B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Bookman Old Style"/>
                        <a:cs typeface="Bookman Old Styl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Bookman Old Style"/>
                          <a:cs typeface="Bookman Old Style"/>
                        </a:rPr>
                        <a:t>StudentYGrade = A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Bookman Old Style"/>
                        <a:cs typeface="Bookman Old Sty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ookman Old Style"/>
                          <a:cs typeface="Bookman Old Style"/>
                        </a:rP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ookman Old Style"/>
                          <a:cs typeface="Bookman Old Style"/>
                        </a:rPr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Bookman Old Style"/>
                          <a:cs typeface="Bookman Old Style"/>
                        </a:rPr>
                        <a:t>StudentYGrade = B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Bookman Old Style"/>
                        <a:cs typeface="Bookman Old Sty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ookman Old Style"/>
                          <a:cs typeface="Bookman Old Style"/>
                        </a:rPr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ookman Old Style"/>
                          <a:cs typeface="Bookman Old Style"/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71600" y="4343400"/>
            <a:ext cx="64008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Note:  if the table is supposed to represent a </a:t>
            </a:r>
            <a:r>
              <a:rPr lang="en-US" sz="1800" i="1" dirty="0"/>
              <a:t>proper</a:t>
            </a:r>
            <a:r>
              <a:rPr lang="en-US" sz="1800" dirty="0"/>
              <a:t> joint  distribution, then the numbers must all sum to </a:t>
            </a:r>
            <a:r>
              <a:rPr lang="en-US" sz="1800" dirty="0">
                <a:latin typeface="Bookman Old Style"/>
                <a:cs typeface="Bookman Old Style"/>
              </a:rPr>
              <a:t>1.0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754630"/>
            <a:ext cx="8229600" cy="340233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000" dirty="0"/>
              <a:t>Given the joint distribution we can get the probability of any outcome by </a:t>
            </a:r>
            <a:r>
              <a:rPr lang="en-US" sz="2000" dirty="0">
                <a:solidFill>
                  <a:schemeClr val="accent3"/>
                </a:solidFill>
              </a:rPr>
              <a:t>marginalizing</a:t>
            </a:r>
            <a:r>
              <a:rPr lang="en-US" sz="2000" dirty="0"/>
              <a:t>:  summing all values for which the outcome of interest is true</a:t>
            </a:r>
          </a:p>
          <a:p>
            <a:pPr>
              <a:spcAft>
                <a:spcPts val="5400"/>
              </a:spcAft>
            </a:pPr>
            <a:r>
              <a:rPr lang="en-US" sz="2000" dirty="0"/>
              <a:t>For example, probability student X gets an A:</a:t>
            </a:r>
          </a:p>
          <a:p>
            <a:r>
              <a:rPr lang="en-US" sz="2000" dirty="0"/>
              <a:t>Probability that </a:t>
            </a:r>
            <a:r>
              <a:rPr lang="en-US" sz="2000" i="1" dirty="0"/>
              <a:t>either</a:t>
            </a:r>
            <a:r>
              <a:rPr lang="en-US" sz="2000" b="1" dirty="0"/>
              <a:t> </a:t>
            </a:r>
            <a:r>
              <a:rPr lang="en-US" sz="2000" dirty="0"/>
              <a:t>X or Y gets an A: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E72938-0A72-5945-94C2-0B1C530BAD8A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339215"/>
          <a:ext cx="8229600" cy="1219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03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endParaRPr lang="en-US" sz="2000" b="0" dirty="0">
                        <a:latin typeface="Bookman Old Style"/>
                        <a:cs typeface="Bookman Old Sty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Bookman Old Style"/>
                          <a:cs typeface="Bookman Old Style"/>
                        </a:rPr>
                        <a:t>StudentXGrade = A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Bookman Old Style"/>
                        <a:cs typeface="Bookman Old Sty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Bookman Old Style"/>
                          <a:cs typeface="Bookman Old Style"/>
                        </a:rPr>
                        <a:t>StudentXGrade = B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Bookman Old Style"/>
                        <a:cs typeface="Bookman Old Styl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Bookman Old Style"/>
                          <a:cs typeface="Bookman Old Style"/>
                        </a:rPr>
                        <a:t>StudentYGrade = A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Bookman Old Style"/>
                        <a:cs typeface="Bookman Old Sty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ookman Old Style"/>
                          <a:cs typeface="Bookman Old Style"/>
                        </a:rP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ookman Old Style"/>
                          <a:cs typeface="Bookman Old Style"/>
                        </a:rPr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Bookman Old Style"/>
                          <a:cs typeface="Bookman Old Style"/>
                        </a:rPr>
                        <a:t>StudentYGrade = B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Bookman Old Style"/>
                        <a:cs typeface="Bookman Old Sty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ookman Old Style"/>
                          <a:cs typeface="Bookman Old Style"/>
                        </a:rPr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ookman Old Style"/>
                          <a:cs typeface="Bookman Old Style"/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114800"/>
            <a:ext cx="6400800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207000"/>
            <a:ext cx="66294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Size of the Joint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How many numbers do we need to specify the full joint distribution in each of the following cases: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Three variables as follows:</a:t>
            </a:r>
          </a:p>
          <a:p>
            <a:pPr lvl="1"/>
            <a:r>
              <a:rPr lang="en-US" sz="2000" dirty="0" err="1">
                <a:latin typeface="Bookman Old Style"/>
                <a:cs typeface="Bookman Old Style"/>
              </a:rPr>
              <a:t>StudentGeneration</a:t>
            </a:r>
            <a:r>
              <a:rPr lang="en-US" sz="2000" dirty="0">
                <a:latin typeface="Bookman Old Style"/>
                <a:cs typeface="Bookman Old Style"/>
              </a:rPr>
              <a:t> = {First, Other}</a:t>
            </a:r>
          </a:p>
          <a:p>
            <a:pPr lvl="1"/>
            <a:r>
              <a:rPr lang="en-US" sz="2000" dirty="0" err="1">
                <a:latin typeface="Bookman Old Style"/>
                <a:cs typeface="Bookman Old Style"/>
              </a:rPr>
              <a:t>StudentYear</a:t>
            </a:r>
            <a:r>
              <a:rPr lang="en-US" sz="2000" dirty="0">
                <a:latin typeface="Bookman Old Style"/>
                <a:cs typeface="Bookman Old Style"/>
              </a:rPr>
              <a:t> = {1, 2, 3, 4}</a:t>
            </a:r>
          </a:p>
          <a:p>
            <a:pPr lvl="1">
              <a:spcAft>
                <a:spcPts val="2400"/>
              </a:spcAft>
            </a:pPr>
            <a:r>
              <a:rPr lang="en-US" sz="2000" dirty="0" err="1">
                <a:latin typeface="Bookman Old Style"/>
                <a:cs typeface="Bookman Old Style"/>
              </a:rPr>
              <a:t>StudentGrade</a:t>
            </a:r>
            <a:r>
              <a:rPr lang="en-US" sz="2000" dirty="0">
                <a:latin typeface="Bookman Old Style"/>
                <a:cs typeface="Bookman Old Style"/>
              </a:rPr>
              <a:t> = {A, B, C, D, F}</a:t>
            </a:r>
          </a:p>
          <a:p>
            <a:pPr lvl="1"/>
            <a:endParaRPr lang="en-US" sz="2000" dirty="0">
              <a:latin typeface="Bookman Old Style"/>
              <a:cs typeface="Bookman Old Style"/>
            </a:endParaRPr>
          </a:p>
          <a:p>
            <a:pPr lvl="1"/>
            <a:endParaRPr lang="en-US" sz="2000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A set of </a:t>
            </a:r>
            <a:r>
              <a:rPr lang="en-US" sz="2000" i="1" dirty="0" err="1">
                <a:latin typeface="Bookman Old Style"/>
                <a:cs typeface="Bookman Old Style"/>
              </a:rPr>
              <a:t>n</a:t>
            </a:r>
            <a:r>
              <a:rPr lang="en-US" sz="2000" i="1" dirty="0"/>
              <a:t> </a:t>
            </a:r>
            <a:r>
              <a:rPr lang="en-US" sz="2000" dirty="0"/>
              <a:t>binary (</a:t>
            </a:r>
            <a:r>
              <a:rPr lang="en-US" sz="2000" dirty="0">
                <a:latin typeface="Bookman Old Style"/>
                <a:cs typeface="Bookman Old Style"/>
              </a:rPr>
              <a:t>2</a:t>
            </a:r>
            <a:r>
              <a:rPr lang="en-US" sz="2000" dirty="0"/>
              <a:t>-valued) variables?</a:t>
            </a:r>
          </a:p>
          <a:p>
            <a:endParaRPr lang="en-US" sz="2000" dirty="0"/>
          </a:p>
          <a:p>
            <a:pPr marL="514350" indent="-514350">
              <a:buFont typeface="+mj-lt"/>
              <a:buAutoNum type="arabicPeriod" startAt="3"/>
            </a:pPr>
            <a:r>
              <a:rPr lang="en-US" sz="2000" dirty="0"/>
              <a:t>A set of </a:t>
            </a:r>
            <a:r>
              <a:rPr lang="en-US" sz="2000" i="1" dirty="0" err="1">
                <a:latin typeface="Bookman Old Style"/>
                <a:cs typeface="Bookman Old Style"/>
              </a:rPr>
              <a:t>n</a:t>
            </a:r>
            <a:r>
              <a:rPr lang="en-US" sz="2000" i="1" dirty="0">
                <a:latin typeface="Bookman Old Style"/>
                <a:cs typeface="Bookman Old Style"/>
              </a:rPr>
              <a:t> </a:t>
            </a:r>
            <a:r>
              <a:rPr lang="en-US" sz="2000" i="1" dirty="0" err="1">
                <a:latin typeface="Bookman Old Style"/>
                <a:cs typeface="Bookman Old Style"/>
              </a:rPr>
              <a:t>m</a:t>
            </a:r>
            <a:r>
              <a:rPr lang="en-US" sz="2000" dirty="0" err="1"/>
              <a:t>-ary</a:t>
            </a:r>
            <a:r>
              <a:rPr lang="en-US" sz="2000" dirty="0"/>
              <a:t> (</a:t>
            </a:r>
            <a:r>
              <a:rPr lang="en-US" sz="2000" i="1" dirty="0" err="1">
                <a:latin typeface="Bookman Old Style"/>
                <a:cs typeface="Bookman Old Style"/>
              </a:rPr>
              <a:t>m</a:t>
            </a:r>
            <a:r>
              <a:rPr lang="en-US" sz="2000" dirty="0"/>
              <a:t>-valued) variables?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A42BC7-6CFF-FB47-A07D-55AEA8216050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19400" y="5061868"/>
            <a:ext cx="4667250" cy="2964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67000" y="5961198"/>
            <a:ext cx="4876800" cy="303341"/>
          </a:xfrm>
          <a:prstGeom prst="rect">
            <a:avLst/>
          </a:prstGeom>
        </p:spPr>
      </p:pic>
      <p:pic>
        <p:nvPicPr>
          <p:cNvPr id="19" name="Picture 18" descr="joint00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950" y="3693922"/>
            <a:ext cx="5727700" cy="8018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important things we do with probabilities involves </a:t>
            </a:r>
            <a:r>
              <a:rPr lang="en-US" i="1" dirty="0">
                <a:solidFill>
                  <a:srgbClr val="000000"/>
                </a:solidFill>
              </a:rPr>
              <a:t>reasoning from evidence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We don’t always care about the </a:t>
            </a:r>
            <a:r>
              <a:rPr lang="en-US" dirty="0">
                <a:solidFill>
                  <a:schemeClr val="accent3"/>
                </a:solidFill>
              </a:rPr>
              <a:t>prior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en-US" dirty="0"/>
              <a:t>(simple) probability that something is true no matter what</a:t>
            </a:r>
          </a:p>
          <a:p>
            <a:r>
              <a:rPr lang="en-US" dirty="0"/>
              <a:t>Rather, we want to know how likely it actually is given what else we know…</a:t>
            </a:r>
          </a:p>
          <a:p>
            <a:pPr lvl="1"/>
            <a:r>
              <a:rPr lang="en-US" i="1" dirty="0"/>
              <a:t>Given</a:t>
            </a:r>
            <a:r>
              <a:rPr lang="en-US" b="1" i="1" dirty="0"/>
              <a:t> </a:t>
            </a:r>
            <a:r>
              <a:rPr lang="en-US" dirty="0"/>
              <a:t>a storm warning, how likely is a hurricane?</a:t>
            </a:r>
          </a:p>
          <a:p>
            <a:pPr lvl="1"/>
            <a:r>
              <a:rPr lang="en-US" i="1" dirty="0"/>
              <a:t>Given</a:t>
            </a:r>
            <a:r>
              <a:rPr lang="en-US" b="1" i="1" dirty="0"/>
              <a:t> </a:t>
            </a:r>
            <a:r>
              <a:rPr lang="en-US" dirty="0"/>
              <a:t>the cards on the table, how likely is my opponent to have a better poker hand than me?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A42BC7-6CFF-FB47-A07D-55AEA8216050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Product Rule for Conditional Probability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0"/>
              </a:spcAft>
            </a:pPr>
            <a:r>
              <a:rPr lang="en-US" dirty="0"/>
              <a:t>We define the </a:t>
            </a:r>
            <a:r>
              <a:rPr lang="en-US" dirty="0">
                <a:solidFill>
                  <a:schemeClr val="accent3"/>
                </a:solidFill>
              </a:rPr>
              <a:t>conditional probability </a:t>
            </a:r>
            <a:r>
              <a:rPr lang="en-US" dirty="0"/>
              <a:t>of event </a:t>
            </a:r>
            <a:r>
              <a:rPr lang="en-US" i="1" dirty="0">
                <a:latin typeface="Bookman Old Style"/>
                <a:cs typeface="Bookman Old Style"/>
              </a:rPr>
              <a:t>a</a:t>
            </a:r>
            <a:r>
              <a:rPr lang="en-US" dirty="0"/>
              <a:t>, given event </a:t>
            </a:r>
            <a:r>
              <a:rPr lang="en-US" i="1" dirty="0" err="1">
                <a:latin typeface="Bookman Old Style"/>
                <a:cs typeface="Bookman Old Style"/>
              </a:rPr>
              <a:t>b</a:t>
            </a:r>
            <a:r>
              <a:rPr lang="en-US" dirty="0"/>
              <a:t>, using the basic rule:</a:t>
            </a:r>
          </a:p>
          <a:p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Equivalently, we have the </a:t>
            </a:r>
            <a:r>
              <a:rPr lang="en-US" dirty="0">
                <a:solidFill>
                  <a:schemeClr val="accent3"/>
                </a:solidFill>
              </a:rPr>
              <a:t>product rule </a:t>
            </a:r>
            <a:r>
              <a:rPr lang="en-US" dirty="0"/>
              <a:t>for joint probability (in two different, equivalent forms):</a:t>
            </a:r>
          </a:p>
          <a:p>
            <a:pPr>
              <a:spcAft>
                <a:spcPts val="3000"/>
              </a:spcAft>
            </a:pPr>
            <a:endParaRPr lang="en-US" dirty="0"/>
          </a:p>
          <a:p>
            <a:endParaRPr lang="en-US" dirty="0"/>
          </a:p>
          <a:p>
            <a:pPr lvl="1">
              <a:spcAft>
                <a:spcPts val="1200"/>
              </a:spcAft>
            </a:pPr>
            <a:r>
              <a:rPr lang="en-US" b="1" i="1" dirty="0"/>
              <a:t>Why </a:t>
            </a:r>
            <a:r>
              <a:rPr lang="en-US" dirty="0"/>
              <a:t>are these equivalent? (Follows from basic logic and the basic definition given above.)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A42BC7-6CFF-FB47-A07D-55AEA8216050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 descr="conProb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2209800"/>
            <a:ext cx="3543300" cy="7874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286000" y="4152900"/>
            <a:ext cx="4635500" cy="1028700"/>
            <a:chOff x="2286000" y="3886200"/>
            <a:chExt cx="4635500" cy="1028700"/>
          </a:xfrm>
        </p:grpSpPr>
        <p:pic>
          <p:nvPicPr>
            <p:cNvPr id="7" name="Picture 6" descr="prodRul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0" y="3886200"/>
              <a:ext cx="4584700" cy="495300"/>
            </a:xfrm>
            <a:prstGeom prst="rect">
              <a:avLst/>
            </a:prstGeom>
          </p:spPr>
        </p:pic>
        <p:pic>
          <p:nvPicPr>
            <p:cNvPr id="8" name="Picture 7" descr="prodRule2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6000" y="4419600"/>
              <a:ext cx="4635500" cy="4953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800"/>
              </a:spcAft>
            </a:pPr>
            <a:r>
              <a:rPr lang="en-US" dirty="0"/>
              <a:t>Given the following joint distribution: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378" dirty="0"/>
              <a:t>What is the probability of getting an A if we study 3–5 hours?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378" dirty="0"/>
              <a:t>What is the probability of getting a B </a:t>
            </a:r>
            <a:r>
              <a:rPr lang="en-US" sz="2378" i="1" dirty="0"/>
              <a:t>or higher </a:t>
            </a:r>
            <a:r>
              <a:rPr lang="en-US" sz="2378" dirty="0"/>
              <a:t>if we study that same amount?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378" dirty="0"/>
              <a:t>What is the probability that a student who studies </a:t>
            </a:r>
            <a:r>
              <a:rPr lang="en-US" sz="2378" i="1" dirty="0"/>
              <a:t>less</a:t>
            </a:r>
            <a:r>
              <a:rPr lang="en-US" sz="2378" b="1" i="1" dirty="0"/>
              <a:t> </a:t>
            </a:r>
            <a:r>
              <a:rPr lang="en-US" sz="2378" dirty="0"/>
              <a:t>than 3–5 hours </a:t>
            </a:r>
            <a:r>
              <a:rPr lang="en-US" sz="2378" i="1" dirty="0"/>
              <a:t>doesn’t</a:t>
            </a:r>
            <a:r>
              <a:rPr lang="en-US" sz="2378" b="1" i="1" dirty="0"/>
              <a:t> </a:t>
            </a:r>
            <a:r>
              <a:rPr lang="en-US" sz="2378" dirty="0"/>
              <a:t>get an A?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A42BC7-6CFF-FB47-A07D-55AEA8216050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828800"/>
          <a:ext cx="7772401" cy="190677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3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5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73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Bookman Old Style"/>
                        <a:cs typeface="Bookman Old Sty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StudyHrs = 3-5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StudyHrs =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StudyHrs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7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Grade =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07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Grade 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07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Grade =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07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Grade =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462" y="3352800"/>
            <a:ext cx="3216938" cy="2895600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3600"/>
              </a:spcAft>
              <a:buFont typeface="+mj-lt"/>
              <a:buAutoNum type="arabicPeriod"/>
            </a:pPr>
            <a:r>
              <a:rPr lang="en-US" sz="1800" dirty="0"/>
              <a:t>What is the probability of getting an A if we study for 3–5 hours?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The first value needed comes directly from the joint distribution, while the second comes by marginalizing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A42BC7-6CFF-FB47-A07D-55AEA8216050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219200"/>
          <a:ext cx="7772401" cy="190677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3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5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73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Bookman Old Style"/>
                        <a:cs typeface="Bookman Old Sty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StudyHrs = 3-5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StudyHrs =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StudyHrs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7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Grade =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07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Grade 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07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Grade =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07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Grade =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223F6CC-A70E-770C-2929-10AEF3007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181" y="3552691"/>
            <a:ext cx="3688080" cy="655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3D2398-13C6-3853-8B36-41BD2242D06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19181" y="4825048"/>
            <a:ext cx="5135880" cy="142494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2CF7941-7149-0342-BBAA-B8444830A3B5}"/>
              </a:ext>
            </a:extLst>
          </p:cNvPr>
          <p:cNvSpPr/>
          <p:nvPr/>
        </p:nvSpPr>
        <p:spPr>
          <a:xfrm>
            <a:off x="5727192" y="3506265"/>
            <a:ext cx="1828800" cy="361189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EF93358-E9EA-77BB-F9BB-95316169D1DE}"/>
              </a:ext>
            </a:extLst>
          </p:cNvPr>
          <p:cNvSpPr/>
          <p:nvPr/>
        </p:nvSpPr>
        <p:spPr>
          <a:xfrm>
            <a:off x="3048000" y="1696212"/>
            <a:ext cx="762000" cy="284988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22B37D9-FB9D-C76F-F1F1-F7DA78ADB809}"/>
              </a:ext>
            </a:extLst>
          </p:cNvPr>
          <p:cNvSpPr/>
          <p:nvPr/>
        </p:nvSpPr>
        <p:spPr>
          <a:xfrm>
            <a:off x="5715000" y="3922776"/>
            <a:ext cx="1828800" cy="305306"/>
          </a:xfrm>
          <a:prstGeom prst="roundRect">
            <a:avLst/>
          </a:prstGeom>
          <a:noFill/>
          <a:ln w="19050">
            <a:solidFill>
              <a:schemeClr val="accent5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E8A2C8A-E2F7-3314-95F8-DF95765A9EC3}"/>
              </a:ext>
            </a:extLst>
          </p:cNvPr>
          <p:cNvSpPr/>
          <p:nvPr/>
        </p:nvSpPr>
        <p:spPr>
          <a:xfrm>
            <a:off x="2438400" y="1696211"/>
            <a:ext cx="1905000" cy="1429767"/>
          </a:xfrm>
          <a:prstGeom prst="roundRect">
            <a:avLst/>
          </a:prstGeom>
          <a:noFill/>
          <a:ln w="19050">
            <a:solidFill>
              <a:schemeClr val="accent5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2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1" grpId="0" animBg="1"/>
      <p:bldP spid="13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52800"/>
            <a:ext cx="2895600" cy="2895600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3600"/>
              </a:spcAft>
              <a:buFont typeface="+mj-lt"/>
              <a:buAutoNum type="arabicPeriod" startAt="2"/>
            </a:pPr>
            <a:r>
              <a:rPr lang="en-US" sz="1800" dirty="0"/>
              <a:t>What is the probability of getting a B or higher if we study for 3–5 hours?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Here, we get </a:t>
            </a:r>
            <a:r>
              <a:rPr lang="en-US" sz="1800" i="1" dirty="0"/>
              <a:t>both</a:t>
            </a:r>
            <a:r>
              <a:rPr lang="en-US" sz="1800" dirty="0"/>
              <a:t> values needed by marginalizing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A42BC7-6CFF-FB47-A07D-55AEA8216050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219200"/>
          <a:ext cx="7772401" cy="190677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3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5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73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Bookman Old Style"/>
                        <a:cs typeface="Bookman Old Sty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StudyHrs = 3-5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StudyHrs =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StudyHrs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7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Grade =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07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Grade 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07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Grade =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07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Grade =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223F6CC-A70E-770C-2929-10AEF30075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29000" y="3635993"/>
            <a:ext cx="4945380" cy="655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3D2398-13C6-3853-8B36-41BD2242D06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429000" y="4800600"/>
            <a:ext cx="5661660" cy="14478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2CF7941-7149-0342-BBAA-B8444830A3B5}"/>
              </a:ext>
            </a:extLst>
          </p:cNvPr>
          <p:cNvSpPr/>
          <p:nvPr/>
        </p:nvSpPr>
        <p:spPr>
          <a:xfrm>
            <a:off x="5795772" y="3575790"/>
            <a:ext cx="2657856" cy="361189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EF93358-E9EA-77BB-F9BB-95316169D1DE}"/>
              </a:ext>
            </a:extLst>
          </p:cNvPr>
          <p:cNvSpPr/>
          <p:nvPr/>
        </p:nvSpPr>
        <p:spPr>
          <a:xfrm>
            <a:off x="3048000" y="1696212"/>
            <a:ext cx="762000" cy="665988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22B37D9-FB9D-C76F-F1F1-F7DA78ADB809}"/>
              </a:ext>
            </a:extLst>
          </p:cNvPr>
          <p:cNvSpPr/>
          <p:nvPr/>
        </p:nvSpPr>
        <p:spPr>
          <a:xfrm>
            <a:off x="6477000" y="3982212"/>
            <a:ext cx="1295400" cy="361188"/>
          </a:xfrm>
          <a:prstGeom prst="roundRect">
            <a:avLst/>
          </a:prstGeom>
          <a:noFill/>
          <a:ln w="19050">
            <a:solidFill>
              <a:schemeClr val="accent5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E8A2C8A-E2F7-3314-95F8-DF95765A9EC3}"/>
              </a:ext>
            </a:extLst>
          </p:cNvPr>
          <p:cNvSpPr/>
          <p:nvPr/>
        </p:nvSpPr>
        <p:spPr>
          <a:xfrm>
            <a:off x="2438400" y="1696211"/>
            <a:ext cx="1905000" cy="1429767"/>
          </a:xfrm>
          <a:prstGeom prst="roundRect">
            <a:avLst/>
          </a:prstGeom>
          <a:noFill/>
          <a:ln w="19050">
            <a:solidFill>
              <a:schemeClr val="accent5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39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Paccioli’s</a:t>
            </a:r>
            <a:r>
              <a:rPr lang="en-US" dirty="0"/>
              <a:t>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343400" cy="493776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i="1" dirty="0">
                <a:latin typeface="Bookman Old Style"/>
                <a:cs typeface="Bookman Old Style"/>
              </a:rPr>
              <a:t>Summa de </a:t>
            </a:r>
            <a:r>
              <a:rPr lang="en-US" i="1" dirty="0" err="1">
                <a:latin typeface="Bookman Old Style"/>
                <a:cs typeface="Bookman Old Style"/>
              </a:rPr>
              <a:t>Arithmetica</a:t>
            </a:r>
            <a:r>
              <a:rPr lang="en-US" i="1" dirty="0">
                <a:latin typeface="Bookman Old Style"/>
                <a:cs typeface="Bookman Old Style"/>
              </a:rPr>
              <a:t>, </a:t>
            </a:r>
            <a:r>
              <a:rPr lang="en-US" i="1" dirty="0" err="1">
                <a:latin typeface="Bookman Old Style"/>
                <a:cs typeface="Bookman Old Style"/>
              </a:rPr>
              <a:t>Geometria</a:t>
            </a:r>
            <a:r>
              <a:rPr lang="en-US" i="1" dirty="0">
                <a:latin typeface="Bookman Old Style"/>
                <a:cs typeface="Bookman Old Style"/>
              </a:rPr>
              <a:t>, </a:t>
            </a:r>
            <a:r>
              <a:rPr lang="en-US" i="1" dirty="0" err="1">
                <a:latin typeface="Bookman Old Style"/>
                <a:cs typeface="Bookman Old Style"/>
              </a:rPr>
              <a:t>Proportioni</a:t>
            </a:r>
            <a:r>
              <a:rPr lang="en-US" i="1" dirty="0">
                <a:latin typeface="Bookman Old Style"/>
                <a:cs typeface="Bookman Old Style"/>
              </a:rPr>
              <a:t> et </a:t>
            </a:r>
            <a:r>
              <a:rPr lang="en-US" i="1" dirty="0" err="1">
                <a:latin typeface="Bookman Old Style"/>
                <a:cs typeface="Bookman Old Style"/>
              </a:rPr>
              <a:t>Proportionalita</a:t>
            </a:r>
            <a:r>
              <a:rPr lang="en-US" i="1" dirty="0">
                <a:latin typeface="Bookman Old Style"/>
                <a:cs typeface="Bookman Old Style"/>
              </a:rPr>
              <a:t> </a:t>
            </a:r>
            <a:r>
              <a:rPr lang="en-US" dirty="0">
                <a:latin typeface="Bookman Old Style"/>
                <a:cs typeface="Bookman Old Style"/>
              </a:rPr>
              <a:t>(1487)</a:t>
            </a:r>
          </a:p>
          <a:p>
            <a:pPr>
              <a:spcAft>
                <a:spcPts val="600"/>
              </a:spcAft>
            </a:pPr>
            <a:r>
              <a:rPr lang="en-US" dirty="0"/>
              <a:t>Each gets proportion given by </a:t>
            </a:r>
            <a:r>
              <a:rPr lang="en-US" i="1" dirty="0"/>
              <a:t>points so far</a:t>
            </a:r>
            <a:r>
              <a:rPr lang="en-US" dirty="0"/>
              <a:t>, relative to total points by all players</a:t>
            </a:r>
          </a:p>
          <a:p>
            <a:r>
              <a:rPr lang="en-US" dirty="0"/>
              <a:t>Player with </a:t>
            </a:r>
            <a:r>
              <a:rPr lang="en-US" i="1" dirty="0" err="1">
                <a:latin typeface="Bookman Old Style"/>
                <a:cs typeface="Bookman Old Style"/>
              </a:rPr>
              <a:t>n</a:t>
            </a:r>
            <a:r>
              <a:rPr lang="en-US" i="1" dirty="0"/>
              <a:t> </a:t>
            </a:r>
            <a:r>
              <a:rPr lang="en-US" dirty="0"/>
              <a:t>points gets: </a:t>
            </a:r>
          </a:p>
          <a:p>
            <a:pPr algn="ctr">
              <a:buNone/>
            </a:pPr>
            <a:r>
              <a:rPr lang="en-US" i="1" dirty="0" err="1">
                <a:latin typeface="Bookman Old Style"/>
                <a:cs typeface="Bookman Old Style"/>
              </a:rPr>
              <a:t>n</a:t>
            </a:r>
            <a:r>
              <a:rPr lang="en-US" i="1" dirty="0">
                <a:latin typeface="Bookman Old Style"/>
                <a:cs typeface="Bookman Old Style"/>
              </a:rPr>
              <a:t>  / </a:t>
            </a:r>
            <a:r>
              <a:rPr lang="en-US" dirty="0">
                <a:latin typeface="Bookman Old Style"/>
                <a:cs typeface="Bookman Old Style"/>
              </a:rPr>
              <a:t>(</a:t>
            </a:r>
            <a:r>
              <a:rPr lang="en-US" i="1" dirty="0" err="1">
                <a:latin typeface="Bookman Old Style"/>
                <a:cs typeface="Bookman Old Style"/>
              </a:rPr>
              <a:t>n</a:t>
            </a:r>
            <a:r>
              <a:rPr lang="en-US" i="1" dirty="0">
                <a:latin typeface="Bookman Old Style"/>
                <a:cs typeface="Bookman Old Style"/>
              </a:rPr>
              <a:t> + </a:t>
            </a:r>
            <a:r>
              <a:rPr lang="en-US" i="1" spc="300" dirty="0" err="1">
                <a:latin typeface="Bookman Old Style"/>
                <a:cs typeface="Bookman Old Style"/>
              </a:rPr>
              <a:t>m</a:t>
            </a:r>
            <a:r>
              <a:rPr lang="en-US" dirty="0">
                <a:latin typeface="Bookman Old Style"/>
                <a:cs typeface="Bookman Old Style"/>
              </a:rPr>
              <a:t>)</a:t>
            </a:r>
          </a:p>
          <a:p>
            <a:r>
              <a:rPr lang="en-US" dirty="0"/>
              <a:t>Player with </a:t>
            </a:r>
            <a:r>
              <a:rPr lang="en-US" i="1" dirty="0" err="1">
                <a:latin typeface="Bookman Old Style"/>
                <a:cs typeface="Bookman Old Style"/>
              </a:rPr>
              <a:t>m</a:t>
            </a:r>
            <a:r>
              <a:rPr lang="en-US" dirty="0"/>
              <a:t> points gets: </a:t>
            </a:r>
          </a:p>
          <a:p>
            <a:pPr algn="ctr">
              <a:buNone/>
            </a:pPr>
            <a:r>
              <a:rPr lang="en-US" i="1" dirty="0" err="1">
                <a:latin typeface="Bookman Old Style"/>
                <a:cs typeface="Bookman Old Style"/>
              </a:rPr>
              <a:t>m</a:t>
            </a:r>
            <a:r>
              <a:rPr lang="en-US" i="1" dirty="0">
                <a:latin typeface="Bookman Old Style"/>
                <a:cs typeface="Bookman Old Style"/>
              </a:rPr>
              <a:t> / </a:t>
            </a:r>
            <a:r>
              <a:rPr lang="en-US" dirty="0">
                <a:latin typeface="Bookman Old Style"/>
                <a:cs typeface="Bookman Old Style"/>
              </a:rPr>
              <a:t>(</a:t>
            </a:r>
            <a:r>
              <a:rPr lang="en-US" i="1" dirty="0" err="1">
                <a:latin typeface="Bookman Old Style"/>
                <a:cs typeface="Bookman Old Style"/>
              </a:rPr>
              <a:t>n</a:t>
            </a:r>
            <a:r>
              <a:rPr lang="en-US" i="1" dirty="0">
                <a:latin typeface="Bookman Old Style"/>
                <a:cs typeface="Bookman Old Style"/>
              </a:rPr>
              <a:t> + </a:t>
            </a:r>
            <a:r>
              <a:rPr lang="en-US" i="1" spc="300" dirty="0" err="1">
                <a:latin typeface="Bookman Old Style"/>
                <a:cs typeface="Bookman Old Style"/>
              </a:rPr>
              <a:t>m</a:t>
            </a:r>
            <a:r>
              <a:rPr lang="en-US" dirty="0">
                <a:latin typeface="Bookman Old Style"/>
                <a:cs typeface="Bookman Old Style"/>
              </a:rPr>
              <a:t>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 descr="pacioli foto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295400"/>
            <a:ext cx="3735155" cy="31242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29200" y="4648200"/>
            <a:ext cx="3657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r>
              <a:rPr lang="en-US" dirty="0"/>
              <a:t>According to </a:t>
            </a:r>
            <a:r>
              <a:rPr lang="en-US" dirty="0" err="1"/>
              <a:t>Paccioli</a:t>
            </a:r>
            <a:r>
              <a:rPr lang="en-US" dirty="0"/>
              <a:t>, any other solution is simply “preposterous”</a:t>
            </a:r>
          </a:p>
        </p:txBody>
      </p:sp>
    </p:spTree>
    <p:extLst>
      <p:ext uri="{BB962C8B-B14F-4D97-AF65-F5344CB8AC3E}">
        <p14:creationId xmlns:p14="http://schemas.microsoft.com/office/powerpoint/2010/main" val="1878459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462" y="3352800"/>
            <a:ext cx="3216938" cy="2895600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3600"/>
              </a:spcAft>
              <a:buFont typeface="+mj-lt"/>
              <a:buAutoNum type="arabicPeriod" startAt="3"/>
            </a:pPr>
            <a:r>
              <a:rPr lang="en-US" sz="1800" dirty="0"/>
              <a:t>What is the probability that a student who studies </a:t>
            </a:r>
            <a:r>
              <a:rPr lang="en-US" sz="1800" i="1" dirty="0"/>
              <a:t>less than </a:t>
            </a:r>
            <a:r>
              <a:rPr lang="en-US" sz="1800" dirty="0"/>
              <a:t>3–5 hours </a:t>
            </a:r>
            <a:r>
              <a:rPr lang="en-US" sz="1800" i="1" dirty="0"/>
              <a:t>doesn’t </a:t>
            </a:r>
            <a:r>
              <a:rPr lang="en-US" sz="1800" dirty="0"/>
              <a:t>get an A?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Again, we get both values needed by marginalizing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A42BC7-6CFF-FB47-A07D-55AEA8216050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219200"/>
          <a:ext cx="7772401" cy="190677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3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5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73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Bookman Old Style"/>
                        <a:cs typeface="Bookman Old Sty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StudyHrs = 3-5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StudyHrs =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StudyHrs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7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Grade =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07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Grade 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07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Grade =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07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Grade =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Bookman Old Style"/>
                          <a:cs typeface="Bookman Old Style"/>
                        </a:rPr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223F6CC-A70E-770C-2929-10AEF30075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176" y="3606451"/>
            <a:ext cx="4411980" cy="655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3D2398-13C6-3853-8B36-41BD2242D06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22697" y="5123875"/>
            <a:ext cx="3832860" cy="5715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2CF7941-7149-0342-BBAA-B8444830A3B5}"/>
              </a:ext>
            </a:extLst>
          </p:cNvPr>
          <p:cNvSpPr/>
          <p:nvPr/>
        </p:nvSpPr>
        <p:spPr>
          <a:xfrm>
            <a:off x="6031992" y="3525011"/>
            <a:ext cx="2273808" cy="361189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EF93358-E9EA-77BB-F9BB-95316169D1DE}"/>
              </a:ext>
            </a:extLst>
          </p:cNvPr>
          <p:cNvSpPr/>
          <p:nvPr/>
        </p:nvSpPr>
        <p:spPr>
          <a:xfrm>
            <a:off x="5105400" y="2051040"/>
            <a:ext cx="2895600" cy="1074938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22B37D9-FB9D-C76F-F1F1-F7DA78ADB809}"/>
              </a:ext>
            </a:extLst>
          </p:cNvPr>
          <p:cNvSpPr/>
          <p:nvPr/>
        </p:nvSpPr>
        <p:spPr>
          <a:xfrm>
            <a:off x="6172200" y="3961894"/>
            <a:ext cx="1828800" cy="305306"/>
          </a:xfrm>
          <a:prstGeom prst="roundRect">
            <a:avLst/>
          </a:prstGeom>
          <a:noFill/>
          <a:ln w="19050">
            <a:solidFill>
              <a:schemeClr val="accent5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E8A2C8A-E2F7-3314-95F8-DF95765A9EC3}"/>
              </a:ext>
            </a:extLst>
          </p:cNvPr>
          <p:cNvSpPr/>
          <p:nvPr/>
        </p:nvSpPr>
        <p:spPr>
          <a:xfrm>
            <a:off x="4953000" y="1696211"/>
            <a:ext cx="3200400" cy="1429767"/>
          </a:xfrm>
          <a:prstGeom prst="roundRect">
            <a:avLst/>
          </a:prstGeom>
          <a:noFill/>
          <a:ln w="19050">
            <a:solidFill>
              <a:schemeClr val="accent5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261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3600"/>
              </a:spcAft>
            </a:pPr>
            <a:r>
              <a:rPr lang="en-US" dirty="0"/>
              <a:t>Note </a:t>
            </a:r>
            <a:r>
              <a:rPr lang="en-US" i="1" dirty="0">
                <a:solidFill>
                  <a:srgbClr val="000000"/>
                </a:solidFill>
              </a:rPr>
              <a:t>same divisor </a:t>
            </a:r>
            <a:r>
              <a:rPr lang="en-US" dirty="0"/>
              <a:t>in these 2 calculations: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This prior probability, of a study-time event of 3–5 hours, is called a </a:t>
            </a:r>
            <a:r>
              <a:rPr lang="en-US" dirty="0">
                <a:solidFill>
                  <a:schemeClr val="accent3"/>
                </a:solidFill>
              </a:rPr>
              <a:t>normalization constant</a:t>
            </a:r>
          </a:p>
          <a:p>
            <a:r>
              <a:rPr lang="en-US" dirty="0"/>
              <a:t>Since it is the same for </a:t>
            </a:r>
            <a:r>
              <a:rPr lang="en-US" i="1" dirty="0"/>
              <a:t>all</a:t>
            </a:r>
            <a:r>
              <a:rPr lang="en-US" dirty="0"/>
              <a:t> probabilities conditional on that same event, sometimes abbreviated as simply a constant factor alpha (α)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is this noteworthy?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A42BC7-6CFF-FB47-A07D-55AEA8216050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79650" y="1623060"/>
            <a:ext cx="4953000" cy="1805940"/>
          </a:xfrm>
          <a:prstGeom prst="rect">
            <a:avLst/>
          </a:prstGeom>
        </p:spPr>
      </p:pic>
      <p:pic>
        <p:nvPicPr>
          <p:cNvPr id="7" name="Picture 6" descr="alphaCon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645" y="5216900"/>
            <a:ext cx="4525010" cy="3467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935B18-FCCB-C9B8-2944-A22F0B6EB572}"/>
              </a:ext>
            </a:extLst>
          </p:cNvPr>
          <p:cNvSpPr/>
          <p:nvPr/>
        </p:nvSpPr>
        <p:spPr>
          <a:xfrm>
            <a:off x="4953000" y="1967230"/>
            <a:ext cx="1295400" cy="31877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FA3672-402A-2A22-341D-5BCFD0D65AB1}"/>
              </a:ext>
            </a:extLst>
          </p:cNvPr>
          <p:cNvSpPr/>
          <p:nvPr/>
        </p:nvSpPr>
        <p:spPr>
          <a:xfrm>
            <a:off x="5334000" y="3110230"/>
            <a:ext cx="1295400" cy="31877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for </a:t>
            </a:r>
            <a:r>
              <a:rPr lang="en-US" dirty="0" err="1"/>
              <a:t>Paccioli</a:t>
            </a:r>
            <a:r>
              <a:rPr lang="en-US" dirty="0"/>
              <a:t>: Small Samples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343400" cy="49377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What if we’ve only played one round?</a:t>
            </a:r>
          </a:p>
          <a:p>
            <a:pPr>
              <a:spcAft>
                <a:spcPts val="1200"/>
              </a:spcAft>
            </a:pPr>
            <a:r>
              <a:rPr lang="en-US" dirty="0"/>
              <a:t>What if we’ve played a few rounds, but there are </a:t>
            </a:r>
            <a:r>
              <a:rPr lang="en-US" i="1" dirty="0"/>
              <a:t>many more</a:t>
            </a:r>
            <a:r>
              <a:rPr lang="en-US" b="1" i="1" dirty="0"/>
              <a:t> </a:t>
            </a:r>
            <a:r>
              <a:rPr lang="en-US" dirty="0"/>
              <a:t>left still to go?</a:t>
            </a:r>
          </a:p>
          <a:p>
            <a:r>
              <a:rPr lang="en-US" dirty="0"/>
              <a:t>Is it fair that I win all or most of the money if I’ve only won a few games by luck at the start?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Picture 13" descr="pacioli foto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295400"/>
            <a:ext cx="373515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4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Tartaglia’s</a:t>
            </a:r>
            <a:r>
              <a:rPr lang="en-US" dirty="0"/>
              <a:t> Solution</a:t>
            </a:r>
          </a:p>
        </p:txBody>
      </p:sp>
      <p:pic>
        <p:nvPicPr>
          <p:cNvPr id="8" name="Content Placeholder 7" descr="tartaglia-1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2083" b="-2083"/>
          <a:stretch>
            <a:fillRect/>
          </a:stretch>
        </p:blipFill>
        <p:spPr>
          <a:xfrm>
            <a:off x="304800" y="1234440"/>
            <a:ext cx="4041648" cy="4937760"/>
          </a:xfrm>
        </p:spPr>
      </p:pic>
      <p:sp>
        <p:nvSpPr>
          <p:cNvPr id="1307656" name="Rectangle 8"/>
          <p:cNvSpPr>
            <a:spLocks noGrp="1" noChangeArrowheads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i="1" dirty="0" err="1"/>
              <a:t>Tr</a:t>
            </a:r>
            <a:r>
              <a:rPr lang="en-US" sz="2600" i="1" dirty="0" err="1">
                <a:latin typeface="Bookman Old Style"/>
                <a:cs typeface="Bookman Old Style"/>
              </a:rPr>
              <a:t>attato</a:t>
            </a:r>
            <a:r>
              <a:rPr lang="en-US" sz="2600" i="1" dirty="0">
                <a:latin typeface="Bookman Old Style"/>
                <a:cs typeface="Bookman Old Style"/>
              </a:rPr>
              <a:t> </a:t>
            </a:r>
            <a:r>
              <a:rPr lang="en-US" sz="2600" i="1" dirty="0" err="1">
                <a:latin typeface="Bookman Old Style"/>
                <a:cs typeface="Bookman Old Style"/>
              </a:rPr>
              <a:t>generale</a:t>
            </a:r>
            <a:r>
              <a:rPr lang="en-US" sz="2600" i="1" dirty="0">
                <a:latin typeface="Bookman Old Style"/>
                <a:cs typeface="Bookman Old Style"/>
              </a:rPr>
              <a:t> </a:t>
            </a:r>
            <a:r>
              <a:rPr lang="en-US" sz="2600" i="1" dirty="0" err="1">
                <a:latin typeface="Bookman Old Style"/>
                <a:cs typeface="Bookman Old Style"/>
              </a:rPr>
              <a:t>di</a:t>
            </a:r>
            <a:r>
              <a:rPr lang="en-US" sz="2600" i="1" dirty="0">
                <a:latin typeface="Bookman Old Style"/>
                <a:cs typeface="Bookman Old Style"/>
              </a:rPr>
              <a:t> </a:t>
            </a:r>
            <a:r>
              <a:rPr lang="en-US" sz="2600" i="1" dirty="0" err="1">
                <a:latin typeface="Bookman Old Style"/>
                <a:cs typeface="Bookman Old Style"/>
              </a:rPr>
              <a:t>numeri</a:t>
            </a:r>
            <a:r>
              <a:rPr lang="en-US" sz="2600" i="1" dirty="0">
                <a:latin typeface="Bookman Old Style"/>
                <a:cs typeface="Bookman Old Style"/>
              </a:rPr>
              <a:t> </a:t>
            </a:r>
            <a:r>
              <a:rPr lang="en-US" sz="2600" i="1" dirty="0" err="1">
                <a:latin typeface="Bookman Old Style"/>
                <a:cs typeface="Bookman Old Style"/>
              </a:rPr>
              <a:t>e</a:t>
            </a:r>
            <a:r>
              <a:rPr lang="en-US" sz="2600" i="1" dirty="0">
                <a:latin typeface="Bookman Old Style"/>
                <a:cs typeface="Bookman Old Style"/>
              </a:rPr>
              <a:t> </a:t>
            </a:r>
            <a:r>
              <a:rPr lang="en-US" sz="2600" i="1" dirty="0" err="1">
                <a:latin typeface="Bookman Old Style"/>
                <a:cs typeface="Bookman Old Style"/>
              </a:rPr>
              <a:t>misure</a:t>
            </a:r>
            <a:r>
              <a:rPr lang="en-US" sz="2600" i="1" dirty="0">
                <a:latin typeface="Bookman Old Style"/>
                <a:cs typeface="Bookman Old Style"/>
              </a:rPr>
              <a:t> </a:t>
            </a:r>
            <a:r>
              <a:rPr lang="en-US" sz="2600" dirty="0">
                <a:latin typeface="Bookman Old Style"/>
                <a:cs typeface="Bookman Old Style"/>
              </a:rPr>
              <a:t>(1556)</a:t>
            </a:r>
          </a:p>
          <a:p>
            <a:r>
              <a:rPr lang="en-US" sz="2600" dirty="0"/>
              <a:t>Winner so far gets extra share in proportion to </a:t>
            </a:r>
            <a:r>
              <a:rPr lang="en-US" sz="2600" b="1" i="1" dirty="0">
                <a:solidFill>
                  <a:srgbClr val="000000"/>
                </a:solidFill>
              </a:rPr>
              <a:t>current lead</a:t>
            </a:r>
            <a:r>
              <a:rPr lang="en-US" sz="2600" dirty="0"/>
              <a:t>, relative to total </a:t>
            </a:r>
            <a:r>
              <a:rPr lang="en-US" sz="2600" dirty="0">
                <a:solidFill>
                  <a:srgbClr val="000000"/>
                </a:solidFill>
              </a:rPr>
              <a:t>needed to win</a:t>
            </a:r>
          </a:p>
          <a:p>
            <a:r>
              <a:rPr lang="en-US" sz="2600" dirty="0"/>
              <a:t>So if player with </a:t>
            </a:r>
            <a:r>
              <a:rPr lang="en-US" sz="2600" i="1" dirty="0" err="1">
                <a:latin typeface="Bookman Old Style"/>
                <a:cs typeface="Bookman Old Style"/>
              </a:rPr>
              <a:t>n</a:t>
            </a:r>
            <a:r>
              <a:rPr lang="en-US" sz="2600" i="1" dirty="0"/>
              <a:t> </a:t>
            </a:r>
            <a:r>
              <a:rPr lang="en-US" dirty="0"/>
              <a:t>points </a:t>
            </a:r>
            <a:r>
              <a:rPr lang="en-US" sz="2600" dirty="0"/>
              <a:t>leads, and </a:t>
            </a:r>
            <a:r>
              <a:rPr lang="en-US" sz="2600" i="1" dirty="0">
                <a:latin typeface="Bookman Old Style"/>
                <a:cs typeface="Bookman Old Style"/>
              </a:rPr>
              <a:t>P</a:t>
            </a:r>
            <a:r>
              <a:rPr lang="en-US" sz="2600" i="1" dirty="0"/>
              <a:t> </a:t>
            </a:r>
            <a:r>
              <a:rPr lang="en-US" sz="2600" dirty="0"/>
              <a:t>points complete the game, that player gets own </a:t>
            </a:r>
            <a:r>
              <a:rPr lang="en-US" dirty="0"/>
              <a:t>half of the </a:t>
            </a:r>
            <a:r>
              <a:rPr lang="en-US" sz="2600" dirty="0"/>
              <a:t>money, plus extra bonus, taken out of </a:t>
            </a:r>
            <a:r>
              <a:rPr lang="en-US" dirty="0"/>
              <a:t>losing player’s share</a:t>
            </a:r>
            <a:r>
              <a:rPr lang="en-US" sz="2600" dirty="0"/>
              <a:t>:  </a:t>
            </a:r>
          </a:p>
          <a:p>
            <a:pPr algn="ctr">
              <a:buNone/>
            </a:pPr>
            <a:r>
              <a:rPr lang="en-US" sz="2600" dirty="0">
                <a:latin typeface="Bookman Old Style"/>
                <a:cs typeface="Bookman Old Style"/>
              </a:rPr>
              <a:t>(</a:t>
            </a:r>
            <a:r>
              <a:rPr lang="en-US" sz="2600" i="1" dirty="0" err="1">
                <a:latin typeface="Bookman Old Style"/>
                <a:cs typeface="Bookman Old Style"/>
              </a:rPr>
              <a:t>n</a:t>
            </a:r>
            <a:r>
              <a:rPr lang="en-US" sz="2600" i="1" dirty="0">
                <a:latin typeface="Bookman Old Style"/>
                <a:cs typeface="Bookman Old Style"/>
              </a:rPr>
              <a:t> </a:t>
            </a:r>
            <a:r>
              <a:rPr lang="en-US" i="1" dirty="0">
                <a:latin typeface="Bookman Old Style"/>
                <a:cs typeface="Bookman Old Style"/>
              </a:rPr>
              <a:t>– </a:t>
            </a:r>
            <a:r>
              <a:rPr lang="en-US" sz="2600" i="1" spc="300" dirty="0" err="1">
                <a:latin typeface="Bookman Old Style"/>
                <a:cs typeface="Bookman Old Style"/>
              </a:rPr>
              <a:t>m</a:t>
            </a:r>
            <a:r>
              <a:rPr lang="en-US" sz="2600" dirty="0">
                <a:latin typeface="Bookman Old Style"/>
                <a:cs typeface="Bookman Old Style"/>
              </a:rPr>
              <a:t>)</a:t>
            </a:r>
            <a:r>
              <a:rPr lang="en-US" sz="2600" i="1" dirty="0">
                <a:latin typeface="Bookman Old Style"/>
                <a:cs typeface="Bookman Old Style"/>
              </a:rPr>
              <a:t> / P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Artificial Intelligence (CS 131)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Trouble with </a:t>
            </a:r>
            <a:r>
              <a:rPr lang="en-US" dirty="0" err="1"/>
              <a:t>Tartaglia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Ignoring Likely Outcomes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Suppose we play to </a:t>
            </a:r>
            <a:r>
              <a:rPr lang="en-US" sz="2000" dirty="0">
                <a:latin typeface="Bookman Old Style"/>
                <a:cs typeface="Bookman Old Style"/>
              </a:rPr>
              <a:t>100</a:t>
            </a:r>
            <a:r>
              <a:rPr lang="en-US" sz="200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lang="en-US" sz="2000" dirty="0"/>
              <a:t>points and the situation is:</a:t>
            </a:r>
          </a:p>
          <a:p>
            <a:pPr lvl="1"/>
            <a:r>
              <a:rPr lang="en-US" sz="1800" dirty="0">
                <a:latin typeface="Bookman Old Style"/>
                <a:cs typeface="Bookman Old Style"/>
              </a:rPr>
              <a:t>Player 1: 80,  Player 2: 70?</a:t>
            </a:r>
          </a:p>
          <a:p>
            <a:pPr lvl="1"/>
            <a:r>
              <a:rPr lang="en-US" sz="1800" dirty="0">
                <a:latin typeface="Bookman Old Style"/>
                <a:cs typeface="Bookman Old Style"/>
              </a:rPr>
              <a:t>Player 1:99, Player 2:  89?</a:t>
            </a:r>
          </a:p>
          <a:p>
            <a:pPr lvl="1">
              <a:spcAft>
                <a:spcPts val="1200"/>
              </a:spcAft>
            </a:pPr>
            <a:r>
              <a:rPr lang="en-US" sz="1800" dirty="0">
                <a:latin typeface="Bookman Old Style"/>
                <a:cs typeface="Bookman Old Style"/>
              </a:rPr>
              <a:t>Player 1: 15, Player 2: 5?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What’s the difference between these situations?</a:t>
            </a:r>
          </a:p>
          <a:p>
            <a:r>
              <a:rPr lang="en-US" sz="2000" dirty="0"/>
              <a:t>Depending upon the situation, the </a:t>
            </a:r>
            <a:r>
              <a:rPr lang="en-US" sz="2000" dirty="0">
                <a:solidFill>
                  <a:srgbClr val="000000"/>
                </a:solidFill>
              </a:rPr>
              <a:t>current </a:t>
            </a:r>
            <a:r>
              <a:rPr lang="en-US" sz="2000" dirty="0"/>
              <a:t>lead may or may not tell us much about how </a:t>
            </a:r>
            <a:r>
              <a:rPr lang="en-US" sz="2000" i="1" dirty="0">
                <a:solidFill>
                  <a:srgbClr val="000000"/>
                </a:solidFill>
              </a:rPr>
              <a:t>likely</a:t>
            </a:r>
            <a:r>
              <a:rPr lang="en-US" sz="2000" b="1" i="1" dirty="0">
                <a:solidFill>
                  <a:srgbClr val="000000"/>
                </a:solidFill>
              </a:rPr>
              <a:t> </a:t>
            </a:r>
            <a:r>
              <a:rPr lang="en-US" sz="2000" dirty="0"/>
              <a:t>we are to win in the future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Content Placeholder 7" descr="tartaglia-1.jpeg"/>
          <p:cNvPicPr>
            <a:picLocks noChangeAspect="1"/>
          </p:cNvPicPr>
          <p:nvPr/>
        </p:nvPicPr>
        <p:blipFill>
          <a:blip r:embed="rId2"/>
          <a:srcRect t="-2083" b="-2083"/>
          <a:stretch>
            <a:fillRect/>
          </a:stretch>
        </p:blipFill>
        <p:spPr>
          <a:xfrm>
            <a:off x="304800" y="1234440"/>
            <a:ext cx="4041648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9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Birth of Probability Theory</a:t>
            </a:r>
            <a:endParaRPr lang="en-US" dirty="0"/>
          </a:p>
        </p:txBody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This “Problem of Points” (among other things) led to creation of probability theory</a:t>
            </a:r>
          </a:p>
          <a:p>
            <a:pPr>
              <a:spcAft>
                <a:spcPts val="600"/>
              </a:spcAft>
            </a:pPr>
            <a:r>
              <a:rPr lang="en-US" dirty="0"/>
              <a:t>A realization that it didn’t really matter how many games you had </a:t>
            </a:r>
            <a:r>
              <a:rPr lang="en-US" i="1" dirty="0">
                <a:solidFill>
                  <a:srgbClr val="000000"/>
                </a:solidFill>
              </a:rPr>
              <a:t>already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en-US" dirty="0"/>
              <a:t>won</a:t>
            </a:r>
          </a:p>
          <a:p>
            <a:pPr>
              <a:spcAft>
                <a:spcPts val="600"/>
              </a:spcAft>
            </a:pPr>
            <a:r>
              <a:rPr lang="en-US" dirty="0"/>
              <a:t>Instead, we want to think about the chance that you are going to win in the future</a:t>
            </a:r>
          </a:p>
          <a:p>
            <a:r>
              <a:rPr lang="en-US" dirty="0"/>
              <a:t>What was wanted: 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An </a:t>
            </a:r>
            <a:r>
              <a:rPr lang="en-US" dirty="0">
                <a:solidFill>
                  <a:schemeClr val="accent3"/>
                </a:solidFill>
              </a:rPr>
              <a:t>exact measure </a:t>
            </a:r>
            <a:r>
              <a:rPr lang="en-US" dirty="0"/>
              <a:t>of how likely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something is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A system for </a:t>
            </a:r>
            <a:r>
              <a:rPr lang="en-US" dirty="0">
                <a:solidFill>
                  <a:schemeClr val="accent3"/>
                </a:solidFill>
              </a:rPr>
              <a:t>calculating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en-US" dirty="0"/>
              <a:t>with such likelihood measurements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125"/>
          </a:xfrm>
        </p:spPr>
        <p:txBody>
          <a:bodyPr/>
          <a:lstStyle/>
          <a:p>
            <a:r>
              <a:rPr lang="en-US"/>
              <a:t>Artificial Intelligence (CS 131)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Creators of Probability Theory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125"/>
          </a:xfrm>
        </p:spPr>
        <p:txBody>
          <a:bodyPr/>
          <a:lstStyle/>
          <a:p>
            <a:r>
              <a:rPr lang="en-US"/>
              <a:t>Artificial Intelligence (CS 131)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152400" y="1487268"/>
            <a:ext cx="8698801" cy="4532532"/>
            <a:chOff x="152400" y="1905000"/>
            <a:chExt cx="8698801" cy="4532532"/>
          </a:xfrm>
        </p:grpSpPr>
        <p:pic>
          <p:nvPicPr>
            <p:cNvPr id="9" name="Picture 8" descr="pascal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1905000"/>
              <a:ext cx="2743200" cy="3733014"/>
            </a:xfrm>
            <a:prstGeom prst="rect">
              <a:avLst/>
            </a:prstGeom>
          </p:spPr>
        </p:pic>
        <p:pic>
          <p:nvPicPr>
            <p:cNvPr id="11" name="Picture 10" descr="fermat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000" y="1905000"/>
              <a:ext cx="3021166" cy="3733800"/>
            </a:xfrm>
            <a:prstGeom prst="rect">
              <a:avLst/>
            </a:prstGeom>
          </p:spPr>
        </p:pic>
        <p:pic>
          <p:nvPicPr>
            <p:cNvPr id="12" name="Picture 11" descr="chuygens1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2200" y="1905000"/>
              <a:ext cx="2679001" cy="37338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52400" y="5791201"/>
              <a:ext cx="868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dirty="0"/>
                <a:t>       </a:t>
              </a:r>
              <a:r>
                <a:rPr lang="en-US" sz="1800" dirty="0" err="1"/>
                <a:t>Blaise</a:t>
              </a:r>
              <a:r>
                <a:rPr lang="en-US" sz="1800" dirty="0"/>
                <a:t> Pascal                          Pierre de Fermat               </a:t>
              </a:r>
              <a:r>
                <a:rPr lang="en-US" sz="1800" dirty="0" err="1"/>
                <a:t>Christiaan</a:t>
              </a:r>
              <a:r>
                <a:rPr lang="en-US" sz="1800" dirty="0"/>
                <a:t> de Huygens </a:t>
              </a:r>
            </a:p>
            <a:p>
              <a:pPr algn="l"/>
              <a:r>
                <a:rPr lang="en-US" sz="1800" dirty="0"/>
                <a:t>          (1623-62)                                   (1629-95)                               (1601-65) </a:t>
              </a: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6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 of Uncertainty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Stochastic environments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players in games who play randomly, random action-effects</a:t>
            </a:r>
          </a:p>
          <a:p>
            <a:r>
              <a:rPr lang="en-US" dirty="0"/>
              <a:t>Imprecise models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complex systems (weather, real-life games), unknowns and errors in descriptions (Mars Polar Lander)</a:t>
            </a:r>
          </a:p>
          <a:p>
            <a:r>
              <a:rPr lang="en-US" dirty="0"/>
              <a:t>Noisy data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limited range, obscuring weather, defective sensors</a:t>
            </a:r>
          </a:p>
          <a:p>
            <a:r>
              <a:rPr lang="en-US" dirty="0"/>
              <a:t>Limitless exceptions to our knowledge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“Mammals have live young,” “Republicans are military hawks”</a:t>
            </a:r>
          </a:p>
          <a:p>
            <a:r>
              <a:rPr lang="en-US" dirty="0"/>
              <a:t>Many more…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125"/>
          </a:xfrm>
        </p:spPr>
        <p:txBody>
          <a:bodyPr/>
          <a:lstStyle/>
          <a:p>
            <a:r>
              <a:rPr lang="en-US"/>
              <a:t>Artificial Intelligence (CS 131)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94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_lecs">
  <a:themeElements>
    <a:clrScheme name="Custom 15">
      <a:dk1>
        <a:srgbClr val="512C1D"/>
      </a:dk1>
      <a:lt1>
        <a:srgbClr val="FFFFFF"/>
      </a:lt1>
      <a:dk2>
        <a:srgbClr val="646469"/>
      </a:dk2>
      <a:lt2>
        <a:srgbClr val="DDE9EC"/>
      </a:lt2>
      <a:accent1>
        <a:srgbClr val="3071AE"/>
      </a:accent1>
      <a:accent2>
        <a:srgbClr val="3E8EDE"/>
      </a:accent2>
      <a:accent3>
        <a:srgbClr val="CB333B"/>
      </a:accent3>
      <a:accent4>
        <a:srgbClr val="566C11"/>
      </a:accent4>
      <a:accent5>
        <a:srgbClr val="61A60A"/>
      </a:accent5>
      <a:accent6>
        <a:srgbClr val="D35D00"/>
      </a:accent6>
      <a:hlink>
        <a:srgbClr val="CB333B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 w="19050">
          <a:solidFill>
            <a:schemeClr val="tx2">
              <a:lumMod val="75000"/>
            </a:schemeClr>
          </a:solidFill>
        </a:ln>
        <a:effectLst/>
      </a:spPr>
      <a:bodyPr rtlCol="0" anchor="ctr">
        <a:normAutofit fontScale="92500" lnSpcReduction="20000"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  <a:tailEnd type="triangle" w="lg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new_lecs.thmx</Template>
  <TotalTime>92012</TotalTime>
  <Words>2174</Words>
  <Application>Microsoft Macintosh PowerPoint</Application>
  <PresentationFormat>On-screen Show (4:3)</PresentationFormat>
  <Paragraphs>360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Bookman Old Style</vt:lpstr>
      <vt:lpstr>Gill Sans MT</vt:lpstr>
      <vt:lpstr>Helvetica</vt:lpstr>
      <vt:lpstr>Times New Roman</vt:lpstr>
      <vt:lpstr>Wingdings</vt:lpstr>
      <vt:lpstr>Wingdings 3</vt:lpstr>
      <vt:lpstr>new_lecs</vt:lpstr>
      <vt:lpstr>Lecture 10:  Probability Theory</vt:lpstr>
      <vt:lpstr>A Problem Involving Games</vt:lpstr>
      <vt:lpstr>Paccioli’s Solution</vt:lpstr>
      <vt:lpstr>Problems for Paccioli: Small Samples</vt:lpstr>
      <vt:lpstr>Tartaglia’s Solution</vt:lpstr>
      <vt:lpstr>The Trouble with Tartaglia:  Ignoring Likely Outcomes</vt:lpstr>
      <vt:lpstr>The Birth of Probability Theory</vt:lpstr>
      <vt:lpstr>Creators of Probability Theory</vt:lpstr>
      <vt:lpstr>Sources of Uncertainty</vt:lpstr>
      <vt:lpstr>Reasoning Under Uncertainty</vt:lpstr>
      <vt:lpstr>Probability and Uncertainty</vt:lpstr>
      <vt:lpstr>Basic Elements of Probability Theory </vt:lpstr>
      <vt:lpstr>Random Variables &amp; Outcomes</vt:lpstr>
      <vt:lpstr>Basic Logical Notation in Play</vt:lpstr>
      <vt:lpstr>Properties of Basic Events</vt:lpstr>
      <vt:lpstr>Probability Distributions</vt:lpstr>
      <vt:lpstr>Subjective Probability</vt:lpstr>
      <vt:lpstr>Objective Probability</vt:lpstr>
      <vt:lpstr>Frequentist Probability</vt:lpstr>
      <vt:lpstr>Basic Axioms of Probability</vt:lpstr>
      <vt:lpstr>Using the Axioms</vt:lpstr>
      <vt:lpstr>Joint Probability</vt:lpstr>
      <vt:lpstr>Marginal Probability</vt:lpstr>
      <vt:lpstr>Size of the Joint Distribution</vt:lpstr>
      <vt:lpstr>Conditional Probability</vt:lpstr>
      <vt:lpstr>The Product Rule for Conditional Probability </vt:lpstr>
      <vt:lpstr>Calculating Conditional Probability</vt:lpstr>
      <vt:lpstr>Calculating Conditional Probability</vt:lpstr>
      <vt:lpstr>Calculating Conditional Probability</vt:lpstr>
      <vt:lpstr>Calculating Conditional Probability</vt:lpstr>
      <vt:lpstr>Normalization constants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creator>Don Towsley</dc:creator>
  <cp:lastModifiedBy>Martin Allen</cp:lastModifiedBy>
  <cp:revision>3257</cp:revision>
  <cp:lastPrinted>2022-07-07T17:01:58Z</cp:lastPrinted>
  <dcterms:created xsi:type="dcterms:W3CDTF">2017-09-06T15:49:01Z</dcterms:created>
  <dcterms:modified xsi:type="dcterms:W3CDTF">2022-07-11T19:52:18Z</dcterms:modified>
</cp:coreProperties>
</file>