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1262" r:id="rId2"/>
    <p:sldId id="1450" r:id="rId3"/>
    <p:sldId id="1451" r:id="rId4"/>
    <p:sldId id="1429" r:id="rId5"/>
    <p:sldId id="1464" r:id="rId6"/>
    <p:sldId id="1465" r:id="rId7"/>
    <p:sldId id="1413" r:id="rId8"/>
    <p:sldId id="1467" r:id="rId9"/>
    <p:sldId id="1431" r:id="rId10"/>
    <p:sldId id="1432" r:id="rId11"/>
    <p:sldId id="1433" r:id="rId12"/>
    <p:sldId id="1434" r:id="rId13"/>
    <p:sldId id="1435" r:id="rId14"/>
    <p:sldId id="1468" r:id="rId15"/>
    <p:sldId id="1466" r:id="rId16"/>
    <p:sldId id="1459" r:id="rId17"/>
    <p:sldId id="1444" r:id="rId18"/>
    <p:sldId id="1445" r:id="rId19"/>
    <p:sldId id="1460" r:id="rId20"/>
    <p:sldId id="1461" r:id="rId21"/>
    <p:sldId id="1462" r:id="rId22"/>
    <p:sldId id="1463" r:id="rId23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6" autoAdjust="0"/>
    <p:restoredTop sz="90952"/>
  </p:normalViewPr>
  <p:slideViewPr>
    <p:cSldViewPr>
      <p:cViewPr varScale="1">
        <p:scale>
          <a:sx n="90" d="100"/>
          <a:sy n="90" d="100"/>
        </p:scale>
        <p:origin x="192" y="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8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11: </a:t>
            </a:r>
            <a:br>
              <a:rPr lang="en-US" sz="2400" dirty="0"/>
            </a:br>
            <a:r>
              <a:rPr lang="en-US" sz="2400" dirty="0"/>
              <a:t>Probability Theory, II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of the Rule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pPr>
              <a:spcAft>
                <a:spcPts val="10800"/>
              </a:spcAft>
            </a:pPr>
            <a:r>
              <a:rPr lang="en-US" dirty="0"/>
              <a:t>We can derive Bayes’ Rule from dual forms of product rule:</a:t>
            </a:r>
          </a:p>
          <a:p>
            <a:pPr>
              <a:spcAft>
                <a:spcPts val="600"/>
              </a:spcAft>
            </a:pPr>
            <a:r>
              <a:rPr lang="en-US" dirty="0"/>
              <a:t>Which means, since the left-hand sides are equal: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know how likely </a:t>
            </a:r>
            <a:r>
              <a:rPr lang="en-US" i="1" dirty="0">
                <a:latin typeface="Bookman Old Style"/>
                <a:cs typeface="Bookman Old Style"/>
              </a:rPr>
              <a:t>a </a:t>
            </a:r>
            <a:r>
              <a:rPr lang="en-US" dirty="0"/>
              <a:t>is given </a:t>
            </a:r>
            <a:r>
              <a:rPr lang="en-US" i="1" dirty="0" err="1">
                <a:latin typeface="Bookman Old Style"/>
                <a:cs typeface="Bookman Old Style"/>
              </a:rPr>
              <a:t>b</a:t>
            </a:r>
            <a:r>
              <a:rPr lang="en-US" dirty="0"/>
              <a:t>, and how likely </a:t>
            </a:r>
            <a:r>
              <a:rPr lang="en-US" i="1" dirty="0">
                <a:latin typeface="Bookman Old Style"/>
                <a:cs typeface="Bookman Old Style"/>
              </a:rPr>
              <a:t>a </a:t>
            </a:r>
            <a:r>
              <a:rPr lang="en-US" dirty="0"/>
              <a:t>and </a:t>
            </a:r>
            <a:r>
              <a:rPr lang="en-US" i="1" dirty="0" err="1">
                <a:latin typeface="Bookman Old Style"/>
                <a:cs typeface="Bookman Old Style"/>
              </a:rPr>
              <a:t>b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/>
              <a:t>are by themselves, we can now calculate how likely </a:t>
            </a:r>
            <a:r>
              <a:rPr lang="en-US" i="1" dirty="0" err="1">
                <a:latin typeface="Bookman Old Style"/>
                <a:cs typeface="Bookman Old Style"/>
              </a:rPr>
              <a:t>b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/>
              <a:t>is given </a:t>
            </a:r>
            <a:r>
              <a:rPr lang="en-US" i="1" dirty="0">
                <a:latin typeface="Bookman Old Style"/>
                <a:cs typeface="Bookman Old Style"/>
              </a:rPr>
              <a:t>a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8D482E-7515-6D42-955B-45ED76D8E3F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 descr="prodRul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759452"/>
            <a:ext cx="3967424" cy="983748"/>
          </a:xfrm>
          <a:prstGeom prst="rect">
            <a:avLst/>
          </a:prstGeom>
        </p:spPr>
      </p:pic>
      <p:pic>
        <p:nvPicPr>
          <p:cNvPr id="11" name="Picture 10" descr="bayesRul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241" y="3581400"/>
            <a:ext cx="434054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Using the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cell-phone screen is broken, and I no longer know if it’s on silent mode or not at any time (unless it rings)</a:t>
            </a:r>
          </a:p>
          <a:p>
            <a:pPr lvl="1"/>
            <a:r>
              <a:rPr lang="en-US" dirty="0"/>
              <a:t>I press buttons randomly to change the mode</a:t>
            </a:r>
          </a:p>
          <a:p>
            <a:pPr lvl="1"/>
            <a:r>
              <a:rPr lang="en-US" dirty="0"/>
              <a:t>With 5 possible modes, what is the probability that it is now on silent (assuming uniformity)?</a:t>
            </a:r>
          </a:p>
          <a:p>
            <a:pPr lvl="1"/>
            <a:endParaRPr lang="en-US" dirty="0"/>
          </a:p>
          <a:p>
            <a:r>
              <a:rPr lang="en-US" dirty="0"/>
              <a:t>Now, my wife is supposed to call at 3:00 PM;  by 4:00, no call has yet arrived…</a:t>
            </a:r>
          </a:p>
          <a:p>
            <a:pPr lvl="1"/>
            <a:r>
              <a:rPr lang="en-US" dirty="0"/>
              <a:t>How does this affect the probability?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Exact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know</a:t>
            </a:r>
            <a:r>
              <a:rPr lang="en-US" b="1" i="1" dirty="0"/>
              <a:t> </a:t>
            </a:r>
            <a:r>
              <a:rPr lang="en-US" dirty="0"/>
              <a:t>that </a:t>
            </a: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/>
              <a:t>the phone is on silent, I will </a:t>
            </a:r>
            <a:r>
              <a:rPr lang="en-US" i="1" dirty="0">
                <a:solidFill>
                  <a:srgbClr val="000000"/>
                </a:solidFill>
              </a:rPr>
              <a:t>certainly</a:t>
            </a:r>
            <a:r>
              <a:rPr lang="en-US" dirty="0"/>
              <a:t> get no call (probability </a:t>
            </a:r>
            <a:r>
              <a:rPr lang="en-US" dirty="0">
                <a:latin typeface="Bookman Old Style"/>
                <a:cs typeface="Bookman Old Style"/>
              </a:rPr>
              <a:t>1.0</a:t>
            </a:r>
            <a:r>
              <a:rPr lang="en-US" dirty="0"/>
              <a:t>)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</a:rPr>
              <a:t>I estimate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latin typeface="Bookman Old Style"/>
                <a:cs typeface="Bookman Old Style"/>
              </a:rPr>
              <a:t>1%</a:t>
            </a:r>
            <a:r>
              <a:rPr lang="en-US" dirty="0"/>
              <a:t> chance that if the phone were </a:t>
            </a:r>
            <a:r>
              <a:rPr lang="en-US" i="1" dirty="0">
                <a:solidFill>
                  <a:srgbClr val="000000"/>
                </a:solidFill>
              </a:rPr>
              <a:t>not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on silent, my wife still wouldn’t call when she said she would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 </a:t>
            </a:r>
            <a:r>
              <a:rPr lang="en-US" i="1" dirty="0"/>
              <a:t>much higher </a:t>
            </a:r>
            <a:r>
              <a:rPr lang="en-US" dirty="0"/>
              <a:t>probability that my phone is </a:t>
            </a:r>
            <a:r>
              <a:rPr lang="en-US" dirty="0">
                <a:solidFill>
                  <a:srgbClr val="000000"/>
                </a:solidFill>
              </a:rPr>
              <a:t>actually </a:t>
            </a:r>
            <a:r>
              <a:rPr lang="en-US" dirty="0"/>
              <a:t>on silent, conditional on the new evidence I have experienced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noCallPro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87382"/>
            <a:ext cx="8572709" cy="2218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Generalizing the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Bayes’ Rule can also be used in situations where we have more complex evidence</a:t>
            </a:r>
          </a:p>
          <a:p>
            <a:r>
              <a:rPr lang="en-US" sz="2800" dirty="0"/>
              <a:t>The probability of some outcome </a:t>
            </a:r>
            <a:r>
              <a:rPr lang="en-US" sz="2800" i="1" dirty="0">
                <a:latin typeface="Bookman Old Style"/>
                <a:cs typeface="Bookman Old Style"/>
              </a:rPr>
              <a:t>a</a:t>
            </a:r>
            <a:r>
              <a:rPr lang="en-US" sz="2800" dirty="0"/>
              <a:t>, given </a:t>
            </a:r>
            <a:r>
              <a:rPr lang="en-US" sz="2800" i="1" dirty="0"/>
              <a:t>both</a:t>
            </a:r>
            <a:r>
              <a:rPr lang="en-US" sz="2800" dirty="0"/>
              <a:t> that another outcome </a:t>
            </a:r>
            <a:r>
              <a:rPr lang="en-US" sz="2800" i="1" dirty="0" err="1">
                <a:latin typeface="Bookman Old Style"/>
                <a:cs typeface="Bookman Old Style"/>
              </a:rPr>
              <a:t>b</a:t>
            </a:r>
            <a:r>
              <a:rPr lang="en-US" sz="2800" i="1" dirty="0">
                <a:latin typeface="Bookman Old Style"/>
                <a:cs typeface="Bookman Old Style"/>
              </a:rPr>
              <a:t> </a:t>
            </a:r>
            <a:r>
              <a:rPr lang="en-US" sz="2800" dirty="0"/>
              <a:t>has occurred, </a:t>
            </a:r>
            <a:r>
              <a:rPr lang="en-US" sz="2800" i="1" dirty="0"/>
              <a:t>and</a:t>
            </a:r>
            <a:r>
              <a:rPr lang="en-US" sz="2800" dirty="0"/>
              <a:t> that we have some other </a:t>
            </a:r>
            <a:r>
              <a:rPr lang="en-US" sz="2800" dirty="0">
                <a:solidFill>
                  <a:srgbClr val="000000"/>
                </a:solidFill>
              </a:rPr>
              <a:t>evidence </a:t>
            </a:r>
            <a:r>
              <a:rPr lang="en-US" sz="2800" i="1" dirty="0" err="1">
                <a:latin typeface="Bookman Old Style"/>
                <a:cs typeface="Bookman Old Style"/>
              </a:rPr>
              <a:t>e</a:t>
            </a:r>
            <a:r>
              <a:rPr lang="en-US" sz="2800" i="1" dirty="0">
                <a:latin typeface="Bookman Old Style"/>
                <a:cs typeface="Bookman Old Style"/>
              </a:rPr>
              <a:t>, </a:t>
            </a:r>
            <a:r>
              <a:rPr lang="en-US" sz="2800" dirty="0"/>
              <a:t>is given by: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bayesEvidenc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11600"/>
            <a:ext cx="60706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If HIV test is 98% accurate, and 0.33% of people have it, what is the chance that you have it, if you test positive?</a:t>
            </a:r>
          </a:p>
          <a:p>
            <a:pPr>
              <a:spcAft>
                <a:spcPts val="6000"/>
              </a:spcAft>
            </a:pPr>
            <a:r>
              <a:rPr lang="en-US" dirty="0"/>
              <a:t>We want to calculate the chance:</a:t>
            </a:r>
          </a:p>
          <a:p>
            <a:pPr>
              <a:spcAft>
                <a:spcPts val="6000"/>
              </a:spcAft>
            </a:pPr>
            <a:r>
              <a:rPr lang="en-US" dirty="0"/>
              <a:t>But this is </a:t>
            </a:r>
            <a:r>
              <a:rPr lang="en-US" i="1" dirty="0">
                <a:solidFill>
                  <a:srgbClr val="000000"/>
                </a:solidFill>
              </a:rPr>
              <a:t>not the same </a:t>
            </a:r>
            <a:r>
              <a:rPr lang="en-US" dirty="0"/>
              <a:t>as:</a:t>
            </a:r>
          </a:p>
          <a:p>
            <a:r>
              <a:rPr lang="en-US" dirty="0"/>
              <a:t>Believing that these are the same leads to some of the worst errors seemingly rational human beings can make!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 Question, Revisited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748DC-A8DC-845F-8074-95CE7E3F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819400"/>
            <a:ext cx="56388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0CF14-6ACC-931D-3C8E-2CB70C9F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4038600"/>
            <a:ext cx="6210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8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Chances of Testing Positive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2400" dirty="0"/>
              <a:t>Given these numbers, we can </a:t>
            </a:r>
            <a:r>
              <a:rPr lang="en-US" sz="2400" dirty="0">
                <a:solidFill>
                  <a:schemeClr val="accent3"/>
                </a:solidFill>
              </a:rPr>
              <a:t>condition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on infection-status to calculate the likelihood of a positive HIV test, given 98% accuracy and a 0.33% infection rate: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Test is positive 2.3% of the time, including both correct diagnoses (</a:t>
            </a:r>
            <a:r>
              <a:rPr lang="en-US" sz="2400" dirty="0">
                <a:solidFill>
                  <a:schemeClr val="accent3"/>
                </a:solidFill>
              </a:rPr>
              <a:t>true positives</a:t>
            </a:r>
            <a:r>
              <a:rPr lang="en-US" sz="2400" dirty="0"/>
              <a:t>)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and incorrect ones (</a:t>
            </a:r>
            <a:r>
              <a:rPr lang="en-US" sz="2400" dirty="0">
                <a:solidFill>
                  <a:schemeClr val="accent3"/>
                </a:solidFill>
              </a:rPr>
              <a:t>false positives</a:t>
            </a:r>
            <a:r>
              <a:rPr lang="en-US" sz="2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propPosTest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45735"/>
            <a:ext cx="7772400" cy="20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518160"/>
          </a:xfrm>
        </p:spPr>
        <p:txBody>
          <a:bodyPr/>
          <a:lstStyle/>
          <a:p>
            <a:r>
              <a:rPr lang="en-US" dirty="0"/>
              <a:t>The chance of actually having HIV is only about </a:t>
            </a:r>
            <a:r>
              <a:rPr lang="en-US" dirty="0">
                <a:latin typeface="+mj-lt"/>
              </a:rPr>
              <a:t>14%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Bayes’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9" descr="hivPos.pdf">
            <a:extLst>
              <a:ext uri="{FF2B5EF4-FFF2-40B4-BE49-F238E27FC236}">
                <a16:creationId xmlns:a16="http://schemas.microsoft.com/office/drawing/2014/main" id="{ABECAC09-30DF-C068-4ED1-4CF8E835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1661" b="-21661"/>
          <a:stretch>
            <a:fillRect/>
          </a:stretch>
        </p:blipFill>
        <p:spPr>
          <a:xfrm>
            <a:off x="381000" y="914400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8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&amp; Guilt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In 1999, British mother Sally Clark was convicted of murder, after her two infant sons both died of what was originally thought to be Sudden Infant Death Syndrome (SIDS)</a:t>
            </a:r>
          </a:p>
          <a:p>
            <a:r>
              <a:rPr lang="en-US" dirty="0"/>
              <a:t>Her conviction relied upon the expert testimony of famous pediatrician Sir Roy Meadow, who argued:</a:t>
            </a:r>
          </a:p>
          <a:p>
            <a:pPr marL="77724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chance a random child dies of SIDS is about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3000</a:t>
            </a:r>
            <a:endParaRPr lang="en-US" dirty="0">
              <a:solidFill>
                <a:schemeClr val="tx1"/>
              </a:solidFill>
            </a:endParaRPr>
          </a:p>
          <a:p>
            <a:pPr marL="77724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Amongst non-smoking, older parents (like Clark), with at least one wage, this rises to about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1 in 8500</a:t>
            </a:r>
            <a:endParaRPr lang="en-US" dirty="0">
              <a:solidFill>
                <a:schemeClr val="tx1"/>
              </a:solidFill>
            </a:endParaRPr>
          </a:p>
          <a:p>
            <a:pPr marL="77724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chance of both of Clark’s sons dying of SIDS is therefore about (</a:t>
            </a:r>
            <a:r>
              <a:rPr lang="en-US" dirty="0">
                <a:latin typeface="Bookman Old Style"/>
                <a:cs typeface="Bookman Old Style"/>
              </a:rPr>
              <a:t>1/8500 × 1/8500</a:t>
            </a:r>
            <a:r>
              <a:rPr lang="en-US" dirty="0"/>
              <a:t>), or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1 in 73 million</a:t>
            </a:r>
            <a:endParaRPr lang="en-US" dirty="0"/>
          </a:p>
          <a:p>
            <a:pPr marL="777240" lvl="1" indent="-45720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chance that Sally Clark is </a:t>
            </a:r>
            <a:r>
              <a:rPr lang="en-US" dirty="0">
                <a:solidFill>
                  <a:schemeClr val="tx1"/>
                </a:solidFill>
              </a:rPr>
              <a:t>innocent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/>
              <a:t>is thus </a:t>
            </a:r>
            <a:r>
              <a:rPr lang="en-US" dirty="0">
                <a:latin typeface="Bookman Old Style"/>
                <a:cs typeface="Bookman Old Style"/>
              </a:rPr>
              <a:t>1 in 73 million</a:t>
            </a:r>
            <a:endParaRPr lang="en-US" dirty="0"/>
          </a:p>
          <a:p>
            <a:r>
              <a:rPr lang="en-US" i="1" dirty="0">
                <a:solidFill>
                  <a:srgbClr val="000000"/>
                </a:solidFill>
              </a:rPr>
              <a:t>What should we, the jury, make of this argument?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roll two dice, the chance of them both coming up </a:t>
            </a:r>
            <a:r>
              <a:rPr lang="en-US" dirty="0">
                <a:latin typeface="Bookman Old Style"/>
                <a:cs typeface="Bookman Old Style"/>
              </a:rPr>
              <a:t>5 </a:t>
            </a:r>
            <a:r>
              <a:rPr lang="en-US" dirty="0"/>
              <a:t>is </a:t>
            </a:r>
            <a:r>
              <a:rPr lang="en-US" dirty="0">
                <a:latin typeface="Bookman Old Style"/>
                <a:cs typeface="Bookman Old Style"/>
              </a:rPr>
              <a:t>(1/6 </a:t>
            </a:r>
            <a:r>
              <a:rPr lang="en-US" dirty="0" err="1">
                <a:latin typeface="Bookman Old Style"/>
                <a:cs typeface="Bookman Old Style"/>
              </a:rPr>
              <a:t>x</a:t>
            </a:r>
            <a:r>
              <a:rPr lang="en-US" dirty="0">
                <a:latin typeface="Bookman Old Style"/>
                <a:cs typeface="Bookman Old Style"/>
              </a:rPr>
              <a:t> 1/6) = 1/36</a:t>
            </a:r>
          </a:p>
          <a:p>
            <a:pPr lvl="1"/>
            <a:r>
              <a:rPr lang="en-US" dirty="0"/>
              <a:t>Since dice are </a:t>
            </a:r>
            <a:r>
              <a:rPr lang="en-US" dirty="0">
                <a:solidFill>
                  <a:schemeClr val="accent3"/>
                </a:solidFill>
              </a:rPr>
              <a:t>independent</a:t>
            </a:r>
            <a:r>
              <a:rPr lang="en-US" dirty="0"/>
              <a:t> of one another, the roll of one does not affect the other, so we simply </a:t>
            </a:r>
            <a:r>
              <a:rPr lang="en-US" dirty="0">
                <a:solidFill>
                  <a:srgbClr val="000000"/>
                </a:solidFill>
              </a:rPr>
              <a:t>multiply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probabilities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We will look at this in more depth in upcoming lectures</a:t>
            </a:r>
          </a:p>
          <a:p>
            <a:r>
              <a:rPr lang="en-US" dirty="0"/>
              <a:t>If </a:t>
            </a:r>
            <a:r>
              <a:rPr lang="en-US" i="1" dirty="0">
                <a:solidFill>
                  <a:srgbClr val="000000"/>
                </a:solidFill>
              </a:rPr>
              <a:t>one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infant in a family dies of SIDS, is the chance of a </a:t>
            </a:r>
            <a:r>
              <a:rPr lang="en-US" i="1" dirty="0">
                <a:solidFill>
                  <a:srgbClr val="000000"/>
                </a:solidFill>
              </a:rPr>
              <a:t>second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dying exactly the same?  Lower? Higher? </a:t>
            </a:r>
          </a:p>
          <a:p>
            <a:pPr lvl="1"/>
            <a:r>
              <a:rPr lang="en-US" dirty="0"/>
              <a:t>Calculations in UK show that chances of a randomly selected </a:t>
            </a:r>
            <a:r>
              <a:rPr lang="en-US" i="1" dirty="0">
                <a:solidFill>
                  <a:srgbClr val="000000"/>
                </a:solidFill>
              </a:rPr>
              <a:t>pair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of infants dying of SIDS actually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1 in 100,000 (0.0001)</a:t>
            </a:r>
          </a:p>
          <a:p>
            <a:pPr lvl="1"/>
            <a:r>
              <a:rPr lang="en-US" dirty="0"/>
              <a:t>If about </a:t>
            </a:r>
            <a:r>
              <a:rPr lang="en-US" dirty="0">
                <a:latin typeface="Bookman Old Style"/>
                <a:cs typeface="Bookman Old Style"/>
              </a:rPr>
              <a:t>500,000</a:t>
            </a:r>
            <a:r>
              <a:rPr lang="en-US" dirty="0"/>
              <a:t> families in UK have two infants in any given year, how many times would this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of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Even if we accept the </a:t>
            </a:r>
            <a:r>
              <a:rPr lang="en-US" dirty="0">
                <a:latin typeface="Bookman Old Style"/>
                <a:cs typeface="Bookman Old Style"/>
              </a:rPr>
              <a:t>1 in 100,000 </a:t>
            </a:r>
            <a:r>
              <a:rPr lang="en-US" dirty="0"/>
              <a:t>value (instead of Meadow’s </a:t>
            </a:r>
            <a:r>
              <a:rPr lang="en-US" dirty="0">
                <a:latin typeface="+mj-lt"/>
              </a:rPr>
              <a:t>1 </a:t>
            </a:r>
            <a:r>
              <a:rPr lang="en-US" dirty="0"/>
              <a:t>in </a:t>
            </a:r>
            <a:r>
              <a:rPr lang="en-US" dirty="0">
                <a:latin typeface="+mj-lt"/>
              </a:rPr>
              <a:t>73</a:t>
            </a:r>
            <a:r>
              <a:rPr lang="en-US" dirty="0"/>
              <a:t> million), is </a:t>
            </a:r>
            <a:r>
              <a:rPr lang="en-US" i="1" dirty="0"/>
              <a:t>that</a:t>
            </a:r>
            <a:r>
              <a:rPr lang="en-US" b="1" i="1" dirty="0"/>
              <a:t> </a:t>
            </a:r>
            <a:r>
              <a:rPr lang="en-US" dirty="0"/>
              <a:t>the probability that Clark is actually innocent?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No</a:t>
            </a:r>
            <a:r>
              <a:rPr lang="en-US" dirty="0"/>
              <a:t>.  This is the </a:t>
            </a:r>
            <a:r>
              <a:rPr lang="en-US" dirty="0">
                <a:solidFill>
                  <a:schemeClr val="accent3"/>
                </a:solidFill>
              </a:rPr>
              <a:t>Prosecutor’s Fallacy</a:t>
            </a:r>
            <a:r>
              <a:rPr lang="en-US" dirty="0"/>
              <a:t>:  the claim that the chance of innocence equals the chance of a rare event</a:t>
            </a:r>
          </a:p>
          <a:p>
            <a:pPr lvl="1"/>
            <a:r>
              <a:rPr lang="en-US" dirty="0"/>
              <a:t>Rare events </a:t>
            </a:r>
            <a:r>
              <a:rPr lang="en-US" i="1" dirty="0">
                <a:solidFill>
                  <a:srgbClr val="000000"/>
                </a:solidFill>
              </a:rPr>
              <a:t>do happen </a:t>
            </a:r>
            <a:r>
              <a:rPr lang="en-US" dirty="0"/>
              <a:t>(e.g., lotteries)</a:t>
            </a:r>
          </a:p>
          <a:p>
            <a:pPr lvl="1"/>
            <a:r>
              <a:rPr lang="en-US" dirty="0"/>
              <a:t>We then have to calculate the </a:t>
            </a:r>
            <a:r>
              <a:rPr lang="en-US" dirty="0">
                <a:solidFill>
                  <a:schemeClr val="accent3"/>
                </a:solidFill>
              </a:rPr>
              <a:t>conditional probability </a:t>
            </a:r>
            <a:r>
              <a:rPr lang="en-US" dirty="0"/>
              <a:t>of guilt, </a:t>
            </a:r>
            <a:r>
              <a:rPr lang="en-US" i="1" dirty="0">
                <a:solidFill>
                  <a:srgbClr val="000000"/>
                </a:solidFill>
              </a:rPr>
              <a:t>given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that a tragic event did in fact 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Review: Basic Axioms and Joint Probability</a:t>
            </a:r>
            <a:endParaRPr lang="en-US" dirty="0"/>
          </a:p>
        </p:txBody>
      </p:sp>
      <p:pic>
        <p:nvPicPr>
          <p:cNvPr id="6" name="Content Placeholder 5" descr="axioms.pdf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-48275" b="-48275"/>
          <a:stretch>
            <a:fillRect/>
          </a:stretch>
        </p:blipFill>
        <p:spPr>
          <a:xfrm>
            <a:off x="1600200" y="670560"/>
            <a:ext cx="5486400" cy="32918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half" idx="4294967295"/>
          </p:nvPr>
        </p:nvSpPr>
        <p:spPr>
          <a:xfrm>
            <a:off x="304800" y="3619500"/>
            <a:ext cx="8110537" cy="2095500"/>
          </a:xfrm>
        </p:spPr>
        <p:txBody>
          <a:bodyPr>
            <a:normAutofit/>
          </a:bodyPr>
          <a:lstStyle/>
          <a:p>
            <a:r>
              <a:rPr lang="en-US" sz="2200" dirty="0"/>
              <a:t>For random variables, {</a:t>
            </a:r>
            <a:r>
              <a:rPr lang="en-US" sz="2200" i="1" dirty="0">
                <a:latin typeface="Bookman Old Style"/>
                <a:cs typeface="Bookman Old Style"/>
              </a:rPr>
              <a:t>X</a:t>
            </a:r>
            <a:r>
              <a:rPr lang="en-US" sz="2200" baseline="-25000" dirty="0">
                <a:latin typeface="Bookman Old Style"/>
                <a:cs typeface="Bookman Old Style"/>
              </a:rPr>
              <a:t>1</a:t>
            </a:r>
            <a:r>
              <a:rPr lang="en-US" sz="2200" dirty="0">
                <a:latin typeface="Bookman Old Style"/>
                <a:cs typeface="Bookman Old Style"/>
              </a:rPr>
              <a:t>, </a:t>
            </a:r>
            <a:r>
              <a:rPr lang="en-US" sz="2200" i="1" dirty="0">
                <a:latin typeface="Bookman Old Style"/>
                <a:cs typeface="Bookman Old Style"/>
              </a:rPr>
              <a:t>X</a:t>
            </a:r>
            <a:r>
              <a:rPr lang="en-US" sz="2200" baseline="-25000" dirty="0">
                <a:latin typeface="Bookman Old Style"/>
                <a:cs typeface="Bookman Old Style"/>
              </a:rPr>
              <a:t>2</a:t>
            </a:r>
            <a:r>
              <a:rPr lang="en-US" sz="2200" dirty="0">
                <a:latin typeface="Bookman Old Style"/>
                <a:cs typeface="Bookman Old Style"/>
              </a:rPr>
              <a:t>, …, </a:t>
            </a:r>
            <a:r>
              <a:rPr lang="en-US" sz="2200" i="1" dirty="0" err="1">
                <a:latin typeface="Bookman Old Style"/>
                <a:cs typeface="Bookman Old Style"/>
              </a:rPr>
              <a:t>X</a:t>
            </a:r>
            <a:r>
              <a:rPr lang="en-US" sz="2200" i="1" spc="300" baseline="-25000" dirty="0" err="1">
                <a:latin typeface="Bookman Old Style"/>
                <a:cs typeface="Bookman Old Style"/>
              </a:rPr>
              <a:t>n</a:t>
            </a:r>
            <a:r>
              <a:rPr lang="en-US" sz="2200" dirty="0"/>
              <a:t>}, the </a:t>
            </a:r>
            <a:r>
              <a:rPr lang="en-US" sz="2200" dirty="0">
                <a:solidFill>
                  <a:schemeClr val="accent3"/>
                </a:solidFill>
              </a:rPr>
              <a:t>joint distribution </a:t>
            </a:r>
            <a:r>
              <a:rPr lang="en-US" sz="2200" dirty="0"/>
              <a:t>gives the probability of each possible combination of outcomes</a:t>
            </a:r>
          </a:p>
          <a:p>
            <a:endParaRPr lang="en-US" sz="2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0" y="4572000"/>
          <a:ext cx="7467600" cy="121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b="0" dirty="0"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StudentXGrade = A</a:t>
                      </a:r>
                      <a:endParaRPr lang="en-US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StudentXGrade = B</a:t>
                      </a:r>
                      <a:endParaRPr lang="en-US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StudentYGrade = A</a:t>
                      </a:r>
                      <a:endParaRPr lang="en-US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StudentYGrade = B</a:t>
                      </a:r>
                      <a:endParaRPr lang="en-US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Real Chance of Innocence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</p:spPr>
        <p:txBody>
          <a:bodyPr>
            <a:normAutofit/>
          </a:bodyPr>
          <a:lstStyle/>
          <a:p>
            <a:r>
              <a:rPr lang="en-US" sz="2200" dirty="0"/>
              <a:t>Let </a:t>
            </a:r>
            <a:r>
              <a:rPr lang="en-US" sz="2200" i="1" dirty="0">
                <a:latin typeface="Bookman Old Style"/>
                <a:cs typeface="Bookman Old Style"/>
              </a:rPr>
              <a:t>M </a:t>
            </a:r>
            <a:r>
              <a:rPr lang="en-US" sz="2200" dirty="0"/>
              <a:t>= “The children were murdered”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Let </a:t>
            </a:r>
            <a:r>
              <a:rPr lang="en-US" sz="2200" i="1" dirty="0">
                <a:latin typeface="Bookman Old Style"/>
                <a:cs typeface="Bookman Old Style"/>
              </a:rPr>
              <a:t>D </a:t>
            </a:r>
            <a:r>
              <a:rPr lang="en-US" sz="2200" dirty="0"/>
              <a:t>= “The children died”</a:t>
            </a:r>
          </a:p>
          <a:p>
            <a:pPr>
              <a:spcAft>
                <a:spcPts val="7800"/>
              </a:spcAft>
            </a:pPr>
            <a:r>
              <a:rPr lang="en-US" sz="2200" dirty="0"/>
              <a:t>We want </a:t>
            </a:r>
            <a:r>
              <a:rPr lang="en-US" sz="2200" i="1" spc="300" dirty="0">
                <a:latin typeface="Bookman Old Style"/>
                <a:cs typeface="Bookman Old Style"/>
              </a:rPr>
              <a:t>P</a:t>
            </a:r>
            <a:r>
              <a:rPr lang="en-US" sz="2200" dirty="0">
                <a:latin typeface="Bookman Old Style"/>
                <a:cs typeface="Bookman Old Style"/>
              </a:rPr>
              <a:t>(</a:t>
            </a:r>
            <a:r>
              <a:rPr lang="en-US" sz="2200" i="1" dirty="0">
                <a:latin typeface="Bookman Old Style"/>
                <a:cs typeface="Bookman Old Style"/>
              </a:rPr>
              <a:t>M|</a:t>
            </a:r>
            <a:r>
              <a:rPr lang="en-US" sz="2200" i="1" spc="300" dirty="0">
                <a:latin typeface="Bookman Old Style"/>
                <a:cs typeface="Bookman Old Style"/>
              </a:rPr>
              <a:t>D</a:t>
            </a:r>
            <a:r>
              <a:rPr lang="en-US" sz="2200" dirty="0">
                <a:latin typeface="Bookman Old Style"/>
                <a:cs typeface="Bookman Old Style"/>
              </a:rPr>
              <a:t>)</a:t>
            </a:r>
            <a:r>
              <a:rPr lang="en-US" sz="2200" dirty="0"/>
              <a:t>, which is, by </a:t>
            </a:r>
            <a:r>
              <a:rPr lang="en-US" sz="2200" dirty="0">
                <a:solidFill>
                  <a:schemeClr val="accent3"/>
                </a:solidFill>
              </a:rPr>
              <a:t>Bayes’ Rule</a:t>
            </a:r>
            <a:r>
              <a:rPr lang="en-US" sz="2200" dirty="0"/>
              <a:t>:</a:t>
            </a:r>
          </a:p>
          <a:p>
            <a:pPr>
              <a:spcAft>
                <a:spcPts val="8400"/>
              </a:spcAft>
            </a:pPr>
            <a:r>
              <a:rPr lang="en-US" sz="2200" dirty="0"/>
              <a:t>We can get the denominator, </a:t>
            </a:r>
            <a:r>
              <a:rPr lang="en-US" sz="2200" i="1" spc="300" dirty="0">
                <a:latin typeface="Bookman Old Style"/>
                <a:cs typeface="Bookman Old Style"/>
              </a:rPr>
              <a:t>P</a:t>
            </a:r>
            <a:r>
              <a:rPr lang="en-US" sz="2200" dirty="0">
                <a:latin typeface="Bookman Old Style"/>
                <a:cs typeface="Bookman Old Style"/>
              </a:rPr>
              <a:t>(</a:t>
            </a:r>
            <a:r>
              <a:rPr lang="en-US" sz="2200" i="1" spc="300" dirty="0">
                <a:latin typeface="Bookman Old Style"/>
                <a:cs typeface="Bookman Old Style"/>
              </a:rPr>
              <a:t>D</a:t>
            </a:r>
            <a:r>
              <a:rPr lang="en-US" sz="2200" dirty="0">
                <a:latin typeface="Bookman Old Style"/>
                <a:cs typeface="Bookman Old Style"/>
              </a:rPr>
              <a:t>)</a:t>
            </a:r>
            <a:r>
              <a:rPr lang="en-US" sz="2200" dirty="0"/>
              <a:t>, by </a:t>
            </a:r>
            <a:r>
              <a:rPr lang="en-US" sz="2200" dirty="0">
                <a:solidFill>
                  <a:schemeClr val="accent3"/>
                </a:solidFill>
              </a:rPr>
              <a:t>normalizing</a:t>
            </a:r>
            <a:r>
              <a:rPr lang="en-US" sz="2200" dirty="0"/>
              <a:t>:</a:t>
            </a:r>
          </a:p>
          <a:p>
            <a:r>
              <a:rPr lang="en-US" sz="2200" dirty="0"/>
              <a:t>Now, since </a:t>
            </a:r>
            <a:r>
              <a:rPr lang="en-US" sz="2200" i="1" spc="300" dirty="0">
                <a:latin typeface="Bookman Old Style"/>
                <a:cs typeface="Bookman Old Style"/>
              </a:rPr>
              <a:t>P</a:t>
            </a:r>
            <a:r>
              <a:rPr lang="en-US" sz="2200" dirty="0">
                <a:latin typeface="Bookman Old Style"/>
                <a:cs typeface="Bookman Old Style"/>
              </a:rPr>
              <a:t>(</a:t>
            </a:r>
            <a:r>
              <a:rPr lang="en-US" sz="2200" i="1" dirty="0">
                <a:latin typeface="Bookman Old Style"/>
                <a:cs typeface="Bookman Old Style"/>
              </a:rPr>
              <a:t>D|</a:t>
            </a:r>
            <a:r>
              <a:rPr lang="en-US" sz="2200" i="1" spc="300" dirty="0">
                <a:latin typeface="Bookman Old Style"/>
                <a:cs typeface="Bookman Old Style"/>
              </a:rPr>
              <a:t>M</a:t>
            </a:r>
            <a:r>
              <a:rPr lang="en-US" sz="2200" dirty="0">
                <a:latin typeface="Bookman Old Style"/>
                <a:cs typeface="Bookman Old Style"/>
              </a:rPr>
              <a:t>) = 1</a:t>
            </a:r>
            <a:r>
              <a:rPr lang="en-US" sz="2200" dirty="0"/>
              <a:t>, and </a:t>
            </a:r>
            <a:r>
              <a:rPr lang="en-US" sz="2200" i="1" spc="300" dirty="0">
                <a:latin typeface="Bookman Old Style"/>
                <a:cs typeface="Bookman Old Style"/>
              </a:rPr>
              <a:t>P</a:t>
            </a:r>
            <a:r>
              <a:rPr lang="en-US" sz="2200" dirty="0">
                <a:latin typeface="Bookman Old Style"/>
                <a:cs typeface="Bookman Old Style"/>
              </a:rPr>
              <a:t>(¬</a:t>
            </a:r>
            <a:r>
              <a:rPr lang="en-US" sz="2200" i="1" spc="300" dirty="0">
                <a:latin typeface="Bookman Old Style"/>
                <a:cs typeface="Bookman Old Style"/>
              </a:rPr>
              <a:t>M</a:t>
            </a:r>
            <a:r>
              <a:rPr lang="en-US" sz="2200" spc="300" dirty="0">
                <a:latin typeface="Bookman Old Style"/>
                <a:cs typeface="Bookman Old Style"/>
              </a:rPr>
              <a:t>)</a:t>
            </a:r>
            <a:r>
              <a:rPr lang="en-US" sz="2200" i="1" dirty="0">
                <a:latin typeface="Bookman Old Style"/>
                <a:cs typeface="Bookman Old Style"/>
              </a:rPr>
              <a:t> </a:t>
            </a:r>
            <a:r>
              <a:rPr lang="en-US" sz="2200" dirty="0">
                <a:latin typeface="Bookman Old Style"/>
                <a:cs typeface="Bookman Old Style"/>
              </a:rPr>
              <a:t>= 1 – </a:t>
            </a:r>
            <a:r>
              <a:rPr lang="en-US" sz="2200" i="1" spc="300" dirty="0">
                <a:latin typeface="Bookman Old Style"/>
                <a:cs typeface="Bookman Old Style"/>
              </a:rPr>
              <a:t>P</a:t>
            </a:r>
            <a:r>
              <a:rPr lang="en-US" sz="2200" dirty="0">
                <a:latin typeface="Bookman Old Style"/>
                <a:cs typeface="Bookman Old Style"/>
              </a:rPr>
              <a:t>(</a:t>
            </a:r>
            <a:r>
              <a:rPr lang="en-US" sz="2200" i="1" spc="300" dirty="0">
                <a:latin typeface="Bookman Old Style"/>
                <a:cs typeface="Bookman Old Style"/>
              </a:rPr>
              <a:t>M</a:t>
            </a:r>
            <a:r>
              <a:rPr lang="en-US" sz="2200" dirty="0">
                <a:latin typeface="Bookman Old Style"/>
                <a:cs typeface="Bookman Old Style"/>
              </a:rPr>
              <a:t>)</a:t>
            </a:r>
            <a:r>
              <a:rPr lang="en-US" sz="2200" dirty="0"/>
              <a:t>, we have: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murderProb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56" y="2677444"/>
            <a:ext cx="3906344" cy="751556"/>
          </a:xfrm>
          <a:prstGeom prst="rect">
            <a:avLst/>
          </a:prstGeom>
        </p:spPr>
      </p:pic>
      <p:pic>
        <p:nvPicPr>
          <p:cNvPr id="9" name="Picture 8" descr="murderProb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50" y="4049429"/>
            <a:ext cx="6865350" cy="751171"/>
          </a:xfrm>
          <a:prstGeom prst="rect">
            <a:avLst/>
          </a:prstGeom>
        </p:spPr>
      </p:pic>
      <p:pic>
        <p:nvPicPr>
          <p:cNvPr id="10" name="Picture 9" descr="murderProb0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562600"/>
            <a:ext cx="6193464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Real Chance of Innocence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048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900" dirty="0"/>
              <a:t>Now, unless we think that the probability of a pair of children being murdered is </a:t>
            </a:r>
            <a:r>
              <a:rPr lang="en-US" sz="1900" i="1" dirty="0">
                <a:solidFill>
                  <a:srgbClr val="000000"/>
                </a:solidFill>
              </a:rPr>
              <a:t>very high</a:t>
            </a:r>
            <a:r>
              <a:rPr lang="en-US" sz="1900" dirty="0"/>
              <a:t>, the probability of the mother’s innocence is high, too</a:t>
            </a:r>
          </a:p>
          <a:p>
            <a:r>
              <a:rPr lang="en-US" sz="1900" dirty="0"/>
              <a:t>An estimate of the number of pairs of children who die of </a:t>
            </a:r>
            <a:r>
              <a:rPr lang="en-US" sz="1900" dirty="0">
                <a:solidFill>
                  <a:srgbClr val="000000"/>
                </a:solidFill>
              </a:rPr>
              <a:t>all causes other than murder</a:t>
            </a:r>
            <a:r>
              <a:rPr lang="en-US" sz="1900" dirty="0"/>
              <a:t> in the UK in a year is </a:t>
            </a:r>
            <a:r>
              <a:rPr lang="en-US" sz="1900" dirty="0">
                <a:latin typeface="Bookman Old Style"/>
                <a:cs typeface="Bookman Old Style"/>
              </a:rPr>
              <a:t>1 in 20,000</a:t>
            </a:r>
            <a:r>
              <a:rPr lang="en-US" sz="1900" dirty="0"/>
              <a:t>: </a:t>
            </a:r>
            <a:r>
              <a:rPr lang="en-US" sz="1900" i="1" dirty="0">
                <a:latin typeface="Bookman Old Style"/>
                <a:cs typeface="Bookman Old Style"/>
              </a:rPr>
              <a:t>P </a:t>
            </a:r>
            <a:r>
              <a:rPr lang="en-US" sz="1900" dirty="0">
                <a:latin typeface="Bookman Old Style"/>
                <a:cs typeface="Bookman Old Style"/>
              </a:rPr>
              <a:t>(</a:t>
            </a:r>
            <a:r>
              <a:rPr lang="en-US" sz="1900" i="1" dirty="0">
                <a:latin typeface="Bookman Old Style"/>
                <a:cs typeface="Bookman Old Style"/>
              </a:rPr>
              <a:t>D|¬M </a:t>
            </a:r>
            <a:r>
              <a:rPr lang="en-US" sz="1900" dirty="0">
                <a:latin typeface="Bookman Old Style"/>
                <a:cs typeface="Bookman Old Style"/>
              </a:rPr>
              <a:t>) = 0.00005 </a:t>
            </a:r>
          </a:p>
          <a:p>
            <a:r>
              <a:rPr lang="en-US" sz="1900" dirty="0"/>
              <a:t>Based on this, even if we concede an </a:t>
            </a:r>
            <a:r>
              <a:rPr lang="en-US" sz="1900" i="1" dirty="0"/>
              <a:t>extreme over-estimate </a:t>
            </a:r>
            <a:r>
              <a:rPr lang="en-US" sz="1900" dirty="0"/>
              <a:t>to the prosecution, the probability of murder in this case is still low</a:t>
            </a:r>
          </a:p>
          <a:p>
            <a:r>
              <a:rPr lang="en-US" sz="1900" dirty="0"/>
              <a:t>Suppose that murder happens with frequency  </a:t>
            </a:r>
            <a:r>
              <a:rPr lang="en-US" sz="1900" dirty="0">
                <a:solidFill>
                  <a:srgbClr val="000000"/>
                </a:solidFill>
                <a:latin typeface="Bookman Old Style"/>
                <a:cs typeface="Bookman Old Style"/>
              </a:rPr>
              <a:t>1/10 </a:t>
            </a:r>
            <a:r>
              <a:rPr lang="en-US" sz="1900" dirty="0"/>
              <a:t>of all other causes combined, so that </a:t>
            </a:r>
            <a:r>
              <a:rPr lang="en-US" sz="1900" dirty="0">
                <a:latin typeface="Bookman Old Style"/>
                <a:cs typeface="Bookman Old Style"/>
              </a:rPr>
              <a:t>1 in 200,000 </a:t>
            </a:r>
            <a:r>
              <a:rPr lang="en-US" sz="1900" dirty="0"/>
              <a:t>pairs of infants will be murdered in the UK in a year (i.e., </a:t>
            </a:r>
            <a:r>
              <a:rPr lang="en-US" sz="1900" i="1" dirty="0">
                <a:latin typeface="Bookman Old Style"/>
                <a:cs typeface="Bookman Old Style"/>
              </a:rPr>
              <a:t>P </a:t>
            </a:r>
            <a:r>
              <a:rPr lang="en-US" sz="1900" dirty="0">
                <a:latin typeface="Bookman Old Style"/>
                <a:cs typeface="Bookman Old Style"/>
              </a:rPr>
              <a:t>(</a:t>
            </a:r>
            <a:r>
              <a:rPr lang="en-US" sz="1900" i="1" dirty="0">
                <a:latin typeface="Bookman Old Style"/>
                <a:cs typeface="Bookman Old Style"/>
              </a:rPr>
              <a:t>M </a:t>
            </a:r>
            <a:r>
              <a:rPr lang="en-US" sz="1900" dirty="0">
                <a:latin typeface="Bookman Old Style"/>
                <a:cs typeface="Bookman Old Style"/>
              </a:rPr>
              <a:t>) </a:t>
            </a:r>
            <a:r>
              <a:rPr lang="en-US" sz="1900">
                <a:latin typeface="Bookman Old Style"/>
                <a:cs typeface="Bookman Old Style"/>
              </a:rPr>
              <a:t>= 0.000005</a:t>
            </a:r>
            <a:r>
              <a:rPr lang="en-US" sz="1900" dirty="0"/>
              <a:t>);  this gives us: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probInnocent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91000"/>
            <a:ext cx="5439642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Real Chance of Innocence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Given the real probability of murder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M</a:t>
            </a:r>
            <a:r>
              <a:rPr lang="en-US" dirty="0">
                <a:latin typeface="Bookman Old Style"/>
                <a:cs typeface="Bookman Old Style"/>
              </a:rPr>
              <a:t>|</a:t>
            </a:r>
            <a:r>
              <a:rPr lang="en-US" i="1" spc="300" dirty="0">
                <a:latin typeface="Bookman Old Style"/>
                <a:cs typeface="Bookman Old Style"/>
              </a:rPr>
              <a:t>D</a:t>
            </a:r>
            <a:r>
              <a:rPr lang="en-US" dirty="0">
                <a:latin typeface="Bookman Old Style"/>
                <a:cs typeface="Bookman Old Style"/>
              </a:rPr>
              <a:t>) = 0.091</a:t>
            </a:r>
            <a:r>
              <a:rPr lang="en-US" dirty="0"/>
              <a:t>, the probability of innocence is:</a:t>
            </a:r>
          </a:p>
          <a:p>
            <a:pPr algn="ctr">
              <a:buNone/>
            </a:pP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(¬</a:t>
            </a:r>
            <a:r>
              <a:rPr lang="en-US" i="1" dirty="0">
                <a:latin typeface="Bookman Old Style"/>
                <a:cs typeface="Bookman Old Style"/>
              </a:rPr>
              <a:t>M</a:t>
            </a:r>
            <a:r>
              <a:rPr lang="en-US" dirty="0">
                <a:latin typeface="Bookman Old Style"/>
                <a:cs typeface="Bookman Old Style"/>
              </a:rPr>
              <a:t>|</a:t>
            </a:r>
            <a:r>
              <a:rPr lang="en-US" i="1" spc="300" dirty="0">
                <a:latin typeface="Bookman Old Style"/>
                <a:cs typeface="Bookman Old Style"/>
              </a:rPr>
              <a:t>D</a:t>
            </a:r>
            <a:r>
              <a:rPr lang="en-US" dirty="0">
                <a:latin typeface="Bookman Old Style"/>
                <a:cs typeface="Bookman Old Style"/>
              </a:rPr>
              <a:t>) = 1 –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M</a:t>
            </a:r>
            <a:r>
              <a:rPr lang="en-US" dirty="0">
                <a:latin typeface="Bookman Old Style"/>
                <a:cs typeface="Bookman Old Style"/>
              </a:rPr>
              <a:t>|</a:t>
            </a:r>
            <a:r>
              <a:rPr lang="en-US" i="1" spc="300" dirty="0">
                <a:latin typeface="Bookman Old Style"/>
                <a:cs typeface="Bookman Old Style"/>
              </a:rPr>
              <a:t>D</a:t>
            </a:r>
            <a:r>
              <a:rPr lang="en-US" dirty="0">
                <a:latin typeface="Bookman Old Style"/>
                <a:cs typeface="Bookman Old Style"/>
              </a:rPr>
              <a:t>) = 0.909</a:t>
            </a:r>
          </a:p>
          <a:p>
            <a:pPr>
              <a:spcAft>
                <a:spcPts val="600"/>
              </a:spcAft>
            </a:pPr>
            <a:endParaRPr lang="en-US" dirty="0">
              <a:latin typeface="Bookman Old Style"/>
              <a:cs typeface="Bookman Old Style"/>
            </a:endParaRPr>
          </a:p>
          <a:p>
            <a:pPr>
              <a:spcAft>
                <a:spcPts val="600"/>
              </a:spcAft>
            </a:pPr>
            <a:r>
              <a:rPr lang="en-US" dirty="0"/>
              <a:t>Thus, even given </a:t>
            </a:r>
            <a:r>
              <a:rPr lang="en-US" i="1" dirty="0"/>
              <a:t>very generous </a:t>
            </a:r>
            <a:r>
              <a:rPr lang="en-US" dirty="0"/>
              <a:t>assumptions in the favor of the prosecution, Sally Clark would have been innocent over 90% of the time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Due to fallacious reasoning at her trial, she spent over 3 years in jail for a crime she almost certainly did not commit!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Marginal Probability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754630"/>
            <a:ext cx="8229600" cy="340233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Given the joint distribution we can get the probability of any outcome by </a:t>
            </a:r>
            <a:r>
              <a:rPr lang="en-US" sz="2000" dirty="0">
                <a:solidFill>
                  <a:schemeClr val="accent3"/>
                </a:solidFill>
              </a:rPr>
              <a:t>marginalizing</a:t>
            </a:r>
            <a:r>
              <a:rPr lang="en-US" sz="2000" dirty="0"/>
              <a:t>:  summing all values where the outcome we want is true</a:t>
            </a:r>
          </a:p>
          <a:p>
            <a:pPr>
              <a:spcAft>
                <a:spcPts val="5400"/>
              </a:spcAft>
            </a:pPr>
            <a:r>
              <a:rPr lang="en-US" sz="2000" dirty="0"/>
              <a:t>For example, probability student X gets an A:</a:t>
            </a:r>
          </a:p>
          <a:p>
            <a:r>
              <a:rPr lang="en-US" sz="2000" dirty="0"/>
              <a:t>Probability that </a:t>
            </a:r>
            <a:r>
              <a:rPr lang="en-US" sz="2000" i="1" dirty="0"/>
              <a:t>either</a:t>
            </a:r>
            <a:r>
              <a:rPr lang="en-US" sz="2000" b="1" dirty="0"/>
              <a:t> </a:t>
            </a:r>
            <a:r>
              <a:rPr lang="en-US" sz="2000" dirty="0"/>
              <a:t>X or Y gets an 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72938-0A72-5945-94C2-0B1C530BAD8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339215"/>
          <a:ext cx="8229600" cy="121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0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sz="2000" b="0" dirty="0"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StudentXGrade = A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StudentXGrade = B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StudentYGrade = A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StudentYGrade = B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14800"/>
            <a:ext cx="6400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07000"/>
            <a:ext cx="6629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Marginalizing and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800"/>
              </a:spcAft>
            </a:pPr>
            <a:r>
              <a:rPr lang="en-US" sz="2400" dirty="0"/>
              <a:t>For any variable </a:t>
            </a:r>
            <a:r>
              <a:rPr lang="en-US" sz="2400" i="1" dirty="0">
                <a:latin typeface="Bookman Old Style"/>
                <a:cs typeface="Bookman Old Style"/>
              </a:rPr>
              <a:t>X</a:t>
            </a:r>
            <a:r>
              <a:rPr lang="en-US" sz="2400" dirty="0"/>
              <a:t>, the probability of one outcome, </a:t>
            </a:r>
            <a:r>
              <a:rPr lang="en-US" sz="2400" i="1" dirty="0" err="1">
                <a:latin typeface="Bookman Old Style"/>
                <a:cs typeface="Bookman Old Style"/>
              </a:rPr>
              <a:t>x</a:t>
            </a:r>
            <a:r>
              <a:rPr lang="en-US" sz="2400" dirty="0"/>
              <a:t>, can be found by </a:t>
            </a:r>
            <a:r>
              <a:rPr lang="en-US" sz="2400" dirty="0">
                <a:solidFill>
                  <a:schemeClr val="accent3"/>
                </a:solidFill>
              </a:rPr>
              <a:t>marginalizing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over all the possible event combinations for the other variables</a:t>
            </a:r>
            <a:r>
              <a:rPr lang="en-US" sz="2400" i="1" dirty="0">
                <a:latin typeface="Bookman Old Style"/>
                <a:cs typeface="Bookman Old Style"/>
              </a:rPr>
              <a:t> </a:t>
            </a:r>
            <a:r>
              <a:rPr lang="en-US" sz="2400" dirty="0"/>
              <a:t>that we have: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By product rule, this is equivalent to </a:t>
            </a:r>
            <a:r>
              <a:rPr lang="en-US" sz="2400" dirty="0">
                <a:solidFill>
                  <a:schemeClr val="accent3"/>
                </a:solidFill>
              </a:rPr>
              <a:t>conditioning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on </a:t>
            </a:r>
            <a:r>
              <a:rPr lang="en-US" sz="2400" i="1" dirty="0">
                <a:latin typeface="Bookman Old Style"/>
                <a:cs typeface="Bookman Old Style"/>
              </a:rPr>
              <a:t>Y</a:t>
            </a:r>
            <a:r>
              <a:rPr lang="en-US" sz="2400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margi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41" y="2475329"/>
            <a:ext cx="7624459" cy="1258471"/>
          </a:xfrm>
          <a:prstGeom prst="rect">
            <a:avLst/>
          </a:prstGeom>
        </p:spPr>
      </p:pic>
      <p:pic>
        <p:nvPicPr>
          <p:cNvPr id="8" name="Picture 7" descr="conditionaliz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910789"/>
            <a:ext cx="8763000" cy="1185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3886200"/>
            <a:ext cx="533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ookman Old Style"/>
                <a:cs typeface="Bookman Old Style"/>
              </a:rPr>
              <a:t>Note</a:t>
            </a:r>
            <a:r>
              <a:rPr lang="en-US" sz="1800" dirty="0">
                <a:latin typeface="Bookman Old Style"/>
                <a:cs typeface="Bookman Old Style"/>
              </a:rPr>
              <a:t>: comma notation here means AND (∧)</a:t>
            </a: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rot="5400000" flipH="1" flipV="1">
            <a:off x="6096000" y="37338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Ideas: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have the </a:t>
            </a:r>
            <a:r>
              <a:rPr lang="en-US" dirty="0">
                <a:solidFill>
                  <a:schemeClr val="accent3"/>
                </a:solidFill>
              </a:rPr>
              <a:t>product rule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Remember that </a:t>
            </a:r>
            <a:r>
              <a:rPr lang="en-US" i="1" dirty="0">
                <a:latin typeface="Bookman Old Style"/>
                <a:cs typeface="Bookman Old Style"/>
              </a:rPr>
              <a:t>b </a:t>
            </a:r>
            <a:r>
              <a:rPr lang="en-US" dirty="0"/>
              <a:t>here can be </a:t>
            </a:r>
            <a:r>
              <a:rPr lang="en-US" i="1" dirty="0"/>
              <a:t>any</a:t>
            </a:r>
            <a:r>
              <a:rPr lang="en-US" b="1" i="1" dirty="0"/>
              <a:t> </a:t>
            </a:r>
            <a:r>
              <a:rPr lang="en-US" dirty="0"/>
              <a:t>proposition, including a </a:t>
            </a:r>
            <a:r>
              <a:rPr lang="en-US" i="1" dirty="0"/>
              <a:t>combination</a:t>
            </a:r>
            <a:r>
              <a:rPr lang="en-US" b="1" i="1" dirty="0"/>
              <a:t> </a:t>
            </a:r>
            <a:r>
              <a:rPr lang="en-US" dirty="0"/>
              <a:t>of different events</a:t>
            </a:r>
          </a:p>
          <a:p>
            <a:r>
              <a:rPr lang="en-US" dirty="0"/>
              <a:t>Thus, using commas to mean AND (∧), we can apply the product rule over and over, giving us the </a:t>
            </a:r>
            <a:r>
              <a:rPr lang="en-US" dirty="0">
                <a:solidFill>
                  <a:schemeClr val="accent3"/>
                </a:solidFill>
              </a:rPr>
              <a:t>chain rule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chainRul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14800"/>
            <a:ext cx="6934200" cy="2090810"/>
          </a:xfrm>
          <a:prstGeom prst="rect">
            <a:avLst/>
          </a:prstGeom>
        </p:spPr>
      </p:pic>
      <p:pic>
        <p:nvPicPr>
          <p:cNvPr id="8" name="Picture 7" descr="productRul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1714500"/>
            <a:ext cx="4584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Ideas: </a:t>
            </a:r>
            <a:br>
              <a:rPr lang="en-US" dirty="0"/>
            </a:br>
            <a:r>
              <a:rPr lang="en-US" dirty="0" err="1"/>
              <a:t>Conditionalized</a:t>
            </a:r>
            <a:r>
              <a:rPr lang="en-US" dirty="0"/>
              <a:t>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can prove a form of product rule for cases where we have conjunction of two things (</a:t>
            </a:r>
            <a:r>
              <a:rPr lang="en-US" sz="2200" i="1" dirty="0">
                <a:latin typeface="Bookman Old Style"/>
                <a:cs typeface="Bookman Old Style"/>
              </a:rPr>
              <a:t>a, </a:t>
            </a:r>
            <a:r>
              <a:rPr lang="en-US" sz="2200" i="1" dirty="0" err="1">
                <a:latin typeface="Bookman Old Style"/>
                <a:cs typeface="Bookman Old Style"/>
              </a:rPr>
              <a:t>b</a:t>
            </a:r>
            <a:r>
              <a:rPr lang="en-US" sz="2200" dirty="0"/>
              <a:t>) and some </a:t>
            </a:r>
            <a:r>
              <a:rPr lang="en-US" sz="2200" i="1" dirty="0">
                <a:solidFill>
                  <a:srgbClr val="000000"/>
                </a:solidFill>
              </a:rPr>
              <a:t>further evidence</a:t>
            </a:r>
            <a:r>
              <a:rPr lang="en-US" sz="2200" dirty="0"/>
              <a:t>, </a:t>
            </a:r>
            <a:r>
              <a:rPr lang="en-US" sz="2200" i="1" dirty="0" err="1">
                <a:latin typeface="Bookman Old Style"/>
                <a:cs typeface="Bookman Old Style"/>
              </a:rPr>
              <a:t>e</a:t>
            </a:r>
            <a:r>
              <a:rPr lang="en-US" sz="2200" i="1" dirty="0">
                <a:latin typeface="Bookman Old Style"/>
                <a:cs typeface="Bookman Old Style"/>
              </a:rPr>
              <a:t> </a:t>
            </a:r>
            <a:endParaRPr lang="en-US" sz="2200" dirty="0"/>
          </a:p>
          <a:p>
            <a:pPr>
              <a:spcAft>
                <a:spcPts val="7200"/>
              </a:spcAft>
            </a:pPr>
            <a:r>
              <a:rPr lang="en-US" sz="2200" dirty="0"/>
              <a:t>By the basic definition of </a:t>
            </a:r>
            <a:r>
              <a:rPr lang="en-US" sz="2200" dirty="0">
                <a:solidFill>
                  <a:schemeClr val="accent3"/>
                </a:solidFill>
              </a:rPr>
              <a:t>conditional probability</a:t>
            </a:r>
            <a:r>
              <a:rPr lang="en-US" sz="2200" dirty="0"/>
              <a:t>:</a:t>
            </a:r>
          </a:p>
          <a:p>
            <a:r>
              <a:rPr lang="en-US" sz="2200" dirty="0"/>
              <a:t>Which gives us, by the </a:t>
            </a:r>
            <a:r>
              <a:rPr lang="en-US" sz="2200" dirty="0">
                <a:solidFill>
                  <a:schemeClr val="accent3"/>
                </a:solidFill>
              </a:rPr>
              <a:t>chain rule</a:t>
            </a:r>
            <a:r>
              <a:rPr lang="en-US" sz="2200" dirty="0"/>
              <a:t>, a </a:t>
            </a:r>
            <a:r>
              <a:rPr lang="en-US" sz="2200" dirty="0">
                <a:solidFill>
                  <a:schemeClr val="accent3"/>
                </a:solidFill>
              </a:rPr>
              <a:t>conditionalized product rule</a:t>
            </a:r>
            <a:r>
              <a:rPr lang="en-US" sz="2200" dirty="0"/>
              <a:t>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condProd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05635"/>
            <a:ext cx="3048000" cy="770965"/>
          </a:xfrm>
          <a:prstGeom prst="rect">
            <a:avLst/>
          </a:prstGeom>
        </p:spPr>
      </p:pic>
      <p:pic>
        <p:nvPicPr>
          <p:cNvPr id="9" name="Picture 8" descr="condProd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4038600"/>
            <a:ext cx="4197937" cy="21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to Ponder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HIV is rare (</a:t>
            </a:r>
            <a:r>
              <a:rPr lang="en-US" sz="2400" dirty="0">
                <a:latin typeface="Bookman Old Style"/>
                <a:cs typeface="Bookman Old Style"/>
              </a:rPr>
              <a:t>1</a:t>
            </a:r>
            <a:r>
              <a:rPr lang="en-US" sz="2400" dirty="0"/>
              <a:t> million people of </a:t>
            </a:r>
            <a:r>
              <a:rPr lang="en-US" sz="2400" dirty="0">
                <a:latin typeface="Bookman Old Style"/>
                <a:cs typeface="Bookman Old Style"/>
              </a:rPr>
              <a:t>300</a:t>
            </a:r>
            <a:r>
              <a:rPr lang="en-US" sz="2400" dirty="0"/>
              <a:t> million in US, or </a:t>
            </a:r>
            <a:r>
              <a:rPr lang="en-US" sz="2400" dirty="0">
                <a:latin typeface="Bookman Old Style"/>
                <a:cs typeface="Bookman Old Style"/>
              </a:rPr>
              <a:t>0.33%</a:t>
            </a:r>
            <a:r>
              <a:rPr lang="en-US" sz="2400" dirty="0"/>
              <a:t> have it), but it does occur</a:t>
            </a:r>
          </a:p>
          <a:p>
            <a:r>
              <a:rPr lang="en-US" sz="2400" dirty="0"/>
              <a:t>Suppose an HIV test is </a:t>
            </a:r>
            <a:r>
              <a:rPr lang="en-US" sz="2400" i="1" dirty="0"/>
              <a:t>98% accurate</a:t>
            </a:r>
            <a:r>
              <a:rPr lang="en-US" sz="2400" dirty="0"/>
              <a:t>, namely:</a:t>
            </a:r>
          </a:p>
          <a:p>
            <a:pPr lvl="1">
              <a:spcAft>
                <a:spcPts val="3600"/>
              </a:spcAft>
            </a:pPr>
            <a:r>
              <a:rPr lang="en-US" sz="2000" dirty="0"/>
              <a:t>If you have HIV, says </a:t>
            </a:r>
            <a:r>
              <a:rPr lang="en-US" sz="2000" b="1" dirty="0"/>
              <a:t>YES</a:t>
            </a:r>
            <a:r>
              <a:rPr lang="en-US" sz="2000" dirty="0"/>
              <a:t> with probability 0.98</a:t>
            </a:r>
          </a:p>
          <a:p>
            <a:pPr lvl="1">
              <a:spcAft>
                <a:spcPts val="5400"/>
              </a:spcAft>
            </a:pPr>
            <a:r>
              <a:rPr lang="en-US" sz="2000" dirty="0"/>
              <a:t>If you do not, says </a:t>
            </a:r>
            <a:r>
              <a:rPr lang="en-US" sz="2000" b="1" dirty="0"/>
              <a:t>NO</a:t>
            </a:r>
            <a:r>
              <a:rPr lang="en-US" sz="2000" dirty="0"/>
              <a:t> with probability 0.98</a:t>
            </a:r>
          </a:p>
          <a:p>
            <a:endParaRPr lang="en-US" sz="2400" dirty="0"/>
          </a:p>
          <a:p>
            <a:r>
              <a:rPr lang="en-US" sz="2400" dirty="0"/>
              <a:t>Now, suppose that you </a:t>
            </a:r>
            <a:r>
              <a:rPr lang="en-US" sz="2400" i="1" dirty="0"/>
              <a:t>do</a:t>
            </a:r>
            <a:r>
              <a:rPr lang="en-US" sz="2400" b="1" i="1" dirty="0"/>
              <a:t> </a:t>
            </a:r>
            <a:r>
              <a:rPr lang="en-US" sz="2400" dirty="0"/>
              <a:t>test positive:  what is the probability that you actually have HIV?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D8EB9-28E0-A727-8703-4E2207CA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95" y="5867400"/>
            <a:ext cx="422910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0B364-3A64-76E9-8374-E028C6B2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47365"/>
            <a:ext cx="4036695" cy="305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BC776-ADE6-2FCA-B5FD-F6E26A359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60" y="3962400"/>
            <a:ext cx="4432935" cy="751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If HIV test is 98% accurate, and 0.33% of people have it, what is the chance that you have it, if you test positive?</a:t>
            </a:r>
          </a:p>
          <a:p>
            <a:pPr>
              <a:spcAft>
                <a:spcPts val="6000"/>
              </a:spcAft>
            </a:pPr>
            <a:r>
              <a:rPr lang="en-US" dirty="0"/>
              <a:t>We want to calculate the chance:</a:t>
            </a:r>
          </a:p>
          <a:p>
            <a:pPr>
              <a:spcAft>
                <a:spcPts val="6000"/>
              </a:spcAft>
            </a:pPr>
            <a:r>
              <a:rPr lang="en-US" dirty="0"/>
              <a:t>But this is </a:t>
            </a:r>
            <a:r>
              <a:rPr lang="en-US" i="1" dirty="0">
                <a:solidFill>
                  <a:srgbClr val="000000"/>
                </a:solidFill>
              </a:rPr>
              <a:t>not the same </a:t>
            </a:r>
            <a:r>
              <a:rPr lang="en-US" dirty="0"/>
              <a:t>as:</a:t>
            </a:r>
          </a:p>
          <a:p>
            <a:r>
              <a:rPr lang="en-US" dirty="0"/>
              <a:t>Believing that these are the same leads to some of the worst errors seemingly rational human beings can make!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Test-Positivity Question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748DC-A8DC-845F-8074-95CE7E3F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819400"/>
            <a:ext cx="56388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0CF14-6ACC-931D-3C8E-2CB70C9F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4038600"/>
            <a:ext cx="6210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8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Rule</a:t>
            </a:r>
            <a:endParaRPr lang="en-US" dirty="0"/>
          </a:p>
        </p:txBody>
      </p:sp>
      <p:pic>
        <p:nvPicPr>
          <p:cNvPr id="10" name="Content Placeholder 9" descr="bayes.gif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6955" b="-6955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Derived by Rev. Thomas Bayes (1702–1761), and published after his death</a:t>
            </a:r>
          </a:p>
          <a:p>
            <a:r>
              <a:rPr lang="en-US" dirty="0"/>
              <a:t>Allows us to take </a:t>
            </a:r>
            <a:r>
              <a:rPr lang="en-US" i="1" dirty="0">
                <a:solidFill>
                  <a:srgbClr val="000000"/>
                </a:solidFill>
              </a:rPr>
              <a:t>known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conditional and prior probabilities and calculate </a:t>
            </a:r>
            <a:r>
              <a:rPr lang="en-US" i="1" dirty="0">
                <a:solidFill>
                  <a:srgbClr val="000000"/>
                </a:solidFill>
              </a:rPr>
              <a:t>new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conditionals</a:t>
            </a:r>
          </a:p>
          <a:p>
            <a:r>
              <a:rPr lang="en-US" dirty="0"/>
              <a:t>Central to reasoning from evidence and diagnosis in AI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92025</TotalTime>
  <Words>1693</Words>
  <Application>Microsoft Macintosh PowerPoint</Application>
  <PresentationFormat>On-screen Show (4:3)</PresentationFormat>
  <Paragraphs>180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Bookman Old Style</vt:lpstr>
      <vt:lpstr>Gill Sans MT</vt:lpstr>
      <vt:lpstr>Helvetica</vt:lpstr>
      <vt:lpstr>Times New Roman</vt:lpstr>
      <vt:lpstr>Wingdings</vt:lpstr>
      <vt:lpstr>Wingdings 3</vt:lpstr>
      <vt:lpstr>new_lecs</vt:lpstr>
      <vt:lpstr>Lecture 11:  Probability Theory, II</vt:lpstr>
      <vt:lpstr>Review: Basic Axioms and Joint Probability</vt:lpstr>
      <vt:lpstr>Review: Marginal Probability</vt:lpstr>
      <vt:lpstr>Marginalizing and Conditioning</vt:lpstr>
      <vt:lpstr>Additional Ideas: Chain Rule</vt:lpstr>
      <vt:lpstr>Additional Ideas:  Conditionalized Product Rule</vt:lpstr>
      <vt:lpstr>A Question to Ponder</vt:lpstr>
      <vt:lpstr>The Test-Positivity Question</vt:lpstr>
      <vt:lpstr>Bayes’ Rule</vt:lpstr>
      <vt:lpstr>Statement of the Rule</vt:lpstr>
      <vt:lpstr>An Example of Using the Rule</vt:lpstr>
      <vt:lpstr>An Exact Calculation</vt:lpstr>
      <vt:lpstr>Generalizing the Rule</vt:lpstr>
      <vt:lpstr>The HIV Question, Revisited</vt:lpstr>
      <vt:lpstr>Chances of Testing Positive</vt:lpstr>
      <vt:lpstr>Using Bayes’ Theorem</vt:lpstr>
      <vt:lpstr>Probability &amp; Guilt</vt:lpstr>
      <vt:lpstr>A Problem of Numbers</vt:lpstr>
      <vt:lpstr>A Problem of Reasoning</vt:lpstr>
      <vt:lpstr>The Real Chance of Innocence</vt:lpstr>
      <vt:lpstr>The Real Chance of Innocence</vt:lpstr>
      <vt:lpstr>The Real Chance of Innocence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3391</cp:revision>
  <cp:lastPrinted>2022-07-07T17:01:58Z</cp:lastPrinted>
  <dcterms:created xsi:type="dcterms:W3CDTF">2017-09-06T15:49:01Z</dcterms:created>
  <dcterms:modified xsi:type="dcterms:W3CDTF">2022-07-12T14:55:01Z</dcterms:modified>
</cp:coreProperties>
</file>