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1262" r:id="rId2"/>
    <p:sldId id="1413" r:id="rId3"/>
    <p:sldId id="1414" r:id="rId4"/>
    <p:sldId id="1415" r:id="rId5"/>
    <p:sldId id="1416" r:id="rId6"/>
    <p:sldId id="1451" r:id="rId7"/>
    <p:sldId id="1452" r:id="rId8"/>
    <p:sldId id="1449" r:id="rId9"/>
    <p:sldId id="1453" r:id="rId10"/>
    <p:sldId id="1454" r:id="rId11"/>
    <p:sldId id="1455" r:id="rId12"/>
    <p:sldId id="1458" r:id="rId13"/>
    <p:sldId id="1420" r:id="rId14"/>
    <p:sldId id="1421" r:id="rId15"/>
    <p:sldId id="1456" r:id="rId16"/>
    <p:sldId id="1502" r:id="rId17"/>
    <p:sldId id="1459" r:id="rId18"/>
    <p:sldId id="1460" r:id="rId19"/>
    <p:sldId id="1461" r:id="rId20"/>
    <p:sldId id="1462" r:id="rId21"/>
    <p:sldId id="1463" r:id="rId22"/>
    <p:sldId id="1464" r:id="rId23"/>
    <p:sldId id="1465" r:id="rId24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00"/>
    <a:srgbClr val="E5FFFF"/>
    <a:srgbClr val="FDD22B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99" autoAdjust="0"/>
    <p:restoredTop sz="90952"/>
  </p:normalViewPr>
  <p:slideViewPr>
    <p:cSldViewPr>
      <p:cViewPr varScale="1">
        <p:scale>
          <a:sx n="86" d="100"/>
          <a:sy n="86" d="100"/>
        </p:scale>
        <p:origin x="224" y="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3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0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4 Oct.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sz="2400" dirty="0"/>
              <a:t>Lecture 14: </a:t>
            </a:r>
            <a:br>
              <a:rPr lang="en-US" sz="2400" dirty="0"/>
            </a:br>
            <a:r>
              <a:rPr lang="en-US" sz="2400" dirty="0"/>
              <a:t>Dynamic Bayes Nets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Artificial Intelligence (CS 131)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Observations Depend upon the Current State of the System Alone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7620000" y="1600200"/>
            <a:ext cx="982717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Diet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62600" y="1600200"/>
            <a:ext cx="1502979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Diabetes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77000" y="2971800"/>
            <a:ext cx="1524000" cy="1038701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Blood Sugar (Time t+1)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3400" y="51054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Glucose Reading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239000" y="51054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Fatigue Levels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1"/>
          </p:cNvCxnSpPr>
          <p:nvPr/>
        </p:nvCxnSpPr>
        <p:spPr bwMode="auto">
          <a:xfrm rot="16200000" flipH="1">
            <a:off x="5961676" y="2385405"/>
            <a:ext cx="1090922" cy="38609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7" idx="4"/>
            <a:endCxn id="9" idx="7"/>
          </p:cNvCxnSpPr>
          <p:nvPr/>
        </p:nvCxnSpPr>
        <p:spPr bwMode="auto">
          <a:xfrm rot="5400000">
            <a:off x="7399126" y="2411681"/>
            <a:ext cx="1090922" cy="3335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9" idx="5"/>
            <a:endCxn id="11" idx="0"/>
          </p:cNvCxnSpPr>
          <p:nvPr/>
        </p:nvCxnSpPr>
        <p:spPr bwMode="auto">
          <a:xfrm rot="16200000" flipH="1">
            <a:off x="7304001" y="4332200"/>
            <a:ext cx="1247013" cy="29938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9" idx="4"/>
            <a:endCxn id="58" idx="7"/>
          </p:cNvCxnSpPr>
          <p:nvPr/>
        </p:nvCxnSpPr>
        <p:spPr bwMode="auto">
          <a:xfrm rot="5400000">
            <a:off x="6438726" y="4412873"/>
            <a:ext cx="1202647" cy="39790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1447800" y="2971800"/>
            <a:ext cx="1445172" cy="1038701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Blood Sugar (Time </a:t>
            </a:r>
            <a:r>
              <a:rPr lang="en-US" sz="1400" dirty="0" err="1"/>
              <a:t>t</a:t>
            </a:r>
            <a:r>
              <a:rPr lang="en-US" sz="1400" dirty="0"/>
              <a:t>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53" name="Straight Arrow Connector 52"/>
          <p:cNvCxnSpPr>
            <a:stCxn id="31" idx="4"/>
            <a:endCxn id="40" idx="7"/>
          </p:cNvCxnSpPr>
          <p:nvPr/>
        </p:nvCxnSpPr>
        <p:spPr bwMode="auto">
          <a:xfrm rot="5400000">
            <a:off x="2183884" y="2530439"/>
            <a:ext cx="1090922" cy="960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27" idx="4"/>
            <a:endCxn id="40" idx="1"/>
          </p:cNvCxnSpPr>
          <p:nvPr/>
        </p:nvCxnSpPr>
        <p:spPr bwMode="auto">
          <a:xfrm rot="16200000" flipH="1">
            <a:off x="926704" y="2391177"/>
            <a:ext cx="1090922" cy="37455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40" idx="4"/>
            <a:endCxn id="10" idx="0"/>
          </p:cNvCxnSpPr>
          <p:nvPr/>
        </p:nvCxnSpPr>
        <p:spPr bwMode="auto">
          <a:xfrm rot="5400000">
            <a:off x="1223544" y="4158557"/>
            <a:ext cx="1094899" cy="79878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40" idx="5"/>
            <a:endCxn id="60" idx="0"/>
          </p:cNvCxnSpPr>
          <p:nvPr/>
        </p:nvCxnSpPr>
        <p:spPr bwMode="auto">
          <a:xfrm rot="16200000" flipH="1">
            <a:off x="2393559" y="4146158"/>
            <a:ext cx="1247013" cy="6714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stCxn id="40" idx="6"/>
            <a:endCxn id="9" idx="2"/>
          </p:cNvCxnSpPr>
          <p:nvPr/>
        </p:nvCxnSpPr>
        <p:spPr bwMode="auto">
          <a:xfrm>
            <a:off x="2892972" y="3491151"/>
            <a:ext cx="3584028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533400" y="1600200"/>
            <a:ext cx="1502979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Diabetes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286000" y="1600200"/>
            <a:ext cx="982717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Diet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410200" y="51054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Glucose Reading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514600" y="51054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Fatigue Levels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rot="5400000">
            <a:off x="2210594" y="3962400"/>
            <a:ext cx="4723606" cy="794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1524000" y="5943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 </a:t>
            </a:r>
            <a:r>
              <a:rPr lang="en-US" sz="2000" i="1" dirty="0" err="1"/>
              <a:t>t</a:t>
            </a:r>
            <a:endParaRPr 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477000" y="5943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 </a:t>
            </a:r>
            <a:r>
              <a:rPr lang="en-US" sz="2000" i="1" dirty="0"/>
              <a:t>t+1</a:t>
            </a:r>
            <a:endParaRPr lang="en-US" sz="2000" dirty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57200" y="4953000"/>
            <a:ext cx="3810000" cy="99060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334000" y="4953000"/>
            <a:ext cx="3657600" cy="99060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Variables Are Not Observed, and </a:t>
            </a:r>
            <a:br>
              <a:rPr lang="en-US" dirty="0"/>
            </a:br>
            <a:r>
              <a:rPr lang="en-US" dirty="0"/>
              <a:t>Do Not Depend upon Prior Time-steps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7620000" y="1600200"/>
            <a:ext cx="982717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Diet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62600" y="1600200"/>
            <a:ext cx="1502979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Diabetes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77000" y="2971800"/>
            <a:ext cx="1524000" cy="1038701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Blood Sugar (Time t+1)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3400" y="51054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Glucose Reading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239000" y="51054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Fatigue Levels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1"/>
          </p:cNvCxnSpPr>
          <p:nvPr/>
        </p:nvCxnSpPr>
        <p:spPr bwMode="auto">
          <a:xfrm rot="16200000" flipH="1">
            <a:off x="5961676" y="2385405"/>
            <a:ext cx="1090922" cy="38609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7" idx="4"/>
            <a:endCxn id="9" idx="7"/>
          </p:cNvCxnSpPr>
          <p:nvPr/>
        </p:nvCxnSpPr>
        <p:spPr bwMode="auto">
          <a:xfrm rot="5400000">
            <a:off x="7399126" y="2411681"/>
            <a:ext cx="1090922" cy="3335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9" idx="5"/>
            <a:endCxn id="11" idx="0"/>
          </p:cNvCxnSpPr>
          <p:nvPr/>
        </p:nvCxnSpPr>
        <p:spPr bwMode="auto">
          <a:xfrm rot="16200000" flipH="1">
            <a:off x="7304001" y="4332200"/>
            <a:ext cx="1247013" cy="29938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9" idx="4"/>
            <a:endCxn id="58" idx="7"/>
          </p:cNvCxnSpPr>
          <p:nvPr/>
        </p:nvCxnSpPr>
        <p:spPr bwMode="auto">
          <a:xfrm rot="5400000">
            <a:off x="6438726" y="4412873"/>
            <a:ext cx="1202647" cy="39790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1447800" y="2971800"/>
            <a:ext cx="1445172" cy="1038701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Blood Sugar (Time </a:t>
            </a:r>
            <a:r>
              <a:rPr lang="en-US" sz="1400" dirty="0" err="1"/>
              <a:t>t</a:t>
            </a:r>
            <a:r>
              <a:rPr lang="en-US" sz="1400" dirty="0"/>
              <a:t>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53" name="Straight Arrow Connector 52"/>
          <p:cNvCxnSpPr>
            <a:stCxn id="31" idx="4"/>
            <a:endCxn id="40" idx="7"/>
          </p:cNvCxnSpPr>
          <p:nvPr/>
        </p:nvCxnSpPr>
        <p:spPr bwMode="auto">
          <a:xfrm rot="5400000">
            <a:off x="2183884" y="2530439"/>
            <a:ext cx="1090922" cy="960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27" idx="4"/>
            <a:endCxn id="40" idx="1"/>
          </p:cNvCxnSpPr>
          <p:nvPr/>
        </p:nvCxnSpPr>
        <p:spPr bwMode="auto">
          <a:xfrm rot="16200000" flipH="1">
            <a:off x="926704" y="2391177"/>
            <a:ext cx="1090922" cy="37455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40" idx="4"/>
            <a:endCxn id="10" idx="0"/>
          </p:cNvCxnSpPr>
          <p:nvPr/>
        </p:nvCxnSpPr>
        <p:spPr bwMode="auto">
          <a:xfrm rot="5400000">
            <a:off x="1223544" y="4158557"/>
            <a:ext cx="1094899" cy="79878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40" idx="5"/>
            <a:endCxn id="60" idx="0"/>
          </p:cNvCxnSpPr>
          <p:nvPr/>
        </p:nvCxnSpPr>
        <p:spPr bwMode="auto">
          <a:xfrm rot="16200000" flipH="1">
            <a:off x="2393559" y="4146158"/>
            <a:ext cx="1247013" cy="6714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stCxn id="40" idx="6"/>
            <a:endCxn id="9" idx="2"/>
          </p:cNvCxnSpPr>
          <p:nvPr/>
        </p:nvCxnSpPr>
        <p:spPr bwMode="auto">
          <a:xfrm>
            <a:off x="2892972" y="3491151"/>
            <a:ext cx="3584028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533400" y="1600200"/>
            <a:ext cx="1502979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Diabetes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286000" y="1600200"/>
            <a:ext cx="982717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Diet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410200" y="51054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Glucose Reading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514600" y="51054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Fatigue Levels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rot="5400000">
            <a:off x="2210594" y="3962400"/>
            <a:ext cx="4723606" cy="794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1524000" y="5943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 </a:t>
            </a:r>
            <a:r>
              <a:rPr lang="en-US" sz="2000" i="1" dirty="0" err="1"/>
              <a:t>t</a:t>
            </a:r>
            <a:endParaRPr 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477000" y="5943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 </a:t>
            </a:r>
            <a:r>
              <a:rPr lang="en-US" sz="2000" i="1" dirty="0"/>
              <a:t>t+1</a:t>
            </a:r>
            <a:endParaRPr lang="en-US" sz="2000" dirty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381000" y="1524000"/>
            <a:ext cx="3048000" cy="60960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410200" y="1524000"/>
            <a:ext cx="3352800" cy="60960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Dynamic Bayes Nets (DBNs)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specify all of the following:</a:t>
            </a:r>
          </a:p>
          <a:p>
            <a:pPr marL="64008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Transition</a:t>
            </a:r>
            <a:r>
              <a:rPr lang="en-US" b="1" i="1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model</a:t>
            </a:r>
            <a:r>
              <a:rPr lang="en-US" dirty="0"/>
              <a:t>: probability of going from one state,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X</a:t>
            </a:r>
            <a:r>
              <a:rPr lang="en-US" i="1" spc="600" baseline="-25000" dirty="0" err="1">
                <a:latin typeface="Bookman Old Style" charset="0"/>
                <a:ea typeface="Bookman Old Style" charset="0"/>
                <a:cs typeface="Bookman Old Style" charset="0"/>
              </a:rPr>
              <a:t>t</a:t>
            </a:r>
            <a:r>
              <a:rPr lang="en-US" i="1" dirty="0"/>
              <a:t>,</a:t>
            </a:r>
            <a:r>
              <a:rPr lang="en-US" dirty="0"/>
              <a:t> to another,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X</a:t>
            </a:r>
            <a:r>
              <a:rPr lang="en-US" i="1" baseline="-25000" dirty="0" err="1">
                <a:latin typeface="Bookman Old Style" charset="0"/>
                <a:ea typeface="Bookman Old Style" charset="0"/>
                <a:cs typeface="Bookman Old Style" charset="0"/>
              </a:rPr>
              <a:t>t</a:t>
            </a:r>
            <a:r>
              <a:rPr lang="en-US" i="1" baseline="-25000" dirty="0">
                <a:latin typeface="Bookman Old Style" charset="0"/>
                <a:ea typeface="Bookman Old Style" charset="0"/>
                <a:cs typeface="Bookman Old Style" charset="0"/>
              </a:rPr>
              <a:t> + </a:t>
            </a:r>
            <a:r>
              <a:rPr lang="en-US" i="1" spc="600" baseline="-25000" dirty="0">
                <a:latin typeface="Bookman Old Style" charset="0"/>
                <a:ea typeface="Bookman Old Style" charset="0"/>
                <a:cs typeface="Bookman Old Style" charset="0"/>
              </a:rPr>
              <a:t>1</a:t>
            </a:r>
            <a:r>
              <a:rPr lang="en-US" i="1" dirty="0"/>
              <a:t>,</a:t>
            </a:r>
            <a:r>
              <a:rPr lang="en-US" dirty="0"/>
              <a:t> at the next time-step</a:t>
            </a:r>
          </a:p>
          <a:p>
            <a:pPr marL="64008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Observation</a:t>
            </a:r>
            <a:r>
              <a:rPr lang="en-US" b="1" i="1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model</a:t>
            </a:r>
            <a:r>
              <a:rPr lang="en-US" dirty="0"/>
              <a:t>: probability of an observation,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E</a:t>
            </a:r>
            <a:r>
              <a:rPr lang="en-US" i="1" spc="600" baseline="-25000" dirty="0">
                <a:latin typeface="Bookman Old Style" charset="0"/>
                <a:ea typeface="Bookman Old Style" charset="0"/>
                <a:cs typeface="Bookman Old Style" charset="0"/>
              </a:rPr>
              <a:t>t</a:t>
            </a:r>
            <a:r>
              <a:rPr lang="en-US" dirty="0"/>
              <a:t>, based on the current state</a:t>
            </a:r>
          </a:p>
          <a:p>
            <a:pPr marL="640080" indent="-514350">
              <a:spcAft>
                <a:spcPts val="2400"/>
              </a:spcAft>
              <a:buFont typeface="+mj-lt"/>
              <a:buAutoNum type="arabicPeriod"/>
            </a:pPr>
            <a:r>
              <a:rPr lang="en-US" dirty="0"/>
              <a:t>Prior distribution on </a:t>
            </a:r>
            <a:r>
              <a:rPr lang="en-US" dirty="0">
                <a:solidFill>
                  <a:schemeClr val="accent3"/>
                </a:solidFill>
              </a:rPr>
              <a:t>initial state</a:t>
            </a:r>
            <a:r>
              <a:rPr lang="en-US" dirty="0"/>
              <a:t>:  </a:t>
            </a:r>
            <a:r>
              <a:rPr lang="en-US" i="1" spc="300" dirty="0">
                <a:latin typeface="Bookman Old Style"/>
                <a:cs typeface="Bookman Old Style"/>
              </a:rPr>
              <a:t>P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>
                <a:latin typeface="Bookman Old Style"/>
                <a:cs typeface="Bookman Old Style"/>
              </a:rPr>
              <a:t>X</a:t>
            </a:r>
            <a:r>
              <a:rPr lang="en-US" baseline="-25000" dirty="0">
                <a:latin typeface="Bookman Old Style"/>
                <a:cs typeface="Bookman Old Style"/>
              </a:rPr>
              <a:t>0</a:t>
            </a:r>
            <a:r>
              <a:rPr lang="en-US" dirty="0">
                <a:latin typeface="Bookman Old Style"/>
                <a:cs typeface="Bookman Old Style"/>
              </a:rPr>
              <a:t>)</a:t>
            </a:r>
          </a:p>
          <a:p>
            <a:pPr marL="514350" indent="-514350"/>
            <a:r>
              <a:rPr lang="en-US" dirty="0"/>
              <a:t>This then defines a complete joint distribution: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7" name="Picture 6" descr="jointDistn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4648202"/>
            <a:ext cx="8618220" cy="9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Stationary process</a:t>
            </a:r>
            <a:r>
              <a:rPr lang="en-US" dirty="0"/>
              <a:t>:  the system works the same way at every point in time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spcAft>
                <a:spcPts val="2400"/>
              </a:spcAft>
            </a:pPr>
            <a:r>
              <a:rPr lang="en-US" dirty="0">
                <a:solidFill>
                  <a:srgbClr val="000000"/>
                </a:solidFill>
              </a:rPr>
              <a:t>Even if variables change over time, they change in the same way</a:t>
            </a:r>
          </a:p>
          <a:p>
            <a:r>
              <a:rPr lang="en-US" dirty="0">
                <a:solidFill>
                  <a:schemeClr val="accent3"/>
                </a:solidFill>
              </a:rPr>
              <a:t>Markov assumption</a:t>
            </a:r>
            <a:r>
              <a:rPr lang="en-US" dirty="0">
                <a:solidFill>
                  <a:srgbClr val="000000"/>
                </a:solidFill>
              </a:rPr>
              <a:t>:  current system state depends only upon </a:t>
            </a:r>
            <a:r>
              <a:rPr lang="en-US" i="1" dirty="0">
                <a:solidFill>
                  <a:srgbClr val="000000"/>
                </a:solidFill>
              </a:rPr>
              <a:t>some finite number </a:t>
            </a:r>
            <a:r>
              <a:rPr lang="en-US" dirty="0"/>
              <a:t>of previous states</a:t>
            </a:r>
          </a:p>
          <a:p>
            <a:pPr lvl="1"/>
            <a:r>
              <a:rPr lang="en-US" dirty="0"/>
              <a:t>Basic (</a:t>
            </a:r>
            <a:r>
              <a:rPr lang="en-US" i="1" dirty="0"/>
              <a:t>first-order</a:t>
            </a:r>
            <a:r>
              <a:rPr lang="en-US" dirty="0"/>
              <a:t>) Markov Process:  state of system only depends on the </a:t>
            </a:r>
            <a:r>
              <a:rPr lang="en-US" i="1" dirty="0"/>
              <a:t>one</a:t>
            </a:r>
            <a:r>
              <a:rPr lang="en-US" dirty="0"/>
              <a:t> state immediately before</a:t>
            </a:r>
          </a:p>
          <a:p>
            <a:pPr lvl="1"/>
            <a:r>
              <a:rPr lang="en-US" i="1" dirty="0"/>
              <a:t>Second-order</a:t>
            </a:r>
            <a:r>
              <a:rPr lang="en-US" dirty="0"/>
              <a:t>:  state depends upon the prior </a:t>
            </a:r>
            <a:r>
              <a:rPr lang="en-US" i="1" dirty="0"/>
              <a:t>two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states</a:t>
            </a:r>
          </a:p>
          <a:p>
            <a:pPr lvl="1"/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dirty="0"/>
              <a:t>-order: depends upon prior </a:t>
            </a:r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dirty="0"/>
              <a:t> prior states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0"/>
            <a:ext cx="818515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Probability that system state will change over time</a:t>
            </a:r>
          </a:p>
          <a:p>
            <a:pPr lvl="1"/>
            <a:r>
              <a:rPr lang="en-US" dirty="0"/>
              <a:t>Stationary assumption: probabilities are the same for all times </a:t>
            </a:r>
            <a:r>
              <a:rPr lang="en-US" i="1" dirty="0">
                <a:latin typeface="Bookman Old Style"/>
                <a:cs typeface="Bookman Old Style"/>
              </a:rPr>
              <a:t>t</a:t>
            </a:r>
            <a:endParaRPr lang="en-US" dirty="0">
              <a:latin typeface="Bookman Old Style"/>
              <a:cs typeface="Bookman Old Style"/>
            </a:endParaRPr>
          </a:p>
          <a:p>
            <a:pPr lvl="1"/>
            <a:r>
              <a:rPr lang="en-US" dirty="0"/>
              <a:t>Markov assumption:  state </a:t>
            </a:r>
            <a:r>
              <a:rPr lang="en-US" i="1" dirty="0" err="1">
                <a:latin typeface="Bookman Old Style"/>
                <a:cs typeface="Bookman Old Style"/>
              </a:rPr>
              <a:t>X</a:t>
            </a:r>
            <a:r>
              <a:rPr lang="en-US" i="1" baseline="-25000" dirty="0" err="1">
                <a:latin typeface="Bookman Old Style"/>
                <a:cs typeface="Bookman Old Style"/>
              </a:rPr>
              <a:t>t</a:t>
            </a:r>
            <a:r>
              <a:rPr lang="en-US" dirty="0"/>
              <a:t> is conditionally independent of all other states, given evidence about those that influence it </a:t>
            </a:r>
          </a:p>
          <a:p>
            <a:pPr lvl="1"/>
            <a:r>
              <a:rPr lang="en-US" dirty="0"/>
              <a:t>For a </a:t>
            </a:r>
            <a:r>
              <a:rPr lang="en-US" dirty="0">
                <a:latin typeface="Bookman Old Style"/>
                <a:cs typeface="Bookman Old Style"/>
              </a:rPr>
              <a:t>1</a:t>
            </a:r>
            <a:r>
              <a:rPr lang="en-US" dirty="0"/>
              <a:t>st-order model, this means: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7" name="Picture 6" descr="transModel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5283958"/>
            <a:ext cx="4267201" cy="3548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D7CFB1E-69ED-FC70-2F98-41C498F2646A}"/>
              </a:ext>
            </a:extLst>
          </p:cNvPr>
          <p:cNvGrpSpPr/>
          <p:nvPr/>
        </p:nvGrpSpPr>
        <p:grpSpPr>
          <a:xfrm>
            <a:off x="-381000" y="1524000"/>
            <a:ext cx="9220200" cy="2096988"/>
            <a:chOff x="-381000" y="1524000"/>
            <a:chExt cx="9220200" cy="2096988"/>
          </a:xfrm>
        </p:grpSpPr>
        <p:sp>
          <p:nvSpPr>
            <p:cNvPr id="8" name="Oval 7"/>
            <p:cNvSpPr/>
            <p:nvPr/>
          </p:nvSpPr>
          <p:spPr bwMode="auto">
            <a:xfrm>
              <a:off x="990600" y="1524000"/>
              <a:ext cx="15240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Rain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t-1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33400" y="2971800"/>
              <a:ext cx="24384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Umbrella</a:t>
              </a:r>
              <a:r>
                <a:rPr lang="en-US" baseline="-25000" dirty="0"/>
                <a:t>t-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11" name="Straight Arrow Connector 10"/>
            <p:cNvCxnSpPr>
              <a:stCxn id="8" idx="4"/>
              <a:endCxn id="9" idx="0"/>
            </p:cNvCxnSpPr>
            <p:nvPr/>
          </p:nvCxnSpPr>
          <p:spPr bwMode="auto">
            <a:xfrm rot="5400000">
              <a:off x="1353294" y="2572494"/>
              <a:ext cx="798612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Oval 11"/>
            <p:cNvSpPr/>
            <p:nvPr/>
          </p:nvSpPr>
          <p:spPr bwMode="auto">
            <a:xfrm>
              <a:off x="3810000" y="1524000"/>
              <a:ext cx="15240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Rain</a:t>
              </a:r>
              <a:r>
                <a:rPr kumimoji="0" lang="en-US" sz="2400" b="0" i="0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352800" y="2971800"/>
              <a:ext cx="24384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Umbrella</a:t>
              </a:r>
              <a:r>
                <a:rPr lang="en-US" baseline="-25000" dirty="0" err="1"/>
                <a:t>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13" idx="0"/>
            </p:cNvCxnSpPr>
            <p:nvPr/>
          </p:nvCxnSpPr>
          <p:spPr bwMode="auto">
            <a:xfrm rot="5400000">
              <a:off x="4172694" y="2572494"/>
              <a:ext cx="798612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Oval 14"/>
            <p:cNvSpPr/>
            <p:nvPr/>
          </p:nvSpPr>
          <p:spPr bwMode="auto">
            <a:xfrm>
              <a:off x="6553200" y="1524000"/>
              <a:ext cx="16764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Rain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t+1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6172200" y="2971800"/>
              <a:ext cx="24384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Umbrella</a:t>
              </a:r>
              <a:r>
                <a:rPr lang="en-US" baseline="-25000" dirty="0"/>
                <a:t>t+1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17" name="Straight Arrow Connector 16"/>
            <p:cNvCxnSpPr>
              <a:stCxn id="15" idx="4"/>
              <a:endCxn id="16" idx="0"/>
            </p:cNvCxnSpPr>
            <p:nvPr/>
          </p:nvCxnSpPr>
          <p:spPr bwMode="auto">
            <a:xfrm rot="5400000">
              <a:off x="6992094" y="2572494"/>
              <a:ext cx="798612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>
              <a:stCxn id="8" idx="6"/>
              <a:endCxn id="12" idx="2"/>
            </p:cNvCxnSpPr>
            <p:nvPr/>
          </p:nvCxnSpPr>
          <p:spPr bwMode="auto">
            <a:xfrm>
              <a:off x="2514600" y="1848594"/>
              <a:ext cx="12954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stCxn id="12" idx="6"/>
              <a:endCxn id="15" idx="2"/>
            </p:cNvCxnSpPr>
            <p:nvPr/>
          </p:nvCxnSpPr>
          <p:spPr bwMode="auto">
            <a:xfrm>
              <a:off x="5334000" y="1848594"/>
              <a:ext cx="12192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15" idx="6"/>
            </p:cNvCxnSpPr>
            <p:nvPr/>
          </p:nvCxnSpPr>
          <p:spPr bwMode="auto">
            <a:xfrm flipV="1">
              <a:off x="8229600" y="1828800"/>
              <a:ext cx="609600" cy="1979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cxnSpLocks/>
              <a:endCxn id="8" idx="2"/>
            </p:cNvCxnSpPr>
            <p:nvPr/>
          </p:nvCxnSpPr>
          <p:spPr bwMode="auto">
            <a:xfrm>
              <a:off x="-381000" y="1848594"/>
              <a:ext cx="13716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1600200" y="5707956"/>
            <a:ext cx="6096000" cy="469386"/>
            <a:chOff x="1600200" y="5707956"/>
            <a:chExt cx="6096000" cy="469386"/>
          </a:xfrm>
        </p:grpSpPr>
        <p:sp>
          <p:nvSpPr>
            <p:cNvPr id="10" name="Rectangle 9"/>
            <p:cNvSpPr/>
            <p:nvPr/>
          </p:nvSpPr>
          <p:spPr>
            <a:xfrm>
              <a:off x="1600200" y="5707956"/>
              <a:ext cx="6096000" cy="469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150" y="5819330"/>
              <a:ext cx="5067300" cy="24663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8381"/>
            <a:ext cx="8185150" cy="1676400"/>
          </a:xfrm>
        </p:spPr>
        <p:txBody>
          <a:bodyPr>
            <a:normAutofit/>
          </a:bodyPr>
          <a:lstStyle/>
          <a:p>
            <a:r>
              <a:rPr lang="en-US" sz="2800" dirty="0"/>
              <a:t>Probability of observation, </a:t>
            </a:r>
            <a:r>
              <a:rPr lang="en-US" sz="2800" i="1" dirty="0">
                <a:latin typeface="Bookman Old Style"/>
                <a:cs typeface="Bookman Old Style"/>
              </a:rPr>
              <a:t>E</a:t>
            </a:r>
            <a:r>
              <a:rPr lang="en-US" sz="2800" i="1" spc="600" baseline="-25000" dirty="0">
                <a:latin typeface="Bookman Old Style"/>
                <a:cs typeface="Bookman Old Style"/>
              </a:rPr>
              <a:t>t</a:t>
            </a:r>
            <a:r>
              <a:rPr lang="en-US" sz="2800" dirty="0">
                <a:latin typeface="Bookman Old Style"/>
                <a:cs typeface="Bookman Old Style"/>
              </a:rPr>
              <a:t>,</a:t>
            </a:r>
            <a:r>
              <a:rPr lang="en-US" sz="2800" i="1" dirty="0"/>
              <a:t> </a:t>
            </a:r>
            <a:r>
              <a:rPr lang="en-US" sz="2800" dirty="0"/>
              <a:t>given current state, </a:t>
            </a:r>
            <a:r>
              <a:rPr lang="en-US" sz="2800" i="1" dirty="0" err="1">
                <a:latin typeface="Bookman Old Style"/>
                <a:cs typeface="Bookman Old Style"/>
              </a:rPr>
              <a:t>X</a:t>
            </a:r>
            <a:r>
              <a:rPr lang="en-US" sz="2800" i="1" baseline="-25000" dirty="0" err="1">
                <a:latin typeface="Bookman Old Style"/>
                <a:cs typeface="Bookman Old Style"/>
              </a:rPr>
              <a:t>t</a:t>
            </a:r>
            <a:endParaRPr lang="en-US" sz="2800" i="1" dirty="0"/>
          </a:p>
          <a:p>
            <a:pPr lvl="1"/>
            <a:r>
              <a:rPr lang="en-US" sz="2400" i="1" dirty="0">
                <a:latin typeface="Bookman Old Style"/>
                <a:cs typeface="Bookman Old Style"/>
              </a:rPr>
              <a:t>E</a:t>
            </a:r>
            <a:r>
              <a:rPr lang="en-US" sz="2400" i="1" baseline="-25000" dirty="0">
                <a:latin typeface="Bookman Old Style"/>
                <a:cs typeface="Bookman Old Style"/>
              </a:rPr>
              <a:t>t</a:t>
            </a:r>
            <a:r>
              <a:rPr lang="en-US" sz="2400" i="1" dirty="0"/>
              <a:t> </a:t>
            </a:r>
            <a:r>
              <a:rPr lang="en-US" sz="2400" dirty="0"/>
              <a:t>is conditionally independent of everything else, given</a:t>
            </a:r>
            <a:r>
              <a:rPr lang="en-US" sz="2400" b="1" i="1" dirty="0"/>
              <a:t> </a:t>
            </a:r>
            <a:r>
              <a:rPr lang="en-US" sz="2400" dirty="0"/>
              <a:t>evidence about the local state: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7" name="Picture 6" descr="transModel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506" y="5417836"/>
            <a:ext cx="5867400" cy="44956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9BD6860-A41E-2BF2-BB0E-47306881409F}"/>
              </a:ext>
            </a:extLst>
          </p:cNvPr>
          <p:cNvGrpSpPr/>
          <p:nvPr/>
        </p:nvGrpSpPr>
        <p:grpSpPr>
          <a:xfrm>
            <a:off x="-381000" y="1524000"/>
            <a:ext cx="9220200" cy="2096988"/>
            <a:chOff x="-381000" y="1524000"/>
            <a:chExt cx="9220200" cy="209698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4DB5B8-F9D4-CCE6-9B9F-175A5067691B}"/>
                </a:ext>
              </a:extLst>
            </p:cNvPr>
            <p:cNvSpPr/>
            <p:nvPr/>
          </p:nvSpPr>
          <p:spPr bwMode="auto">
            <a:xfrm>
              <a:off x="990600" y="1524000"/>
              <a:ext cx="15240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Rain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t-1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3A8831E-AFE8-BE4F-2332-A52DE378DB43}"/>
                </a:ext>
              </a:extLst>
            </p:cNvPr>
            <p:cNvSpPr/>
            <p:nvPr/>
          </p:nvSpPr>
          <p:spPr bwMode="auto">
            <a:xfrm>
              <a:off x="533400" y="2971800"/>
              <a:ext cx="24384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Umbrella</a:t>
              </a:r>
              <a:r>
                <a:rPr lang="en-US" baseline="-25000" dirty="0"/>
                <a:t>t-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600B13-84F6-8B39-D90B-E784AB6C7FCE}"/>
                </a:ext>
              </a:extLst>
            </p:cNvPr>
            <p:cNvCxnSpPr>
              <a:stCxn id="18" idx="4"/>
              <a:endCxn id="19" idx="0"/>
            </p:cNvCxnSpPr>
            <p:nvPr/>
          </p:nvCxnSpPr>
          <p:spPr bwMode="auto">
            <a:xfrm rot="5400000">
              <a:off x="1353294" y="2572494"/>
              <a:ext cx="798612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76858B-E491-27E6-6929-B70FD919BC69}"/>
                </a:ext>
              </a:extLst>
            </p:cNvPr>
            <p:cNvSpPr/>
            <p:nvPr/>
          </p:nvSpPr>
          <p:spPr bwMode="auto">
            <a:xfrm>
              <a:off x="3810000" y="1524000"/>
              <a:ext cx="15240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Rain</a:t>
              </a:r>
              <a:r>
                <a:rPr kumimoji="0" lang="en-US" sz="2400" b="0" i="0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F7EED4-93C6-FDEC-FDC2-7E32D8141B49}"/>
                </a:ext>
              </a:extLst>
            </p:cNvPr>
            <p:cNvSpPr/>
            <p:nvPr/>
          </p:nvSpPr>
          <p:spPr bwMode="auto">
            <a:xfrm>
              <a:off x="3352800" y="2971800"/>
              <a:ext cx="24384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Umbrella</a:t>
              </a:r>
              <a:r>
                <a:rPr lang="en-US" baseline="-25000" dirty="0" err="1"/>
                <a:t>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04B0D0-969F-764A-F156-4A28846A89EC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 bwMode="auto">
            <a:xfrm rot="5400000">
              <a:off x="4172694" y="2572494"/>
              <a:ext cx="798612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E2BAAA-DDAD-7EC2-C5F3-EF23344C9B27}"/>
                </a:ext>
              </a:extLst>
            </p:cNvPr>
            <p:cNvSpPr/>
            <p:nvPr/>
          </p:nvSpPr>
          <p:spPr bwMode="auto">
            <a:xfrm>
              <a:off x="6553200" y="1524000"/>
              <a:ext cx="16764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Rain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t+1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8FC703-7EA1-D977-62DE-3160B4B56ED5}"/>
                </a:ext>
              </a:extLst>
            </p:cNvPr>
            <p:cNvSpPr/>
            <p:nvPr/>
          </p:nvSpPr>
          <p:spPr bwMode="auto">
            <a:xfrm>
              <a:off x="6172200" y="2971800"/>
              <a:ext cx="2438400" cy="6491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Umbrella</a:t>
              </a:r>
              <a:r>
                <a:rPr lang="en-US" baseline="-25000" dirty="0"/>
                <a:t>t+1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FD8750F-156C-63F1-3F50-EFBB3277B050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 bwMode="auto">
            <a:xfrm rot="5400000">
              <a:off x="6992094" y="2572494"/>
              <a:ext cx="798612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444DEF3-786A-A616-8856-5D8E2D07C361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 bwMode="auto">
            <a:xfrm>
              <a:off x="2514600" y="1848594"/>
              <a:ext cx="12954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97ECA19-6B38-70D2-073D-7549DC1FE0D2}"/>
                </a:ext>
              </a:extLst>
            </p:cNvPr>
            <p:cNvCxnSpPr>
              <a:stCxn id="21" idx="6"/>
              <a:endCxn id="24" idx="2"/>
            </p:cNvCxnSpPr>
            <p:nvPr/>
          </p:nvCxnSpPr>
          <p:spPr bwMode="auto">
            <a:xfrm>
              <a:off x="5334000" y="1848594"/>
              <a:ext cx="12192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3454A8F-E738-DD10-251E-2660CC24BA98}"/>
                </a:ext>
              </a:extLst>
            </p:cNvPr>
            <p:cNvCxnSpPr>
              <a:stCxn id="24" idx="6"/>
            </p:cNvCxnSpPr>
            <p:nvPr/>
          </p:nvCxnSpPr>
          <p:spPr bwMode="auto">
            <a:xfrm flipV="1">
              <a:off x="8229600" y="1828800"/>
              <a:ext cx="609600" cy="1979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B89037-81E7-1076-4D18-E89FAA04E9DC}"/>
                </a:ext>
              </a:extLst>
            </p:cNvPr>
            <p:cNvCxnSpPr>
              <a:cxnSpLocks/>
              <a:endCxn id="18" idx="2"/>
            </p:cNvCxnSpPr>
            <p:nvPr/>
          </p:nvCxnSpPr>
          <p:spPr bwMode="auto">
            <a:xfrm>
              <a:off x="-381000" y="1848594"/>
              <a:ext cx="13716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288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Inference in DBNs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Filtering</a:t>
            </a:r>
            <a:r>
              <a:rPr lang="en-US" dirty="0"/>
              <a:t>: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Expresses a </a:t>
            </a:r>
            <a:r>
              <a:rPr lang="en-US" dirty="0">
                <a:solidFill>
                  <a:schemeClr val="accent3"/>
                </a:solidFill>
              </a:rPr>
              <a:t>belief state </a:t>
            </a:r>
            <a:r>
              <a:rPr lang="en-US" dirty="0"/>
              <a:t>about the current state, given sequence of past evidence</a:t>
            </a:r>
          </a:p>
          <a:p>
            <a:r>
              <a:rPr lang="en-US" dirty="0">
                <a:solidFill>
                  <a:schemeClr val="accent3"/>
                </a:solidFill>
              </a:rPr>
              <a:t>Prediction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Used to evaluate </a:t>
            </a:r>
            <a:r>
              <a:rPr lang="en-US" i="1" dirty="0"/>
              <a:t>future </a:t>
            </a:r>
            <a:r>
              <a:rPr lang="en-US" dirty="0"/>
              <a:t>possibilities based upon past evidence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Used in </a:t>
            </a:r>
            <a:r>
              <a:rPr lang="en-US" i="1" dirty="0"/>
              <a:t>planning </a:t>
            </a:r>
            <a:r>
              <a:rPr lang="en-US" dirty="0"/>
              <a:t>for the future</a:t>
            </a:r>
          </a:p>
          <a:p>
            <a:r>
              <a:rPr lang="en-US" dirty="0">
                <a:solidFill>
                  <a:schemeClr val="accent3"/>
                </a:solidFill>
              </a:rPr>
              <a:t>Smoothing</a:t>
            </a:r>
            <a:r>
              <a:rPr lang="en-US" dirty="0"/>
              <a:t>: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Gives a better estimate of </a:t>
            </a:r>
            <a:r>
              <a:rPr lang="en-US" i="1" dirty="0"/>
              <a:t>past </a:t>
            </a:r>
            <a:r>
              <a:rPr lang="en-US" dirty="0"/>
              <a:t>states based on </a:t>
            </a:r>
            <a:r>
              <a:rPr lang="en-US" i="1" dirty="0"/>
              <a:t>new </a:t>
            </a:r>
            <a:r>
              <a:rPr lang="en-US" dirty="0"/>
              <a:t>evidence</a:t>
            </a:r>
          </a:p>
          <a:p>
            <a:r>
              <a:rPr lang="en-US" dirty="0">
                <a:solidFill>
                  <a:schemeClr val="accent3"/>
                </a:solidFill>
              </a:rPr>
              <a:t>Most likely explanation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Gives state-sequence that is most likely based upon history</a:t>
            </a:r>
          </a:p>
          <a:p>
            <a:pPr lvl="1"/>
            <a:r>
              <a:rPr lang="en-US" dirty="0"/>
              <a:t>Useful in many tasks like speech recognition, robot localization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Wednesday, 25 Oct.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452/552)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filterEq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95400"/>
            <a:ext cx="1600200" cy="352425"/>
          </a:xfrm>
          <a:prstGeom prst="rect">
            <a:avLst/>
          </a:prstGeom>
        </p:spPr>
      </p:pic>
      <p:pic>
        <p:nvPicPr>
          <p:cNvPr id="8" name="Picture 7" descr="predictionEq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519680"/>
            <a:ext cx="3200400" cy="375920"/>
          </a:xfrm>
          <a:prstGeom prst="rect">
            <a:avLst/>
          </a:prstGeom>
        </p:spPr>
      </p:pic>
      <p:pic>
        <p:nvPicPr>
          <p:cNvPr id="9" name="Picture 8" descr="smoothingEq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430" y="3886200"/>
            <a:ext cx="3632200" cy="390673"/>
          </a:xfrm>
          <a:prstGeom prst="rect">
            <a:avLst/>
          </a:prstGeom>
        </p:spPr>
      </p:pic>
      <p:pic>
        <p:nvPicPr>
          <p:cNvPr id="10" name="Picture 9" descr="mostLikeEq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730" y="4857618"/>
            <a:ext cx="3733800" cy="3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5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Inference: 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566150" cy="990600"/>
          </a:xfrm>
        </p:spPr>
        <p:txBody>
          <a:bodyPr>
            <a:normAutofit/>
          </a:bodyPr>
          <a:lstStyle/>
          <a:p>
            <a:r>
              <a:rPr lang="en-US" dirty="0"/>
              <a:t>What is the probability of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/>
              <a:t>state, given all evidence up to that point?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pic>
        <p:nvPicPr>
          <p:cNvPr id="7" name="Picture 6" descr="transModel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5715000"/>
            <a:ext cx="2012735" cy="45637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990600" y="1524000"/>
            <a:ext cx="1524000" cy="6491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Rain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t-2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3400" y="4191000"/>
            <a:ext cx="2438400" cy="6491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Umbrella</a:t>
            </a:r>
            <a:r>
              <a:rPr lang="en-US" baseline="-25000" dirty="0"/>
              <a:t>t-2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1" name="Straight Arrow Connector 10"/>
          <p:cNvCxnSpPr>
            <a:stCxn id="8" idx="4"/>
            <a:endCxn id="9" idx="0"/>
          </p:cNvCxnSpPr>
          <p:nvPr/>
        </p:nvCxnSpPr>
        <p:spPr bwMode="auto">
          <a:xfrm rot="5400000">
            <a:off x="743694" y="3182094"/>
            <a:ext cx="2017812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3810000" y="1524000"/>
            <a:ext cx="1524000" cy="6491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Rain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t-1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352800" y="4191000"/>
            <a:ext cx="2438400" cy="6491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Umbrella</a:t>
            </a:r>
            <a:r>
              <a:rPr lang="en-US" baseline="-25000" dirty="0"/>
              <a:t>t-1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4" name="Straight Arrow Connector 13"/>
          <p:cNvCxnSpPr>
            <a:stCxn id="12" idx="4"/>
            <a:endCxn id="13" idx="0"/>
          </p:cNvCxnSpPr>
          <p:nvPr/>
        </p:nvCxnSpPr>
        <p:spPr bwMode="auto">
          <a:xfrm rot="5400000">
            <a:off x="3563094" y="3182094"/>
            <a:ext cx="2017812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6553200" y="1524000"/>
            <a:ext cx="1676400" cy="6491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Rain</a:t>
            </a: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72200" y="4191000"/>
            <a:ext cx="2438400" cy="6491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Umbrella</a:t>
            </a:r>
            <a:r>
              <a:rPr lang="en-US" baseline="-25000" dirty="0" err="1"/>
              <a:t>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7" name="Straight Arrow Connector 16"/>
          <p:cNvCxnSpPr>
            <a:stCxn id="15" idx="4"/>
            <a:endCxn id="16" idx="0"/>
          </p:cNvCxnSpPr>
          <p:nvPr/>
        </p:nvCxnSpPr>
        <p:spPr bwMode="auto">
          <a:xfrm rot="5400000">
            <a:off x="6382494" y="3182094"/>
            <a:ext cx="2017812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8" idx="6"/>
            <a:endCxn id="12" idx="2"/>
          </p:cNvCxnSpPr>
          <p:nvPr/>
        </p:nvCxnSpPr>
        <p:spPr bwMode="auto">
          <a:xfrm>
            <a:off x="2514600" y="1848594"/>
            <a:ext cx="12954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2" idx="6"/>
            <a:endCxn id="15" idx="2"/>
          </p:cNvCxnSpPr>
          <p:nvPr/>
        </p:nvCxnSpPr>
        <p:spPr bwMode="auto">
          <a:xfrm>
            <a:off x="5334000" y="1848594"/>
            <a:ext cx="12192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5" idx="6"/>
          </p:cNvCxnSpPr>
          <p:nvPr/>
        </p:nvCxnSpPr>
        <p:spPr bwMode="auto">
          <a:xfrm flipV="1">
            <a:off x="8229600" y="1828800"/>
            <a:ext cx="609600" cy="1979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endCxn id="8" idx="2"/>
          </p:cNvCxnSpPr>
          <p:nvPr/>
        </p:nvCxnSpPr>
        <p:spPr bwMode="auto">
          <a:xfrm>
            <a:off x="-228600" y="1828800"/>
            <a:ext cx="1219200" cy="1979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5257800" y="2514600"/>
            <a:ext cx="1676400" cy="7620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19050" cmpd="sng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/>
                <a:cs typeface="Bookman Old Style"/>
              </a:rPr>
              <a:t>Current State </a:t>
            </a:r>
            <a:r>
              <a:rPr lang="en-US" sz="2000" dirty="0">
                <a:solidFill>
                  <a:schemeClr val="tx1"/>
                </a:solidFill>
                <a:latin typeface="Bookman Old Style"/>
                <a:cs typeface="Bookman Old Style"/>
              </a:rPr>
              <a:t>(</a:t>
            </a:r>
            <a:r>
              <a:rPr lang="en-US" sz="2000" i="1" dirty="0" err="1">
                <a:solidFill>
                  <a:schemeClr val="tx1"/>
                </a:solidFill>
                <a:latin typeface="Bookman Old Style"/>
                <a:cs typeface="Bookman Old Style"/>
              </a:rPr>
              <a:t>X</a:t>
            </a:r>
            <a:r>
              <a:rPr lang="en-US" sz="2000" i="1" spc="300" baseline="-25000" dirty="0" err="1">
                <a:solidFill>
                  <a:schemeClr val="tx1"/>
                </a:solidFill>
                <a:latin typeface="Bookman Old Style"/>
                <a:cs typeface="Bookman Old Style"/>
              </a:rPr>
              <a:t>t</a:t>
            </a:r>
            <a:r>
              <a:rPr lang="en-US" sz="2000" spc="300" dirty="0">
                <a:solidFill>
                  <a:schemeClr val="tx1"/>
                </a:solidFill>
                <a:latin typeface="Bookman Old Style"/>
                <a:cs typeface="Bookman Old Style"/>
              </a:rPr>
              <a:t>)</a:t>
            </a:r>
            <a:endParaRPr kumimoji="0" lang="en-US" sz="2000" b="0" i="0" u="none" strike="noStrike" cap="none" spc="300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/>
              <a:cs typeface="Bookman Old Style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057400" y="2514600"/>
            <a:ext cx="2362200" cy="7620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19050" cmpd="sng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/>
                <a:cs typeface="Bookman Old Style"/>
              </a:rPr>
              <a:t>Total Evidence </a:t>
            </a:r>
            <a:r>
              <a:rPr lang="en-US" sz="2000" dirty="0">
                <a:solidFill>
                  <a:schemeClr val="tx1"/>
                </a:solidFill>
                <a:latin typeface="Bookman Old Style"/>
                <a:cs typeface="Bookman Old Style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Bookman Old Style"/>
                <a:cs typeface="Bookman Old Style"/>
              </a:rPr>
              <a:t>e</a:t>
            </a:r>
            <a:r>
              <a:rPr lang="en-US" sz="2000" i="1" baseline="-25000" dirty="0">
                <a:solidFill>
                  <a:schemeClr val="tx1"/>
                </a:solidFill>
                <a:latin typeface="Bookman Old Style"/>
                <a:cs typeface="Bookman Old Style"/>
              </a:rPr>
              <a:t>1:</a:t>
            </a:r>
            <a:r>
              <a:rPr lang="en-US" sz="2000" i="1" spc="300" baseline="-25000" dirty="0">
                <a:solidFill>
                  <a:schemeClr val="tx1"/>
                </a:solidFill>
                <a:latin typeface="Bookman Old Style"/>
                <a:cs typeface="Bookman Old Style"/>
              </a:rPr>
              <a:t>t</a:t>
            </a:r>
            <a:r>
              <a:rPr lang="en-US" sz="2000" dirty="0">
                <a:solidFill>
                  <a:schemeClr val="tx1"/>
                </a:solidFill>
                <a:latin typeface="Bookman Old Style"/>
                <a:cs typeface="Bookman Old Style"/>
              </a:rPr>
              <a:t>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/>
              <a:cs typeface="Bookman Old Style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-228600" y="4114800"/>
            <a:ext cx="8991600" cy="7620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30" name="Straight Arrow Connector 29"/>
          <p:cNvCxnSpPr>
            <a:stCxn id="24" idx="0"/>
            <a:endCxn id="15" idx="3"/>
          </p:cNvCxnSpPr>
          <p:nvPr/>
        </p:nvCxnSpPr>
        <p:spPr bwMode="auto">
          <a:xfrm rot="5400000" flipH="1" flipV="1">
            <a:off x="6229110" y="1945008"/>
            <a:ext cx="436483" cy="702703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5" idx="2"/>
            <a:endCxn id="26" idx="0"/>
          </p:cNvCxnSpPr>
          <p:nvPr/>
        </p:nvCxnSpPr>
        <p:spPr bwMode="auto">
          <a:xfrm rot="16200000" flipH="1">
            <a:off x="3333750" y="3181350"/>
            <a:ext cx="838200" cy="102870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7FE994-16AB-49E6-9B8E-8A5900F51E45}"/>
              </a:ext>
            </a:extLst>
          </p:cNvPr>
          <p:cNvSpPr txBox="1"/>
          <p:nvPr/>
        </p:nvSpPr>
        <p:spPr>
          <a:xfrm>
            <a:off x="-342899" y="41910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51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Belief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sequence of things we have seen over time (</a:t>
            </a:r>
            <a:r>
              <a:rPr lang="en-US" i="1" dirty="0">
                <a:latin typeface="Bookman Old Style"/>
                <a:cs typeface="Bookman Old Style"/>
              </a:rPr>
              <a:t>e</a:t>
            </a:r>
            <a:r>
              <a:rPr lang="en-US" baseline="-25000" dirty="0">
                <a:latin typeface="Bookman Old Style"/>
                <a:cs typeface="Bookman Old Style"/>
              </a:rPr>
              <a:t>1</a:t>
            </a:r>
            <a:r>
              <a:rPr lang="en-US" i="1" baseline="-25000" dirty="0">
                <a:latin typeface="Bookman Old Style"/>
                <a:cs typeface="Bookman Old Style"/>
              </a:rPr>
              <a:t>:</a:t>
            </a:r>
            <a:r>
              <a:rPr lang="en-US" i="1" spc="600" baseline="-25000" dirty="0">
                <a:latin typeface="Bookman Old Style"/>
                <a:cs typeface="Bookman Old Style"/>
              </a:rPr>
              <a:t>t</a:t>
            </a:r>
            <a:r>
              <a:rPr lang="en-US" dirty="0"/>
              <a:t>) is our </a:t>
            </a:r>
            <a:r>
              <a:rPr lang="en-US" dirty="0">
                <a:solidFill>
                  <a:schemeClr val="accent3"/>
                </a:solidFill>
              </a:rPr>
              <a:t>observation history</a:t>
            </a:r>
          </a:p>
          <a:p>
            <a:pPr lvl="1"/>
            <a:r>
              <a:rPr lang="en-US" dirty="0"/>
              <a:t>Nobody has infinite memory, however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When we want to figure out how likely some state is, given our observation history, we don’t want to have to remember </a:t>
            </a:r>
            <a:r>
              <a:rPr lang="en-US" i="1" dirty="0"/>
              <a:t>every</a:t>
            </a:r>
            <a:r>
              <a:rPr lang="en-US" dirty="0"/>
              <a:t> observation we ever had</a:t>
            </a:r>
          </a:p>
          <a:p>
            <a:r>
              <a:rPr lang="en-US" dirty="0"/>
              <a:t>We look for a way to update </a:t>
            </a:r>
            <a:r>
              <a:rPr lang="en-US" i="1" dirty="0">
                <a:solidFill>
                  <a:srgbClr val="000000"/>
                </a:solidFill>
              </a:rPr>
              <a:t>incrementally</a:t>
            </a:r>
            <a:r>
              <a:rPr lang="en-US" dirty="0"/>
              <a:t>, so that we keep only a current probability at every time-step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78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Belief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1254126"/>
          </a:xfrm>
        </p:spPr>
        <p:txBody>
          <a:bodyPr>
            <a:normAutofit fontScale="92500"/>
          </a:bodyPr>
          <a:lstStyle/>
          <a:p>
            <a:r>
              <a:rPr lang="en-US" dirty="0"/>
              <a:t>Best if we can make our </a:t>
            </a:r>
            <a:r>
              <a:rPr lang="en-US" i="1" dirty="0"/>
              <a:t>current</a:t>
            </a:r>
            <a:r>
              <a:rPr lang="en-US" dirty="0"/>
              <a:t> belief</a:t>
            </a:r>
            <a:r>
              <a:rPr lang="en-US" b="1" i="1" dirty="0"/>
              <a:t> </a:t>
            </a:r>
            <a:r>
              <a:rPr lang="en-US" dirty="0"/>
              <a:t>about the state of the system a function of our </a:t>
            </a:r>
            <a:r>
              <a:rPr lang="en-US" i="1" dirty="0"/>
              <a:t>latest observation </a:t>
            </a:r>
            <a:r>
              <a:rPr lang="en-US" dirty="0"/>
              <a:t>and our </a:t>
            </a:r>
            <a:r>
              <a:rPr lang="en-US" i="1" dirty="0"/>
              <a:t>old </a:t>
            </a:r>
            <a:r>
              <a:rPr lang="en-US" dirty="0"/>
              <a:t>belief (i.e., about what the state was </a:t>
            </a:r>
            <a:r>
              <a:rPr lang="en-US" i="1" dirty="0"/>
              <a:t>before</a:t>
            </a:r>
            <a:r>
              <a:rPr lang="en-US" dirty="0"/>
              <a:t> the latest observation):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recurs0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2700"/>
            <a:ext cx="7632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Bayes Nets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Older versions of MS Office used Bayes Nets to run the “Intelligent Assistant” program, including animated paper-clip, “</a:t>
            </a:r>
            <a:r>
              <a:rPr lang="en-US" dirty="0" err="1"/>
              <a:t>Clippy</a:t>
            </a:r>
            <a:r>
              <a:rPr lang="en-US" dirty="0"/>
              <a:t>”</a:t>
            </a:r>
          </a:p>
          <a:p>
            <a:r>
              <a:rPr lang="en-US" dirty="0"/>
              <a:t>Tracked user behavior to see if it should suggest help, and to determine what sort of help the user might need</a:t>
            </a:r>
          </a:p>
          <a:p>
            <a:r>
              <a:rPr lang="en-US" dirty="0"/>
              <a:t>Probably the least popular Bayes Net in the history of mankind!</a:t>
            </a:r>
          </a:p>
        </p:txBody>
      </p:sp>
      <p:pic>
        <p:nvPicPr>
          <p:cNvPr id="9" name="Content Placeholder 8" descr="Clippy-letter.PNG"/>
          <p:cNvPicPr>
            <a:picLocks noGrp="1" noChangeAspect="1"/>
          </p:cNvPicPr>
          <p:nvPr>
            <p:ph sz="quarter" idx="2"/>
          </p:nvPr>
        </p:nvPicPr>
        <p:blipFill>
          <a:blip r:embed="rId3"/>
          <a:srcRect l="-43477" r="-43477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Belief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get the </a:t>
            </a:r>
            <a:r>
              <a:rPr lang="en-US" i="1" dirty="0"/>
              <a:t>old </a:t>
            </a:r>
            <a:r>
              <a:rPr lang="en-US" dirty="0"/>
              <a:t>belief as a function of the one </a:t>
            </a:r>
            <a:r>
              <a:rPr lang="en-US" i="1" dirty="0"/>
              <a:t>before it</a:t>
            </a:r>
            <a:r>
              <a:rPr lang="en-US" dirty="0"/>
              <a:t>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recurs0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7632700" cy="495300"/>
          </a:xfrm>
          <a:prstGeom prst="rect">
            <a:avLst/>
          </a:prstGeom>
        </p:spPr>
      </p:pic>
      <p:pic>
        <p:nvPicPr>
          <p:cNvPr id="8" name="Picture 7" descr="recurs0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429000"/>
            <a:ext cx="4394200" cy="495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6019800" y="2438400"/>
            <a:ext cx="2286000" cy="685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4495800" cy="685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2" name="Straight Arrow Connector 11"/>
          <p:cNvCxnSpPr>
            <a:stCxn id="9" idx="2"/>
            <a:endCxn id="10" idx="3"/>
          </p:cNvCxnSpPr>
          <p:nvPr/>
        </p:nvCxnSpPr>
        <p:spPr bwMode="auto">
          <a:xfrm rot="5400000">
            <a:off x="6038850" y="2571750"/>
            <a:ext cx="571500" cy="167640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8707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Belief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then repeat this for the time step before </a:t>
            </a:r>
            <a:r>
              <a:rPr lang="en-US" i="1" dirty="0"/>
              <a:t>that</a:t>
            </a:r>
            <a:r>
              <a:rPr lang="en-US" dirty="0"/>
              <a:t>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recurs0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7632700" cy="495300"/>
          </a:xfrm>
          <a:prstGeom prst="rect">
            <a:avLst/>
          </a:prstGeom>
        </p:spPr>
      </p:pic>
      <p:pic>
        <p:nvPicPr>
          <p:cNvPr id="8" name="Picture 7" descr="recurs0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48000"/>
            <a:ext cx="4394200" cy="495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2133600" y="2971800"/>
            <a:ext cx="3124200" cy="685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62400" y="3886200"/>
            <a:ext cx="4495800" cy="685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2" name="Straight Arrow Connector 11"/>
          <p:cNvCxnSpPr>
            <a:stCxn id="9" idx="2"/>
            <a:endCxn id="10" idx="1"/>
          </p:cNvCxnSpPr>
          <p:nvPr/>
        </p:nvCxnSpPr>
        <p:spPr bwMode="auto">
          <a:xfrm rot="16200000" flipH="1">
            <a:off x="3543300" y="3810000"/>
            <a:ext cx="571500" cy="26670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Picture 12" descr="recurs0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062524"/>
            <a:ext cx="4394200" cy="44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5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Belief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so on, until we get down to the base level: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 descr="recurs0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7632700" cy="495300"/>
          </a:xfrm>
          <a:prstGeom prst="rect">
            <a:avLst/>
          </a:prstGeom>
        </p:spPr>
      </p:pic>
      <p:pic>
        <p:nvPicPr>
          <p:cNvPr id="8" name="Picture 7" descr="recurs0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5600"/>
            <a:ext cx="4394200" cy="495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057400" y="5562600"/>
            <a:ext cx="2743200" cy="685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2" name="Straight Arrow Connector 11"/>
          <p:cNvCxnSpPr>
            <a:cxnSpLocks/>
            <a:stCxn id="9" idx="2"/>
            <a:endCxn id="10" idx="3"/>
          </p:cNvCxnSpPr>
          <p:nvPr/>
        </p:nvCxnSpPr>
        <p:spPr bwMode="auto">
          <a:xfrm flipH="1">
            <a:off x="4800600" y="5257800"/>
            <a:ext cx="1219200" cy="64770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/>
          </a:ln>
          <a:effectLst/>
        </p:spPr>
      </p:cxnSp>
      <p:pic>
        <p:nvPicPr>
          <p:cNvPr id="13" name="Picture 12" descr="recurs0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910124"/>
            <a:ext cx="4394200" cy="447451"/>
          </a:xfrm>
          <a:prstGeom prst="rect">
            <a:avLst/>
          </a:prstGeom>
        </p:spPr>
      </p:pic>
      <p:pic>
        <p:nvPicPr>
          <p:cNvPr id="14" name="Picture 13" descr="recurs0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770" y="5724749"/>
            <a:ext cx="2363459" cy="4474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5486400" y="3810000"/>
            <a:ext cx="2743200" cy="685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9A17-0F7C-F341-EEEA-C477506E4EBD}"/>
              </a:ext>
            </a:extLst>
          </p:cNvPr>
          <p:cNvSpPr/>
          <p:nvPr/>
        </p:nvSpPr>
        <p:spPr>
          <a:xfrm>
            <a:off x="4495800" y="4876800"/>
            <a:ext cx="30480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– 3 </a:t>
            </a:r>
            <a:r>
              <a:rPr lang="en-US" dirty="0">
                <a:solidFill>
                  <a:schemeClr val="tx1"/>
                </a:solidFill>
              </a:rPr>
              <a:t>more steps)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5DED5-9E05-3EDE-2475-C7844AED4992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6858000" y="4495800"/>
            <a:ext cx="0" cy="38100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77345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Beliefs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/>
              <a:t>All of this work is necessary only if we </a:t>
            </a:r>
            <a:r>
              <a:rPr lang="en-US" i="1" dirty="0"/>
              <a:t>wait</a:t>
            </a:r>
            <a:r>
              <a:rPr lang="en-US" dirty="0"/>
              <a:t> until lots of evidence comes in first, however</a:t>
            </a:r>
          </a:p>
          <a:p>
            <a:r>
              <a:rPr lang="en-US" dirty="0"/>
              <a:t>If we keep track of our belief-state </a:t>
            </a:r>
            <a:r>
              <a:rPr lang="en-US" i="1" dirty="0"/>
              <a:t>from the beginning</a:t>
            </a:r>
            <a:r>
              <a:rPr lang="en-US" dirty="0"/>
              <a:t>, we can update our current beliefs based only upon the </a:t>
            </a:r>
            <a:r>
              <a:rPr lang="en-US" i="1" dirty="0"/>
              <a:t>immediate prior </a:t>
            </a:r>
            <a:r>
              <a:rPr lang="en-US" dirty="0"/>
              <a:t>belief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 descr="recurs01.pdf">
            <a:extLst>
              <a:ext uri="{FF2B5EF4-FFF2-40B4-BE49-F238E27FC236}">
                <a16:creationId xmlns:a16="http://schemas.microsoft.com/office/drawing/2014/main" id="{EEB55DF1-644B-14F5-EA58-CD5FFB1D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81400"/>
            <a:ext cx="7632700" cy="4953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E4A1D0-5EB7-5AD6-47A8-86F6C872B386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H="1" flipV="1">
            <a:off x="7315200" y="4135755"/>
            <a:ext cx="588201" cy="65532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E58E4E-111D-D82C-4C72-179C3DE918E4}"/>
              </a:ext>
            </a:extLst>
          </p:cNvPr>
          <p:cNvSpPr/>
          <p:nvPr/>
        </p:nvSpPr>
        <p:spPr>
          <a:xfrm>
            <a:off x="6781800" y="4791075"/>
            <a:ext cx="2243202" cy="13525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If we have </a:t>
            </a:r>
            <a:r>
              <a:rPr lang="en-US" i="1" dirty="0">
                <a:solidFill>
                  <a:schemeClr val="tx1"/>
                </a:solidFill>
              </a:rPr>
              <a:t>already </a:t>
            </a:r>
            <a:r>
              <a:rPr lang="en-US" dirty="0">
                <a:solidFill>
                  <a:schemeClr val="tx1"/>
                </a:solidFill>
              </a:rPr>
              <a:t>saved a belief state about what the world was like at time </a:t>
            </a:r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t</a:t>
            </a:r>
            <a:r>
              <a:rPr lang="en-US" i="1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665018-4BF2-3500-0CC5-A6B832CA5C53}"/>
              </a:ext>
            </a:extLst>
          </p:cNvPr>
          <p:cNvCxnSpPr>
            <a:cxnSpLocks/>
            <a:stCxn id="22" idx="0"/>
          </p:cNvCxnSpPr>
          <p:nvPr/>
        </p:nvCxnSpPr>
        <p:spPr bwMode="auto">
          <a:xfrm flipV="1">
            <a:off x="5381056" y="4114800"/>
            <a:ext cx="0" cy="65532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BD5ACFD-C7E8-43F3-3992-BDF4B122D6C5}"/>
              </a:ext>
            </a:extLst>
          </p:cNvPr>
          <p:cNvSpPr/>
          <p:nvPr/>
        </p:nvSpPr>
        <p:spPr>
          <a:xfrm>
            <a:off x="4465132" y="4770120"/>
            <a:ext cx="1831848" cy="13525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…we can take our latest observational evidence…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CDEBFA-7132-7796-E188-8ED8BF08403D}"/>
              </a:ext>
            </a:extLst>
          </p:cNvPr>
          <p:cNvSpPr/>
          <p:nvPr/>
        </p:nvSpPr>
        <p:spPr>
          <a:xfrm>
            <a:off x="1186750" y="4764723"/>
            <a:ext cx="2587625" cy="13525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 …and compute a belief state about what the world is like at time </a:t>
            </a:r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t + 1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47FFE6-C3D4-8A88-782B-2F9B66505957}"/>
              </a:ext>
            </a:extLst>
          </p:cNvPr>
          <p:cNvCxnSpPr>
            <a:cxnSpLocks/>
            <a:stCxn id="23" idx="0"/>
          </p:cNvCxnSpPr>
          <p:nvPr/>
        </p:nvCxnSpPr>
        <p:spPr bwMode="auto">
          <a:xfrm flipV="1">
            <a:off x="2480563" y="4135755"/>
            <a:ext cx="0" cy="628968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2003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Assistants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4495800"/>
            <a:ext cx="8229600" cy="1661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BN was used to predict the “Needs Assistance” variable</a:t>
            </a:r>
          </a:p>
          <a:p>
            <a:r>
              <a:rPr lang="en-US" dirty="0"/>
              <a:t>Reasoning based on prior distributions over how hard certain things were to do in Office, and on how expert users were likely to be</a:t>
            </a:r>
          </a:p>
          <a:p>
            <a:r>
              <a:rPr lang="en-US" dirty="0"/>
              <a:t>Also used evidence, taken from things like menu use, clicking, waiting, re-doing or un-doing things…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microsoftAsst_B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304655"/>
            <a:ext cx="4393860" cy="3038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Successful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5029200"/>
            <a:ext cx="8229600" cy="1127760"/>
          </a:xfrm>
        </p:spPr>
        <p:txBody>
          <a:bodyPr>
            <a:normAutofit/>
          </a:bodyPr>
          <a:lstStyle/>
          <a:p>
            <a:r>
              <a:rPr lang="en-US" dirty="0"/>
              <a:t>BN for tracking genetic tendencies behind pig diseases (something very important to the farm industry)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 descr="pigN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7740"/>
            <a:ext cx="8534400" cy="2739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Bayesian Model of Diabetes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1"/>
          </p:nvPr>
        </p:nvSpPr>
        <p:spPr>
          <a:xfrm>
            <a:off x="457200" y="5029200"/>
            <a:ext cx="8229600" cy="1127760"/>
          </a:xfrm>
        </p:spPr>
        <p:txBody>
          <a:bodyPr/>
          <a:lstStyle/>
          <a:p>
            <a:r>
              <a:rPr lang="en-US" dirty="0"/>
              <a:t>A simple Bayesian model of diabetes and blood sugar</a:t>
            </a:r>
          </a:p>
          <a:p>
            <a:r>
              <a:rPr lang="en-US" dirty="0"/>
              <a:t>Blood sugar </a:t>
            </a:r>
            <a:r>
              <a:rPr lang="en-US" i="1" dirty="0"/>
              <a:t>changes over time</a:t>
            </a:r>
            <a:r>
              <a:rPr lang="en-US" dirty="0"/>
              <a:t>, based on its prior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1600200" y="38862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Glucose Reading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191000" y="2742277"/>
            <a:ext cx="1445172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Blood Sugar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53" name="Straight Arrow Connector 52"/>
          <p:cNvCxnSpPr>
            <a:stCxn id="31" idx="3"/>
            <a:endCxn id="40" idx="7"/>
          </p:cNvCxnSpPr>
          <p:nvPr/>
        </p:nvCxnSpPr>
        <p:spPr bwMode="auto">
          <a:xfrm rot="5400000">
            <a:off x="5620617" y="1697326"/>
            <a:ext cx="956614" cy="134878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27" idx="5"/>
            <a:endCxn id="40" idx="1"/>
          </p:cNvCxnSpPr>
          <p:nvPr/>
        </p:nvCxnSpPr>
        <p:spPr bwMode="auto">
          <a:xfrm rot="16200000" flipH="1">
            <a:off x="3164550" y="1611934"/>
            <a:ext cx="956614" cy="15195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40" idx="3"/>
            <a:endCxn id="10" idx="7"/>
          </p:cNvCxnSpPr>
          <p:nvPr/>
        </p:nvCxnSpPr>
        <p:spPr bwMode="auto">
          <a:xfrm rot="5400000">
            <a:off x="3405033" y="2996340"/>
            <a:ext cx="623672" cy="13715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40" idx="5"/>
            <a:endCxn id="60" idx="1"/>
          </p:cNvCxnSpPr>
          <p:nvPr/>
        </p:nvCxnSpPr>
        <p:spPr bwMode="auto">
          <a:xfrm rot="16200000" flipH="1">
            <a:off x="5685481" y="3109326"/>
            <a:ext cx="623672" cy="11455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600200" y="1524000"/>
            <a:ext cx="1502979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Diabetes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629400" y="1524000"/>
            <a:ext cx="982717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Diet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324600" y="38862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Fatigue Levels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Diabetes Over Time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1"/>
          </p:nvPr>
        </p:nvSpPr>
        <p:spPr>
          <a:xfrm>
            <a:off x="457200" y="4724400"/>
            <a:ext cx="8229600" cy="14325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build in temporal relations, we could duplicate the blood-sugar node, adding in effects over time</a:t>
            </a:r>
          </a:p>
          <a:p>
            <a:r>
              <a:rPr lang="en-US" dirty="0"/>
              <a:t>This provides a more complicated model, and becomes cumbersome when we are dealing with long time-spans, and many different time-steps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2590800" y="38862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Glucose Reading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895600" y="2590800"/>
            <a:ext cx="1445172" cy="1038701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Blood Sugar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(Time 1)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53" name="Straight Arrow Connector 52"/>
          <p:cNvCxnSpPr>
            <a:stCxn id="31" idx="3"/>
            <a:endCxn id="40" idx="7"/>
          </p:cNvCxnSpPr>
          <p:nvPr/>
        </p:nvCxnSpPr>
        <p:spPr bwMode="auto">
          <a:xfrm rot="5400000">
            <a:off x="4611314" y="1411228"/>
            <a:ext cx="849503" cy="18138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27" idx="4"/>
            <a:endCxn id="40" idx="0"/>
          </p:cNvCxnSpPr>
          <p:nvPr/>
        </p:nvCxnSpPr>
        <p:spPr bwMode="auto">
          <a:xfrm rot="16200000" flipH="1">
            <a:off x="3163234" y="2135848"/>
            <a:ext cx="557808" cy="35209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40" idx="4"/>
          </p:cNvCxnSpPr>
          <p:nvPr/>
        </p:nvCxnSpPr>
        <p:spPr bwMode="auto">
          <a:xfrm rot="5400000">
            <a:off x="3395243" y="3739458"/>
            <a:ext cx="332900" cy="11298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40" idx="5"/>
            <a:endCxn id="60" idx="1"/>
          </p:cNvCxnSpPr>
          <p:nvPr/>
        </p:nvCxnSpPr>
        <p:spPr bwMode="auto">
          <a:xfrm rot="16200000" flipH="1">
            <a:off x="4596037" y="3010481"/>
            <a:ext cx="516561" cy="14503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2514600" y="1600200"/>
            <a:ext cx="1502979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Diabetes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799083" y="1524000"/>
            <a:ext cx="982717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Diet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334000" y="38862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Fatigue Levels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257800" y="2590800"/>
            <a:ext cx="1445172" cy="1038701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Blood Sugar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(Time 2)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25" name="Straight Arrow Connector 24"/>
          <p:cNvCxnSpPr>
            <a:stCxn id="27" idx="5"/>
            <a:endCxn id="16" idx="1"/>
          </p:cNvCxnSpPr>
          <p:nvPr/>
        </p:nvCxnSpPr>
        <p:spPr bwMode="auto">
          <a:xfrm rot="16200000" flipH="1">
            <a:off x="4246806" y="1520278"/>
            <a:ext cx="773303" cy="16719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31" idx="4"/>
            <a:endCxn id="16" idx="0"/>
          </p:cNvCxnSpPr>
          <p:nvPr/>
        </p:nvCxnSpPr>
        <p:spPr bwMode="auto">
          <a:xfrm rot="5400000">
            <a:off x="5818410" y="2118768"/>
            <a:ext cx="634008" cy="31005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>
            <a:stCxn id="16" idx="3"/>
            <a:endCxn id="10" idx="7"/>
          </p:cNvCxnSpPr>
          <p:nvPr/>
        </p:nvCxnSpPr>
        <p:spPr bwMode="auto">
          <a:xfrm rot="5400000">
            <a:off x="4487289" y="3011795"/>
            <a:ext cx="516561" cy="14477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6" idx="4"/>
            <a:endCxn id="60" idx="0"/>
          </p:cNvCxnSpPr>
          <p:nvPr/>
        </p:nvCxnSpPr>
        <p:spPr bwMode="auto">
          <a:xfrm rot="16200000" flipH="1">
            <a:off x="5947944" y="3661943"/>
            <a:ext cx="256699" cy="19181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721D96-CEA3-D009-F187-AA4BE9C41562}"/>
              </a:ext>
            </a:extLst>
          </p:cNvPr>
          <p:cNvCxnSpPr>
            <a:cxnSpLocks/>
            <a:stCxn id="40" idx="6"/>
            <a:endCxn id="16" idx="2"/>
          </p:cNvCxnSpPr>
          <p:nvPr/>
        </p:nvCxnSpPr>
        <p:spPr bwMode="auto">
          <a:xfrm>
            <a:off x="4340772" y="3110151"/>
            <a:ext cx="91702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Probability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would like to keep our model simple, and still represent long stretches of time</a:t>
            </a:r>
          </a:p>
          <a:p>
            <a:pPr lvl="1"/>
            <a:r>
              <a:rPr lang="en-US" dirty="0"/>
              <a:t>This is made possible where we have processes that are essentially the </a:t>
            </a:r>
            <a:r>
              <a:rPr lang="en-US" i="1" dirty="0"/>
              <a:t>same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at every time-step</a:t>
            </a:r>
          </a:p>
          <a:p>
            <a:endParaRPr lang="en-US" dirty="0"/>
          </a:p>
          <a:p>
            <a:r>
              <a:rPr lang="en-US" dirty="0"/>
              <a:t>Our models represent change over time: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States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of model depend upon states at </a:t>
            </a:r>
            <a:r>
              <a:rPr lang="en-US" i="1" dirty="0"/>
              <a:t>previous </a:t>
            </a:r>
            <a:r>
              <a:rPr lang="en-US" dirty="0" err="1"/>
              <a:t>time(s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Observations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and other </a:t>
            </a:r>
            <a:r>
              <a:rPr lang="en-US" dirty="0">
                <a:solidFill>
                  <a:schemeClr val="accent3"/>
                </a:solidFill>
              </a:rPr>
              <a:t>local variables </a:t>
            </a:r>
            <a:r>
              <a:rPr lang="en-US" dirty="0"/>
              <a:t>at any point in time depend only upon the </a:t>
            </a:r>
            <a:r>
              <a:rPr lang="en-US" i="1" dirty="0">
                <a:solidFill>
                  <a:srgbClr val="000000"/>
                </a:solidFill>
              </a:rPr>
              <a:t>current </a:t>
            </a:r>
            <a:r>
              <a:rPr lang="en-US" dirty="0"/>
              <a:t>state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BN: a Temporal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7620000" y="1600200"/>
            <a:ext cx="982717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Diet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62600" y="1600200"/>
            <a:ext cx="1502979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Diabetes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77000" y="2971800"/>
            <a:ext cx="1524000" cy="1038701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Blood Sugar (Time t+1)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3400" y="51054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Glucose Reading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239000" y="51054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Fatigue Levels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1"/>
          </p:cNvCxnSpPr>
          <p:nvPr/>
        </p:nvCxnSpPr>
        <p:spPr bwMode="auto">
          <a:xfrm rot="16200000" flipH="1">
            <a:off x="5961676" y="2385405"/>
            <a:ext cx="1090922" cy="38609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7" idx="4"/>
            <a:endCxn id="9" idx="7"/>
          </p:cNvCxnSpPr>
          <p:nvPr/>
        </p:nvCxnSpPr>
        <p:spPr bwMode="auto">
          <a:xfrm rot="5400000">
            <a:off x="7399126" y="2411681"/>
            <a:ext cx="1090922" cy="3335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9" idx="5"/>
            <a:endCxn id="11" idx="0"/>
          </p:cNvCxnSpPr>
          <p:nvPr/>
        </p:nvCxnSpPr>
        <p:spPr bwMode="auto">
          <a:xfrm rot="16200000" flipH="1">
            <a:off x="7304001" y="4332200"/>
            <a:ext cx="1247013" cy="29938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9" idx="4"/>
            <a:endCxn id="58" idx="7"/>
          </p:cNvCxnSpPr>
          <p:nvPr/>
        </p:nvCxnSpPr>
        <p:spPr bwMode="auto">
          <a:xfrm rot="5400000">
            <a:off x="6438726" y="4412873"/>
            <a:ext cx="1202647" cy="39790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1447800" y="2971800"/>
            <a:ext cx="1445172" cy="1038701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Blood Sugar (Time </a:t>
            </a:r>
            <a:r>
              <a:rPr lang="en-US" sz="1400" dirty="0" err="1"/>
              <a:t>t</a:t>
            </a:r>
            <a:r>
              <a:rPr lang="en-US" sz="1400" dirty="0"/>
              <a:t>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53" name="Straight Arrow Connector 52"/>
          <p:cNvCxnSpPr>
            <a:stCxn id="31" idx="4"/>
            <a:endCxn id="40" idx="7"/>
          </p:cNvCxnSpPr>
          <p:nvPr/>
        </p:nvCxnSpPr>
        <p:spPr bwMode="auto">
          <a:xfrm rot="5400000">
            <a:off x="2183884" y="2530439"/>
            <a:ext cx="1090922" cy="960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27" idx="4"/>
            <a:endCxn id="40" idx="1"/>
          </p:cNvCxnSpPr>
          <p:nvPr/>
        </p:nvCxnSpPr>
        <p:spPr bwMode="auto">
          <a:xfrm rot="16200000" flipH="1">
            <a:off x="926704" y="2391177"/>
            <a:ext cx="1090922" cy="37455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40" idx="4"/>
            <a:endCxn id="10" idx="0"/>
          </p:cNvCxnSpPr>
          <p:nvPr/>
        </p:nvCxnSpPr>
        <p:spPr bwMode="auto">
          <a:xfrm rot="5400000">
            <a:off x="1223544" y="4158557"/>
            <a:ext cx="1094899" cy="79878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40" idx="5"/>
            <a:endCxn id="60" idx="0"/>
          </p:cNvCxnSpPr>
          <p:nvPr/>
        </p:nvCxnSpPr>
        <p:spPr bwMode="auto">
          <a:xfrm rot="16200000" flipH="1">
            <a:off x="2393559" y="4146158"/>
            <a:ext cx="1247013" cy="6714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stCxn id="40" idx="6"/>
            <a:endCxn id="9" idx="2"/>
          </p:cNvCxnSpPr>
          <p:nvPr/>
        </p:nvCxnSpPr>
        <p:spPr bwMode="auto">
          <a:xfrm>
            <a:off x="2892972" y="3491151"/>
            <a:ext cx="3584028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533400" y="1600200"/>
            <a:ext cx="1502979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Diabetes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286000" y="1600200"/>
            <a:ext cx="982717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Diet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410200" y="51054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Glucose Reading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514600" y="51054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Fatigue Levels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rot="5400000">
            <a:off x="2210594" y="3962400"/>
            <a:ext cx="4723606" cy="794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1524000" y="5943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 </a:t>
            </a:r>
            <a:r>
              <a:rPr lang="en-US" sz="2000" i="1" dirty="0" err="1"/>
              <a:t>t</a:t>
            </a:r>
            <a:endParaRPr 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477000" y="5943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 </a:t>
            </a:r>
            <a:r>
              <a:rPr lang="en-US" sz="2000" i="1" dirty="0"/>
              <a:t>t+1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Depend upon Prior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7620000" y="1600200"/>
            <a:ext cx="982717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Diet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62600" y="1600200"/>
            <a:ext cx="1502979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Diabetes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77000" y="2971800"/>
            <a:ext cx="1524000" cy="1038701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Blood Sugar (Time t+1)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3400" y="51054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Glucose Reading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239000" y="51054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Fatigue Levels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1"/>
          </p:cNvCxnSpPr>
          <p:nvPr/>
        </p:nvCxnSpPr>
        <p:spPr bwMode="auto">
          <a:xfrm rot="16200000" flipH="1">
            <a:off x="5961676" y="2385405"/>
            <a:ext cx="1090922" cy="38609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7" idx="4"/>
            <a:endCxn id="9" idx="7"/>
          </p:cNvCxnSpPr>
          <p:nvPr/>
        </p:nvCxnSpPr>
        <p:spPr bwMode="auto">
          <a:xfrm rot="5400000">
            <a:off x="7399126" y="2411681"/>
            <a:ext cx="1090922" cy="3335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9" idx="5"/>
            <a:endCxn id="11" idx="0"/>
          </p:cNvCxnSpPr>
          <p:nvPr/>
        </p:nvCxnSpPr>
        <p:spPr bwMode="auto">
          <a:xfrm rot="16200000" flipH="1">
            <a:off x="7304001" y="4332200"/>
            <a:ext cx="1247013" cy="29938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9" idx="4"/>
            <a:endCxn id="58" idx="7"/>
          </p:cNvCxnSpPr>
          <p:nvPr/>
        </p:nvCxnSpPr>
        <p:spPr bwMode="auto">
          <a:xfrm rot="5400000">
            <a:off x="6438726" y="4412873"/>
            <a:ext cx="1202647" cy="39790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1447800" y="2971800"/>
            <a:ext cx="1445172" cy="1038701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Blood Sugar (Time </a:t>
            </a:r>
            <a:r>
              <a:rPr lang="en-US" sz="1400" dirty="0" err="1"/>
              <a:t>t</a:t>
            </a:r>
            <a:r>
              <a:rPr lang="en-US" sz="1400" dirty="0"/>
              <a:t>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53" name="Straight Arrow Connector 52"/>
          <p:cNvCxnSpPr>
            <a:stCxn id="31" idx="4"/>
            <a:endCxn id="40" idx="7"/>
          </p:cNvCxnSpPr>
          <p:nvPr/>
        </p:nvCxnSpPr>
        <p:spPr bwMode="auto">
          <a:xfrm rot="5400000">
            <a:off x="2183884" y="2530439"/>
            <a:ext cx="1090922" cy="960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27" idx="4"/>
            <a:endCxn id="40" idx="1"/>
          </p:cNvCxnSpPr>
          <p:nvPr/>
        </p:nvCxnSpPr>
        <p:spPr bwMode="auto">
          <a:xfrm rot="16200000" flipH="1">
            <a:off x="926704" y="2391177"/>
            <a:ext cx="1090922" cy="37455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40" idx="4"/>
            <a:endCxn id="10" idx="0"/>
          </p:cNvCxnSpPr>
          <p:nvPr/>
        </p:nvCxnSpPr>
        <p:spPr bwMode="auto">
          <a:xfrm rot="5400000">
            <a:off x="1223544" y="4158557"/>
            <a:ext cx="1094899" cy="79878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40" idx="5"/>
            <a:endCxn id="60" idx="0"/>
          </p:cNvCxnSpPr>
          <p:nvPr/>
        </p:nvCxnSpPr>
        <p:spPr bwMode="auto">
          <a:xfrm rot="16200000" flipH="1">
            <a:off x="2393559" y="4146158"/>
            <a:ext cx="1247013" cy="6714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stCxn id="40" idx="6"/>
            <a:endCxn id="9" idx="2"/>
          </p:cNvCxnSpPr>
          <p:nvPr/>
        </p:nvCxnSpPr>
        <p:spPr bwMode="auto">
          <a:xfrm>
            <a:off x="2892972" y="3491151"/>
            <a:ext cx="3584028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533400" y="1600200"/>
            <a:ext cx="1502979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Diabetes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286000" y="1600200"/>
            <a:ext cx="982717" cy="432792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Diet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410200" y="51054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Glucose Reading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514600" y="5105400"/>
            <a:ext cx="1676400" cy="735747"/>
          </a:xfrm>
          <a:prstGeom prst="ellipse">
            <a:avLst/>
          </a:prstGeom>
          <a:solidFill>
            <a:srgbClr val="E5FFFF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Fatigue Levels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 rot="5400000">
            <a:off x="2210594" y="3962400"/>
            <a:ext cx="4723606" cy="794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1524000" y="5943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 </a:t>
            </a:r>
            <a:r>
              <a:rPr lang="en-US" sz="2000" i="1" dirty="0" err="1"/>
              <a:t>t</a:t>
            </a:r>
            <a:endParaRPr 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477000" y="5943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 </a:t>
            </a:r>
            <a:r>
              <a:rPr lang="en-US" sz="2000" i="1" dirty="0"/>
              <a:t>t+1</a:t>
            </a:r>
            <a:endParaRPr lang="en-US" sz="2000" dirty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1066800" y="2819400"/>
            <a:ext cx="7467600" cy="137160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19050">
          <a:solidFill>
            <a:schemeClr val="tx2">
              <a:lumMod val="75000"/>
            </a:schemeClr>
          </a:solidFill>
        </a:ln>
        <a:effectLst/>
      </a:spPr>
      <a:bodyPr rtlCol="0" anchor="ctr">
        <a:normAutofit fontScale="92500" lnSpcReduction="20000"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tailEnd type="triangl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99534</TotalTime>
  <Words>1275</Words>
  <Application>Microsoft Macintosh PowerPoint</Application>
  <PresentationFormat>On-screen Show (4:3)</PresentationFormat>
  <Paragraphs>212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Bookman Old Style</vt:lpstr>
      <vt:lpstr>Gill Sans MT</vt:lpstr>
      <vt:lpstr>Helvetica</vt:lpstr>
      <vt:lpstr>Times New Roman</vt:lpstr>
      <vt:lpstr>Wingdings</vt:lpstr>
      <vt:lpstr>Wingdings 3</vt:lpstr>
      <vt:lpstr>new_lecs</vt:lpstr>
      <vt:lpstr>Lecture 14:  Dynamic Bayes Nets</vt:lpstr>
      <vt:lpstr>Uses of Bayes Nets</vt:lpstr>
      <vt:lpstr>Microsoft Assistants</vt:lpstr>
      <vt:lpstr>A More Successful Example</vt:lpstr>
      <vt:lpstr>A Bayesian Model of Diabetes</vt:lpstr>
      <vt:lpstr>Modeling Diabetes Over Time</vt:lpstr>
      <vt:lpstr>Temporal Probability Models</vt:lpstr>
      <vt:lpstr>Dynamic BN: a Temporal Model</vt:lpstr>
      <vt:lpstr>States Depend upon Prior States</vt:lpstr>
      <vt:lpstr>Observations Depend upon the Current State of the System Alone</vt:lpstr>
      <vt:lpstr>Local Variables Are Not Observed, and  Do Not Depend upon Prior Time-steps</vt:lpstr>
      <vt:lpstr>Specifying Dynamic Bayes Nets (DBNs)</vt:lpstr>
      <vt:lpstr>Some Basic Assumptions</vt:lpstr>
      <vt:lpstr>Transition Model</vt:lpstr>
      <vt:lpstr>Observation Model</vt:lpstr>
      <vt:lpstr>Forms of Inference in DBNs</vt:lpstr>
      <vt:lpstr>Inference:  Filtering</vt:lpstr>
      <vt:lpstr>Recursive Belief Updates</vt:lpstr>
      <vt:lpstr>Recursive Belief Updates</vt:lpstr>
      <vt:lpstr>Recursive Belief Updates</vt:lpstr>
      <vt:lpstr>Recursive Belief Updates</vt:lpstr>
      <vt:lpstr>Recursive Belief Updates</vt:lpstr>
      <vt:lpstr>Updating Beliefs Over Time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Martin Allen</cp:lastModifiedBy>
  <cp:revision>3612</cp:revision>
  <cp:lastPrinted>2022-07-24T22:59:14Z</cp:lastPrinted>
  <dcterms:created xsi:type="dcterms:W3CDTF">2017-09-06T15:49:01Z</dcterms:created>
  <dcterms:modified xsi:type="dcterms:W3CDTF">2022-07-30T13:06:05Z</dcterms:modified>
</cp:coreProperties>
</file>