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1262" r:id="rId2"/>
    <p:sldId id="1421" r:id="rId3"/>
    <p:sldId id="1456" r:id="rId4"/>
    <p:sldId id="1433" r:id="rId5"/>
    <p:sldId id="1435" r:id="rId6"/>
    <p:sldId id="1457" r:id="rId7"/>
    <p:sldId id="1458" r:id="rId8"/>
    <p:sldId id="1459" r:id="rId9"/>
    <p:sldId id="1460" r:id="rId10"/>
    <p:sldId id="1461" r:id="rId11"/>
    <p:sldId id="1462" r:id="rId12"/>
    <p:sldId id="1463" r:id="rId13"/>
    <p:sldId id="1464" r:id="rId14"/>
    <p:sldId id="1465" r:id="rId15"/>
    <p:sldId id="1466" r:id="rId16"/>
    <p:sldId id="1467" r:id="rId17"/>
    <p:sldId id="1498" r:id="rId18"/>
    <p:sldId id="1499" r:id="rId19"/>
    <p:sldId id="1500" r:id="rId20"/>
    <p:sldId id="1501" r:id="rId21"/>
    <p:sldId id="1475" r:id="rId22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32" autoAdjust="0"/>
    <p:restoredTop sz="90978"/>
  </p:normalViewPr>
  <p:slideViewPr>
    <p:cSldViewPr>
      <p:cViewPr varScale="1">
        <p:scale>
          <a:sx n="100" d="100"/>
          <a:sy n="100" d="100"/>
        </p:scale>
        <p:origin x="18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15: </a:t>
            </a:r>
            <a:br>
              <a:rPr lang="en-US" sz="2400" dirty="0"/>
            </a:br>
            <a:r>
              <a:rPr lang="en-US" sz="2400" dirty="0"/>
              <a:t>Inference in DBNs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8185151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Now, since the observation </a:t>
            </a:r>
            <a:r>
              <a:rPr lang="en-US" i="1" dirty="0">
                <a:latin typeface="+mj-lt"/>
              </a:rPr>
              <a:t>U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000000"/>
                </a:solidFill>
              </a:rPr>
              <a:t>independent </a:t>
            </a:r>
            <a:r>
              <a:rPr lang="en-US" dirty="0"/>
              <a:t>of </a:t>
            </a:r>
            <a:r>
              <a:rPr lang="en-US" i="1" dirty="0"/>
              <a:t>everything else</a:t>
            </a:r>
            <a:r>
              <a:rPr lang="en-US" dirty="0"/>
              <a:t> given its parent state, </a:t>
            </a:r>
            <a:r>
              <a:rPr lang="en-US" i="1" dirty="0">
                <a:latin typeface="+mj-lt"/>
              </a:rPr>
              <a:t>R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6171440" cy="19812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4191000" y="4267200"/>
            <a:ext cx="20574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191000" y="5105400"/>
            <a:ext cx="15240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191000" y="5867400"/>
            <a:ext cx="6096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23D8B-AF5A-8A0F-D4C6-4E65F76B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8185151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then get the probability of rain at day </a:t>
            </a:r>
            <a:r>
              <a:rPr lang="en-US" dirty="0">
                <a:cs typeface="Bookman Old Style"/>
              </a:rPr>
              <a:t>2</a:t>
            </a:r>
            <a:r>
              <a:rPr lang="en-US" dirty="0"/>
              <a:t>, given an umbrella at day 1, by </a:t>
            </a:r>
            <a:r>
              <a:rPr lang="en-US" dirty="0">
                <a:solidFill>
                  <a:srgbClr val="000000"/>
                </a:solidFill>
              </a:rPr>
              <a:t>conditionalizing on prior rain values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67200"/>
            <a:ext cx="8431343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8715C-F0A1-37CB-182B-CCC858C5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5200"/>
            <a:ext cx="8185151" cy="762000"/>
          </a:xfrm>
        </p:spPr>
        <p:txBody>
          <a:bodyPr>
            <a:normAutofit/>
          </a:bodyPr>
          <a:lstStyle/>
          <a:p>
            <a:r>
              <a:rPr lang="en-US" sz="2000" dirty="0"/>
              <a:t>Again, the network structure tells us that </a:t>
            </a:r>
            <a:r>
              <a:rPr lang="en-US" sz="2000" i="1" dirty="0">
                <a:latin typeface="Bookman Old Style"/>
                <a:cs typeface="Bookman Old Style"/>
              </a:rPr>
              <a:t>R</a:t>
            </a:r>
            <a:r>
              <a:rPr lang="en-US" sz="2000" baseline="-25000" dirty="0">
                <a:latin typeface="Bookman Old Style"/>
                <a:cs typeface="Bookman Old Style"/>
              </a:rPr>
              <a:t>2</a:t>
            </a:r>
            <a:r>
              <a:rPr lang="en-US" sz="2000" i="1" dirty="0"/>
              <a:t> </a:t>
            </a:r>
            <a:r>
              <a:rPr lang="en-US" sz="2000" dirty="0"/>
              <a:t>is independent of </a:t>
            </a:r>
            <a:r>
              <a:rPr lang="en-US" sz="2000" i="1" dirty="0"/>
              <a:t>all prior information</a:t>
            </a:r>
            <a:r>
              <a:rPr lang="en-US" sz="2000" dirty="0"/>
              <a:t>, given the previous state, </a:t>
            </a:r>
            <a:r>
              <a:rPr lang="en-US" sz="2000" i="1" dirty="0">
                <a:latin typeface="Bookman Old Style"/>
                <a:cs typeface="Bookman Old Style"/>
              </a:rPr>
              <a:t>R</a:t>
            </a:r>
            <a:r>
              <a:rPr lang="en-US" sz="2000" baseline="-25000" dirty="0">
                <a:latin typeface="Bookman Old Style"/>
                <a:cs typeface="Bookman Old Style"/>
              </a:rPr>
              <a:t>1</a:t>
            </a:r>
            <a:r>
              <a:rPr lang="en-US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343400"/>
            <a:ext cx="8736143" cy="1873041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 bwMode="auto">
          <a:xfrm>
            <a:off x="2819400" y="4267200"/>
            <a:ext cx="15240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867400" y="4267200"/>
            <a:ext cx="1676400" cy="4572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19400" y="5029200"/>
            <a:ext cx="11430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410200" y="5029200"/>
            <a:ext cx="1295400" cy="4572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19400" y="5791200"/>
            <a:ext cx="4572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648200" y="5791200"/>
            <a:ext cx="457200" cy="4572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D7B5B-0289-488A-6F36-40532C53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9894"/>
            <a:ext cx="8185151" cy="685800"/>
          </a:xfrm>
        </p:spPr>
        <p:txBody>
          <a:bodyPr>
            <a:noAutofit/>
          </a:bodyPr>
          <a:lstStyle/>
          <a:p>
            <a:r>
              <a:rPr lang="en-US" sz="2000" dirty="0"/>
              <a:t>Now, we can use Bayes’ Rule again to get </a:t>
            </a:r>
            <a:r>
              <a:rPr lang="en-US" sz="2000" i="1" spc="300" dirty="0">
                <a:latin typeface="Bookman Old Style"/>
                <a:cs typeface="Bookman Old Style"/>
              </a:rPr>
              <a:t>P</a:t>
            </a:r>
            <a:r>
              <a:rPr lang="en-US" sz="2000" dirty="0">
                <a:latin typeface="Bookman Old Style"/>
                <a:cs typeface="Bookman Old Style"/>
              </a:rPr>
              <a:t>(</a:t>
            </a:r>
            <a:r>
              <a:rPr lang="en-US" sz="2000" i="1" dirty="0">
                <a:latin typeface="Bookman Old Style"/>
                <a:cs typeface="Bookman Old Style"/>
              </a:rPr>
              <a:t>r</a:t>
            </a:r>
            <a:r>
              <a:rPr lang="en-US" sz="2000" spc="300" baseline="-25000" dirty="0">
                <a:latin typeface="Bookman Old Style"/>
                <a:cs typeface="Bookman Old Style"/>
              </a:rPr>
              <a:t>1</a:t>
            </a:r>
            <a:r>
              <a:rPr lang="en-US" sz="2000" spc="300" dirty="0">
                <a:latin typeface="Bookman Old Style"/>
                <a:cs typeface="Bookman Old Style"/>
              </a:rPr>
              <a:t>|</a:t>
            </a:r>
            <a:r>
              <a:rPr lang="en-US" sz="2000" i="1" dirty="0">
                <a:latin typeface="Bookman Old Style"/>
                <a:cs typeface="Bookman Old Style"/>
              </a:rPr>
              <a:t>u</a:t>
            </a:r>
            <a:r>
              <a:rPr lang="en-US" sz="2000" baseline="-25000" dirty="0">
                <a:latin typeface="Bookman Old Style"/>
                <a:cs typeface="Bookman Old Style"/>
              </a:rPr>
              <a:t>1</a:t>
            </a:r>
            <a:r>
              <a:rPr lang="en-US" sz="2000" dirty="0">
                <a:latin typeface="Bookman Old Style"/>
                <a:cs typeface="Bookman Old Style"/>
              </a:rPr>
              <a:t>) = </a:t>
            </a:r>
            <a:r>
              <a:rPr lang="en-US" sz="2000" i="1" spc="300" dirty="0">
                <a:latin typeface="Bookman Old Style"/>
                <a:cs typeface="Bookman Old Style"/>
              </a:rPr>
              <a:t>x</a:t>
            </a:r>
            <a:r>
              <a:rPr lang="en-US" sz="2000" dirty="0"/>
              <a:t>, and the other value, </a:t>
            </a:r>
            <a:r>
              <a:rPr lang="en-US" sz="2000" i="1" spc="300" dirty="0">
                <a:latin typeface="Bookman Old Style"/>
                <a:cs typeface="Bookman Old Style"/>
              </a:rPr>
              <a:t>P</a:t>
            </a:r>
            <a:r>
              <a:rPr lang="en-US" sz="2000" dirty="0">
                <a:latin typeface="Bookman Old Style"/>
                <a:cs typeface="Bookman Old Style"/>
              </a:rPr>
              <a:t>(¬</a:t>
            </a:r>
            <a:r>
              <a:rPr lang="en-US" sz="2000" i="1" dirty="0">
                <a:latin typeface="Bookman Old Style"/>
                <a:cs typeface="Bookman Old Style"/>
              </a:rPr>
              <a:t>r</a:t>
            </a:r>
            <a:r>
              <a:rPr lang="en-US" sz="2000" spc="300" baseline="-25000" dirty="0">
                <a:latin typeface="Bookman Old Style"/>
                <a:cs typeface="Bookman Old Style"/>
              </a:rPr>
              <a:t>1</a:t>
            </a:r>
            <a:r>
              <a:rPr lang="en-US" sz="2000" spc="300" dirty="0">
                <a:latin typeface="Bookman Old Style"/>
                <a:cs typeface="Bookman Old Style"/>
              </a:rPr>
              <a:t>|</a:t>
            </a:r>
            <a:r>
              <a:rPr lang="en-US" sz="2000" i="1" dirty="0">
                <a:latin typeface="Bookman Old Style"/>
                <a:cs typeface="Bookman Old Style"/>
              </a:rPr>
              <a:t>u</a:t>
            </a:r>
            <a:r>
              <a:rPr lang="en-US" sz="2000" baseline="-25000" dirty="0">
                <a:latin typeface="Bookman Old Style"/>
                <a:cs typeface="Bookman Old Style"/>
              </a:rPr>
              <a:t>1</a:t>
            </a:r>
            <a:r>
              <a:rPr lang="en-US" sz="2000" dirty="0">
                <a:latin typeface="Bookman Old Style"/>
                <a:cs typeface="Bookman Old Style"/>
              </a:rPr>
              <a:t>)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dirty="0"/>
              <a:t>is simply </a:t>
            </a:r>
            <a:r>
              <a:rPr lang="en-US" sz="2000" dirty="0">
                <a:latin typeface="Bookman Old Style"/>
                <a:cs typeface="Bookman Old Style"/>
              </a:rPr>
              <a:t>(1 – </a:t>
            </a:r>
            <a:r>
              <a:rPr lang="en-US" sz="2000" i="1" spc="300" dirty="0">
                <a:latin typeface="Bookman Old Style"/>
                <a:cs typeface="Bookman Old Style"/>
              </a:rPr>
              <a:t>x</a:t>
            </a:r>
            <a:r>
              <a:rPr lang="en-US" sz="2000" dirty="0">
                <a:latin typeface="Bookman Old Style"/>
                <a:cs typeface="Bookman Old Style"/>
              </a:rPr>
              <a:t>)</a:t>
            </a:r>
            <a:r>
              <a:rPr lang="en-US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31894"/>
            <a:ext cx="7336793" cy="21336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 bwMode="auto">
          <a:xfrm>
            <a:off x="4495800" y="4055694"/>
            <a:ext cx="1295400" cy="4572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DB9BB-FB7D-0333-8B4D-4C0FA6E9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umbrella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59421"/>
            <a:ext cx="6705600" cy="212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5200"/>
            <a:ext cx="8185151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Last, we can get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r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) </a:t>
            </a:r>
            <a:r>
              <a:rPr lang="en-US" dirty="0"/>
              <a:t>by normalizing again, using all possible values of the previous state, </a:t>
            </a:r>
            <a:r>
              <a:rPr lang="en-US" i="1" dirty="0">
                <a:latin typeface="Bookman Old Style"/>
                <a:cs typeface="Bookman Old Style"/>
              </a:rPr>
              <a:t>R</a:t>
            </a:r>
            <a:r>
              <a:rPr lang="en-US" baseline="-25000" dirty="0">
                <a:latin typeface="Bookman Old Style"/>
                <a:cs typeface="Bookman Old Style"/>
              </a:rPr>
              <a:t>0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6172200" y="4876800"/>
            <a:ext cx="609600" cy="3048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Helvetica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00200" y="5791200"/>
            <a:ext cx="609600" cy="3048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5B0BE-121C-1F8C-C860-20485AFC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33800"/>
            <a:ext cx="8185151" cy="609600"/>
          </a:xfrm>
        </p:spPr>
        <p:txBody>
          <a:bodyPr>
            <a:normAutofit/>
          </a:bodyPr>
          <a:lstStyle/>
          <a:p>
            <a:r>
              <a:rPr lang="en-US" dirty="0"/>
              <a:t>Now we solve for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r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>
                <a:cs typeface="Bookman Old Style"/>
              </a:rPr>
              <a:t>, again by conditionalizing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1" name="Picture 20" descr="umbrellaProb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95800"/>
            <a:ext cx="7467600" cy="1337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5AB19-C102-70BF-532D-1A2D59F1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5200"/>
            <a:ext cx="8185151" cy="609600"/>
          </a:xfrm>
        </p:spPr>
        <p:txBody>
          <a:bodyPr>
            <a:normAutofit/>
          </a:bodyPr>
          <a:lstStyle/>
          <a:p>
            <a:r>
              <a:rPr lang="en-US" dirty="0"/>
              <a:t>And plug in that value to solve for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r</a:t>
            </a:r>
            <a:r>
              <a:rPr lang="en-US" spc="300" baseline="-25000" dirty="0">
                <a:latin typeface="Bookman Old Style"/>
                <a:cs typeface="Bookman Old Style"/>
              </a:rPr>
              <a:t>1</a:t>
            </a:r>
            <a:r>
              <a:rPr lang="en-US" spc="300" dirty="0">
                <a:latin typeface="Bookman Old Style"/>
                <a:cs typeface="Bookman Old Style"/>
              </a:rPr>
              <a:t>|</a:t>
            </a:r>
            <a:r>
              <a:rPr lang="en-US" i="1" dirty="0">
                <a:latin typeface="Bookman Old Style"/>
                <a:cs typeface="Bookman Old Style"/>
              </a:rPr>
              <a:t>u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6653796" cy="207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6366E-4791-DD51-37B6-3034E3D2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566151" cy="609600"/>
          </a:xfrm>
        </p:spPr>
        <p:txBody>
          <a:bodyPr>
            <a:normAutofit/>
          </a:bodyPr>
          <a:lstStyle/>
          <a:p>
            <a:r>
              <a:rPr lang="en-US" dirty="0"/>
              <a:t>Then plug in </a:t>
            </a:r>
            <a:r>
              <a:rPr lang="en-US" i="1" dirty="0"/>
              <a:t>that</a:t>
            </a:r>
            <a:r>
              <a:rPr lang="en-US" b="1" i="1" dirty="0"/>
              <a:t> </a:t>
            </a:r>
            <a:r>
              <a:rPr lang="en-US" dirty="0"/>
              <a:t>number to solve for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r</a:t>
            </a:r>
            <a:r>
              <a:rPr lang="en-US" spc="300" baseline="-25000" dirty="0">
                <a:latin typeface="Bookman Old Style"/>
                <a:cs typeface="Bookman Old Style"/>
              </a:rPr>
              <a:t>2</a:t>
            </a:r>
            <a:r>
              <a:rPr lang="en-US" spc="300" dirty="0">
                <a:latin typeface="Bookman Old Style"/>
                <a:cs typeface="Bookman Old Style"/>
              </a:rPr>
              <a:t>|</a:t>
            </a:r>
            <a:r>
              <a:rPr lang="en-US" i="1" dirty="0">
                <a:latin typeface="Bookman Old Style"/>
                <a:cs typeface="Bookman Old Style"/>
              </a:rPr>
              <a:t>u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, </a:t>
            </a:r>
            <a:r>
              <a:rPr lang="en-US" i="1" dirty="0">
                <a:latin typeface="Bookman Old Style"/>
                <a:cs typeface="Bookman Old Style"/>
              </a:rPr>
              <a:t>u</a:t>
            </a:r>
            <a:r>
              <a:rPr lang="en-US" baseline="-25000" dirty="0">
                <a:latin typeface="Bookman Old Style"/>
                <a:cs typeface="Bookman Old Style"/>
              </a:rPr>
              <a:t>2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18796"/>
            <a:ext cx="8458200" cy="1773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BA0B0-A946-FE20-7B68-262FCBC9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0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566151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Finally, solve for normalization constant </a:t>
            </a:r>
            <a:r>
              <a:rPr lang="en-US" i="1" dirty="0" err="1">
                <a:latin typeface="Symbol" charset="2"/>
                <a:cs typeface="Symbol" charset="2"/>
              </a:rPr>
              <a:t>α</a:t>
            </a:r>
            <a:r>
              <a:rPr lang="en-US" dirty="0"/>
              <a:t> (in basically the same way, details skipped here) to get the final answer: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07196"/>
            <a:ext cx="5715000" cy="1788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FFF84-8C16-75B5-017A-D7375D34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Filtering/Prediction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for sake of example, we worked out the full calculation from the most recent observation, </a:t>
            </a:r>
            <a:r>
              <a:rPr lang="en-US" i="1" dirty="0">
                <a:latin typeface="Bookman Old Style"/>
                <a:cs typeface="Bookman Old Style"/>
              </a:rPr>
              <a:t>e</a:t>
            </a:r>
            <a:r>
              <a:rPr lang="en-US" baseline="-25000" dirty="0">
                <a:latin typeface="Bookman Old Style"/>
                <a:cs typeface="Bookman Old Style"/>
              </a:rPr>
              <a:t>t+1</a:t>
            </a:r>
            <a:r>
              <a:rPr lang="en-US" dirty="0"/>
              <a:t>, all the way back to the initial state distribution,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spc="300" baseline="-25000" dirty="0">
                <a:latin typeface="Bookman Old Style"/>
                <a:cs typeface="Bookman Old Style"/>
              </a:rPr>
              <a:t>0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r>
              <a:rPr lang="en-US" dirty="0"/>
              <a:t>In doing so, clearly, the amount of computation required is directly proportional to the size of the BN structure at any stage of the problem, </a:t>
            </a:r>
            <a:r>
              <a:rPr lang="en-US" i="1" dirty="0">
                <a:solidFill>
                  <a:srgbClr val="000000"/>
                </a:solidFill>
              </a:rPr>
              <a:t>multiplied by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the length of the time horizon 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dirty="0" err="1">
                <a:latin typeface="Bookman Old Style"/>
                <a:cs typeface="Bookman Old Style"/>
              </a:rPr>
              <a:t>t</a:t>
            </a:r>
            <a:r>
              <a:rPr lang="en-US" dirty="0">
                <a:latin typeface="Bookman Old Style"/>
                <a:cs typeface="Bookman Old Style"/>
              </a:rPr>
              <a:t> + 1)</a:t>
            </a:r>
          </a:p>
          <a:p>
            <a:r>
              <a:rPr lang="en-US" dirty="0"/>
              <a:t>To avoid requiring possibly unbounded memory, however, we use the basic definition of the update: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15"/>
          <p:cNvGrpSpPr/>
          <p:nvPr/>
        </p:nvGrpSpPr>
        <p:grpSpPr>
          <a:xfrm>
            <a:off x="381000" y="5321535"/>
            <a:ext cx="8534400" cy="774465"/>
            <a:chOff x="381000" y="1981200"/>
            <a:chExt cx="8534400" cy="774465"/>
          </a:xfrm>
        </p:grpSpPr>
        <p:pic>
          <p:nvPicPr>
            <p:cNvPr id="7" name="Picture 6" descr="filterFinal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981200"/>
              <a:ext cx="8458200" cy="77446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381000" y="1981200"/>
              <a:ext cx="2133600" cy="5334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91400" y="1981200"/>
              <a:ext cx="1524000" cy="5334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8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DBN 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0"/>
            <a:ext cx="818515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Probability that system state will change over time</a:t>
            </a:r>
          </a:p>
          <a:p>
            <a:pPr lvl="1"/>
            <a:r>
              <a:rPr lang="en-US" dirty="0"/>
              <a:t>Stationary assumption: probabilities are the same for all times </a:t>
            </a:r>
            <a:r>
              <a:rPr lang="en-US" i="1" dirty="0">
                <a:latin typeface="Bookman Old Style"/>
                <a:cs typeface="Bookman Old Style"/>
              </a:rPr>
              <a:t>t</a:t>
            </a:r>
            <a:endParaRPr lang="en-US" dirty="0">
              <a:latin typeface="Bookman Old Style"/>
              <a:cs typeface="Bookman Old Style"/>
            </a:endParaRPr>
          </a:p>
          <a:p>
            <a:pPr lvl="1"/>
            <a:r>
              <a:rPr lang="en-US" dirty="0"/>
              <a:t>Markov assumption:  state 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i="1" baseline="-25000" dirty="0" err="1">
                <a:latin typeface="Bookman Old Style"/>
                <a:cs typeface="Bookman Old Style"/>
              </a:rPr>
              <a:t>t</a:t>
            </a:r>
            <a:r>
              <a:rPr lang="en-US" dirty="0"/>
              <a:t> is conditionally independent of all other states, given evidence about those that influence it (by the Markov assumption)</a:t>
            </a:r>
          </a:p>
          <a:p>
            <a:r>
              <a:rPr lang="en-US" dirty="0"/>
              <a:t>For a </a:t>
            </a:r>
            <a:r>
              <a:rPr lang="en-US" dirty="0">
                <a:latin typeface="Bookman Old Style"/>
                <a:cs typeface="Bookman Old Style"/>
              </a:rPr>
              <a:t>1</a:t>
            </a:r>
            <a:r>
              <a:rPr lang="en-US" dirty="0"/>
              <a:t>st-order model, this means: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transMode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283958"/>
            <a:ext cx="4267201" cy="3548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D7CFB1E-69ED-FC70-2F98-41C498F2646A}"/>
              </a:ext>
            </a:extLst>
          </p:cNvPr>
          <p:cNvGrpSpPr/>
          <p:nvPr/>
        </p:nvGrpSpPr>
        <p:grpSpPr>
          <a:xfrm>
            <a:off x="-381000" y="1524000"/>
            <a:ext cx="9220200" cy="2096988"/>
            <a:chOff x="-381000" y="1524000"/>
            <a:chExt cx="9220200" cy="2096988"/>
          </a:xfrm>
        </p:grpSpPr>
        <p:sp>
          <p:nvSpPr>
            <p:cNvPr id="8" name="Oval 7"/>
            <p:cNvSpPr/>
            <p:nvPr/>
          </p:nvSpPr>
          <p:spPr bwMode="auto">
            <a:xfrm>
              <a:off x="9906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t-1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34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t-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8" idx="4"/>
              <a:endCxn id="9" idx="0"/>
            </p:cNvCxnSpPr>
            <p:nvPr/>
          </p:nvCxnSpPr>
          <p:spPr bwMode="auto">
            <a:xfrm rot="5400000">
              <a:off x="13532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38100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 err="1"/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13" idx="0"/>
            </p:cNvCxnSpPr>
            <p:nvPr/>
          </p:nvCxnSpPr>
          <p:spPr bwMode="auto">
            <a:xfrm rot="5400000">
              <a:off x="41726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6553200" y="1524000"/>
              <a:ext cx="1676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1722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 bwMode="auto">
            <a:xfrm rot="5400000">
              <a:off x="69920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8" idx="6"/>
              <a:endCxn id="12" idx="2"/>
            </p:cNvCxnSpPr>
            <p:nvPr/>
          </p:nvCxnSpPr>
          <p:spPr bwMode="auto">
            <a:xfrm>
              <a:off x="2514600" y="1848594"/>
              <a:ext cx="1295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2" idx="6"/>
              <a:endCxn id="15" idx="2"/>
            </p:cNvCxnSpPr>
            <p:nvPr/>
          </p:nvCxnSpPr>
          <p:spPr bwMode="auto">
            <a:xfrm>
              <a:off x="5334000" y="1848594"/>
              <a:ext cx="12192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15" idx="6"/>
            </p:cNvCxnSpPr>
            <p:nvPr/>
          </p:nvCxnSpPr>
          <p:spPr bwMode="auto">
            <a:xfrm flipV="1">
              <a:off x="8229600" y="1828800"/>
              <a:ext cx="609600" cy="1979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cxnSpLocks/>
              <a:endCxn id="8" idx="2"/>
            </p:cNvCxnSpPr>
            <p:nvPr/>
          </p:nvCxnSpPr>
          <p:spPr bwMode="auto">
            <a:xfrm>
              <a:off x="-381000" y="1848594"/>
              <a:ext cx="13716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600200" y="5707956"/>
            <a:ext cx="6096000" cy="469386"/>
            <a:chOff x="1600200" y="5707956"/>
            <a:chExt cx="6096000" cy="469386"/>
          </a:xfrm>
        </p:grpSpPr>
        <p:sp>
          <p:nvSpPr>
            <p:cNvPr id="10" name="Rectangle 9"/>
            <p:cNvSpPr/>
            <p:nvPr/>
          </p:nvSpPr>
          <p:spPr>
            <a:xfrm>
              <a:off x="1600200" y="5707956"/>
              <a:ext cx="6096000" cy="469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150" y="5819330"/>
              <a:ext cx="5067300" cy="246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Continual Updates for Filtering/Prediction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47160"/>
          </a:xfrm>
        </p:spPr>
        <p:txBody>
          <a:bodyPr/>
          <a:lstStyle/>
          <a:p>
            <a:r>
              <a:rPr lang="en-US" dirty="0"/>
              <a:t>The update for time 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dirty="0" err="1">
                <a:latin typeface="Bookman Old Style"/>
                <a:cs typeface="Bookman Old Style"/>
              </a:rPr>
              <a:t>t</a:t>
            </a:r>
            <a:r>
              <a:rPr lang="en-US" dirty="0">
                <a:latin typeface="Bookman Old Style"/>
                <a:cs typeface="Bookman Old Style"/>
              </a:rPr>
              <a:t> + 1)</a:t>
            </a:r>
            <a:r>
              <a:rPr lang="en-US" dirty="0"/>
              <a:t> simply requires the results of the same calculation for the prior step</a:t>
            </a:r>
          </a:p>
          <a:p>
            <a:r>
              <a:rPr lang="en-US" dirty="0"/>
              <a:t>Thus, we </a:t>
            </a:r>
            <a:r>
              <a:rPr lang="en-US" i="1" dirty="0"/>
              <a:t>retain</a:t>
            </a:r>
            <a:r>
              <a:rPr lang="en-US" dirty="0"/>
              <a:t> this belief-state as we move through time, updating it at each step, and doing all of our filtering and one-step prediction in a </a:t>
            </a:r>
            <a:r>
              <a:rPr lang="en-US" dirty="0">
                <a:solidFill>
                  <a:schemeClr val="accent3"/>
                </a:solidFill>
              </a:rPr>
              <a:t>constant amount </a:t>
            </a:r>
            <a:r>
              <a:rPr lang="en-US" dirty="0"/>
              <a:t>of memory space and processing time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15"/>
          <p:cNvGrpSpPr/>
          <p:nvPr/>
        </p:nvGrpSpPr>
        <p:grpSpPr>
          <a:xfrm>
            <a:off x="381000" y="1295400"/>
            <a:ext cx="8534400" cy="774465"/>
            <a:chOff x="381000" y="1981200"/>
            <a:chExt cx="8534400" cy="774465"/>
          </a:xfrm>
        </p:grpSpPr>
        <p:pic>
          <p:nvPicPr>
            <p:cNvPr id="7" name="Picture 6" descr="filterFinal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981200"/>
              <a:ext cx="8458200" cy="77446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381000" y="1981200"/>
              <a:ext cx="2133600" cy="5334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91400" y="1981200"/>
              <a:ext cx="1524000" cy="5334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8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Temporal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In general, for basic updating via filtering or one-step prediction, we get a </a:t>
            </a:r>
            <a:r>
              <a:rPr lang="en-US" dirty="0">
                <a:solidFill>
                  <a:schemeClr val="accent3"/>
                </a:solidFill>
              </a:rPr>
              <a:t>linear amount </a:t>
            </a:r>
            <a:r>
              <a:rPr lang="en-US" dirty="0"/>
              <a:t>(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O(</a:t>
            </a:r>
            <a:r>
              <a:rPr lang="en-US" i="1" spc="300" dirty="0">
                <a:latin typeface="Bookman Old Style" charset="0"/>
                <a:ea typeface="Bookman Old Style" charset="0"/>
                <a:cs typeface="Bookman Old Style" charset="0"/>
              </a:rPr>
              <a:t>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r>
              <a:rPr lang="en-US" dirty="0"/>
              <a:t>) of work in the size of the overall one-stage network</a:t>
            </a:r>
          </a:p>
          <a:p>
            <a:r>
              <a:rPr lang="en-US" dirty="0"/>
              <a:t>For backwards inference, this will also be linear in the time-horizon,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O(</a:t>
            </a:r>
            <a:r>
              <a:rPr lang="en-US" i="1" spc="300" dirty="0">
                <a:latin typeface="Bookman Old Style" charset="0"/>
                <a:ea typeface="Bookman Old Style" charset="0"/>
                <a:cs typeface="Bookman Old Style" charset="0"/>
              </a:rPr>
              <a:t>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r>
              <a:rPr lang="en-US" dirty="0"/>
              <a:t>, for a total of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O(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* </a:t>
            </a:r>
            <a:r>
              <a:rPr lang="en-US" i="1" spc="300" dirty="0">
                <a:latin typeface="Bookman Old Style" charset="0"/>
                <a:ea typeface="Bookman Old Style" charset="0"/>
                <a:cs typeface="Bookman Old Style" charset="0"/>
              </a:rPr>
              <a:t>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r>
              <a:rPr lang="en-US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Even very long-range updates can be done relatively efficiently</a:t>
            </a:r>
          </a:p>
          <a:p>
            <a:r>
              <a:rPr lang="en-US" dirty="0"/>
              <a:t>For more complex inference problems, like the </a:t>
            </a:r>
            <a:r>
              <a:rPr lang="en-US" i="1" dirty="0"/>
              <a:t>most likely event-sequence</a:t>
            </a:r>
            <a:r>
              <a:rPr lang="en-US" dirty="0"/>
              <a:t>, the algorithms are more complex, but involve the same basic manipulations, and can also be made linear in the length of the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DBN Observation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8381"/>
            <a:ext cx="8185150" cy="1676400"/>
          </a:xfrm>
        </p:spPr>
        <p:txBody>
          <a:bodyPr>
            <a:normAutofit/>
          </a:bodyPr>
          <a:lstStyle/>
          <a:p>
            <a:r>
              <a:rPr lang="en-US" sz="2800" dirty="0"/>
              <a:t>Probability of observation, </a:t>
            </a:r>
            <a:r>
              <a:rPr lang="en-US" sz="2800" i="1" dirty="0">
                <a:latin typeface="Bookman Old Style"/>
                <a:cs typeface="Bookman Old Style"/>
              </a:rPr>
              <a:t>E</a:t>
            </a:r>
            <a:r>
              <a:rPr lang="en-US" sz="2800" i="1" spc="600" baseline="-25000" dirty="0">
                <a:latin typeface="Bookman Old Style"/>
                <a:cs typeface="Bookman Old Style"/>
              </a:rPr>
              <a:t>t</a:t>
            </a:r>
            <a:r>
              <a:rPr lang="en-US" sz="2800" dirty="0">
                <a:latin typeface="Bookman Old Style"/>
                <a:cs typeface="Bookman Old Style"/>
              </a:rPr>
              <a:t>,</a:t>
            </a:r>
            <a:r>
              <a:rPr lang="en-US" sz="2800" i="1" dirty="0"/>
              <a:t> </a:t>
            </a:r>
            <a:r>
              <a:rPr lang="en-US" sz="2800" dirty="0"/>
              <a:t>given current state, </a:t>
            </a:r>
            <a:r>
              <a:rPr lang="en-US" sz="2800" i="1" dirty="0" err="1">
                <a:latin typeface="Bookman Old Style"/>
                <a:cs typeface="Bookman Old Style"/>
              </a:rPr>
              <a:t>X</a:t>
            </a:r>
            <a:r>
              <a:rPr lang="en-US" sz="2800" i="1" baseline="-25000" dirty="0" err="1">
                <a:latin typeface="Bookman Old Style"/>
                <a:cs typeface="Bookman Old Style"/>
              </a:rPr>
              <a:t>t</a:t>
            </a:r>
            <a:endParaRPr lang="en-US" sz="2800" i="1" dirty="0"/>
          </a:p>
          <a:p>
            <a:pPr lvl="1"/>
            <a:r>
              <a:rPr lang="en-US" sz="2400" i="1" dirty="0">
                <a:latin typeface="Bookman Old Style"/>
                <a:cs typeface="Bookman Old Style"/>
              </a:rPr>
              <a:t>E</a:t>
            </a:r>
            <a:r>
              <a:rPr lang="en-US" sz="2400" i="1" baseline="-25000" dirty="0">
                <a:latin typeface="Bookman Old Style"/>
                <a:cs typeface="Bookman Old Style"/>
              </a:rPr>
              <a:t>t</a:t>
            </a:r>
            <a:r>
              <a:rPr lang="en-US" sz="2400" i="1" dirty="0"/>
              <a:t> </a:t>
            </a:r>
            <a:r>
              <a:rPr lang="en-US" sz="2400" dirty="0"/>
              <a:t>is conditionally independent of everything else, given</a:t>
            </a:r>
            <a:r>
              <a:rPr lang="en-US" sz="2400" b="1" i="1" dirty="0"/>
              <a:t> </a:t>
            </a:r>
            <a:r>
              <a:rPr lang="en-US" sz="2400" dirty="0"/>
              <a:t>evidence about the local state: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7506" y="5425089"/>
            <a:ext cx="5867400" cy="4350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BD6860-A41E-2BF2-BB0E-47306881409F}"/>
              </a:ext>
            </a:extLst>
          </p:cNvPr>
          <p:cNvGrpSpPr/>
          <p:nvPr/>
        </p:nvGrpSpPr>
        <p:grpSpPr>
          <a:xfrm>
            <a:off x="-381000" y="1524000"/>
            <a:ext cx="9220200" cy="2096988"/>
            <a:chOff x="-381000" y="1524000"/>
            <a:chExt cx="9220200" cy="209698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4DB5B8-F9D4-CCE6-9B9F-175A5067691B}"/>
                </a:ext>
              </a:extLst>
            </p:cNvPr>
            <p:cNvSpPr/>
            <p:nvPr/>
          </p:nvSpPr>
          <p:spPr bwMode="auto">
            <a:xfrm>
              <a:off x="9906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t-1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A8831E-AFE8-BE4F-2332-A52DE378DB43}"/>
                </a:ext>
              </a:extLst>
            </p:cNvPr>
            <p:cNvSpPr/>
            <p:nvPr/>
          </p:nvSpPr>
          <p:spPr bwMode="auto">
            <a:xfrm>
              <a:off x="5334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t-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600B13-84F6-8B39-D90B-E784AB6C7FCE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 bwMode="auto">
            <a:xfrm rot="5400000">
              <a:off x="13532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76858B-E491-27E6-6929-B70FD919BC69}"/>
                </a:ext>
              </a:extLst>
            </p:cNvPr>
            <p:cNvSpPr/>
            <p:nvPr/>
          </p:nvSpPr>
          <p:spPr bwMode="auto">
            <a:xfrm>
              <a:off x="38100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F7EED4-93C6-FDEC-FDC2-7E32D8141B49}"/>
                </a:ext>
              </a:extLst>
            </p:cNvPr>
            <p:cNvSpPr/>
            <p:nvPr/>
          </p:nvSpPr>
          <p:spPr bwMode="auto">
            <a:xfrm>
              <a:off x="33528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 err="1"/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04B0D0-969F-764A-F156-4A28846A89E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 bwMode="auto">
            <a:xfrm rot="5400000">
              <a:off x="41726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E2BAAA-DDAD-7EC2-C5F3-EF23344C9B27}"/>
                </a:ext>
              </a:extLst>
            </p:cNvPr>
            <p:cNvSpPr/>
            <p:nvPr/>
          </p:nvSpPr>
          <p:spPr bwMode="auto">
            <a:xfrm>
              <a:off x="6553200" y="1524000"/>
              <a:ext cx="1676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8FC703-7EA1-D977-62DE-3160B4B56ED5}"/>
                </a:ext>
              </a:extLst>
            </p:cNvPr>
            <p:cNvSpPr/>
            <p:nvPr/>
          </p:nvSpPr>
          <p:spPr bwMode="auto">
            <a:xfrm>
              <a:off x="61722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D8750F-156C-63F1-3F50-EFBB3277B050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 bwMode="auto">
            <a:xfrm rot="5400000">
              <a:off x="69920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44DEF3-786A-A616-8856-5D8E2D07C361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 bwMode="auto">
            <a:xfrm>
              <a:off x="2514600" y="1848594"/>
              <a:ext cx="1295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7ECA19-6B38-70D2-073D-7549DC1FE0D2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 bwMode="auto">
            <a:xfrm>
              <a:off x="5334000" y="1848594"/>
              <a:ext cx="12192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454A8F-E738-DD10-251E-2660CC24BA98}"/>
                </a:ext>
              </a:extLst>
            </p:cNvPr>
            <p:cNvCxnSpPr>
              <a:stCxn id="24" idx="6"/>
            </p:cNvCxnSpPr>
            <p:nvPr/>
          </p:nvCxnSpPr>
          <p:spPr bwMode="auto">
            <a:xfrm flipV="1">
              <a:off x="8229600" y="1828800"/>
              <a:ext cx="609600" cy="1979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B89037-81E7-1076-4D18-E89FAA04E9DC}"/>
                </a:ext>
              </a:extLst>
            </p:cNvPr>
            <p:cNvCxnSpPr>
              <a:cxnSpLocks/>
              <a:endCxn id="18" idx="2"/>
            </p:cNvCxnSpPr>
            <p:nvPr/>
          </p:nvCxnSpPr>
          <p:spPr bwMode="auto">
            <a:xfrm>
              <a:off x="-381000" y="1848594"/>
              <a:ext cx="13716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Doing Forward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Both </a:t>
            </a:r>
            <a:r>
              <a:rPr lang="en-US" dirty="0">
                <a:solidFill>
                  <a:schemeClr val="accent3"/>
                </a:solidFill>
              </a:rPr>
              <a:t>filtering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3"/>
                </a:solidFill>
              </a:rPr>
              <a:t>prediction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treated as examples of the same basic recursive updating procedure</a:t>
            </a:r>
          </a:p>
          <a:p>
            <a:r>
              <a:rPr lang="en-US" dirty="0"/>
              <a:t>Say we are at time </a:t>
            </a:r>
            <a:r>
              <a:rPr lang="en-US" i="1" dirty="0" err="1">
                <a:latin typeface="Bookman Old Style"/>
                <a:cs typeface="Bookman Old Style"/>
              </a:rPr>
              <a:t>t</a:t>
            </a:r>
            <a:r>
              <a:rPr lang="en-US" dirty="0"/>
              <a:t> and get new observation, </a:t>
            </a:r>
            <a:r>
              <a:rPr lang="en-US" i="1" dirty="0">
                <a:latin typeface="Bookman Old Style"/>
                <a:cs typeface="Bookman Old Style"/>
              </a:rPr>
              <a:t>e</a:t>
            </a:r>
            <a:r>
              <a:rPr lang="en-US" i="1" baseline="-25000" dirty="0">
                <a:latin typeface="Bookman Old Style"/>
                <a:cs typeface="Bookman Old Style"/>
              </a:rPr>
              <a:t>t+1</a:t>
            </a:r>
          </a:p>
          <a:p>
            <a:r>
              <a:rPr lang="en-US" dirty="0"/>
              <a:t>We can determine the probability of the </a:t>
            </a:r>
            <a:r>
              <a:rPr lang="en-US" i="1" dirty="0"/>
              <a:t>next state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(We get 2nd line by Bayes’ Rule, and 3rd by Markov Property)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filterEq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382000" cy="1600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8BD9CA-9978-3E1B-E7F8-8D88CEF0AA6B}"/>
              </a:ext>
            </a:extLst>
          </p:cNvPr>
          <p:cNvGrpSpPr/>
          <p:nvPr/>
        </p:nvGrpSpPr>
        <p:grpSpPr>
          <a:xfrm>
            <a:off x="1295400" y="5638800"/>
            <a:ext cx="6553200" cy="594360"/>
            <a:chOff x="1600200" y="5562600"/>
            <a:chExt cx="6553200" cy="594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36E7B4-22AE-21AC-D67D-87F3A7A5AF09}"/>
                </a:ext>
              </a:extLst>
            </p:cNvPr>
            <p:cNvSpPr/>
            <p:nvPr/>
          </p:nvSpPr>
          <p:spPr>
            <a:xfrm>
              <a:off x="1600200" y="5562600"/>
              <a:ext cx="6553200" cy="594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  Normalization constant: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47A709-4F13-2043-C5E7-01E0169A0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0150" y="5683567"/>
              <a:ext cx="2838450" cy="3524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Prediction/Filtering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200"/>
              </a:spcAft>
            </a:pPr>
            <a:r>
              <a:rPr lang="en-US" dirty="0"/>
              <a:t>First part of equation is simply the </a:t>
            </a:r>
            <a:r>
              <a:rPr lang="en-US" i="1" dirty="0">
                <a:solidFill>
                  <a:srgbClr val="000000"/>
                </a:solidFill>
              </a:rPr>
              <a:t>observation model</a:t>
            </a:r>
          </a:p>
          <a:p>
            <a:r>
              <a:rPr lang="en-US" dirty="0"/>
              <a:t>The second part is a </a:t>
            </a:r>
            <a:r>
              <a:rPr lang="en-US" i="1" dirty="0">
                <a:solidFill>
                  <a:srgbClr val="000000"/>
                </a:solidFill>
              </a:rPr>
              <a:t>one-step prediction </a:t>
            </a:r>
            <a:r>
              <a:rPr lang="en-US" dirty="0"/>
              <a:t>of the state at time </a:t>
            </a:r>
            <a:r>
              <a:rPr lang="en-US" i="1" dirty="0" err="1">
                <a:latin typeface="Bookman Old Style"/>
                <a:cs typeface="Bookman Old Style"/>
              </a:rPr>
              <a:t>t</a:t>
            </a:r>
            <a:r>
              <a:rPr lang="en-US" i="1" dirty="0">
                <a:latin typeface="Bookman Old Style"/>
                <a:cs typeface="Bookman Old Style"/>
              </a:rPr>
              <a:t> + 1</a:t>
            </a:r>
            <a:r>
              <a:rPr lang="en-US" dirty="0"/>
              <a:t>, given everything observed up to time </a:t>
            </a:r>
            <a:r>
              <a:rPr lang="en-US" i="1" dirty="0" err="1">
                <a:latin typeface="Bookman Old Style"/>
                <a:cs typeface="Bookman Old Style"/>
              </a:rPr>
              <a:t>t</a:t>
            </a:r>
            <a:endParaRPr lang="en-US" i="1" dirty="0">
              <a:latin typeface="Bookman Old Style"/>
              <a:cs typeface="Bookman Old Style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filterEqn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14800"/>
            <a:ext cx="8610600" cy="4704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6629400" y="4038600"/>
            <a:ext cx="2362200" cy="6096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16" name="Picture 15" descr="filterEqn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610600" cy="47047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 bwMode="auto">
          <a:xfrm>
            <a:off x="4038600" y="1905000"/>
            <a:ext cx="2514600" cy="6096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Necessary Prediction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We condition on all possible values of current state (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i="1" spc="300" baseline="-25000" dirty="0" err="1">
                <a:latin typeface="Bookman Old Style"/>
                <a:cs typeface="Bookman Old Style"/>
              </a:rPr>
              <a:t>t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i="1" dirty="0"/>
              <a:t> </a:t>
            </a:r>
            <a:r>
              <a:rPr lang="en-US" dirty="0"/>
              <a:t>to get the prediction of the next state (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spc="300" baseline="-25000" dirty="0">
                <a:latin typeface="Bookman Old Style"/>
                <a:cs typeface="Bookman Old Style"/>
              </a:rPr>
              <a:t>t</a:t>
            </a:r>
            <a:r>
              <a:rPr lang="en-US" baseline="-25000" dirty="0">
                <a:latin typeface="Bookman Old Style"/>
                <a:cs typeface="Bookman Old Style"/>
              </a:rPr>
              <a:t>+1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i="1" dirty="0"/>
              <a:t> 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(Where the simplification in the last line is a result of using the Markov Property again)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predictCond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048000"/>
            <a:ext cx="818515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Now, we simply have to plug in our </a:t>
            </a:r>
            <a:r>
              <a:rPr lang="en-US" i="1" dirty="0"/>
              <a:t>current belief </a:t>
            </a:r>
            <a:r>
              <a:rPr lang="en-US" dirty="0"/>
              <a:t>(our distribution over states at the last time-step, on the right), to give us our prediction (on the left)</a:t>
            </a:r>
          </a:p>
          <a:p>
            <a:r>
              <a:rPr lang="en-US" dirty="0"/>
              <a:t>If we haven’t computed and stored this belief already, then we would have a </a:t>
            </a:r>
            <a:r>
              <a:rPr lang="en-US" i="1" dirty="0"/>
              <a:t>recursive</a:t>
            </a:r>
            <a:r>
              <a:rPr lang="en-US" b="1" i="1" dirty="0"/>
              <a:t> </a:t>
            </a:r>
            <a:r>
              <a:rPr lang="en-US" dirty="0"/>
              <a:t>situation</a:t>
            </a:r>
            <a:endParaRPr lang="en-US" b="1" dirty="0"/>
          </a:p>
          <a:p>
            <a:pPr lvl="1"/>
            <a:r>
              <a:rPr lang="en-US" dirty="0"/>
              <a:t>The formula at time </a:t>
            </a:r>
            <a:r>
              <a:rPr lang="en-US" i="1" dirty="0">
                <a:latin typeface="Bookman Old Style"/>
                <a:cs typeface="Bookman Old Style"/>
              </a:rPr>
              <a:t>t</a:t>
            </a:r>
            <a:r>
              <a:rPr lang="en-US" dirty="0"/>
              <a:t>, to get probability of state at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t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+ 1)</a:t>
            </a:r>
            <a:r>
              <a:rPr lang="en-US" dirty="0"/>
              <a:t>, is written using the </a:t>
            </a:r>
            <a:r>
              <a:rPr lang="en-US" i="1" dirty="0"/>
              <a:t>same</a:t>
            </a:r>
            <a:r>
              <a:rPr lang="en-US" b="1" i="1" dirty="0"/>
              <a:t> </a:t>
            </a:r>
            <a:r>
              <a:rPr lang="en-US" dirty="0"/>
              <a:t>filtering equation, but using values for </a:t>
            </a:r>
            <a:r>
              <a:rPr lang="en-US" i="1" dirty="0"/>
              <a:t>prior state</a:t>
            </a:r>
          </a:p>
          <a:p>
            <a:pPr lvl="1"/>
            <a:r>
              <a:rPr lang="en-US" dirty="0"/>
              <a:t>To get </a:t>
            </a:r>
            <a:r>
              <a:rPr lang="en-US" i="1" dirty="0"/>
              <a:t>that</a:t>
            </a:r>
            <a:r>
              <a:rPr lang="en-US" dirty="0"/>
              <a:t>, we can do the same thing…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filterFina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458200" cy="7744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81000" y="1981200"/>
            <a:ext cx="2133600" cy="533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91400" y="1981200"/>
            <a:ext cx="1524000" cy="533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4400"/>
            <a:ext cx="8185151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Rain/Umbrella Network with an observation history where an umbrella is observed (</a:t>
            </a:r>
            <a:r>
              <a:rPr lang="en-US" i="1" dirty="0">
                <a:latin typeface="+mj-lt"/>
              </a:rPr>
              <a:t>U</a:t>
            </a:r>
            <a:r>
              <a:rPr lang="en-US" i="1" baseline="-25000" dirty="0">
                <a:latin typeface="+mj-lt"/>
              </a:rPr>
              <a:t>t</a:t>
            </a:r>
            <a:r>
              <a:rPr lang="en-US" dirty="0">
                <a:latin typeface="+mj-lt"/>
              </a:rPr>
              <a:t> = </a:t>
            </a:r>
            <a:r>
              <a:rPr lang="en-US" i="1" spc="300" dirty="0">
                <a:latin typeface="+mj-lt"/>
              </a:rPr>
              <a:t>T</a:t>
            </a:r>
            <a:r>
              <a:rPr lang="en-US" i="1" dirty="0"/>
              <a:t>)</a:t>
            </a:r>
            <a:r>
              <a:rPr lang="en-US" dirty="0"/>
              <a:t> for two days</a:t>
            </a:r>
          </a:p>
          <a:p>
            <a:r>
              <a:rPr lang="en-US" dirty="0"/>
              <a:t>Want to know probability of rain on the last day (</a:t>
            </a:r>
            <a:r>
              <a:rPr lang="en-US" i="1" dirty="0">
                <a:latin typeface="+mj-lt"/>
              </a:rPr>
              <a:t>R</a:t>
            </a:r>
            <a:r>
              <a:rPr lang="en-US" i="1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 = </a:t>
            </a:r>
            <a:r>
              <a:rPr lang="en-US" i="1" spc="300" dirty="0">
                <a:latin typeface="+mj-lt"/>
              </a:rPr>
              <a:t>T</a:t>
            </a:r>
            <a:r>
              <a:rPr lang="en-US" dirty="0"/>
              <a:t>) given this observation-history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895600" y="1567279"/>
            <a:ext cx="762000" cy="56263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R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3015079"/>
            <a:ext cx="762000" cy="562630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U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 bwMode="auto">
          <a:xfrm rot="5400000">
            <a:off x="2834015" y="2572494"/>
            <a:ext cx="88517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6"/>
            <a:endCxn id="31" idx="2"/>
          </p:cNvCxnSpPr>
          <p:nvPr/>
        </p:nvCxnSpPr>
        <p:spPr bwMode="auto">
          <a:xfrm>
            <a:off x="3657600" y="1848594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29" idx="6"/>
            <a:endCxn id="7" idx="2"/>
          </p:cNvCxnSpPr>
          <p:nvPr/>
        </p:nvCxnSpPr>
        <p:spPr bwMode="auto">
          <a:xfrm>
            <a:off x="1752600" y="1848594"/>
            <a:ext cx="11430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990600" y="1567279"/>
            <a:ext cx="762000" cy="56263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R</a:t>
            </a:r>
            <a:r>
              <a:rPr lang="en-US" sz="2000" baseline="-25000" dirty="0">
                <a:latin typeface="Bookman Old Style"/>
                <a:cs typeface="Bookman Old Style"/>
              </a:rPr>
              <a:t>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00800" y="1567279"/>
            <a:ext cx="762000" cy="56263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Bookman Old Style"/>
                <a:cs typeface="Bookman Old Style"/>
              </a:rPr>
              <a:t>R</a:t>
            </a:r>
            <a:r>
              <a:rPr lang="en-US" sz="2000" baseline="-25000" dirty="0">
                <a:latin typeface="Bookman Old Style"/>
                <a:cs typeface="Bookman Old Style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00800" y="3015079"/>
            <a:ext cx="762000" cy="562630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Bookman Old Style"/>
                <a:cs typeface="Bookman Old Style"/>
              </a:rPr>
              <a:t>U</a:t>
            </a:r>
            <a:r>
              <a:rPr lang="en-US" sz="2000" baseline="-25000" dirty="0">
                <a:latin typeface="Bookman Old Style"/>
                <a:cs typeface="Bookman Old Style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cxnSp>
        <p:nvCxnSpPr>
          <p:cNvPr id="33" name="Straight Arrow Connector 32"/>
          <p:cNvCxnSpPr>
            <a:stCxn id="31" idx="4"/>
            <a:endCxn id="32" idx="0"/>
          </p:cNvCxnSpPr>
          <p:nvPr/>
        </p:nvCxnSpPr>
        <p:spPr bwMode="auto">
          <a:xfrm rot="5400000">
            <a:off x="6339215" y="2572494"/>
            <a:ext cx="88517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" y="2438400"/>
            <a:ext cx="1447800" cy="369332"/>
          </a:xfrm>
          <a:prstGeom prst="rect">
            <a:avLst/>
          </a:prstGeom>
          <a:solidFill>
            <a:srgbClr val="E5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ookman Old Style"/>
                <a:cs typeface="Bookman Old Style"/>
              </a:rPr>
              <a:t>P(R</a:t>
            </a:r>
            <a:r>
              <a:rPr lang="en-US" sz="1800" baseline="-25000" dirty="0">
                <a:latin typeface="Bookman Old Style"/>
                <a:cs typeface="Bookman Old Style"/>
              </a:rPr>
              <a:t>0</a:t>
            </a:r>
            <a:r>
              <a:rPr lang="en-US" sz="1800" dirty="0">
                <a:latin typeface="Bookman Old Style"/>
                <a:cs typeface="Bookman Old Style"/>
              </a:rPr>
              <a:t>) = 0.5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06924"/>
              </p:ext>
            </p:extLst>
          </p:nvPr>
        </p:nvGraphicFramePr>
        <p:xfrm>
          <a:off x="4114800" y="1981200"/>
          <a:ext cx="175260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R</a:t>
                      </a:r>
                      <a:r>
                        <a:rPr lang="en-US" b="0" baseline="-25000" dirty="0">
                          <a:latin typeface="+mj-lt"/>
                        </a:rPr>
                        <a:t>t-1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+mj-lt"/>
                        </a:rPr>
                        <a:t>P(R</a:t>
                      </a:r>
                      <a:r>
                        <a:rPr lang="en-US" b="0" baseline="-25000" dirty="0" err="1">
                          <a:latin typeface="+mj-lt"/>
                        </a:rPr>
                        <a:t>t</a:t>
                      </a:r>
                      <a:r>
                        <a:rPr lang="en-US" b="0" baseline="0" dirty="0">
                          <a:latin typeface="+mj-lt"/>
                        </a:rPr>
                        <a:t>)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0.7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F</a:t>
                      </a:r>
                    </a:p>
                  </a:txBody>
                  <a:tcP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0.3</a:t>
                      </a:r>
                    </a:p>
                  </a:txBody>
                  <a:tcPr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32738"/>
              </p:ext>
            </p:extLst>
          </p:nvPr>
        </p:nvGraphicFramePr>
        <p:xfrm>
          <a:off x="4114800" y="3429000"/>
          <a:ext cx="175260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+mj-lt"/>
                        </a:rPr>
                        <a:t>R</a:t>
                      </a:r>
                      <a:r>
                        <a:rPr lang="en-US" b="0" baseline="-25000" dirty="0" err="1">
                          <a:latin typeface="+mj-lt"/>
                        </a:rPr>
                        <a:t>t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+mj-lt"/>
                        </a:rPr>
                        <a:t>P(U</a:t>
                      </a:r>
                      <a:r>
                        <a:rPr lang="en-US" b="0" baseline="-25000" dirty="0" err="1">
                          <a:latin typeface="+mj-lt"/>
                        </a:rPr>
                        <a:t>t</a:t>
                      </a:r>
                      <a:r>
                        <a:rPr lang="en-US" b="0" baseline="0" dirty="0">
                          <a:latin typeface="+mj-lt"/>
                        </a:rPr>
                        <a:t>)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0.9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F</a:t>
                      </a:r>
                    </a:p>
                  </a:txBody>
                  <a:tcP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0.2</a:t>
                      </a:r>
                    </a:p>
                  </a:txBody>
                  <a:tcPr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5200"/>
            <a:ext cx="8185151" cy="1143000"/>
          </a:xfrm>
        </p:spPr>
        <p:txBody>
          <a:bodyPr>
            <a:normAutofit/>
          </a:bodyPr>
          <a:lstStyle/>
          <a:p>
            <a:r>
              <a:rPr lang="en-US" sz="2000" dirty="0"/>
              <a:t>Want probability of rain, given umbrellas on both days</a:t>
            </a:r>
          </a:p>
          <a:p>
            <a:r>
              <a:rPr lang="en-US" sz="2000" dirty="0"/>
              <a:t>Can use the conditionalized version of </a:t>
            </a:r>
            <a:r>
              <a:rPr lang="en-US" sz="2000" dirty="0">
                <a:solidFill>
                  <a:srgbClr val="000000"/>
                </a:solidFill>
              </a:rPr>
              <a:t>Bayes’ Rule </a:t>
            </a:r>
            <a:r>
              <a:rPr lang="en-US" sz="2000" dirty="0"/>
              <a:t>(found in text as equation </a:t>
            </a:r>
            <a:r>
              <a:rPr lang="en-US" sz="2000" dirty="0">
                <a:cs typeface="Bookman Old Style"/>
              </a:rPr>
              <a:t>12.13</a:t>
            </a:r>
            <a:r>
              <a:rPr lang="en-US" sz="2000" dirty="0"/>
              <a:t>, page 399):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20" name="Picture 19" descr="um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45632"/>
            <a:ext cx="5486400" cy="1602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37A77-1308-8FAF-3664-C8F32CE8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6" y="1214501"/>
            <a:ext cx="4862068" cy="22367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99616</TotalTime>
  <Words>1117</Words>
  <Application>Microsoft Macintosh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Bookman Old Style</vt:lpstr>
      <vt:lpstr>Gill Sans MT</vt:lpstr>
      <vt:lpstr>Helvetica</vt:lpstr>
      <vt:lpstr>Symbol</vt:lpstr>
      <vt:lpstr>Times New Roman</vt:lpstr>
      <vt:lpstr>Wingdings</vt:lpstr>
      <vt:lpstr>Wingdings 3</vt:lpstr>
      <vt:lpstr>new_lecs</vt:lpstr>
      <vt:lpstr>Lecture 15:  Inference in DBNs</vt:lpstr>
      <vt:lpstr>Review: DBN Transition Model</vt:lpstr>
      <vt:lpstr>Review: DBN Observation Model</vt:lpstr>
      <vt:lpstr>Doing Forward Inference</vt:lpstr>
      <vt:lpstr>Components of Prediction/Filtering</vt:lpstr>
      <vt:lpstr>Computing the Necessary Prediction</vt:lpstr>
      <vt:lpstr>Belief Updates</vt:lpstr>
      <vt:lpstr>An Example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Umbrella Example, continued</vt:lpstr>
      <vt:lpstr>Recursion in Filtering/Prediction</vt:lpstr>
      <vt:lpstr>Continual Updates for Filtering/Prediction</vt:lpstr>
      <vt:lpstr>Complexity of Temporal Inference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3666</cp:revision>
  <cp:lastPrinted>2022-07-24T22:59:14Z</cp:lastPrinted>
  <dcterms:created xsi:type="dcterms:W3CDTF">2017-09-06T15:49:01Z</dcterms:created>
  <dcterms:modified xsi:type="dcterms:W3CDTF">2022-08-02T18:16:52Z</dcterms:modified>
</cp:coreProperties>
</file>