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1262" r:id="rId2"/>
    <p:sldId id="1362" r:id="rId3"/>
    <p:sldId id="1380" r:id="rId4"/>
    <p:sldId id="1382" r:id="rId5"/>
    <p:sldId id="1384" r:id="rId6"/>
    <p:sldId id="1383" r:id="rId7"/>
    <p:sldId id="1403" r:id="rId8"/>
    <p:sldId id="1385" r:id="rId9"/>
    <p:sldId id="1404" r:id="rId10"/>
    <p:sldId id="1405" r:id="rId11"/>
    <p:sldId id="1406" r:id="rId12"/>
    <p:sldId id="1381" r:id="rId13"/>
    <p:sldId id="1390" r:id="rId14"/>
    <p:sldId id="1399" r:id="rId15"/>
    <p:sldId id="1400" r:id="rId16"/>
    <p:sldId id="1401" r:id="rId17"/>
    <p:sldId id="1402" r:id="rId18"/>
    <p:sldId id="1392" r:id="rId19"/>
    <p:sldId id="1409" r:id="rId20"/>
    <p:sldId id="1407" r:id="rId21"/>
    <p:sldId id="1410" r:id="rId22"/>
    <p:sldId id="1408" r:id="rId23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0955"/>
  </p:normalViewPr>
  <p:slideViewPr>
    <p:cSldViewPr>
      <p:cViewPr varScale="1">
        <p:scale>
          <a:sx n="142" d="100"/>
          <a:sy n="142" d="100"/>
        </p:scale>
        <p:origin x="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take each node with path-cost </a:t>
            </a:r>
            <a:r>
              <a:rPr lang="en-US" sz="2000" dirty="0" err="1"/>
              <a:t>g(n</a:t>
            </a:r>
            <a:r>
              <a:rPr lang="en-US" sz="2000" dirty="0"/>
              <a:t>) [depth in the search], then we can use the heuristic value</a:t>
            </a:r>
          </a:p>
          <a:p>
            <a:endParaRPr lang="en-US" sz="2000" dirty="0"/>
          </a:p>
          <a:p>
            <a:r>
              <a:rPr lang="en-US" sz="2000" dirty="0"/>
              <a:t>[1]  </a:t>
            </a:r>
            <a:r>
              <a:rPr lang="en-US" sz="2000" dirty="0" err="1"/>
              <a:t>h(n</a:t>
            </a:r>
            <a:r>
              <a:rPr lang="en-US" sz="2000" dirty="0"/>
              <a:t>) = </a:t>
            </a:r>
            <a:r>
              <a:rPr lang="en-US" sz="2000" dirty="0" err="1"/>
              <a:t>g(n</a:t>
            </a:r>
            <a:r>
              <a:rPr lang="en-US" sz="2000" dirty="0"/>
              <a:t>) + 1  [best</a:t>
            </a:r>
            <a:r>
              <a:rPr lang="en-US" sz="2000" baseline="0" dirty="0"/>
              <a:t> possible case]:   eq. to BFS</a:t>
            </a:r>
          </a:p>
          <a:p>
            <a:endParaRPr lang="en-US" sz="2000" baseline="0" dirty="0"/>
          </a:p>
          <a:p>
            <a:r>
              <a:rPr lang="en-US" sz="2000" baseline="0" dirty="0"/>
              <a:t>[2]  </a:t>
            </a:r>
            <a:r>
              <a:rPr lang="en-US" sz="2000" baseline="0" dirty="0" err="1"/>
              <a:t>h</a:t>
            </a:r>
            <a:r>
              <a:rPr lang="en-US" sz="2000" dirty="0" err="1"/>
              <a:t>(n</a:t>
            </a:r>
            <a:r>
              <a:rPr lang="en-US" sz="2000" dirty="0"/>
              <a:t>) =</a:t>
            </a:r>
            <a:r>
              <a:rPr lang="en-US" sz="2000" baseline="0" dirty="0"/>
              <a:t> N – ( </a:t>
            </a:r>
            <a:r>
              <a:rPr lang="en-US" sz="2000" baseline="0" dirty="0" err="1"/>
              <a:t>g(n</a:t>
            </a:r>
            <a:r>
              <a:rPr lang="en-US" sz="2000" baseline="0" dirty="0"/>
              <a:t>) + 1 )  [worst possible case]:  eq. to </a:t>
            </a:r>
            <a:r>
              <a:rPr lang="en-US" sz="2400" baseline="0" dirty="0"/>
              <a:t>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3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04: </a:t>
            </a:r>
            <a:br>
              <a:rPr lang="en-US" sz="2400"/>
            </a:br>
            <a:r>
              <a:rPr lang="en-US" sz="2400"/>
              <a:t>Heuristic Search (A*)</a:t>
            </a:r>
            <a:endParaRPr 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Cost (</a:t>
            </a:r>
            <a:r>
              <a:rPr lang="en-US" i="1" dirty="0"/>
              <a:t>g</a:t>
            </a:r>
            <a:r>
              <a:rPr lang="en-US" dirty="0"/>
              <a:t>) Values</a:t>
            </a: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E4D5079-C2DB-C745-928F-08E6125EA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865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1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236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922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6085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294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980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665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351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408113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1408113" y="2971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1484313" y="3657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74688" y="20574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52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52463" y="27432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51</a:t>
            </a:r>
            <a:r>
              <a:rPr lang="en-US" sz="1800" baseline="30000"/>
              <a:t>st</a:t>
            </a:r>
            <a:r>
              <a:rPr lang="en-US" sz="1800"/>
              <a:t> St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19138" y="3429000"/>
            <a:ext cx="779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50</a:t>
            </a:r>
            <a:r>
              <a:rPr lang="en-US" sz="1800" baseline="30000"/>
              <a:t>th</a:t>
            </a:r>
            <a:r>
              <a:rPr lang="en-US" sz="1800"/>
              <a:t> St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 rot="5400000">
            <a:off x="1589087" y="4313238"/>
            <a:ext cx="885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2401887" y="43386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9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rot="5400000">
            <a:off x="3113087" y="43894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8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 rot="5400000">
            <a:off x="3621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7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4383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6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 rot="5400000">
            <a:off x="50688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rot="5400000">
            <a:off x="57546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 rot="5400000">
            <a:off x="6434932" y="4414044"/>
            <a:ext cx="792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Ave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 rot="5400000">
            <a:off x="7192169" y="4414044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Ave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2228394" y="2590800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27035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33893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40751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7609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54467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6818313" y="23622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6132513" y="15240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1408113" y="1676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646113" y="14478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53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2855913" y="3124200"/>
            <a:ext cx="3581400" cy="3048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6132513" y="1905000"/>
            <a:ext cx="304800" cy="1524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 flipV="1">
            <a:off x="5827713" y="17526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V="1">
            <a:off x="5827713" y="23622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>
            <a:off x="6818313" y="17526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2398713" y="3048000"/>
            <a:ext cx="0" cy="38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703513" y="3124200"/>
            <a:ext cx="4114800" cy="609600"/>
            <a:chOff x="2703513" y="3124200"/>
            <a:chExt cx="4114800" cy="609600"/>
          </a:xfrm>
        </p:grpSpPr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2703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33893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>
              <a:off x="3998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4760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54467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>
              <a:off x="6132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 flipV="1">
              <a:off x="6818313" y="3124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98" name="Oval 54"/>
          <p:cNvSpPr>
            <a:spLocks noChangeArrowheads="1"/>
          </p:cNvSpPr>
          <p:nvPr/>
        </p:nvSpPr>
        <p:spPr bwMode="auto">
          <a:xfrm>
            <a:off x="37703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2</a:t>
            </a:r>
          </a:p>
        </p:txBody>
      </p:sp>
      <p:sp>
        <p:nvSpPr>
          <p:cNvPr id="108599" name="Oval 55"/>
          <p:cNvSpPr>
            <a:spLocks noChangeArrowheads="1"/>
          </p:cNvSpPr>
          <p:nvPr/>
        </p:nvSpPr>
        <p:spPr bwMode="auto">
          <a:xfrm>
            <a:off x="44561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108600" name="Oval 56"/>
          <p:cNvSpPr>
            <a:spLocks noChangeArrowheads="1"/>
          </p:cNvSpPr>
          <p:nvPr/>
        </p:nvSpPr>
        <p:spPr bwMode="auto">
          <a:xfrm>
            <a:off x="51419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4</a:t>
            </a:r>
          </a:p>
        </p:txBody>
      </p:sp>
      <p:sp>
        <p:nvSpPr>
          <p:cNvPr id="108601" name="Oval 57"/>
          <p:cNvSpPr>
            <a:spLocks noChangeArrowheads="1"/>
          </p:cNvSpPr>
          <p:nvPr/>
        </p:nvSpPr>
        <p:spPr bwMode="auto">
          <a:xfrm>
            <a:off x="2246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1</a:t>
            </a:r>
          </a:p>
        </p:txBody>
      </p:sp>
      <p:sp>
        <p:nvSpPr>
          <p:cNvPr id="108602" name="Oval 58"/>
          <p:cNvSpPr>
            <a:spLocks noChangeArrowheads="1"/>
          </p:cNvSpPr>
          <p:nvPr/>
        </p:nvSpPr>
        <p:spPr bwMode="auto">
          <a:xfrm>
            <a:off x="3770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3</a:t>
            </a:r>
          </a:p>
        </p:txBody>
      </p:sp>
      <p:sp>
        <p:nvSpPr>
          <p:cNvPr id="108603" name="Oval 59"/>
          <p:cNvSpPr>
            <a:spLocks noChangeArrowheads="1"/>
          </p:cNvSpPr>
          <p:nvPr/>
        </p:nvSpPr>
        <p:spPr bwMode="auto">
          <a:xfrm>
            <a:off x="58277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108604" name="Oval 60"/>
          <p:cNvSpPr>
            <a:spLocks noChangeArrowheads="1"/>
          </p:cNvSpPr>
          <p:nvPr/>
        </p:nvSpPr>
        <p:spPr bwMode="auto">
          <a:xfrm>
            <a:off x="30845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1</a:t>
            </a:r>
          </a:p>
        </p:txBody>
      </p:sp>
      <p:sp>
        <p:nvSpPr>
          <p:cNvPr id="108605" name="Oval 61"/>
          <p:cNvSpPr>
            <a:spLocks noChangeArrowheads="1"/>
          </p:cNvSpPr>
          <p:nvPr/>
        </p:nvSpPr>
        <p:spPr bwMode="auto">
          <a:xfrm>
            <a:off x="6513513" y="2057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9</a:t>
            </a:r>
          </a:p>
        </p:txBody>
      </p:sp>
      <p:sp>
        <p:nvSpPr>
          <p:cNvPr id="108606" name="Oval 62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07" name="Oval 63"/>
          <p:cNvSpPr>
            <a:spLocks noChangeArrowheads="1"/>
          </p:cNvSpPr>
          <p:nvPr/>
        </p:nvSpPr>
        <p:spPr bwMode="auto">
          <a:xfrm>
            <a:off x="5827713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7</a:t>
            </a:r>
          </a:p>
        </p:txBody>
      </p:sp>
      <p:sp>
        <p:nvSpPr>
          <p:cNvPr id="108608" name="Oval 64"/>
          <p:cNvSpPr>
            <a:spLocks noChangeArrowheads="1"/>
          </p:cNvSpPr>
          <p:nvPr/>
        </p:nvSpPr>
        <p:spPr bwMode="auto">
          <a:xfrm>
            <a:off x="5827713" y="2133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09" name="Oval 65"/>
          <p:cNvSpPr>
            <a:spLocks noChangeArrowheads="1"/>
          </p:cNvSpPr>
          <p:nvPr/>
        </p:nvSpPr>
        <p:spPr bwMode="auto">
          <a:xfrm>
            <a:off x="44561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4</a:t>
            </a:r>
          </a:p>
        </p:txBody>
      </p:sp>
      <p:sp>
        <p:nvSpPr>
          <p:cNvPr id="108610" name="Oval 66"/>
          <p:cNvSpPr>
            <a:spLocks noChangeArrowheads="1"/>
          </p:cNvSpPr>
          <p:nvPr/>
        </p:nvSpPr>
        <p:spPr bwMode="auto">
          <a:xfrm>
            <a:off x="3084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2</a:t>
            </a:r>
          </a:p>
        </p:txBody>
      </p:sp>
      <p:sp>
        <p:nvSpPr>
          <p:cNvPr id="108611" name="Oval 67"/>
          <p:cNvSpPr>
            <a:spLocks noChangeArrowheads="1"/>
          </p:cNvSpPr>
          <p:nvPr/>
        </p:nvSpPr>
        <p:spPr bwMode="auto">
          <a:xfrm>
            <a:off x="6513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7</a:t>
            </a:r>
          </a:p>
        </p:txBody>
      </p:sp>
      <p:sp>
        <p:nvSpPr>
          <p:cNvPr id="108612" name="Oval 68"/>
          <p:cNvSpPr>
            <a:spLocks noChangeArrowheads="1"/>
          </p:cNvSpPr>
          <p:nvPr/>
        </p:nvSpPr>
        <p:spPr bwMode="auto">
          <a:xfrm>
            <a:off x="58277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13" name="Oval 69"/>
          <p:cNvSpPr>
            <a:spLocks noChangeArrowheads="1"/>
          </p:cNvSpPr>
          <p:nvPr/>
        </p:nvSpPr>
        <p:spPr bwMode="auto">
          <a:xfrm>
            <a:off x="51419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5800" y="5257800"/>
            <a:ext cx="4760906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each action has same cost (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), </a:t>
            </a:r>
          </a:p>
          <a:p>
            <a:r>
              <a:rPr lang="en-US" i="1" dirty="0">
                <a:latin typeface="Bookman Old Style" panose="02050604050505020204" pitchFamily="18" charset="0"/>
              </a:rPr>
              <a:t>g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  <a:r>
              <a:rPr lang="en-US" dirty="0"/>
              <a:t> is just path-length</a:t>
            </a:r>
            <a:endParaRPr lang="en-US" i="1" dirty="0"/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6553200" y="27432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bIns="0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solidFill>
                  <a:schemeClr val="accent3"/>
                </a:solidFill>
                <a:latin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5271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A* values:  </a:t>
            </a:r>
            <a:r>
              <a:rPr lang="en-US" i="1" dirty="0"/>
              <a:t>f = g + h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E4D5079-C2DB-C745-928F-08E6125EA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865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1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236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922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6085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294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980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665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351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408113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1408113" y="2971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1484313" y="3657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74688" y="20574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52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52463" y="27432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51</a:t>
            </a:r>
            <a:r>
              <a:rPr lang="en-US" sz="1800" baseline="30000"/>
              <a:t>st</a:t>
            </a:r>
            <a:r>
              <a:rPr lang="en-US" sz="1800"/>
              <a:t> St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19138" y="3429000"/>
            <a:ext cx="779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50</a:t>
            </a:r>
            <a:r>
              <a:rPr lang="en-US" sz="1800" baseline="30000"/>
              <a:t>th</a:t>
            </a:r>
            <a:r>
              <a:rPr lang="en-US" sz="1800"/>
              <a:t> St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 rot="5400000">
            <a:off x="1589087" y="4313238"/>
            <a:ext cx="885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2401887" y="43386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9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rot="5400000">
            <a:off x="3113087" y="43894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8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 rot="5400000">
            <a:off x="3621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7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4383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6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 rot="5400000">
            <a:off x="50688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rot="5400000">
            <a:off x="57546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 rot="5400000">
            <a:off x="6434932" y="4414044"/>
            <a:ext cx="792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Ave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 rot="5400000">
            <a:off x="7192169" y="4414044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Ave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2228394" y="2590800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27035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33893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40751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7609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54467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6818313" y="23622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6132513" y="15240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1408113" y="1676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646113" y="14478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53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2855913" y="3124200"/>
            <a:ext cx="3581400" cy="3048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6132513" y="1905000"/>
            <a:ext cx="304800" cy="1524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 flipV="1">
            <a:off x="5827713" y="17526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V="1">
            <a:off x="5827713" y="23622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>
            <a:off x="6818313" y="17526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2398713" y="3048000"/>
            <a:ext cx="0" cy="38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703513" y="3124200"/>
            <a:ext cx="4114800" cy="609600"/>
            <a:chOff x="2703513" y="3124200"/>
            <a:chExt cx="4114800" cy="609600"/>
          </a:xfrm>
        </p:grpSpPr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2703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33893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>
              <a:off x="3998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4760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54467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>
              <a:off x="6132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 flipV="1">
              <a:off x="6818313" y="3124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98" name="Oval 54"/>
          <p:cNvSpPr>
            <a:spLocks noChangeArrowheads="1"/>
          </p:cNvSpPr>
          <p:nvPr/>
        </p:nvSpPr>
        <p:spPr bwMode="auto">
          <a:xfrm>
            <a:off x="37703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599" name="Oval 55"/>
          <p:cNvSpPr>
            <a:spLocks noChangeArrowheads="1"/>
          </p:cNvSpPr>
          <p:nvPr/>
        </p:nvSpPr>
        <p:spPr bwMode="auto">
          <a:xfrm>
            <a:off x="44561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00" name="Oval 56"/>
          <p:cNvSpPr>
            <a:spLocks noChangeArrowheads="1"/>
          </p:cNvSpPr>
          <p:nvPr/>
        </p:nvSpPr>
        <p:spPr bwMode="auto">
          <a:xfrm>
            <a:off x="51419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01" name="Oval 57"/>
          <p:cNvSpPr>
            <a:spLocks noChangeArrowheads="1"/>
          </p:cNvSpPr>
          <p:nvPr/>
        </p:nvSpPr>
        <p:spPr bwMode="auto">
          <a:xfrm>
            <a:off x="2246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02" name="Oval 58"/>
          <p:cNvSpPr>
            <a:spLocks noChangeArrowheads="1"/>
          </p:cNvSpPr>
          <p:nvPr/>
        </p:nvSpPr>
        <p:spPr bwMode="auto">
          <a:xfrm>
            <a:off x="3770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03" name="Oval 59"/>
          <p:cNvSpPr>
            <a:spLocks noChangeArrowheads="1"/>
          </p:cNvSpPr>
          <p:nvPr/>
        </p:nvSpPr>
        <p:spPr bwMode="auto">
          <a:xfrm>
            <a:off x="58277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04" name="Oval 60"/>
          <p:cNvSpPr>
            <a:spLocks noChangeArrowheads="1"/>
          </p:cNvSpPr>
          <p:nvPr/>
        </p:nvSpPr>
        <p:spPr bwMode="auto">
          <a:xfrm>
            <a:off x="30845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6</a:t>
            </a:r>
          </a:p>
        </p:txBody>
      </p:sp>
      <p:sp>
        <p:nvSpPr>
          <p:cNvPr id="108605" name="Oval 61"/>
          <p:cNvSpPr>
            <a:spLocks noChangeArrowheads="1"/>
          </p:cNvSpPr>
          <p:nvPr/>
        </p:nvSpPr>
        <p:spPr bwMode="auto">
          <a:xfrm>
            <a:off x="6513513" y="2057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1800" dirty="0">
                <a:latin typeface="Arial" charset="0"/>
              </a:rPr>
              <a:t>10</a:t>
            </a:r>
          </a:p>
        </p:txBody>
      </p:sp>
      <p:sp>
        <p:nvSpPr>
          <p:cNvPr id="108606" name="Oval 62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1800" dirty="0">
                <a:latin typeface="Arial" charset="0"/>
              </a:rPr>
              <a:t>10</a:t>
            </a:r>
          </a:p>
        </p:txBody>
      </p:sp>
      <p:sp>
        <p:nvSpPr>
          <p:cNvPr id="108607" name="Oval 63"/>
          <p:cNvSpPr>
            <a:spLocks noChangeArrowheads="1"/>
          </p:cNvSpPr>
          <p:nvPr/>
        </p:nvSpPr>
        <p:spPr bwMode="auto">
          <a:xfrm>
            <a:off x="5827713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1800" dirty="0">
                <a:latin typeface="Arial" charset="0"/>
              </a:rPr>
              <a:t>10</a:t>
            </a:r>
          </a:p>
        </p:txBody>
      </p:sp>
      <p:sp>
        <p:nvSpPr>
          <p:cNvPr id="108608" name="Oval 64"/>
          <p:cNvSpPr>
            <a:spLocks noChangeArrowheads="1"/>
          </p:cNvSpPr>
          <p:nvPr/>
        </p:nvSpPr>
        <p:spPr bwMode="auto">
          <a:xfrm>
            <a:off x="5827713" y="2133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09" name="Oval 65"/>
          <p:cNvSpPr>
            <a:spLocks noChangeArrowheads="1"/>
          </p:cNvSpPr>
          <p:nvPr/>
        </p:nvSpPr>
        <p:spPr bwMode="auto">
          <a:xfrm>
            <a:off x="44561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10" name="Oval 66"/>
          <p:cNvSpPr>
            <a:spLocks noChangeArrowheads="1"/>
          </p:cNvSpPr>
          <p:nvPr/>
        </p:nvSpPr>
        <p:spPr bwMode="auto">
          <a:xfrm>
            <a:off x="3084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11" name="Oval 67"/>
          <p:cNvSpPr>
            <a:spLocks noChangeArrowheads="1"/>
          </p:cNvSpPr>
          <p:nvPr/>
        </p:nvSpPr>
        <p:spPr bwMode="auto">
          <a:xfrm>
            <a:off x="6513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12" name="Oval 68"/>
          <p:cNvSpPr>
            <a:spLocks noChangeArrowheads="1"/>
          </p:cNvSpPr>
          <p:nvPr/>
        </p:nvSpPr>
        <p:spPr bwMode="auto">
          <a:xfrm>
            <a:off x="58277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108613" name="Oval 69"/>
          <p:cNvSpPr>
            <a:spLocks noChangeArrowheads="1"/>
          </p:cNvSpPr>
          <p:nvPr/>
        </p:nvSpPr>
        <p:spPr bwMode="auto">
          <a:xfrm>
            <a:off x="51419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5800" y="5257800"/>
            <a:ext cx="3921121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When heuristic is </a:t>
            </a:r>
            <a:r>
              <a:rPr lang="en-US" i="1" dirty="0"/>
              <a:t>correct</a:t>
            </a:r>
            <a:endParaRPr lang="en-US" dirty="0"/>
          </a:p>
          <a:p>
            <a:r>
              <a:rPr lang="en-US" i="1" spc="300" dirty="0">
                <a:latin typeface="Bookman Old Style" panose="02050604050505020204" pitchFamily="18" charset="0"/>
              </a:rPr>
              <a:t>f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i="1" dirty="0">
                <a:latin typeface="Bookman Old Style" panose="02050604050505020204" pitchFamily="18" charset="0"/>
              </a:rPr>
              <a:t>n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  <a:r>
              <a:rPr lang="en-US" dirty="0"/>
              <a:t> is also correct</a:t>
            </a:r>
            <a:endParaRPr lang="en-US" i="1" dirty="0"/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6553200" y="27432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bIns="0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solidFill>
                  <a:schemeClr val="accent3"/>
                </a:solidFill>
                <a:latin typeface="Arial" charset="0"/>
              </a:rPr>
              <a:t>G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D1FA38A-45E3-64E0-1788-6A47CB12C0B0}"/>
              </a:ext>
            </a:extLst>
          </p:cNvPr>
          <p:cNvSpPr/>
          <p:nvPr/>
        </p:nvSpPr>
        <p:spPr>
          <a:xfrm>
            <a:off x="1143000" y="1320799"/>
            <a:ext cx="3434581" cy="8205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Non-optimal path expanded only to here (at </a:t>
            </a:r>
            <a:r>
              <a:rPr lang="en-US" i="1" dirty="0">
                <a:solidFill>
                  <a:schemeClr val="tx1"/>
                </a:solidFill>
              </a:rPr>
              <a:t>worst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2D43194-61AD-A232-ABB8-1CA6B8D4831E}"/>
              </a:ext>
            </a:extLst>
          </p:cNvPr>
          <p:cNvSpPr/>
          <p:nvPr/>
        </p:nvSpPr>
        <p:spPr>
          <a:xfrm>
            <a:off x="4791076" y="5156485"/>
            <a:ext cx="4170362" cy="7189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Optimal path will be expanded after that point, all the way to the goal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325194-2855-DA12-4949-B52B5957130D}"/>
              </a:ext>
            </a:extLst>
          </p:cNvPr>
          <p:cNvCxnSpPr>
            <a:stCxn id="72" idx="3"/>
          </p:cNvCxnSpPr>
          <p:nvPr/>
        </p:nvCxnSpPr>
        <p:spPr>
          <a:xfrm>
            <a:off x="4577581" y="1731095"/>
            <a:ext cx="1167582" cy="272183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611C5D-F63E-F186-0329-83EB175EE6B6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6277373" y="3886201"/>
            <a:ext cx="598884" cy="127028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1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4953000"/>
            <a:ext cx="2743200" cy="8869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Heuristic </a:t>
            </a:r>
          </a:p>
          <a:p>
            <a:r>
              <a:rPr lang="en-US" sz="2000" dirty="0">
                <a:solidFill>
                  <a:schemeClr val="tx1"/>
                </a:solidFill>
              </a:rPr>
              <a:t>(actual road distance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may be greater)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>
            <a:off x="4724400" y="5396468"/>
            <a:ext cx="37465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C4D6644-AD6A-95C3-5105-6EE4B4BB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433109" cy="3308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FF3649-203A-FA4F-DAFC-6D60F11D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718050"/>
            <a:ext cx="3213100" cy="13716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1F8D3-BDDD-937A-6DFA-F94CD8D1CE00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0EB1A-E01C-A748-A91A-AD2371941FD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5" name="Picture 14" descr="ASS0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193800"/>
            <a:ext cx="1638300" cy="863600"/>
          </a:xfrm>
          <a:prstGeom prst="rect">
            <a:avLst/>
          </a:prstGeom>
        </p:spPr>
      </p:pic>
      <p:pic>
        <p:nvPicPr>
          <p:cNvPr id="16" name="Picture 15" descr="ASS0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340100"/>
            <a:ext cx="7162800" cy="1917700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4419600" y="2133600"/>
            <a:ext cx="609600" cy="1066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0EB1A-E01C-A748-A91A-AD2371941FD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" name="Picture 15" descr="ASS0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66800"/>
            <a:ext cx="7162800" cy="1917700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4419600" y="2743200"/>
            <a:ext cx="609600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SS0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3733800"/>
            <a:ext cx="8521700" cy="2374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2895600"/>
            <a:ext cx="30480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Note that Arad is repeated here (even though going from Arad to Sibiu and back again can never be part of a shortest path). 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is a form of inefficiency in basic A* that can be eliminated in the implementation details.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914400" y="4495800"/>
            <a:ext cx="838200" cy="83820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3276600" y="3695700"/>
            <a:ext cx="1295400" cy="49530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0EB1A-E01C-A748-A91A-AD2371941F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9600" y="2590800"/>
            <a:ext cx="609600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SS0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7613650" cy="2121837"/>
          </a:xfrm>
          <a:prstGeom prst="rect">
            <a:avLst/>
          </a:prstGeom>
        </p:spPr>
      </p:pic>
      <p:pic>
        <p:nvPicPr>
          <p:cNvPr id="10" name="Picture 9" descr="ASS0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3308434"/>
            <a:ext cx="7969250" cy="2863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SS0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7182"/>
            <a:ext cx="6934200" cy="249181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0EB1A-E01C-A748-A91A-AD2371941FD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72000" y="3352800"/>
            <a:ext cx="457200" cy="6096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SS04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886200"/>
            <a:ext cx="6640286" cy="228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895600"/>
            <a:ext cx="3048000" cy="1600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Here, we see the goal (Bucharest), but we do not stop yet.</a:t>
            </a:r>
          </a:p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Since Pitesti is also on the frontier, but has a lower </a:t>
            </a:r>
            <a:r>
              <a:rPr lang="en-US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-value, we expand it first (in case there is a better path via that city to the goal).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4495800"/>
            <a:ext cx="2514600" cy="121920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rot="16200000" flipH="1">
            <a:off x="1524000" y="4724400"/>
            <a:ext cx="1219200" cy="762000"/>
          </a:xfrm>
          <a:prstGeom prst="straightConnector1">
            <a:avLst/>
          </a:prstGeom>
          <a:ln w="22225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Bucharest Using A*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20EB1A-E01C-A748-A91A-AD2371941FD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 descr="ASS0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8001000" cy="36069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5257800"/>
            <a:ext cx="7467600" cy="838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Finally, when the goal is found on the frontier and </a:t>
            </a:r>
            <a:r>
              <a:rPr lang="en-US" dirty="0">
                <a:solidFill>
                  <a:schemeClr val="accent3"/>
                </a:solidFill>
              </a:rPr>
              <a:t>expanded</a:t>
            </a:r>
            <a:r>
              <a:rPr lang="en-US" dirty="0">
                <a:solidFill>
                  <a:schemeClr val="tx1"/>
                </a:solidFill>
              </a:rPr>
              <a:t>, since it now has the lowest </a:t>
            </a:r>
            <a:r>
              <a:rPr lang="en-US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-value, we are done, and have found the best possible path to that goal.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734594" y="4953000"/>
            <a:ext cx="609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Admissibility and Consistency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Admissible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heuristic: </a:t>
            </a:r>
            <a:r>
              <a:rPr lang="en-US" sz="2000" i="1" dirty="0"/>
              <a:t>never overestimates </a:t>
            </a:r>
            <a:r>
              <a:rPr lang="en-US" sz="2000" dirty="0"/>
              <a:t>actual cost to reach the goal (so it never “discourages” us from expanding a node during search)</a:t>
            </a:r>
          </a:p>
          <a:p>
            <a:pPr>
              <a:spcAft>
                <a:spcPts val="4800"/>
              </a:spcAft>
            </a:pPr>
            <a:r>
              <a:rPr lang="en-US" sz="2000" dirty="0"/>
              <a:t>For any node </a:t>
            </a:r>
            <a:r>
              <a:rPr lang="en-US" sz="2000" i="1" dirty="0">
                <a:latin typeface="Bookman Old Style" panose="02050604050505020204" pitchFamily="18" charset="0"/>
              </a:rPr>
              <a:t>n</a:t>
            </a:r>
            <a:r>
              <a:rPr lang="en-US" sz="2000" dirty="0"/>
              <a:t>, let </a:t>
            </a:r>
            <a:r>
              <a:rPr lang="en-US" sz="2000" i="1" spc="300" dirty="0">
                <a:latin typeface="Bookman Old Style" panose="02050604050505020204" pitchFamily="18" charset="0"/>
              </a:rPr>
              <a:t>C</a:t>
            </a:r>
            <a:r>
              <a:rPr lang="en-US" sz="2000" dirty="0">
                <a:latin typeface="Bookman Old Style" panose="02050604050505020204" pitchFamily="18" charset="0"/>
              </a:rPr>
              <a:t>*(</a:t>
            </a:r>
            <a:r>
              <a:rPr lang="en-US" sz="2000" i="1" dirty="0">
                <a:latin typeface="Bookman Old Style" panose="02050604050505020204" pitchFamily="18" charset="0"/>
              </a:rPr>
              <a:t>n</a:t>
            </a:r>
            <a:r>
              <a:rPr lang="en-US" sz="2000" dirty="0">
                <a:latin typeface="Bookman Old Style" panose="02050604050505020204" pitchFamily="18" charset="0"/>
              </a:rPr>
              <a:t>)</a:t>
            </a:r>
            <a:r>
              <a:rPr lang="en-US" sz="2000" dirty="0"/>
              <a:t> be the </a:t>
            </a:r>
            <a:r>
              <a:rPr lang="en-US" sz="2000" dirty="0">
                <a:solidFill>
                  <a:schemeClr val="accent3"/>
                </a:solidFill>
              </a:rPr>
              <a:t>optimal cost </a:t>
            </a:r>
            <a:r>
              <a:rPr lang="en-US" sz="2000" dirty="0"/>
              <a:t>from </a:t>
            </a:r>
            <a:r>
              <a:rPr lang="en-US" sz="2000" i="1" dirty="0">
                <a:latin typeface="Bookman Old Style" panose="02050604050505020204" pitchFamily="18" charset="0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to goal</a:t>
            </a:r>
          </a:p>
          <a:p>
            <a:pPr>
              <a:spcAft>
                <a:spcPts val="4800"/>
              </a:spcAft>
            </a:pPr>
            <a:r>
              <a:rPr lang="en-US" sz="2000" dirty="0"/>
              <a:t>For any nodes </a:t>
            </a:r>
            <a:r>
              <a:rPr lang="en-US" sz="2000" i="1" dirty="0">
                <a:latin typeface="Bookman Old Style" panose="02050604050505020204" pitchFamily="18" charset="0"/>
              </a:rPr>
              <a:t>n </a:t>
            </a:r>
            <a:r>
              <a:rPr lang="en-US" sz="2000" dirty="0"/>
              <a:t>and </a:t>
            </a:r>
            <a:r>
              <a:rPr lang="en-US" sz="2000" i="1" dirty="0">
                <a:latin typeface="Bookman Old Style" panose="02050604050505020204" pitchFamily="18" charset="0"/>
              </a:rPr>
              <a:t>n′</a:t>
            </a:r>
            <a:r>
              <a:rPr lang="en-US" sz="2000" dirty="0">
                <a:latin typeface="Bookman Old Style" panose="02050604050505020204" pitchFamily="18" charset="0"/>
              </a:rPr>
              <a:t>,</a:t>
            </a:r>
            <a:r>
              <a:rPr lang="en-US" sz="2000" dirty="0"/>
              <a:t> let </a:t>
            </a:r>
            <a:r>
              <a:rPr lang="en-US" sz="2000" i="1" spc="300" dirty="0">
                <a:latin typeface="Bookman Old Style" panose="02050604050505020204" pitchFamily="18" charset="0"/>
              </a:rPr>
              <a:t>a</a:t>
            </a:r>
            <a:r>
              <a:rPr lang="en-US" sz="2000" dirty="0">
                <a:latin typeface="Bookman Old Style" panose="02050604050505020204" pitchFamily="18" charset="0"/>
              </a:rPr>
              <a:t>*(</a:t>
            </a:r>
            <a:r>
              <a:rPr lang="en-US" sz="2000" i="1" dirty="0">
                <a:latin typeface="Bookman Old Style" panose="02050604050505020204" pitchFamily="18" charset="0"/>
              </a:rPr>
              <a:t>n, n</a:t>
            </a:r>
            <a:r>
              <a:rPr lang="en-US" sz="2000" i="1" spc="300" dirty="0">
                <a:latin typeface="Bookman Old Style" panose="02050604050505020204" pitchFamily="18" charset="0"/>
              </a:rPr>
              <a:t>′</a:t>
            </a:r>
            <a:r>
              <a:rPr lang="en-US" sz="2000" dirty="0">
                <a:latin typeface="Bookman Old Style" panose="02050604050505020204" pitchFamily="18" charset="0"/>
              </a:rPr>
              <a:t>)</a:t>
            </a:r>
            <a:r>
              <a:rPr lang="en-US" sz="2000" dirty="0"/>
              <a:t> be the </a:t>
            </a:r>
            <a:r>
              <a:rPr lang="en-US" sz="2000" dirty="0">
                <a:solidFill>
                  <a:schemeClr val="accent3"/>
                </a:solidFill>
              </a:rPr>
              <a:t>optimal action </a:t>
            </a:r>
            <a:r>
              <a:rPr lang="en-US" sz="2000" dirty="0"/>
              <a:t>that leads from </a:t>
            </a:r>
            <a:r>
              <a:rPr lang="en-US" sz="2000" i="1" dirty="0">
                <a:latin typeface="Bookman Old Style" panose="02050604050505020204" pitchFamily="18" charset="0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to </a:t>
            </a:r>
            <a:r>
              <a:rPr lang="en-US" sz="2000" i="1" dirty="0">
                <a:latin typeface="Bookman Old Style" panose="02050604050505020204" pitchFamily="18" charset="0"/>
              </a:rPr>
              <a:t>n′</a:t>
            </a:r>
            <a:r>
              <a:rPr lang="en-US" sz="2000" dirty="0">
                <a:latin typeface="Bookman Old Style" panose="02050604050505020204" pitchFamily="18" charset="0"/>
              </a:rPr>
              <a:t>,</a:t>
            </a:r>
            <a:r>
              <a:rPr lang="en-US" sz="2000" dirty="0"/>
              <a:t> which is to say:</a:t>
            </a:r>
          </a:p>
          <a:p>
            <a:pPr>
              <a:spcAft>
                <a:spcPts val="4800"/>
              </a:spcAft>
            </a:pPr>
            <a:r>
              <a:rPr lang="en-US" sz="2000" dirty="0"/>
              <a:t>This implies that optimal costs respect</a:t>
            </a:r>
            <a:r>
              <a:rPr lang="en-US" sz="2000" i="1" dirty="0"/>
              <a:t> </a:t>
            </a:r>
            <a:r>
              <a:rPr lang="en-US" sz="2000" dirty="0"/>
              <a:t>optimal paths/actions, i.e., if we have some optimal path (</a:t>
            </a:r>
            <a:r>
              <a:rPr lang="en-US" sz="2000" i="1" dirty="0">
                <a:latin typeface="Bookman Old Style" panose="02050604050505020204" pitchFamily="18" charset="0"/>
              </a:rPr>
              <a:t>Start</a:t>
            </a:r>
            <a:r>
              <a:rPr lang="en-US" sz="2000" dirty="0">
                <a:latin typeface="Bookman Old Style" panose="02050604050505020204" pitchFamily="18" charset="0"/>
              </a:rPr>
              <a:t>, …, </a:t>
            </a:r>
            <a:r>
              <a:rPr lang="en-US" sz="2000" i="1" dirty="0" err="1">
                <a:latin typeface="Bookman Old Style" panose="02050604050505020204" pitchFamily="18" charset="0"/>
              </a:rPr>
              <a:t>n</a:t>
            </a:r>
            <a:r>
              <a:rPr lang="en-US" sz="2000" i="1" spc="300" baseline="-25000" dirty="0" err="1">
                <a:latin typeface="Bookman Old Style" panose="02050604050505020204" pitchFamily="18" charset="0"/>
              </a:rPr>
              <a:t>k</a:t>
            </a:r>
            <a:r>
              <a:rPr lang="en-US" sz="2000" dirty="0">
                <a:latin typeface="Bookman Old Style" panose="02050604050505020204" pitchFamily="18" charset="0"/>
              </a:rPr>
              <a:t>, </a:t>
            </a:r>
            <a:r>
              <a:rPr lang="en-US" sz="2000" i="1" dirty="0">
                <a:latin typeface="Bookman Old Style" panose="02050604050505020204" pitchFamily="18" charset="0"/>
              </a:rPr>
              <a:t>n</a:t>
            </a:r>
            <a:r>
              <a:rPr lang="en-US" sz="2000" i="1" spc="300" baseline="-25000" dirty="0">
                <a:latin typeface="Bookman Old Style" panose="02050604050505020204" pitchFamily="18" charset="0"/>
              </a:rPr>
              <a:t>k</a:t>
            </a:r>
            <a:r>
              <a:rPr lang="en-US" sz="2000" spc="300" baseline="-25000" dirty="0">
                <a:latin typeface="Bookman Old Style" panose="02050604050505020204" pitchFamily="18" charset="0"/>
              </a:rPr>
              <a:t>+1</a:t>
            </a:r>
            <a:r>
              <a:rPr lang="en-US" sz="2000" spc="300" dirty="0">
                <a:latin typeface="Bookman Old Style" panose="02050604050505020204" pitchFamily="18" charset="0"/>
              </a:rPr>
              <a:t>, …, </a:t>
            </a:r>
            <a:r>
              <a:rPr lang="en-US" sz="2000" i="1" spc="300" dirty="0">
                <a:latin typeface="Bookman Old Style" panose="02050604050505020204" pitchFamily="18" charset="0"/>
              </a:rPr>
              <a:t>Goal</a:t>
            </a:r>
            <a:r>
              <a:rPr lang="en-US" sz="2000" spc="300" dirty="0">
                <a:latin typeface="Bookman Old Style" panose="02050604050505020204" pitchFamily="18" charset="0"/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Which in turn means that admissible heuristics respect optimal costs: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algn="ctr">
              <a:buNone/>
            </a:pPr>
            <a:endParaRPr lang="en-US" sz="2000" i="1" dirty="0"/>
          </a:p>
          <a:p>
            <a:pPr algn="ctr">
              <a:buNone/>
            </a:pPr>
            <a:endParaRPr lang="en-US" sz="2000" i="1" dirty="0"/>
          </a:p>
          <a:p>
            <a:pPr algn="ctr">
              <a:buNone/>
            </a:pPr>
            <a:endParaRPr lang="en-US" sz="2000" i="1" dirty="0"/>
          </a:p>
          <a:p>
            <a:pPr algn="ctr">
              <a:buNone/>
            </a:pPr>
            <a:endParaRPr lang="en-US" sz="2000" i="1" dirty="0"/>
          </a:p>
          <a:p>
            <a:pPr algn="ctr">
              <a:buNone/>
            </a:pPr>
            <a:endParaRPr lang="en-US" sz="2000" dirty="0"/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798B26C-C77E-5243-AD41-B991D7B3E4D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7C707-94FD-4B37-C485-50B5B305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92" y="2362200"/>
            <a:ext cx="2253615" cy="305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AFC0A4-3F2B-F374-E860-2B528BEB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464" y="3640455"/>
            <a:ext cx="4243070" cy="32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BDD45-FF8D-5D5E-870E-108DF46B7C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54796" y="4952365"/>
            <a:ext cx="6034405" cy="305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0695B-34D3-8304-EC06-EB6B56B7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035" y="5926455"/>
            <a:ext cx="5241925" cy="3219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Admissibility and Consistency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57" y="3522165"/>
            <a:ext cx="4776788" cy="211663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Consistent</a:t>
            </a:r>
            <a:r>
              <a:rPr lang="en-US" dirty="0"/>
              <a:t> heuristic: a form of “triangle inequality”</a:t>
            </a:r>
          </a:p>
          <a:p>
            <a:pPr lvl="1">
              <a:spcAft>
                <a:spcPts val="4800"/>
              </a:spcAft>
            </a:pPr>
            <a:r>
              <a:rPr lang="en-US" dirty="0"/>
              <a:t>Consistent heuristics do not overestimate </a:t>
            </a:r>
            <a:r>
              <a:rPr lang="en-US" i="1" dirty="0"/>
              <a:t>total costs </a:t>
            </a:r>
            <a:r>
              <a:rPr lang="en-US" b="1" dirty="0"/>
              <a:t>and</a:t>
            </a:r>
            <a:r>
              <a:rPr lang="en-US" dirty="0"/>
              <a:t> do not overestimate costs of </a:t>
            </a:r>
            <a:r>
              <a:rPr lang="en-US" i="1" dirty="0"/>
              <a:t>single actions</a:t>
            </a:r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798B26C-C77E-5243-AD41-B991D7B3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381250"/>
            <a:ext cx="22860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Heuristic estimate for node 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2381250"/>
            <a:ext cx="22860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000000"/>
                </a:solidFill>
              </a:rPr>
              <a:t>Actual cost </a:t>
            </a:r>
            <a:r>
              <a:rPr lang="en-US" sz="2000" dirty="0">
                <a:solidFill>
                  <a:schemeClr val="tx1"/>
                </a:solidFill>
              </a:rPr>
              <a:t>to get from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  <a:sym typeface="Symbol" charset="2"/>
              </a:rPr>
              <a:t>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2381250"/>
            <a:ext cx="21336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Heuristic estimate for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next node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  <a:sym typeface="Symbol" charset="2"/>
              </a:rPr>
              <a:t></a:t>
            </a:r>
            <a:endParaRPr lang="en-US" sz="2000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cxnSp>
        <p:nvCxnSpPr>
          <p:cNvPr id="19" name="Straight Arrow Connector 18"/>
          <p:cNvCxnSpPr>
            <a:cxnSpLocks/>
            <a:stCxn id="15" idx="0"/>
          </p:cNvCxnSpPr>
          <p:nvPr/>
        </p:nvCxnSpPr>
        <p:spPr>
          <a:xfrm rot="5400000" flipH="1" flipV="1">
            <a:off x="2895600" y="1771650"/>
            <a:ext cx="457200" cy="762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6" idx="0"/>
          </p:cNvCxnSpPr>
          <p:nvPr/>
        </p:nvCxnSpPr>
        <p:spPr>
          <a:xfrm rot="5400000" flipH="1" flipV="1">
            <a:off x="4953000" y="2152650"/>
            <a:ext cx="4572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7" idx="0"/>
          </p:cNvCxnSpPr>
          <p:nvPr/>
        </p:nvCxnSpPr>
        <p:spPr>
          <a:xfrm rot="5400000" flipH="1" flipV="1">
            <a:off x="7315200" y="2152650"/>
            <a:ext cx="4572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nsistentHrc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371600"/>
            <a:ext cx="7416800" cy="495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C818C8-8ACC-4B09-2D09-4092EED11B98}"/>
              </a:ext>
            </a:extLst>
          </p:cNvPr>
          <p:cNvGrpSpPr>
            <a:grpSpLocks noChangeAspect="1"/>
          </p:cNvGrpSpPr>
          <p:nvPr/>
        </p:nvGrpSpPr>
        <p:grpSpPr>
          <a:xfrm>
            <a:off x="5334002" y="3474720"/>
            <a:ext cx="3291840" cy="2468880"/>
            <a:chOff x="5410200" y="1295400"/>
            <a:chExt cx="3657600" cy="27432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4BEC0-659D-0569-45CF-430EB05F6E08}"/>
                </a:ext>
              </a:extLst>
            </p:cNvPr>
            <p:cNvSpPr/>
            <p:nvPr/>
          </p:nvSpPr>
          <p:spPr>
            <a:xfrm>
              <a:off x="6781800" y="1447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pPr algn="ctr"/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n</a:t>
              </a:r>
              <a:endParaRPr lang="en-US" i="1" dirty="0">
                <a:solidFill>
                  <a:srgbClr val="000000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415EBB-804C-D13B-FAE6-B94CFDFE1A01}"/>
                </a:ext>
              </a:extLst>
            </p:cNvPr>
            <p:cNvSpPr/>
            <p:nvPr/>
          </p:nvSpPr>
          <p:spPr>
            <a:xfrm>
              <a:off x="6477000" y="2971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n</a:t>
              </a:r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  <a:sym typeface="Symbol" charset="2"/>
                </a:rPr>
                <a:t></a:t>
              </a:r>
              <a:endParaRPr lang="en-US" i="1" dirty="0">
                <a:solidFill>
                  <a:srgbClr val="000000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C8616D-4493-4649-E3AF-E671839A22B4}"/>
                </a:ext>
              </a:extLst>
            </p:cNvPr>
            <p:cNvSpPr/>
            <p:nvPr/>
          </p:nvSpPr>
          <p:spPr>
            <a:xfrm>
              <a:off x="8382000" y="3276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r>
                <a:rPr lang="en-US" i="1" dirty="0">
                  <a:solidFill>
                    <a:srgbClr val="000000"/>
                  </a:solidFill>
                  <a:latin typeface="Bookman Old Style"/>
                  <a:cs typeface="Bookman Old Style"/>
                </a:rPr>
                <a:t>G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F729F70-E648-D5B8-58D8-6EA67251B683}"/>
                </a:ext>
              </a:extLst>
            </p:cNvPr>
            <p:cNvCxnSpPr>
              <a:stCxn id="18" idx="5"/>
              <a:endCxn id="22" idx="1"/>
            </p:cNvCxnSpPr>
            <p:nvPr/>
          </p:nvCxnSpPr>
          <p:spPr>
            <a:xfrm rot="16200000" flipH="1">
              <a:off x="7122785" y="2017385"/>
              <a:ext cx="1451630" cy="122303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DBC8F9-D206-A4D2-C14D-410D1BB85268}"/>
                </a:ext>
              </a:extLst>
            </p:cNvPr>
            <p:cNvCxnSpPr>
              <a:stCxn id="21" idx="5"/>
              <a:endCxn id="22" idx="2"/>
            </p:cNvCxnSpPr>
            <p:nvPr/>
          </p:nvCxnSpPr>
          <p:spPr>
            <a:xfrm rot="16200000" flipH="1">
              <a:off x="7599035" y="2760334"/>
              <a:ext cx="116215" cy="144971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CD0CE5-DFBF-2D5A-7F24-E98AC035A291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 rot="5400000">
              <a:off x="6400800" y="2324100"/>
              <a:ext cx="9906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costNNprm.pdf">
              <a:extLst>
                <a:ext uri="{FF2B5EF4-FFF2-40B4-BE49-F238E27FC236}">
                  <a16:creationId xmlns:a16="http://schemas.microsoft.com/office/drawing/2014/main" id="{F440495E-3FDC-619B-7069-5728B7EB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800" y="2057400"/>
              <a:ext cx="1187450" cy="323850"/>
            </a:xfrm>
            <a:prstGeom prst="rect">
              <a:avLst/>
            </a:prstGeom>
          </p:spPr>
        </p:pic>
        <p:pic>
          <p:nvPicPr>
            <p:cNvPr id="28" name="Picture 27" descr="hrcN.pdf">
              <a:extLst>
                <a:ext uri="{FF2B5EF4-FFF2-40B4-BE49-F238E27FC236}">
                  <a16:creationId xmlns:a16="http://schemas.microsoft.com/office/drawing/2014/main" id="{07ACB7F6-BAFF-497A-B767-46EC89B8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5902" y="2057400"/>
              <a:ext cx="543698" cy="304800"/>
            </a:xfrm>
            <a:prstGeom prst="rect">
              <a:avLst/>
            </a:prstGeom>
          </p:spPr>
        </p:pic>
        <p:pic>
          <p:nvPicPr>
            <p:cNvPr id="29" name="Picture 28" descr="hrcNprm.pdf">
              <a:extLst>
                <a:ext uri="{FF2B5EF4-FFF2-40B4-BE49-F238E27FC236}">
                  <a16:creationId xmlns:a16="http://schemas.microsoft.com/office/drawing/2014/main" id="{D3CE9833-95C6-B1C9-4FBF-E7E6D9353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9000" y="3581400"/>
              <a:ext cx="635000" cy="32585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3D478C-7F30-EA0F-EA20-891ACAB3E9B3}"/>
                </a:ext>
              </a:extLst>
            </p:cNvPr>
            <p:cNvSpPr/>
            <p:nvPr/>
          </p:nvSpPr>
          <p:spPr>
            <a:xfrm>
              <a:off x="5410200" y="1295400"/>
              <a:ext cx="3657600" cy="2743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0C1F576-9CF3-7BD7-0F43-9DC563F9BF5C}"/>
              </a:ext>
            </a:extLst>
          </p:cNvPr>
          <p:cNvSpPr/>
          <p:nvPr/>
        </p:nvSpPr>
        <p:spPr>
          <a:xfrm>
            <a:off x="960121" y="5108852"/>
            <a:ext cx="3566158" cy="10668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accent1"/>
                </a:solidFill>
              </a:rPr>
              <a:t>Theorem</a:t>
            </a:r>
            <a:r>
              <a:rPr lang="en-US" sz="2000" b="1" i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  If heuristic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h</a:t>
            </a:r>
            <a:r>
              <a:rPr lang="en-US" sz="2000" i="1" dirty="0">
                <a:solidFill>
                  <a:schemeClr val="tx1"/>
                </a:solidFill>
              </a:rPr>
              <a:t> is</a:t>
            </a:r>
            <a:r>
              <a:rPr lang="en-US" sz="2000" dirty="0">
                <a:solidFill>
                  <a:schemeClr val="tx1"/>
                </a:solidFill>
              </a:rPr>
              <a:t> consistent, then </a:t>
            </a:r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h</a:t>
            </a:r>
            <a:r>
              <a:rPr lang="en-US" sz="2000" dirty="0">
                <a:solidFill>
                  <a:schemeClr val="tx1"/>
                </a:solidFill>
              </a:rPr>
              <a:t> is admissible</a:t>
            </a:r>
          </a:p>
        </p:txBody>
      </p:sp>
    </p:spTree>
    <p:extLst>
      <p:ext uri="{BB962C8B-B14F-4D97-AF65-F5344CB8AC3E}">
        <p14:creationId xmlns:p14="http://schemas.microsoft.com/office/powerpoint/2010/main" val="174591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Best-First </a:t>
            </a:r>
            <a:br>
              <a:rPr lang="en-US" dirty="0"/>
            </a:br>
            <a:r>
              <a:rPr lang="en-US" dirty="0"/>
              <a:t>and Uniform-Cost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8A7E7-14A4-9190-316C-5DDA43F9F91D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AEA99A-275F-9E4A-13E2-1E7627D113FD}"/>
              </a:ext>
            </a:extLst>
          </p:cNvPr>
          <p:cNvGrpSpPr/>
          <p:nvPr/>
        </p:nvGrpSpPr>
        <p:grpSpPr>
          <a:xfrm>
            <a:off x="1143000" y="1492147"/>
            <a:ext cx="6858000" cy="3125470"/>
            <a:chOff x="609600" y="1586455"/>
            <a:chExt cx="6858000" cy="31254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209A3D-18DA-A115-1A1D-AEC756CF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1645920"/>
              <a:ext cx="6583680" cy="292608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796CAE-80DD-7C3F-B69C-40CD49A87E11}"/>
                </a:ext>
              </a:extLst>
            </p:cNvPr>
            <p:cNvSpPr/>
            <p:nvPr/>
          </p:nvSpPr>
          <p:spPr>
            <a:xfrm>
              <a:off x="609600" y="1586455"/>
              <a:ext cx="6858000" cy="3125470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515A8-ADC2-E6CB-15FE-8CCCA039BB8B}"/>
              </a:ext>
            </a:extLst>
          </p:cNvPr>
          <p:cNvGrpSpPr>
            <a:grpSpLocks noChangeAspect="1"/>
          </p:cNvGrpSpPr>
          <p:nvPr/>
        </p:nvGrpSpPr>
        <p:grpSpPr>
          <a:xfrm>
            <a:off x="1149927" y="4981473"/>
            <a:ext cx="6858000" cy="768760"/>
            <a:chOff x="685800" y="1339214"/>
            <a:chExt cx="7086600" cy="7943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006422-0B2E-24F1-766A-BC04C99480D4}"/>
                </a:ext>
              </a:extLst>
            </p:cNvPr>
            <p:cNvSpPr/>
            <p:nvPr/>
          </p:nvSpPr>
          <p:spPr>
            <a:xfrm>
              <a:off x="685800" y="1339214"/>
              <a:ext cx="7086600" cy="79438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E12C22-F432-B973-B587-348CFAAB3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91" y="1404564"/>
              <a:ext cx="6634018" cy="647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260-B3CE-EFEE-AA94-50461D37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Implies Admissibility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C4F0-A9B0-9A58-D049-6660B4D92F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100" i="1" dirty="0">
                <a:solidFill>
                  <a:schemeClr val="accent1"/>
                </a:solidFill>
              </a:rPr>
              <a:t>Theorem</a:t>
            </a:r>
            <a:r>
              <a:rPr lang="en-US" sz="2100" b="1" i="1" dirty="0">
                <a:solidFill>
                  <a:srgbClr val="000000"/>
                </a:solidFill>
              </a:rPr>
              <a:t>:</a:t>
            </a:r>
            <a:r>
              <a:rPr lang="en-US" sz="2100" dirty="0"/>
              <a:t>  If heuristic </a:t>
            </a:r>
            <a:r>
              <a:rPr lang="en-US" sz="2100" i="1" dirty="0">
                <a:latin typeface="Bookman Old Style" panose="02050604050505020204" pitchFamily="18" charset="0"/>
              </a:rPr>
              <a:t>h</a:t>
            </a:r>
            <a:r>
              <a:rPr lang="en-US" sz="2100" i="1" dirty="0"/>
              <a:t> is</a:t>
            </a:r>
            <a:r>
              <a:rPr lang="en-US" sz="2100" dirty="0"/>
              <a:t> consistent, then </a:t>
            </a:r>
            <a:r>
              <a:rPr lang="en-US" sz="2100" i="1" dirty="0">
                <a:latin typeface="Bookman Old Style" panose="02050604050505020204" pitchFamily="18" charset="0"/>
              </a:rPr>
              <a:t>h</a:t>
            </a:r>
            <a:r>
              <a:rPr lang="en-US" sz="2100" dirty="0"/>
              <a:t> is admissible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sz="1800" dirty="0"/>
              <a:t>Proven by induction on number of actions along path from some node to goal</a:t>
            </a:r>
          </a:p>
          <a:p>
            <a:pPr>
              <a:spcBef>
                <a:spcPts val="0"/>
              </a:spcBef>
              <a:spcAft>
                <a:spcPts val="4800"/>
              </a:spcAft>
            </a:pPr>
            <a:r>
              <a:rPr lang="en-US" sz="2100" dirty="0">
                <a:solidFill>
                  <a:schemeClr val="accent1"/>
                </a:solidFill>
              </a:rPr>
              <a:t>Base case</a:t>
            </a:r>
            <a:r>
              <a:rPr lang="en-US" sz="2100" dirty="0"/>
              <a:t>: suppose node </a:t>
            </a:r>
            <a:r>
              <a:rPr lang="en-US" sz="2100" i="1" dirty="0">
                <a:latin typeface="+mj-lt"/>
              </a:rPr>
              <a:t>n</a:t>
            </a:r>
            <a:r>
              <a:rPr lang="en-US" sz="2100" dirty="0"/>
              <a:t> is </a:t>
            </a:r>
            <a:r>
              <a:rPr lang="en-US" sz="2100" dirty="0">
                <a:latin typeface="+mj-lt"/>
              </a:rPr>
              <a:t>1</a:t>
            </a:r>
            <a:r>
              <a:rPr lang="en-US" sz="2100" dirty="0"/>
              <a:t> step from the goal, </a:t>
            </a:r>
            <a:r>
              <a:rPr lang="en-US" sz="2100" i="1" spc="300" dirty="0">
                <a:latin typeface="Bookman Old Style" panose="02050604050505020204" pitchFamily="18" charset="0"/>
              </a:rPr>
              <a:t>G</a:t>
            </a:r>
            <a:r>
              <a:rPr lang="en-US" sz="2100" dirty="0"/>
              <a:t>; by the definition of consistency:</a:t>
            </a:r>
          </a:p>
          <a:p>
            <a:pPr>
              <a:spcBef>
                <a:spcPts val="0"/>
              </a:spcBef>
              <a:spcAft>
                <a:spcPts val="7800"/>
              </a:spcAft>
            </a:pPr>
            <a:r>
              <a:rPr lang="en-US" sz="2100" dirty="0"/>
              <a:t>Since </a:t>
            </a:r>
            <a:r>
              <a:rPr lang="en-US" sz="2100" i="1" spc="300" dirty="0">
                <a:latin typeface="Bookman Old Style" panose="02050604050505020204" pitchFamily="18" charset="0"/>
              </a:rPr>
              <a:t>G</a:t>
            </a:r>
            <a:r>
              <a:rPr lang="en-US" sz="2100" dirty="0"/>
              <a:t> is a goal-state, we have that </a:t>
            </a:r>
            <a:r>
              <a:rPr lang="en-US" sz="2100" i="1" dirty="0">
                <a:latin typeface="Bookman Old Style" panose="02050604050505020204" pitchFamily="18" charset="0"/>
              </a:rPr>
              <a:t>h</a:t>
            </a:r>
            <a:r>
              <a:rPr lang="en-US" sz="2100" dirty="0">
                <a:latin typeface="Bookman Old Style" panose="02050604050505020204" pitchFamily="18" charset="0"/>
              </a:rPr>
              <a:t>(</a:t>
            </a:r>
            <a:r>
              <a:rPr lang="en-US" sz="2100" i="1" dirty="0">
                <a:latin typeface="Bookman Old Style" panose="02050604050505020204" pitchFamily="18" charset="0"/>
              </a:rPr>
              <a:t>G</a:t>
            </a:r>
            <a:r>
              <a:rPr lang="en-US" sz="2100" dirty="0">
                <a:latin typeface="Bookman Old Style" panose="02050604050505020204" pitchFamily="18" charset="0"/>
              </a:rPr>
              <a:t>) = 0</a:t>
            </a:r>
            <a:r>
              <a:rPr lang="en-US" sz="2100" dirty="0"/>
              <a:t>, and so: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100" dirty="0">
                <a:solidFill>
                  <a:schemeClr val="accent1"/>
                </a:solidFill>
              </a:rPr>
              <a:t>Inductive hypothesis</a:t>
            </a:r>
            <a:r>
              <a:rPr lang="en-US" sz="2100" dirty="0"/>
              <a:t>: Assume result holds for any nodes at distances   </a:t>
            </a:r>
            <a:r>
              <a:rPr lang="en-US" sz="2100" dirty="0">
                <a:latin typeface="+mj-lt"/>
              </a:rPr>
              <a:t>1, …, </a:t>
            </a:r>
            <a:r>
              <a:rPr lang="en-US" sz="2100" i="1" dirty="0">
                <a:latin typeface="+mj-lt"/>
              </a:rPr>
              <a:t>k</a:t>
            </a:r>
            <a:r>
              <a:rPr lang="en-US" sz="2100" dirty="0"/>
              <a:t> steps from the goal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100" dirty="0">
                <a:solidFill>
                  <a:schemeClr val="accent1"/>
                </a:solidFill>
              </a:rPr>
              <a:t>Inductive step</a:t>
            </a:r>
            <a:r>
              <a:rPr lang="en-US" sz="2100" dirty="0"/>
              <a:t>: Show result holds nodes 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k</a:t>
            </a:r>
            <a:r>
              <a:rPr lang="en-US" sz="2100" dirty="0">
                <a:latin typeface="+mj-lt"/>
              </a:rPr>
              <a:t> + 1) </a:t>
            </a:r>
            <a:r>
              <a:rPr lang="en-US" sz="2100" dirty="0"/>
              <a:t>steps from the goal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9D1-DE13-517F-2874-E433BBB2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84F9-D15E-9855-BD2D-C894B662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E793A-1FE8-3784-93BD-AE466450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95600"/>
            <a:ext cx="4338320" cy="328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346A9-86F0-884F-5343-6427356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962400"/>
            <a:ext cx="4533900" cy="3289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4CC8AA-7A59-3326-5966-6FB64D24A9A3}"/>
              </a:ext>
            </a:extLst>
          </p:cNvPr>
          <p:cNvCxnSpPr/>
          <p:nvPr/>
        </p:nvCxnSpPr>
        <p:spPr>
          <a:xfrm>
            <a:off x="1295400" y="4572000"/>
            <a:ext cx="6324600" cy="0"/>
          </a:xfrm>
          <a:prstGeom prst="line">
            <a:avLst/>
          </a:prstGeom>
          <a:ln w="25400">
            <a:solidFill>
              <a:schemeClr val="accent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260-B3CE-EFEE-AA94-50461D37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Implies Admissibility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C4F0-A9B0-9A58-D049-6660B4D92F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08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100" i="1" dirty="0">
                <a:solidFill>
                  <a:schemeClr val="accent1"/>
                </a:solidFill>
              </a:rPr>
              <a:t>Theorem</a:t>
            </a:r>
            <a:r>
              <a:rPr lang="en-US" sz="2100" b="1" i="1" dirty="0">
                <a:solidFill>
                  <a:srgbClr val="000000"/>
                </a:solidFill>
              </a:rPr>
              <a:t>:</a:t>
            </a:r>
            <a:r>
              <a:rPr lang="en-US" sz="2100" dirty="0"/>
              <a:t>  If heuristic </a:t>
            </a:r>
            <a:r>
              <a:rPr lang="en-US" sz="2100" i="1" dirty="0">
                <a:latin typeface="Bookman Old Style" panose="02050604050505020204" pitchFamily="18" charset="0"/>
              </a:rPr>
              <a:t>h</a:t>
            </a:r>
            <a:r>
              <a:rPr lang="en-US" sz="2100" i="1" dirty="0"/>
              <a:t> is</a:t>
            </a:r>
            <a:r>
              <a:rPr lang="en-US" sz="2100" dirty="0"/>
              <a:t> consistent, then </a:t>
            </a:r>
            <a:r>
              <a:rPr lang="en-US" sz="2100" i="1" dirty="0">
                <a:latin typeface="Bookman Old Style" panose="02050604050505020204" pitchFamily="18" charset="0"/>
              </a:rPr>
              <a:t>h</a:t>
            </a:r>
            <a:r>
              <a:rPr lang="en-US" sz="2100" dirty="0"/>
              <a:t> is admissible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100" dirty="0">
                <a:solidFill>
                  <a:schemeClr val="accent1"/>
                </a:solidFill>
              </a:rPr>
              <a:t>Inductive hypothesis</a:t>
            </a:r>
            <a:r>
              <a:rPr lang="en-US" sz="2100" dirty="0"/>
              <a:t>: Assume result holds for any nodes at distances   </a:t>
            </a:r>
            <a:r>
              <a:rPr lang="en-US" sz="2100" dirty="0">
                <a:latin typeface="+mj-lt"/>
              </a:rPr>
              <a:t>1, …, </a:t>
            </a:r>
            <a:r>
              <a:rPr lang="en-US" sz="2100" i="1" dirty="0">
                <a:latin typeface="+mj-lt"/>
              </a:rPr>
              <a:t>k</a:t>
            </a:r>
            <a:r>
              <a:rPr lang="en-US" sz="2100" dirty="0"/>
              <a:t> steps from the goal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100" dirty="0">
                <a:solidFill>
                  <a:schemeClr val="accent1"/>
                </a:solidFill>
              </a:rPr>
              <a:t>Inductive step</a:t>
            </a:r>
            <a:r>
              <a:rPr lang="en-US" sz="2100" dirty="0"/>
              <a:t>: Show result holds for nodes 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k</a:t>
            </a:r>
            <a:r>
              <a:rPr lang="en-US" sz="2100" dirty="0">
                <a:latin typeface="+mj-lt"/>
              </a:rPr>
              <a:t> + 1) </a:t>
            </a:r>
            <a:r>
              <a:rPr lang="en-US" sz="2100" dirty="0"/>
              <a:t>steps from the goal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100" dirty="0"/>
              <a:t>Suppose we have nodes </a:t>
            </a:r>
            <a:r>
              <a:rPr lang="en-US" sz="2100" i="1" spc="300" dirty="0">
                <a:latin typeface="+mj-lt"/>
              </a:rPr>
              <a:t>n</a:t>
            </a:r>
            <a:r>
              <a:rPr lang="en-US" sz="2100" dirty="0"/>
              <a:t>, </a:t>
            </a:r>
            <a:r>
              <a:rPr lang="en-US" sz="2100" i="1" dirty="0">
                <a:latin typeface="Bookman Old Style" panose="02050604050505020204" pitchFamily="18" charset="0"/>
              </a:rPr>
              <a:t>n′</a:t>
            </a:r>
            <a:r>
              <a:rPr lang="en-US" sz="2100" dirty="0"/>
              <a:t>, such that </a:t>
            </a:r>
            <a:r>
              <a:rPr lang="en-US" sz="2100" i="1" dirty="0">
                <a:latin typeface="Bookman Old Style" panose="02050604050505020204" pitchFamily="18" charset="0"/>
              </a:rPr>
              <a:t>n</a:t>
            </a:r>
            <a:r>
              <a:rPr lang="en-US" sz="2100" dirty="0"/>
              <a:t> is </a:t>
            </a:r>
            <a:r>
              <a:rPr lang="en-US" sz="2100" dirty="0">
                <a:solidFill>
                  <a:srgbClr val="512C1D"/>
                </a:solidFill>
                <a:latin typeface="Bookman Old Style"/>
              </a:rPr>
              <a:t>(</a:t>
            </a:r>
            <a:r>
              <a:rPr lang="en-US" sz="2100" i="1" dirty="0">
                <a:solidFill>
                  <a:srgbClr val="512C1D"/>
                </a:solidFill>
                <a:latin typeface="Bookman Old Style"/>
              </a:rPr>
              <a:t>k</a:t>
            </a:r>
            <a:r>
              <a:rPr lang="en-US" sz="2100" dirty="0">
                <a:solidFill>
                  <a:srgbClr val="512C1D"/>
                </a:solidFill>
                <a:latin typeface="Bookman Old Style"/>
              </a:rPr>
              <a:t> + 1) </a:t>
            </a:r>
            <a:r>
              <a:rPr lang="en-US" sz="2100" dirty="0"/>
              <a:t>steps from the goal on a path:</a:t>
            </a:r>
          </a:p>
          <a:p>
            <a:pPr>
              <a:spcBef>
                <a:spcPts val="0"/>
              </a:spcBef>
              <a:spcAft>
                <a:spcPts val="4200"/>
              </a:spcAft>
            </a:pPr>
            <a:r>
              <a:rPr lang="en-US" sz="2100" dirty="0"/>
              <a:t>By the definition of consistency: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100" dirty="0"/>
              <a:t>But since </a:t>
            </a:r>
            <a:r>
              <a:rPr lang="en-US" sz="2100" i="1" dirty="0">
                <a:latin typeface="Bookman Old Style" panose="02050604050505020204" pitchFamily="18" charset="0"/>
              </a:rPr>
              <a:t>n′</a:t>
            </a:r>
            <a:r>
              <a:rPr lang="en-US" sz="2100" dirty="0"/>
              <a:t> is only </a:t>
            </a:r>
            <a:r>
              <a:rPr lang="en-US" sz="2100" i="1" dirty="0">
                <a:solidFill>
                  <a:srgbClr val="512C1D"/>
                </a:solidFill>
                <a:latin typeface="Bookman Old Style"/>
              </a:rPr>
              <a:t>k</a:t>
            </a:r>
            <a:r>
              <a:rPr lang="en-US" sz="2100" dirty="0">
                <a:solidFill>
                  <a:srgbClr val="512C1D"/>
                </a:solidFill>
                <a:latin typeface="Bookman Old Style"/>
              </a:rPr>
              <a:t> </a:t>
            </a:r>
            <a:r>
              <a:rPr lang="en-US" sz="2100" dirty="0"/>
              <a:t>steps from the goal, the inductive hypothesis tells us that </a:t>
            </a:r>
            <a:r>
              <a:rPr lang="en-US" sz="2100" i="1" dirty="0">
                <a:latin typeface="+mj-lt"/>
              </a:rPr>
              <a:t>h</a:t>
            </a:r>
            <a:r>
              <a:rPr lang="en-US" sz="2100" dirty="0">
                <a:latin typeface="+mj-lt"/>
              </a:rPr>
              <a:t>(</a:t>
            </a:r>
            <a:r>
              <a:rPr lang="en-US" sz="2100" i="1" dirty="0">
                <a:latin typeface="+mj-lt"/>
              </a:rPr>
              <a:t>n</a:t>
            </a:r>
            <a:r>
              <a:rPr lang="en-US" sz="2100" i="1" spc="300" dirty="0">
                <a:latin typeface="+mj-lt"/>
              </a:rPr>
              <a:t>′</a:t>
            </a:r>
            <a:r>
              <a:rPr lang="en-US" sz="2100" dirty="0">
                <a:latin typeface="+mj-lt"/>
              </a:rPr>
              <a:t>)</a:t>
            </a:r>
            <a:r>
              <a:rPr lang="en-US" sz="2100" i="1" dirty="0">
                <a:latin typeface="+mj-lt"/>
              </a:rPr>
              <a:t> </a:t>
            </a:r>
            <a:r>
              <a:rPr lang="en-US" sz="2100" dirty="0"/>
              <a:t>doesn’t over-estimate, i.e.,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Therefore, we have our result: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9D1-DE13-517F-2874-E433BBB2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84F9-D15E-9855-BD2D-C894B662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DDD6A-98B8-682A-02BA-94DD6334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68" y="4114800"/>
            <a:ext cx="4245991" cy="33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8C083-84B0-0A3C-2AA7-0CDED991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910328"/>
            <a:ext cx="1737360" cy="297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149A0-4A77-B90D-67D5-A680105E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871" y="5783580"/>
            <a:ext cx="5649976" cy="3318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586192-1C00-5C5B-8EFE-5DB7E576C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360" y="3276600"/>
            <a:ext cx="3139440" cy="2971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53E96AD-2E35-996C-47A5-E0D13593EEA5}"/>
              </a:ext>
            </a:extLst>
          </p:cNvPr>
          <p:cNvSpPr/>
          <p:nvPr/>
        </p:nvSpPr>
        <p:spPr>
          <a:xfrm>
            <a:off x="8610876" y="5835205"/>
            <a:ext cx="228600" cy="228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260-B3CE-EFEE-AA94-50461D37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Important Results about </a:t>
            </a:r>
            <a:br>
              <a:rPr lang="en-US" dirty="0"/>
            </a:br>
            <a:r>
              <a:rPr lang="en-US" dirty="0"/>
              <a:t>Consistent and/or Admissible Heuristics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C4F0-A9B0-9A58-D049-6660B4D92F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consistent</a:t>
            </a:r>
            <a:r>
              <a:rPr lang="en-US" dirty="0"/>
              <a:t>, then path costs are </a:t>
            </a:r>
            <a:r>
              <a:rPr lang="en-US" dirty="0">
                <a:solidFill>
                  <a:schemeClr val="accent3"/>
                </a:solidFill>
              </a:rPr>
              <a:t>monotonic</a:t>
            </a:r>
            <a:r>
              <a:rPr lang="en-US" dirty="0"/>
              <a:t> (never decrease)</a:t>
            </a:r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admissible</a:t>
            </a:r>
            <a:r>
              <a:rPr lang="en-US" dirty="0"/>
              <a:t>, then A* search is </a:t>
            </a:r>
            <a:r>
              <a:rPr lang="en-US" dirty="0">
                <a:solidFill>
                  <a:schemeClr val="accent3"/>
                </a:solidFill>
              </a:rPr>
              <a:t>optimal</a:t>
            </a:r>
            <a:r>
              <a:rPr lang="en-US" dirty="0"/>
              <a:t>, and always finds best path to a goal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consistent </a:t>
            </a:r>
            <a:r>
              <a:rPr lang="en-US" dirty="0"/>
              <a:t>and </a:t>
            </a:r>
            <a:r>
              <a:rPr lang="en-US" i="1" dirty="0"/>
              <a:t>admissible</a:t>
            </a:r>
            <a:r>
              <a:rPr lang="en-US" dirty="0"/>
              <a:t>, then A* is </a:t>
            </a:r>
            <a:r>
              <a:rPr lang="en-US" dirty="0">
                <a:solidFill>
                  <a:schemeClr val="accent3"/>
                </a:solidFill>
              </a:rPr>
              <a:t>maximally efficient</a:t>
            </a:r>
            <a:r>
              <a:rPr lang="en-US" dirty="0"/>
              <a:t>; that is, no algorithm will </a:t>
            </a:r>
            <a:r>
              <a:rPr lang="en-US" i="1" dirty="0"/>
              <a:t>always </a:t>
            </a:r>
            <a:r>
              <a:rPr lang="en-US" dirty="0"/>
              <a:t>expand fewer nodes than A*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9D1-DE13-517F-2874-E433BBB2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84F9-D15E-9855-BD2D-C894B662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on Uninformed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Uniform-Cost Search always checks the node in the frontier with the least path-cost so far </a:t>
            </a:r>
          </a:p>
          <a:p>
            <a:r>
              <a:rPr lang="en-US" dirty="0"/>
              <a:t>This is node </a:t>
            </a:r>
            <a:r>
              <a:rPr lang="en-US" dirty="0">
                <a:solidFill>
                  <a:schemeClr val="accent3"/>
                </a:solidFill>
              </a:rPr>
              <a:t>evaluation</a:t>
            </a:r>
            <a:r>
              <a:rPr lang="en-US" dirty="0"/>
              <a:t>:  ranks each node, chooses </a:t>
            </a:r>
            <a:r>
              <a:rPr lang="en-US" i="1" dirty="0"/>
              <a:t>best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We can create other forms of this sort of best-first search, by changing </a:t>
            </a:r>
            <a:r>
              <a:rPr lang="en-US" i="1" dirty="0"/>
              <a:t>how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we do the evaluation </a:t>
            </a:r>
          </a:p>
          <a:p>
            <a:r>
              <a:rPr lang="en-US" dirty="0"/>
              <a:t>We can do better (sometimes) if we have a </a:t>
            </a:r>
            <a:r>
              <a:rPr lang="en-US" dirty="0">
                <a:solidFill>
                  <a:schemeClr val="accent3"/>
                </a:solidFill>
              </a:rPr>
              <a:t>heuristic</a:t>
            </a:r>
          </a:p>
          <a:p>
            <a:pPr lvl="1"/>
            <a:r>
              <a:rPr lang="en-US" dirty="0"/>
              <a:t>An </a:t>
            </a:r>
            <a:r>
              <a:rPr lang="en-US" i="1" dirty="0">
                <a:solidFill>
                  <a:schemeClr val="tx1"/>
                </a:solidFill>
              </a:rPr>
              <a:t>estimate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h(n)</a:t>
            </a:r>
            <a:r>
              <a:rPr lang="en-US" dirty="0"/>
              <a:t> of remaining cost from node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n</a:t>
            </a:r>
            <a:r>
              <a:rPr lang="en-US" dirty="0"/>
              <a:t> to the goal</a:t>
            </a:r>
          </a:p>
          <a:p>
            <a:pPr lvl="1"/>
            <a:r>
              <a:rPr lang="en-US" dirty="0"/>
              <a:t>Node evaluation can now be based also upon </a:t>
            </a:r>
            <a:r>
              <a:rPr lang="en-US" i="1" dirty="0"/>
              <a:t>estimated cost </a:t>
            </a:r>
            <a:r>
              <a:rPr lang="en-US" i="1" dirty="0">
                <a:solidFill>
                  <a:schemeClr val="tx1"/>
                </a:solidFill>
              </a:rPr>
              <a:t>after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n</a:t>
            </a:r>
            <a:r>
              <a:rPr lang="en-US" dirty="0"/>
              <a:t>, instead of only </a:t>
            </a:r>
            <a:r>
              <a:rPr lang="en-US" i="1" dirty="0"/>
              <a:t>known cost before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g(n)</a:t>
            </a:r>
            <a:endParaRPr lang="en-US" i="1" dirty="0"/>
          </a:p>
          <a:p>
            <a:pPr lvl="1"/>
            <a:r>
              <a:rPr lang="en-US" dirty="0"/>
              <a:t>These heuristic values affect how we order our priority queue, and therefore the order of expanding frontier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3"/>
                </a:solidFill>
              </a:rPr>
              <a:t>Heuristic</a:t>
            </a:r>
            <a:r>
              <a:rPr lang="en-US" sz="2400" dirty="0"/>
              <a:t>:  problem-specific knowledge, used to reduce </a:t>
            </a:r>
            <a:r>
              <a:rPr lang="en-US" sz="2400" i="1" dirty="0">
                <a:solidFill>
                  <a:srgbClr val="000000"/>
                </a:solidFill>
              </a:rPr>
              <a:t>expected</a:t>
            </a:r>
            <a:r>
              <a:rPr lang="en-US" sz="2400" b="1" i="1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search effort (</a:t>
            </a:r>
            <a:r>
              <a:rPr lang="en-US" sz="2400" i="1" dirty="0"/>
              <a:t>actual</a:t>
            </a:r>
            <a:r>
              <a:rPr lang="en-US" sz="2400" dirty="0"/>
              <a:t> performance may vary)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Evaluate relative desirability of expanding a node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Heuristics estimate the “distance” to a goal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800" dirty="0"/>
              <a:t>Examples depend on the domain: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Travel planning: 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Euclidean (straight-line) distance 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8-puzzle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Manhattan distance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Number of misplaced tiles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Game-play: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Maximum possible amount won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Worst possible opponent play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simple form of heuristic search</a:t>
            </a:r>
          </a:p>
          <a:p>
            <a:pPr lvl="1"/>
            <a:r>
              <a:rPr lang="en-US" dirty="0"/>
              <a:t>Order fringe nodes in terms of heuristic value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h(n)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Always expand node with least heuristic estimate</a:t>
            </a:r>
          </a:p>
          <a:p>
            <a:r>
              <a:rPr lang="en-US" dirty="0"/>
              <a:t>For example:  suppose we are searching for a path from point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A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/>
              <a:t>to point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B</a:t>
            </a:r>
            <a:r>
              <a:rPr lang="en-US" dirty="0"/>
              <a:t> in a graph and:</a:t>
            </a:r>
          </a:p>
          <a:p>
            <a:pPr lvl="1"/>
            <a:r>
              <a:rPr lang="en-US" dirty="0"/>
              <a:t>We know size</a:t>
            </a:r>
            <a:r>
              <a:rPr lang="en-US" b="1" i="1" dirty="0"/>
              <a:t> </a:t>
            </a:r>
            <a:r>
              <a:rPr lang="en-US" dirty="0"/>
              <a:t>of graph, 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|V| = </a:t>
            </a:r>
            <a:r>
              <a:rPr lang="en-US" i="1" dirty="0">
                <a:solidFill>
                  <a:srgbClr val="0000FF"/>
                </a:solidFill>
                <a:latin typeface="Bookman Old Style"/>
                <a:cs typeface="Bookman Old Style"/>
              </a:rPr>
              <a:t>N</a:t>
            </a:r>
          </a:p>
          <a:p>
            <a:pPr lvl="1"/>
            <a:r>
              <a:rPr lang="en-US" dirty="0"/>
              <a:t>We know nothing else about it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Each edge-move has uniform cost = </a:t>
            </a:r>
            <a:r>
              <a:rPr lang="en-US" dirty="0">
                <a:solidFill>
                  <a:srgbClr val="0000FF"/>
                </a:solidFill>
                <a:latin typeface="Bookman Old Style"/>
                <a:cs typeface="Bookman Old Style"/>
              </a:rPr>
              <a:t>1</a:t>
            </a:r>
            <a:r>
              <a:rPr lang="en-US" dirty="0"/>
              <a:t> unit per step</a:t>
            </a:r>
          </a:p>
          <a:p>
            <a:r>
              <a:rPr lang="en-US" dirty="0"/>
              <a:t>What heuristics might we use?  What is the result?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876800"/>
            <a:ext cx="8001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74320" rtlCol="0" anchor="ctr"/>
          <a:lstStyle/>
          <a:p>
            <a:pPr algn="l"/>
            <a:r>
              <a:rPr lang="en-US" dirty="0"/>
              <a:t>Performance of greedy search is dependent upon </a:t>
            </a:r>
            <a:r>
              <a:rPr lang="en-US" i="1" dirty="0">
                <a:solidFill>
                  <a:schemeClr val="tx1"/>
                </a:solidFill>
              </a:rPr>
              <a:t>how good </a:t>
            </a:r>
            <a:r>
              <a:rPr lang="en-US" dirty="0"/>
              <a:t>the heuristic is:  in some cases, just the same as doing a simple (and exponential) breadth/depth-first search!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Manhattan Distance Heuristic</a:t>
            </a: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E4D5079-C2DB-C745-928F-08E6125EAC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865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1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236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922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6085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294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980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665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351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408113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1408113" y="2971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1484313" y="3657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74688" y="20574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52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52463" y="27432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51</a:t>
            </a:r>
            <a:r>
              <a:rPr lang="en-US" sz="1800" baseline="30000"/>
              <a:t>st</a:t>
            </a:r>
            <a:r>
              <a:rPr lang="en-US" sz="1800"/>
              <a:t> St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19138" y="3429000"/>
            <a:ext cx="779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50</a:t>
            </a:r>
            <a:r>
              <a:rPr lang="en-US" sz="1800" baseline="30000"/>
              <a:t>th</a:t>
            </a:r>
            <a:r>
              <a:rPr lang="en-US" sz="1800"/>
              <a:t> St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 rot="5400000">
            <a:off x="1589087" y="4313238"/>
            <a:ext cx="885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2401887" y="43386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9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rot="5400000">
            <a:off x="3113087" y="43894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8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 rot="5400000">
            <a:off x="3621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7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4383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6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 rot="5400000">
            <a:off x="50688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rot="5400000">
            <a:off x="57546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 rot="5400000">
            <a:off x="6434932" y="4414044"/>
            <a:ext cx="792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Ave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 rot="5400000">
            <a:off x="7192169" y="4414044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Ave</a:t>
            </a:r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1408113" y="1676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646113" y="14478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53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495800" y="2133600"/>
            <a:ext cx="1636713" cy="1676400"/>
            <a:chOff x="4495800" y="2133600"/>
            <a:chExt cx="1636713" cy="1676400"/>
          </a:xfrm>
        </p:grpSpPr>
        <p:sp>
          <p:nvSpPr>
            <p:cNvPr id="108600" name="Oval 56"/>
            <p:cNvSpPr>
              <a:spLocks noChangeArrowheads="1"/>
            </p:cNvSpPr>
            <p:nvPr/>
          </p:nvSpPr>
          <p:spPr bwMode="auto">
            <a:xfrm>
              <a:off x="5141913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1</a:t>
              </a:r>
            </a:p>
          </p:txBody>
        </p:sp>
        <p:sp>
          <p:nvSpPr>
            <p:cNvPr id="108603" name="Oval 59"/>
            <p:cNvSpPr>
              <a:spLocks noChangeArrowheads="1"/>
            </p:cNvSpPr>
            <p:nvPr/>
          </p:nvSpPr>
          <p:spPr bwMode="auto">
            <a:xfrm>
              <a:off x="5827713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1</a:t>
              </a:r>
            </a:p>
          </p:txBody>
        </p:sp>
        <p:sp>
          <p:nvSpPr>
            <p:cNvPr id="108605" name="Oval 61"/>
            <p:cNvSpPr>
              <a:spLocks noChangeArrowheads="1"/>
            </p:cNvSpPr>
            <p:nvPr/>
          </p:nvSpPr>
          <p:spPr bwMode="auto">
            <a:xfrm>
              <a:off x="44958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>
                  <a:latin typeface="Arial" charset="0"/>
                </a:rPr>
                <a:t>1</a:t>
              </a:r>
            </a:p>
          </p:txBody>
        </p:sp>
        <p:sp>
          <p:nvSpPr>
            <p:cNvPr id="108613" name="Oval 69"/>
            <p:cNvSpPr>
              <a:spLocks noChangeArrowheads="1"/>
            </p:cNvSpPr>
            <p:nvPr/>
          </p:nvSpPr>
          <p:spPr bwMode="auto">
            <a:xfrm>
              <a:off x="5141913" y="3505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1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62000" y="5334000"/>
            <a:ext cx="762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 common heuristic for grid-based search problems:  how many moves do we need to make horizontally or vertically to get to the goal </a:t>
            </a:r>
            <a:r>
              <a:rPr lang="en-US" sz="2000" dirty="0">
                <a:solidFill>
                  <a:schemeClr val="accent3"/>
                </a:solidFill>
              </a:rPr>
              <a:t>G</a:t>
            </a:r>
            <a:r>
              <a:rPr lang="en-US" sz="2000" dirty="0"/>
              <a:t>?</a:t>
            </a:r>
          </a:p>
        </p:txBody>
      </p:sp>
      <p:sp>
        <p:nvSpPr>
          <p:cNvPr id="74" name="Oval 56"/>
          <p:cNvSpPr>
            <a:spLocks noChangeArrowheads="1"/>
          </p:cNvSpPr>
          <p:nvPr/>
        </p:nvSpPr>
        <p:spPr bwMode="auto">
          <a:xfrm>
            <a:off x="5181600" y="2819400"/>
            <a:ext cx="304800" cy="304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45720" rIns="0" bIns="0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solidFill>
                  <a:schemeClr val="accent3"/>
                </a:solidFill>
                <a:latin typeface="Arial" charset="0"/>
              </a:rPr>
              <a:t>G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733800" y="1524000"/>
            <a:ext cx="3048000" cy="2286000"/>
            <a:chOff x="3733800" y="1524000"/>
            <a:chExt cx="3048000" cy="2286000"/>
          </a:xfrm>
        </p:grpSpPr>
        <p:sp>
          <p:nvSpPr>
            <p:cNvPr id="108599" name="Oval 55"/>
            <p:cNvSpPr>
              <a:spLocks noChangeArrowheads="1"/>
            </p:cNvSpPr>
            <p:nvPr/>
          </p:nvSpPr>
          <p:spPr bwMode="auto">
            <a:xfrm>
              <a:off x="4456113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108606" name="Oval 62"/>
            <p:cNvSpPr>
              <a:spLocks noChangeArrowheads="1"/>
            </p:cNvSpPr>
            <p:nvPr/>
          </p:nvSpPr>
          <p:spPr bwMode="auto">
            <a:xfrm>
              <a:off x="5867400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108608" name="Oval 64"/>
            <p:cNvSpPr>
              <a:spLocks noChangeArrowheads="1"/>
            </p:cNvSpPr>
            <p:nvPr/>
          </p:nvSpPr>
          <p:spPr bwMode="auto">
            <a:xfrm>
              <a:off x="64770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108609" name="Oval 65"/>
            <p:cNvSpPr>
              <a:spLocks noChangeArrowheads="1"/>
            </p:cNvSpPr>
            <p:nvPr/>
          </p:nvSpPr>
          <p:spPr bwMode="auto">
            <a:xfrm>
              <a:off x="4456113" y="3505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108610" name="Oval 66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108612" name="Oval 68"/>
            <p:cNvSpPr>
              <a:spLocks noChangeArrowheads="1"/>
            </p:cNvSpPr>
            <p:nvPr/>
          </p:nvSpPr>
          <p:spPr bwMode="auto">
            <a:xfrm>
              <a:off x="5827713" y="3505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auto">
            <a:xfrm>
              <a:off x="5105400" y="1524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124200" y="1524000"/>
            <a:ext cx="4419600" cy="2286000"/>
            <a:chOff x="3124200" y="1524000"/>
            <a:chExt cx="4419600" cy="2286000"/>
          </a:xfrm>
        </p:grpSpPr>
        <p:sp>
          <p:nvSpPr>
            <p:cNvPr id="108598" name="Oval 54"/>
            <p:cNvSpPr>
              <a:spLocks noChangeArrowheads="1"/>
            </p:cNvSpPr>
            <p:nvPr/>
          </p:nvSpPr>
          <p:spPr bwMode="auto">
            <a:xfrm>
              <a:off x="3770313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108601" name="Oval 57"/>
            <p:cNvSpPr>
              <a:spLocks noChangeArrowheads="1"/>
            </p:cNvSpPr>
            <p:nvPr/>
          </p:nvSpPr>
          <p:spPr bwMode="auto">
            <a:xfrm>
              <a:off x="31242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108602" name="Oval 58"/>
            <p:cNvSpPr>
              <a:spLocks noChangeArrowheads="1"/>
            </p:cNvSpPr>
            <p:nvPr/>
          </p:nvSpPr>
          <p:spPr bwMode="auto">
            <a:xfrm>
              <a:off x="3770313" y="3505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108604" name="Oval 60"/>
            <p:cNvSpPr>
              <a:spLocks noChangeArrowheads="1"/>
            </p:cNvSpPr>
            <p:nvPr/>
          </p:nvSpPr>
          <p:spPr bwMode="auto">
            <a:xfrm>
              <a:off x="4495800" y="1524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108607" name="Oval 63"/>
            <p:cNvSpPr>
              <a:spLocks noChangeArrowheads="1"/>
            </p:cNvSpPr>
            <p:nvPr/>
          </p:nvSpPr>
          <p:spPr bwMode="auto">
            <a:xfrm>
              <a:off x="5827713" y="1524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108611" name="Oval 67"/>
            <p:cNvSpPr>
              <a:spLocks noChangeArrowheads="1"/>
            </p:cNvSpPr>
            <p:nvPr/>
          </p:nvSpPr>
          <p:spPr bwMode="auto">
            <a:xfrm>
              <a:off x="6513513" y="3505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79" name="Oval 67"/>
            <p:cNvSpPr>
              <a:spLocks noChangeArrowheads="1"/>
            </p:cNvSpPr>
            <p:nvPr/>
          </p:nvSpPr>
          <p:spPr bwMode="auto">
            <a:xfrm>
              <a:off x="6553200" y="2133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  <p:sp>
          <p:nvSpPr>
            <p:cNvPr id="80" name="Oval 67"/>
            <p:cNvSpPr>
              <a:spLocks noChangeArrowheads="1"/>
            </p:cNvSpPr>
            <p:nvPr/>
          </p:nvSpPr>
          <p:spPr bwMode="auto">
            <a:xfrm>
              <a:off x="7239000" y="2819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225425" indent="-225425" algn="ctr" eaLnBrk="1" hangingPunct="1">
                <a:lnSpc>
                  <a:spcPct val="80000"/>
                </a:lnSpc>
                <a:spcBef>
                  <a:spcPct val="20000"/>
                </a:spcBef>
                <a:tabLst>
                  <a:tab pos="690563" algn="l"/>
                  <a:tab pos="1147763" algn="l"/>
                  <a:tab pos="1604963" algn="l"/>
                  <a:tab pos="2062163" algn="l"/>
                  <a:tab pos="2519363" algn="l"/>
                </a:tabLst>
              </a:pPr>
              <a:r>
                <a:rPr lang="en-US" sz="2000" dirty="0">
                  <a:latin typeface="Arial" charset="0"/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Using the MD</a:t>
            </a: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E4D5079-C2DB-C745-928F-08E6125EAC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865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1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236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922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6085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294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980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665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351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408113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1408113" y="2971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1484313" y="3657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74688" y="20574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52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52463" y="27432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51</a:t>
            </a:r>
            <a:r>
              <a:rPr lang="en-US" sz="1800" baseline="30000"/>
              <a:t>st</a:t>
            </a:r>
            <a:r>
              <a:rPr lang="en-US" sz="1800"/>
              <a:t> St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19138" y="3429000"/>
            <a:ext cx="779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50</a:t>
            </a:r>
            <a:r>
              <a:rPr lang="en-US" sz="1800" baseline="30000"/>
              <a:t>th</a:t>
            </a:r>
            <a:r>
              <a:rPr lang="en-US" sz="1800"/>
              <a:t> St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 rot="5400000">
            <a:off x="1589087" y="4313238"/>
            <a:ext cx="885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2401887" y="43386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9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rot="5400000">
            <a:off x="3113087" y="43894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8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 rot="5400000">
            <a:off x="3621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7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4383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6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 rot="5400000">
            <a:off x="50688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rot="5400000">
            <a:off x="57546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 rot="5400000">
            <a:off x="6434932" y="4414044"/>
            <a:ext cx="792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Ave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 rot="5400000">
            <a:off x="7192169" y="4414044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Ave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2228394" y="2590800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27035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33893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40751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7609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54467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6818313" y="23622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6132513" y="15240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1408113" y="1676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646113" y="14478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53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2855913" y="3124200"/>
            <a:ext cx="3581400" cy="3048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6132513" y="1905000"/>
            <a:ext cx="304800" cy="1524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 flipV="1">
            <a:off x="5827713" y="17526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V="1">
            <a:off x="5827713" y="23622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>
            <a:off x="6818313" y="17526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2398713" y="3048000"/>
            <a:ext cx="0" cy="38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703513" y="3124200"/>
            <a:ext cx="4114800" cy="609600"/>
            <a:chOff x="2703513" y="3124200"/>
            <a:chExt cx="4114800" cy="609600"/>
          </a:xfrm>
        </p:grpSpPr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2703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33893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>
              <a:off x="3998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4760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54467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>
              <a:off x="6132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 flipV="1">
              <a:off x="6818313" y="3124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98" name="Oval 54"/>
          <p:cNvSpPr>
            <a:spLocks noChangeArrowheads="1"/>
          </p:cNvSpPr>
          <p:nvPr/>
        </p:nvSpPr>
        <p:spPr bwMode="auto">
          <a:xfrm>
            <a:off x="37703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108599" name="Oval 55"/>
          <p:cNvSpPr>
            <a:spLocks noChangeArrowheads="1"/>
          </p:cNvSpPr>
          <p:nvPr/>
        </p:nvSpPr>
        <p:spPr bwMode="auto">
          <a:xfrm>
            <a:off x="44561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108600" name="Oval 56"/>
          <p:cNvSpPr>
            <a:spLocks noChangeArrowheads="1"/>
          </p:cNvSpPr>
          <p:nvPr/>
        </p:nvSpPr>
        <p:spPr bwMode="auto">
          <a:xfrm>
            <a:off x="51419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1" name="Oval 57"/>
          <p:cNvSpPr>
            <a:spLocks noChangeArrowheads="1"/>
          </p:cNvSpPr>
          <p:nvPr/>
        </p:nvSpPr>
        <p:spPr bwMode="auto">
          <a:xfrm>
            <a:off x="2246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7</a:t>
            </a:r>
          </a:p>
        </p:txBody>
      </p:sp>
      <p:sp>
        <p:nvSpPr>
          <p:cNvPr id="108602" name="Oval 58"/>
          <p:cNvSpPr>
            <a:spLocks noChangeArrowheads="1"/>
          </p:cNvSpPr>
          <p:nvPr/>
        </p:nvSpPr>
        <p:spPr bwMode="auto">
          <a:xfrm>
            <a:off x="3770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108603" name="Oval 59"/>
          <p:cNvSpPr>
            <a:spLocks noChangeArrowheads="1"/>
          </p:cNvSpPr>
          <p:nvPr/>
        </p:nvSpPr>
        <p:spPr bwMode="auto">
          <a:xfrm>
            <a:off x="58277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108604" name="Oval 60"/>
          <p:cNvSpPr>
            <a:spLocks noChangeArrowheads="1"/>
          </p:cNvSpPr>
          <p:nvPr/>
        </p:nvSpPr>
        <p:spPr bwMode="auto">
          <a:xfrm>
            <a:off x="30845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108605" name="Oval 61"/>
          <p:cNvSpPr>
            <a:spLocks noChangeArrowheads="1"/>
          </p:cNvSpPr>
          <p:nvPr/>
        </p:nvSpPr>
        <p:spPr bwMode="auto">
          <a:xfrm>
            <a:off x="6513513" y="2057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1</a:t>
            </a:r>
          </a:p>
        </p:txBody>
      </p:sp>
      <p:sp>
        <p:nvSpPr>
          <p:cNvPr id="108606" name="Oval 62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7" name="Oval 63"/>
          <p:cNvSpPr>
            <a:spLocks noChangeArrowheads="1"/>
          </p:cNvSpPr>
          <p:nvPr/>
        </p:nvSpPr>
        <p:spPr bwMode="auto">
          <a:xfrm>
            <a:off x="5827713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108608" name="Oval 64"/>
          <p:cNvSpPr>
            <a:spLocks noChangeArrowheads="1"/>
          </p:cNvSpPr>
          <p:nvPr/>
        </p:nvSpPr>
        <p:spPr bwMode="auto">
          <a:xfrm>
            <a:off x="5827713" y="2133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9" name="Oval 65"/>
          <p:cNvSpPr>
            <a:spLocks noChangeArrowheads="1"/>
          </p:cNvSpPr>
          <p:nvPr/>
        </p:nvSpPr>
        <p:spPr bwMode="auto">
          <a:xfrm>
            <a:off x="44561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108610" name="Oval 66"/>
          <p:cNvSpPr>
            <a:spLocks noChangeArrowheads="1"/>
          </p:cNvSpPr>
          <p:nvPr/>
        </p:nvSpPr>
        <p:spPr bwMode="auto">
          <a:xfrm>
            <a:off x="3084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108611" name="Oval 67"/>
          <p:cNvSpPr>
            <a:spLocks noChangeArrowheads="1"/>
          </p:cNvSpPr>
          <p:nvPr/>
        </p:nvSpPr>
        <p:spPr bwMode="auto">
          <a:xfrm>
            <a:off x="6513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108612" name="Oval 68"/>
          <p:cNvSpPr>
            <a:spLocks noChangeArrowheads="1"/>
          </p:cNvSpPr>
          <p:nvPr/>
        </p:nvSpPr>
        <p:spPr bwMode="auto">
          <a:xfrm>
            <a:off x="58277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13" name="Oval 69"/>
          <p:cNvSpPr>
            <a:spLocks noChangeArrowheads="1"/>
          </p:cNvSpPr>
          <p:nvPr/>
        </p:nvSpPr>
        <p:spPr bwMode="auto">
          <a:xfrm>
            <a:off x="51419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5800" y="5257800"/>
            <a:ext cx="4075107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Greedy search is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but it is </a:t>
            </a:r>
            <a:r>
              <a:rPr lang="en-US" i="1" dirty="0">
                <a:solidFill>
                  <a:schemeClr val="tx1"/>
                </a:solidFill>
              </a:rPr>
              <a:t>not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/>
              <a:t>always optimal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6553200" y="27432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bIns="0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solidFill>
                  <a:schemeClr val="accent3"/>
                </a:solidFill>
                <a:latin typeface="Arial" charset="0"/>
              </a:rPr>
              <a:t>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34406" y="1422399"/>
            <a:ext cx="2543175" cy="7189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path = 10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978524" y="5220714"/>
            <a:ext cx="2543175" cy="718991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path = 8</a:t>
            </a: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4577581" y="1781895"/>
            <a:ext cx="1051694" cy="624755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0"/>
          </p:cNvCxnSpPr>
          <p:nvPr/>
        </p:nvCxnSpPr>
        <p:spPr>
          <a:xfrm flipH="1" flipV="1">
            <a:off x="6437313" y="3962400"/>
            <a:ext cx="812799" cy="12583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4" grpId="0" animBg="1"/>
      <p:bldP spid="108575" grpId="0" animBg="1"/>
      <p:bldP spid="108576" grpId="0" animBg="1"/>
      <p:bldP spid="108577" grpId="0" animBg="1"/>
      <p:bldP spid="108578" grpId="0" animBg="1"/>
      <p:bldP spid="108579" grpId="0" animBg="1"/>
      <p:bldP spid="108580" grpId="0" animBg="1"/>
      <p:bldP spid="108585" grpId="0" animBg="1"/>
      <p:bldP spid="108586" grpId="0" animBg="1"/>
      <p:bldP spid="108587" grpId="0" animBg="1"/>
      <p:bldP spid="108588" grpId="0" animBg="1"/>
      <p:bldP spid="108598" grpId="0" animBg="1"/>
      <p:bldP spid="108599" grpId="0" animBg="1"/>
      <p:bldP spid="108600" grpId="0" animBg="1"/>
      <p:bldP spid="108601" grpId="0" animBg="1"/>
      <p:bldP spid="108602" grpId="0" animBg="1"/>
      <p:bldP spid="108603" grpId="0" animBg="1"/>
      <p:bldP spid="108604" grpId="0" animBg="1"/>
      <p:bldP spid="108605" grpId="0" animBg="1"/>
      <p:bldP spid="108606" grpId="0" animBg="1"/>
      <p:bldP spid="108607" grpId="0" animBg="1"/>
      <p:bldP spid="108608" grpId="0" animBg="1"/>
      <p:bldP spid="108609" grpId="0" animBg="1"/>
      <p:bldP spid="108610" grpId="0" animBg="1"/>
      <p:bldP spid="108611" grpId="0" animBg="1"/>
      <p:bldP spid="108612" grpId="0" animBg="1"/>
      <p:bldP spid="108613" grpId="0" animBg="1"/>
      <p:bldP spid="77" grpId="0" animBg="1"/>
      <p:bldP spid="3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A*:  Optimal Heuristic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Similar to Best-First search except that the evaluation is based on </a:t>
            </a:r>
            <a:r>
              <a:rPr lang="en-US" i="1" dirty="0">
                <a:solidFill>
                  <a:srgbClr val="000000"/>
                </a:solidFill>
              </a:rPr>
              <a:t>total estimated path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en-US" dirty="0"/>
              <a:t>(solution) cost, and we order our priority queue fringe by combined measure:</a:t>
            </a:r>
          </a:p>
          <a:p>
            <a:pPr>
              <a:buFont typeface="Wingdings" charset="2"/>
              <a:buNone/>
            </a:pPr>
            <a:endParaRPr lang="en-US" sz="700" dirty="0"/>
          </a:p>
          <a:p>
            <a:pPr>
              <a:buFont typeface="Wingdings" charset="2"/>
              <a:buNone/>
            </a:pPr>
            <a:r>
              <a:rPr lang="en-US" dirty="0"/>
              <a:t>	 where we have:</a:t>
            </a:r>
          </a:p>
          <a:p>
            <a:pPr>
              <a:buFont typeface="Wingdings" charset="2"/>
              <a:buNone/>
            </a:pPr>
            <a:r>
              <a:rPr lang="en-US" dirty="0"/>
              <a:t>	    </a:t>
            </a:r>
            <a:r>
              <a:rPr lang="en-US" i="1" dirty="0" err="1">
                <a:latin typeface="Bookman Old Style"/>
                <a:cs typeface="Bookman Old Style"/>
              </a:rPr>
              <a:t>g</a:t>
            </a:r>
            <a:r>
              <a:rPr lang="en-US" dirty="0" err="1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>
                <a:latin typeface="Times" charset="0"/>
              </a:rPr>
              <a:t> =</a:t>
            </a:r>
            <a:r>
              <a:rPr lang="en-US" dirty="0"/>
              <a:t> </a:t>
            </a:r>
            <a:r>
              <a:rPr lang="en-US" sz="2400" dirty="0"/>
              <a:t>cost of actual path so far from start state to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endParaRPr lang="en-US" dirty="0">
              <a:latin typeface="Bookman Old Style"/>
              <a:cs typeface="Bookman Old Style"/>
            </a:endParaRPr>
          </a:p>
          <a:p>
            <a:pPr>
              <a:buFont typeface="Wingdings" charset="2"/>
              <a:buNone/>
            </a:pPr>
            <a:r>
              <a:rPr lang="en-US" i="1" dirty="0">
                <a:latin typeface="Bookman Old Style"/>
                <a:cs typeface="Bookman Old Style"/>
              </a:rPr>
              <a:t>	   h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>
                <a:latin typeface="Times" charset="0"/>
              </a:rPr>
              <a:t> =</a:t>
            </a:r>
            <a:r>
              <a:rPr lang="en-US" dirty="0"/>
              <a:t> heuristic </a:t>
            </a:r>
            <a:r>
              <a:rPr lang="en-US" sz="2400" dirty="0"/>
              <a:t>estimate of remaining cost from </a:t>
            </a:r>
            <a:r>
              <a:rPr lang="en-US" sz="2400" i="1" dirty="0">
                <a:latin typeface="Bookman Old Style"/>
                <a:cs typeface="Bookman Old Style"/>
              </a:rPr>
              <a:t>n</a:t>
            </a:r>
            <a:r>
              <a:rPr lang="en-US" sz="2400" dirty="0"/>
              <a:t> to goal</a:t>
            </a:r>
            <a:endParaRPr lang="en-US" sz="2100" dirty="0"/>
          </a:p>
          <a:p>
            <a:pPr>
              <a:buFont typeface="Wingdings" charset="2"/>
              <a:buNone/>
            </a:pPr>
            <a:r>
              <a:rPr lang="en-US" dirty="0"/>
              <a:t>       (By convention, for any </a:t>
            </a:r>
            <a:r>
              <a:rPr lang="en-US" dirty="0">
                <a:solidFill>
                  <a:schemeClr val="accent3"/>
                </a:solidFill>
              </a:rPr>
              <a:t>goal-state</a:t>
            </a:r>
            <a:r>
              <a:rPr lang="en-US" dirty="0"/>
              <a:t> </a:t>
            </a:r>
            <a:r>
              <a:rPr lang="en-US" i="1" dirty="0">
                <a:latin typeface="Bookman Old Style" panose="02050604050505020204" pitchFamily="18" charset="0"/>
              </a:rPr>
              <a:t>G</a:t>
            </a:r>
            <a:r>
              <a:rPr lang="en-US" dirty="0"/>
              <a:t>, </a:t>
            </a:r>
            <a:r>
              <a:rPr lang="en-US" i="1" dirty="0">
                <a:latin typeface="Bookman Old Style" panose="02050604050505020204" pitchFamily="18" charset="0"/>
              </a:rPr>
              <a:t>h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i="1" dirty="0">
                <a:latin typeface="Bookman Old Style" panose="02050604050505020204" pitchFamily="18" charset="0"/>
              </a:rPr>
              <a:t>G</a:t>
            </a:r>
            <a:r>
              <a:rPr lang="en-US" dirty="0">
                <a:latin typeface="Bookman Old Style" panose="02050604050505020204" pitchFamily="18" charset="0"/>
              </a:rPr>
              <a:t>) = 0</a:t>
            </a:r>
            <a:r>
              <a:rPr lang="en-US" dirty="0"/>
              <a:t>)</a:t>
            </a:r>
          </a:p>
          <a:p>
            <a:pPr>
              <a:buFont typeface="Wingdings" charset="2"/>
              <a:buNone/>
            </a:pPr>
            <a:endParaRPr lang="en-US" sz="1700" dirty="0"/>
          </a:p>
          <a:p>
            <a:r>
              <a:rPr lang="en-US" sz="2400" dirty="0"/>
              <a:t>Combines the greedy approach with the knowledge about actual path-costs that we have gained during search process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fCostCalc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65400"/>
            <a:ext cx="32512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(</a:t>
            </a:r>
            <a:r>
              <a:rPr lang="en-US" i="1" dirty="0">
                <a:cs typeface="Bookman Old Style"/>
              </a:rPr>
              <a:t>h</a:t>
            </a:r>
            <a:r>
              <a:rPr lang="en-US" dirty="0"/>
              <a:t>) Values</a:t>
            </a:r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E4D5079-C2DB-C745-928F-08E6125EA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865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1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3236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3922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46085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52943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59801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66659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7351713" y="1447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408113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1408113" y="2971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1484313" y="3657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74688" y="20574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52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52463" y="27432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51</a:t>
            </a:r>
            <a:r>
              <a:rPr lang="en-US" sz="1800" baseline="30000"/>
              <a:t>st</a:t>
            </a:r>
            <a:r>
              <a:rPr lang="en-US" sz="1800"/>
              <a:t> St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719138" y="3429000"/>
            <a:ext cx="779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50</a:t>
            </a:r>
            <a:r>
              <a:rPr lang="en-US" sz="1800" baseline="30000"/>
              <a:t>th</a:t>
            </a:r>
            <a:r>
              <a:rPr lang="en-US" sz="1800"/>
              <a:t> St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 rot="5400000">
            <a:off x="1589087" y="4313238"/>
            <a:ext cx="885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 rot="5400000">
            <a:off x="2401887" y="43386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9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 rot="5400000">
            <a:off x="3113087" y="43894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8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 rot="5400000">
            <a:off x="3621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7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 rot="5400000">
            <a:off x="43830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6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 rot="5400000">
            <a:off x="50688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 rot="5400000">
            <a:off x="5754687" y="4414838"/>
            <a:ext cx="7842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Ave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 rot="5400000">
            <a:off x="6434932" y="4414044"/>
            <a:ext cx="7921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Ave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 rot="5400000">
            <a:off x="7192169" y="4414044"/>
            <a:ext cx="8143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Ave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2228394" y="2590800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27035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33893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6" name="Line 32"/>
          <p:cNvSpPr>
            <a:spLocks noChangeShapeType="1"/>
          </p:cNvSpPr>
          <p:nvPr/>
        </p:nvSpPr>
        <p:spPr bwMode="auto">
          <a:xfrm>
            <a:off x="40751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7" name="Line 33"/>
          <p:cNvSpPr>
            <a:spLocks noChangeShapeType="1"/>
          </p:cNvSpPr>
          <p:nvPr/>
        </p:nvSpPr>
        <p:spPr bwMode="auto">
          <a:xfrm>
            <a:off x="47609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8" name="Line 34"/>
          <p:cNvSpPr>
            <a:spLocks noChangeShapeType="1"/>
          </p:cNvSpPr>
          <p:nvPr/>
        </p:nvSpPr>
        <p:spPr bwMode="auto">
          <a:xfrm>
            <a:off x="5446713" y="28956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79" name="Line 35"/>
          <p:cNvSpPr>
            <a:spLocks noChangeShapeType="1"/>
          </p:cNvSpPr>
          <p:nvPr/>
        </p:nvSpPr>
        <p:spPr bwMode="auto">
          <a:xfrm>
            <a:off x="6818313" y="23622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6132513" y="1524000"/>
            <a:ext cx="381000" cy="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1" name="Line 37"/>
          <p:cNvSpPr>
            <a:spLocks noChangeShapeType="1"/>
          </p:cNvSpPr>
          <p:nvPr/>
        </p:nvSpPr>
        <p:spPr bwMode="auto">
          <a:xfrm>
            <a:off x="1408113" y="1676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646113" y="1447800"/>
            <a:ext cx="81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53</a:t>
            </a:r>
            <a:r>
              <a:rPr lang="en-US" sz="1800" baseline="30000"/>
              <a:t>nd</a:t>
            </a:r>
            <a:r>
              <a:rPr lang="en-US" sz="1800"/>
              <a:t> St</a:t>
            </a:r>
          </a:p>
        </p:txBody>
      </p:sp>
      <p:sp>
        <p:nvSpPr>
          <p:cNvPr id="108583" name="Rectangle 39"/>
          <p:cNvSpPr>
            <a:spLocks noChangeArrowheads="1"/>
          </p:cNvSpPr>
          <p:nvPr/>
        </p:nvSpPr>
        <p:spPr bwMode="auto">
          <a:xfrm>
            <a:off x="2855913" y="3124200"/>
            <a:ext cx="3581400" cy="3048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6132513" y="1905000"/>
            <a:ext cx="304800" cy="15240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 flipV="1">
            <a:off x="5827713" y="17526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6" name="Line 42"/>
          <p:cNvSpPr>
            <a:spLocks noChangeShapeType="1"/>
          </p:cNvSpPr>
          <p:nvPr/>
        </p:nvSpPr>
        <p:spPr bwMode="auto">
          <a:xfrm flipV="1">
            <a:off x="5827713" y="2362200"/>
            <a:ext cx="0" cy="4572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7" name="Line 43"/>
          <p:cNvSpPr>
            <a:spLocks noChangeShapeType="1"/>
          </p:cNvSpPr>
          <p:nvPr/>
        </p:nvSpPr>
        <p:spPr bwMode="auto">
          <a:xfrm>
            <a:off x="6818313" y="1752600"/>
            <a:ext cx="0" cy="381000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88" name="Line 44"/>
          <p:cNvSpPr>
            <a:spLocks noChangeShapeType="1"/>
          </p:cNvSpPr>
          <p:nvPr/>
        </p:nvSpPr>
        <p:spPr bwMode="auto">
          <a:xfrm>
            <a:off x="2398713" y="3048000"/>
            <a:ext cx="0" cy="38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703513" y="3124200"/>
            <a:ext cx="4114800" cy="609600"/>
            <a:chOff x="2703513" y="3124200"/>
            <a:chExt cx="4114800" cy="609600"/>
          </a:xfrm>
        </p:grpSpPr>
        <p:sp>
          <p:nvSpPr>
            <p:cNvPr id="108589" name="Line 45"/>
            <p:cNvSpPr>
              <a:spLocks noChangeShapeType="1"/>
            </p:cNvSpPr>
            <p:nvPr/>
          </p:nvSpPr>
          <p:spPr bwMode="auto">
            <a:xfrm>
              <a:off x="2703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33893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>
              <a:off x="3998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2" name="Line 48"/>
            <p:cNvSpPr>
              <a:spLocks noChangeShapeType="1"/>
            </p:cNvSpPr>
            <p:nvPr/>
          </p:nvSpPr>
          <p:spPr bwMode="auto">
            <a:xfrm>
              <a:off x="47609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54467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>
              <a:off x="6132513" y="3733800"/>
              <a:ext cx="381000" cy="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95" name="Line 51"/>
            <p:cNvSpPr>
              <a:spLocks noChangeShapeType="1"/>
            </p:cNvSpPr>
            <p:nvPr/>
          </p:nvSpPr>
          <p:spPr bwMode="auto">
            <a:xfrm flipV="1">
              <a:off x="6818313" y="3124200"/>
              <a:ext cx="0" cy="381000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598" name="Oval 54"/>
          <p:cNvSpPr>
            <a:spLocks noChangeArrowheads="1"/>
          </p:cNvSpPr>
          <p:nvPr/>
        </p:nvSpPr>
        <p:spPr bwMode="auto">
          <a:xfrm>
            <a:off x="37703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108599" name="Oval 55"/>
          <p:cNvSpPr>
            <a:spLocks noChangeArrowheads="1"/>
          </p:cNvSpPr>
          <p:nvPr/>
        </p:nvSpPr>
        <p:spPr bwMode="auto">
          <a:xfrm>
            <a:off x="44561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108600" name="Oval 56"/>
          <p:cNvSpPr>
            <a:spLocks noChangeArrowheads="1"/>
          </p:cNvSpPr>
          <p:nvPr/>
        </p:nvSpPr>
        <p:spPr bwMode="auto">
          <a:xfrm>
            <a:off x="51419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1" name="Oval 57"/>
          <p:cNvSpPr>
            <a:spLocks noChangeArrowheads="1"/>
          </p:cNvSpPr>
          <p:nvPr/>
        </p:nvSpPr>
        <p:spPr bwMode="auto">
          <a:xfrm>
            <a:off x="2246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7</a:t>
            </a:r>
          </a:p>
        </p:txBody>
      </p:sp>
      <p:sp>
        <p:nvSpPr>
          <p:cNvPr id="108602" name="Oval 58"/>
          <p:cNvSpPr>
            <a:spLocks noChangeArrowheads="1"/>
          </p:cNvSpPr>
          <p:nvPr/>
        </p:nvSpPr>
        <p:spPr bwMode="auto">
          <a:xfrm>
            <a:off x="37703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108603" name="Oval 59"/>
          <p:cNvSpPr>
            <a:spLocks noChangeArrowheads="1"/>
          </p:cNvSpPr>
          <p:nvPr/>
        </p:nvSpPr>
        <p:spPr bwMode="auto">
          <a:xfrm>
            <a:off x="58277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108604" name="Oval 60"/>
          <p:cNvSpPr>
            <a:spLocks noChangeArrowheads="1"/>
          </p:cNvSpPr>
          <p:nvPr/>
        </p:nvSpPr>
        <p:spPr bwMode="auto">
          <a:xfrm>
            <a:off x="3084513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108605" name="Oval 61"/>
          <p:cNvSpPr>
            <a:spLocks noChangeArrowheads="1"/>
          </p:cNvSpPr>
          <p:nvPr/>
        </p:nvSpPr>
        <p:spPr bwMode="auto">
          <a:xfrm>
            <a:off x="6513513" y="2057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latin typeface="Arial" charset="0"/>
              </a:rPr>
              <a:t>1</a:t>
            </a:r>
          </a:p>
        </p:txBody>
      </p:sp>
      <p:sp>
        <p:nvSpPr>
          <p:cNvPr id="108606" name="Oval 62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7" name="Oval 63"/>
          <p:cNvSpPr>
            <a:spLocks noChangeArrowheads="1"/>
          </p:cNvSpPr>
          <p:nvPr/>
        </p:nvSpPr>
        <p:spPr bwMode="auto">
          <a:xfrm>
            <a:off x="5827713" y="1524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108608" name="Oval 64"/>
          <p:cNvSpPr>
            <a:spLocks noChangeArrowheads="1"/>
          </p:cNvSpPr>
          <p:nvPr/>
        </p:nvSpPr>
        <p:spPr bwMode="auto">
          <a:xfrm>
            <a:off x="5827713" y="2133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09" name="Oval 65"/>
          <p:cNvSpPr>
            <a:spLocks noChangeArrowheads="1"/>
          </p:cNvSpPr>
          <p:nvPr/>
        </p:nvSpPr>
        <p:spPr bwMode="auto">
          <a:xfrm>
            <a:off x="44561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4</a:t>
            </a:r>
          </a:p>
        </p:txBody>
      </p:sp>
      <p:sp>
        <p:nvSpPr>
          <p:cNvPr id="108610" name="Oval 66"/>
          <p:cNvSpPr>
            <a:spLocks noChangeArrowheads="1"/>
          </p:cNvSpPr>
          <p:nvPr/>
        </p:nvSpPr>
        <p:spPr bwMode="auto">
          <a:xfrm>
            <a:off x="3084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6</a:t>
            </a:r>
          </a:p>
        </p:txBody>
      </p:sp>
      <p:sp>
        <p:nvSpPr>
          <p:cNvPr id="108611" name="Oval 67"/>
          <p:cNvSpPr>
            <a:spLocks noChangeArrowheads="1"/>
          </p:cNvSpPr>
          <p:nvPr/>
        </p:nvSpPr>
        <p:spPr bwMode="auto">
          <a:xfrm>
            <a:off x="65135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1</a:t>
            </a:r>
          </a:p>
        </p:txBody>
      </p:sp>
      <p:sp>
        <p:nvSpPr>
          <p:cNvPr id="108612" name="Oval 68"/>
          <p:cNvSpPr>
            <a:spLocks noChangeArrowheads="1"/>
          </p:cNvSpPr>
          <p:nvPr/>
        </p:nvSpPr>
        <p:spPr bwMode="auto">
          <a:xfrm>
            <a:off x="58277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2</a:t>
            </a:r>
          </a:p>
        </p:txBody>
      </p:sp>
      <p:sp>
        <p:nvSpPr>
          <p:cNvPr id="108613" name="Oval 69"/>
          <p:cNvSpPr>
            <a:spLocks noChangeArrowheads="1"/>
          </p:cNvSpPr>
          <p:nvPr/>
        </p:nvSpPr>
        <p:spPr bwMode="auto">
          <a:xfrm>
            <a:off x="5141913" y="3505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>
                <a:latin typeface="Arial" charset="0"/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85800" y="5257800"/>
            <a:ext cx="4760904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We can use the </a:t>
            </a:r>
            <a:r>
              <a:rPr lang="en-US" i="1" dirty="0"/>
              <a:t>same</a:t>
            </a:r>
            <a:r>
              <a:rPr lang="en-US" dirty="0"/>
              <a:t> heuristic </a:t>
            </a:r>
          </a:p>
          <a:p>
            <a:r>
              <a:rPr lang="en-US" dirty="0"/>
              <a:t>as the Greedy search method</a:t>
            </a:r>
          </a:p>
        </p:txBody>
      </p:sp>
      <p:sp>
        <p:nvSpPr>
          <p:cNvPr id="73" name="Oval 61"/>
          <p:cNvSpPr>
            <a:spLocks noChangeArrowheads="1"/>
          </p:cNvSpPr>
          <p:nvPr/>
        </p:nvSpPr>
        <p:spPr bwMode="auto">
          <a:xfrm>
            <a:off x="6553200" y="274320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bIns="0" anchor="ctr">
            <a:prstTxWarp prst="textNoShape">
              <a:avLst/>
            </a:prstTxWarp>
          </a:bodyPr>
          <a:lstStyle/>
          <a:p>
            <a:pPr marL="225425" indent="-225425" algn="ctr" eaLnBrk="1" hangingPunct="1">
              <a:lnSpc>
                <a:spcPct val="80000"/>
              </a:lnSpc>
              <a:spcBef>
                <a:spcPct val="20000"/>
              </a:spcBef>
              <a:tabLst>
                <a:tab pos="690563" algn="l"/>
                <a:tab pos="1147763" algn="l"/>
                <a:tab pos="1604963" algn="l"/>
                <a:tab pos="2062163" algn="l"/>
                <a:tab pos="2519363" algn="l"/>
              </a:tabLst>
            </a:pPr>
            <a:r>
              <a:rPr lang="en-US" sz="2000" dirty="0">
                <a:solidFill>
                  <a:schemeClr val="accent3"/>
                </a:solidFill>
                <a:latin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158299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90656</TotalTime>
  <Words>1699</Words>
  <Application>Microsoft Macintosh PowerPoint</Application>
  <PresentationFormat>On-screen Show (4:3)</PresentationFormat>
  <Paragraphs>327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Bookman Old Style</vt:lpstr>
      <vt:lpstr>Gill Sans MT</vt:lpstr>
      <vt:lpstr>Helvetica</vt:lpstr>
      <vt:lpstr>Times</vt:lpstr>
      <vt:lpstr>Times New Roman</vt:lpstr>
      <vt:lpstr>Wingdings</vt:lpstr>
      <vt:lpstr>Wingdings 3</vt:lpstr>
      <vt:lpstr>new_lecs</vt:lpstr>
      <vt:lpstr>Lecture 04:  Heuristic Search (A*)</vt:lpstr>
      <vt:lpstr>Review: Best-First  and Uniform-Cost Search</vt:lpstr>
      <vt:lpstr>Improving on Uninformed Search</vt:lpstr>
      <vt:lpstr>Using Heuristics</vt:lpstr>
      <vt:lpstr>Greedy Search</vt:lpstr>
      <vt:lpstr>The Manhattan Distance Heuristic</vt:lpstr>
      <vt:lpstr>Greedy Search Using the MD</vt:lpstr>
      <vt:lpstr>A*:  Optimal Heuristic Search</vt:lpstr>
      <vt:lpstr>Heuristic (h) Values</vt:lpstr>
      <vt:lpstr>Actual Cost (g) Values</vt:lpstr>
      <vt:lpstr>Final A* values:  f = g + h</vt:lpstr>
      <vt:lpstr>Getting to Bucharest Using A*</vt:lpstr>
      <vt:lpstr>Getting to Bucharest Using A*</vt:lpstr>
      <vt:lpstr>Getting to Bucharest Using A*</vt:lpstr>
      <vt:lpstr>Getting to Bucharest Using A*</vt:lpstr>
      <vt:lpstr>Getting to Bucharest Using A*</vt:lpstr>
      <vt:lpstr>Getting to Bucharest Using A*</vt:lpstr>
      <vt:lpstr>Admissibility and Consistency</vt:lpstr>
      <vt:lpstr>Admissibility and Consistency</vt:lpstr>
      <vt:lpstr>Consistency Implies Admissibility</vt:lpstr>
      <vt:lpstr>Consistency Implies Admissibility</vt:lpstr>
      <vt:lpstr>Other Important Results about  Consistent and/or Admissible Heuristics 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2507</cp:revision>
  <cp:lastPrinted>2020-01-15T13:37:23Z</cp:lastPrinted>
  <dcterms:created xsi:type="dcterms:W3CDTF">2017-09-06T15:49:01Z</dcterms:created>
  <dcterms:modified xsi:type="dcterms:W3CDTF">2022-06-04T20:53:00Z</dcterms:modified>
</cp:coreProperties>
</file>